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556"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2026/5/12</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2026/5/12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2026/5/12</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a:latin typeface="Meiryo UI" panose="020B0604030504040204" pitchFamily="50" charset="-128"/>
                <a:ea typeface="Meiryo UI" panose="020B0604030504040204" pitchFamily="50" charset="-128"/>
              </a:rPr>
              <a:t>する、各種</a:t>
            </a:r>
            <a:r>
              <a:rPr lang="ja-JP" altLang="en-US" sz="1400" b="1">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a:latin typeface="Meiryo UI" panose="020B0604030504040204" pitchFamily="50" charset="-128"/>
                <a:ea typeface="Meiryo UI" panose="020B0604030504040204" pitchFamily="50" charset="-128"/>
              </a:rPr>
              <a:t>が対象です。</a:t>
            </a:r>
            <a:r>
              <a:rPr lang="ja-JP" altLang="en-US" sz="1400">
                <a:solidFill>
                  <a:schemeClr val="tx1"/>
                </a:solidFill>
                <a:latin typeface="Meiryo UI" panose="020B0604030504040204" pitchFamily="50" charset="-128"/>
                <a:ea typeface="Meiryo UI" panose="020B0604030504040204" pitchFamily="50" charset="-128"/>
              </a:rPr>
              <a:t>たとえば・・・</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トラクター、田植機、コンバインなどの農業用機械</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乾燥調製施設（乾燥機等）、集出荷施設（選果機等）、</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農畜産物加工施設（加工設備等）などの施設</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ビニールハウス　など</a:t>
            </a:r>
            <a:endParaRPr lang="en-US" altLang="ja-JP" sz="140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令和８年５月</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日時点</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chemeClr val="tx1"/>
                </a:solidFill>
                <a:latin typeface="Meiryo UI" panose="020B0604030504040204" pitchFamily="50" charset="-128"/>
                <a:ea typeface="Meiryo UI" panose="020B0604030504040204" pitchFamily="50" charset="-128"/>
              </a:rPr>
              <a:t>3/10</a:t>
            </a:r>
            <a:r>
              <a:rPr lang="ja-JP" altLang="en-US" sz="160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現行の地域計画か、見直し後の地域計画において、目標集積率が現状の集積率よりも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a:solidFill>
                  <a:schemeClr val="accent2"/>
                </a:solidFill>
                <a:latin typeface="Meiryo UI"/>
                <a:ea typeface="Meiryo UI"/>
              </a:rPr>
              <a:t>経営面積の拡大以外の目標も</a:t>
            </a:r>
            <a:br>
              <a:rPr lang="en-US" altLang="ja-JP" sz="1100" b="1">
                <a:latin typeface="Meiryo UI" panose="020B0604030504040204" pitchFamily="50" charset="-128"/>
                <a:ea typeface="Meiryo UI" panose="020B0604030504040204" pitchFamily="50" charset="-128"/>
              </a:rPr>
            </a:br>
            <a:r>
              <a:rPr lang="ja-JP" altLang="en-US" sz="1100" b="1">
                <a:solidFill>
                  <a:schemeClr val="accent2"/>
                </a:solidFill>
                <a:latin typeface="Meiryo UI"/>
                <a:ea typeface="Meiryo UI"/>
              </a:rPr>
              <a:t>選択できるように!!</a:t>
            </a:r>
            <a:endParaRPr kumimoji="1" lang="ja-JP" altLang="en-US" sz="1100" b="1">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189531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a:t>
            </a:r>
            <a:r>
              <a:rPr lang="ja-JP" altLang="en-US" sz="1100" b="1" dirty="0">
                <a:solidFill>
                  <a:schemeClr val="accent2"/>
                </a:solidFill>
                <a:latin typeface="Meiryo UI"/>
                <a:ea typeface="Meiryo UI"/>
              </a:rPr>
              <a:t>見直し</a:t>
            </a:r>
            <a:r>
              <a:rPr kumimoji="1" lang="ja-JP" altLang="en-US" sz="1100" b="1" dirty="0">
                <a:solidFill>
                  <a:schemeClr val="accent2"/>
                </a:solidFill>
                <a:latin typeface="Meiryo UI"/>
                <a:ea typeface="Meiryo UI"/>
              </a:rPr>
              <a:t>に取り組む</a:t>
            </a:r>
            <a:endParaRPr kumimoji="1" lang="en-US" altLang="ja-JP" sz="1100" b="1" dirty="0">
              <a:solidFill>
                <a:schemeClr val="accent2"/>
              </a:solidFill>
              <a:latin typeface="Meiryo UI"/>
              <a:ea typeface="Meiryo UI"/>
            </a:endParaRPr>
          </a:p>
          <a:p>
            <a:r>
              <a:rPr kumimoji="1" lang="ja-JP" altLang="en-US" sz="1100" b="1" dirty="0">
                <a:solidFill>
                  <a:schemeClr val="accent2"/>
                </a:solidFill>
                <a:latin typeface="Meiryo UI"/>
                <a:ea typeface="Meiryo UI"/>
              </a:rPr>
              <a:t>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a:solidFill>
                  <a:schemeClr val="accent2"/>
                </a:solidFill>
                <a:latin typeface="Meiryo UI"/>
                <a:ea typeface="Meiryo UI"/>
              </a:rPr>
              <a:t>法人の</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補助上限</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の引上げ</a:t>
            </a:r>
            <a:r>
              <a:rPr lang="ja-JP" altLang="en-US" sz="1000" b="1">
                <a:solidFill>
                  <a:schemeClr val="accent2"/>
                </a:solidFill>
                <a:latin typeface="Meiryo UI"/>
                <a:ea typeface="Meiryo UI"/>
              </a:rPr>
              <a:t>!!</a:t>
            </a:r>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kumimoji="1" lang="ja-JP" altLang="en-US" sz="1000" b="1">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a:solidFill>
                  <a:schemeClr val="accent2"/>
                </a:solidFill>
                <a:latin typeface="Meiryo UI" panose="020B0604030504040204" pitchFamily="50" charset="-128"/>
                <a:ea typeface="Meiryo UI" panose="020B0604030504040204" pitchFamily="50" charset="-128"/>
              </a:rPr>
              <a:t>R</a:t>
            </a:r>
            <a:r>
              <a:rPr lang="ja-JP" altLang="en-US" sz="1000" b="1">
                <a:solidFill>
                  <a:schemeClr val="accent2"/>
                </a:solidFill>
                <a:latin typeface="Meiryo UI" panose="020B0604030504040204" pitchFamily="50" charset="-128"/>
                <a:ea typeface="Meiryo UI" panose="020B0604030504040204" pitchFamily="50" charset="-128"/>
              </a:rPr>
              <a:t>７補正～の</a:t>
            </a:r>
            <a:r>
              <a:rPr kumimoji="1" lang="ja-JP" altLang="en-US" sz="1000" b="1">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a:latin typeface="Meiryo UI" panose="020B0604030504040204" pitchFamily="50" charset="-128"/>
                <a:ea typeface="Meiryo UI" panose="020B0604030504040204" pitchFamily="50" charset="-128"/>
              </a:rPr>
              <a:t>1,500</a:t>
            </a:r>
            <a:r>
              <a:rPr kumimoji="1" lang="ja-JP" altLang="en-US" sz="900">
                <a:latin typeface="Meiryo UI" panose="020B0604030504040204" pitchFamily="50" charset="-128"/>
                <a:ea typeface="Meiryo UI" panose="020B0604030504040204" pitchFamily="50" charset="-128"/>
              </a:rPr>
              <a:t>万円→</a:t>
            </a:r>
            <a:r>
              <a:rPr kumimoji="1" lang="en-US" altLang="ja-JP" sz="900">
                <a:latin typeface="Meiryo UI" panose="020B0604030504040204" pitchFamily="50" charset="-128"/>
                <a:ea typeface="Meiryo UI" panose="020B0604030504040204" pitchFamily="50" charset="-128"/>
              </a:rPr>
              <a:t>3,000</a:t>
            </a:r>
            <a:r>
              <a:rPr kumimoji="1" lang="ja-JP" altLang="en-US" sz="90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20660" y="8387959"/>
            <a:ext cx="250257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a:latin typeface="Meiryo UI" panose="020B0604030504040204" pitchFamily="50" charset="-128"/>
                <a:ea typeface="Meiryo UI" panose="020B0604030504040204" pitchFamily="50" charset="-128"/>
              </a:rPr>
              <a:t>地域計画に位置付けられた</a:t>
            </a:r>
            <a:r>
              <a:rPr lang="ja-JP" altLang="en-US" sz="1400" b="1">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a:latin typeface="ＭＳ Ｐ明朝" panose="02020600040205080304" pitchFamily="18" charset="-128"/>
                <a:ea typeface="ＭＳ Ｐ明朝" panose="02020600040205080304" pitchFamily="18" charset="-128"/>
              </a:rPr>
              <a:t>※</a:t>
            </a:r>
            <a:r>
              <a:rPr lang="ja-JP" altLang="en-US" sz="1050">
                <a:latin typeface="ＭＳ Ｐ明朝" panose="02020600040205080304" pitchFamily="18" charset="-128"/>
                <a:ea typeface="ＭＳ Ｐ明朝" panose="02020600040205080304" pitchFamily="18" charset="-128"/>
              </a:rPr>
              <a:t>　認定農業者、</a:t>
            </a:r>
            <a:r>
              <a:rPr lang="zh-TW" altLang="en-US" sz="1050">
                <a:latin typeface="ＭＳ Ｐ明朝" panose="02020600040205080304" pitchFamily="18" charset="-128"/>
                <a:ea typeface="ＭＳ Ｐ明朝" panose="02020600040205080304" pitchFamily="18" charset="-128"/>
              </a:rPr>
              <a:t>認定新規就農者</a:t>
            </a:r>
            <a:r>
              <a:rPr lang="ja-JP" altLang="en-US" sz="105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4" name="テキスト ボックス 133">
            <a:extLst>
              <a:ext uri="{FF2B5EF4-FFF2-40B4-BE49-F238E27FC236}">
                <a16:creationId xmlns:a16="http://schemas.microsoft.com/office/drawing/2014/main" id="{F9D1E2FC-1E36-5677-7458-59ABDADF3ECB}"/>
              </a:ext>
            </a:extLst>
          </p:cNvPr>
          <p:cNvSpPr txBox="1"/>
          <p:nvPr/>
        </p:nvSpPr>
        <p:spPr>
          <a:xfrm>
            <a:off x="4024267" y="8750636"/>
            <a:ext cx="292914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lang="ja-JP" altLang="en-US" sz="1200">
                <a:solidFill>
                  <a:prstClr val="black"/>
                </a:solidFill>
                <a:latin typeface="Meiryo UI" panose="020B0604030504040204" pitchFamily="50" charset="-128"/>
                <a:ea typeface="Meiryo UI" panose="020B0604030504040204" pitchFamily="50" charset="-128"/>
              </a:rPr>
              <a:t>８</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年度当初予算概算決定額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 </a:t>
            </a:r>
            <a:r>
              <a:rPr lang="ja-JP" altLang="en-US" sz="1200">
                <a:solidFill>
                  <a:prstClr val="black"/>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a:solidFill>
                  <a:schemeClr val="tx1"/>
                </a:solidFill>
                <a:latin typeface="Meiryo UI" panose="020B0604030504040204" pitchFamily="50" charset="-128"/>
                <a:ea typeface="Meiryo UI" panose="020B0604030504040204" pitchFamily="50" charset="-128"/>
              </a:rPr>
              <a:t>農林水産省経営局経営政策課担い手総合対策室 </a:t>
            </a:r>
            <a:r>
              <a:rPr lang="en-US" altLang="ja-JP" sz="1400" b="1">
                <a:solidFill>
                  <a:schemeClr val="tx1"/>
                </a:solidFill>
                <a:latin typeface="Meiryo UI" panose="020B0604030504040204" pitchFamily="50" charset="-128"/>
                <a:ea typeface="Meiryo UI" panose="020B0604030504040204" pitchFamily="50" charset="-128"/>
              </a:rPr>
              <a:t>03-3502-6444</a:t>
            </a:r>
            <a:r>
              <a:rPr lang="ja-JP" altLang="en-US" sz="1400" b="1">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11394"/>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4999448"/>
            <a:ext cx="990965" cy="153097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50733" y="5227504"/>
            <a:ext cx="831455" cy="646331"/>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①市町村が要望調査を実施</a:t>
            </a:r>
            <a:endParaRPr kumimoji="1" lang="ja-JP" altLang="en-US" sz="120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521315" y="5228676"/>
            <a:ext cx="1198721" cy="1015663"/>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（助成対象者）が、</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申請書を作</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成・応募</a:t>
            </a:r>
            <a:endParaRPr lang="en-US" altLang="ja-JP" sz="12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716922"/>
            <a:ext cx="6482461" cy="307777"/>
          </a:xfrm>
          <a:prstGeom prst="rect">
            <a:avLst/>
          </a:prstGeom>
          <a:noFill/>
          <a:ln w="25400" cmpd="sng">
            <a:noFill/>
            <a:prstDash val="dash"/>
          </a:ln>
        </p:spPr>
        <p:txBody>
          <a:bodyPr wrap="square" rtlCol="0">
            <a:spAutoFit/>
          </a:bodyPr>
          <a:lstStyle/>
          <a:p>
            <a:r>
              <a:rPr kumimoji="1" lang="ja-JP" altLang="en-US" sz="140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0530" y="5231515"/>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31286" y="5223039"/>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a:latin typeface="Meiryo UI"/>
                <a:ea typeface="Meiryo UI"/>
              </a:rPr>
              <a:t>④市町村から通知後、担い手による事業の開始（契約等）</a:t>
            </a:r>
            <a:endParaRPr lang="ja-JP">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10530" y="5223039"/>
            <a:ext cx="99096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54802" y="5219150"/>
            <a:ext cx="94585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⑥目標達成状況の報告</a:t>
            </a:r>
            <a:endParaRPr kumimoji="1"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（３年度目まで）</a:t>
            </a:r>
            <a:endParaRPr kumimoji="1" lang="ja-JP" altLang="en-US" sz="12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19517"/>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16783" y="4999449"/>
            <a:ext cx="1050027" cy="1530972"/>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61721"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41682"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48283" y="5007684"/>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4999449"/>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4696ECC-26E5-05FA-BC85-3377812AB44B}"/>
              </a:ext>
            </a:extLst>
          </p:cNvPr>
          <p:cNvSpPr txBox="1"/>
          <p:nvPr/>
        </p:nvSpPr>
        <p:spPr>
          <a:xfrm>
            <a:off x="606645" y="6234015"/>
            <a:ext cx="705560" cy="276999"/>
          </a:xfrm>
          <a:prstGeom prst="rect">
            <a:avLst/>
          </a:prstGeom>
          <a:noFill/>
          <a:ln w="25400" cmpd="sng">
            <a:noFill/>
            <a:prstDash val="dash"/>
          </a:ln>
        </p:spPr>
        <p:txBody>
          <a:bodyPr wrap="square" rtlCol="0">
            <a:spAutoFit/>
          </a:bodyPr>
          <a:lstStyle/>
          <a:p>
            <a:r>
              <a:rPr lang="ja-JP" altLang="en-US" sz="1200">
                <a:solidFill>
                  <a:srgbClr val="FF0000"/>
                </a:solidFill>
                <a:latin typeface="Meiryo UI" panose="020B0604030504040204" pitchFamily="50" charset="-128"/>
                <a:ea typeface="Meiryo UI" panose="020B0604030504040204" pitchFamily="50" charset="-128"/>
              </a:rPr>
              <a:t>（</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4657601-057C-FD0D-9899-AAA1F285F5A6}"/>
              </a:ext>
            </a:extLst>
          </p:cNvPr>
          <p:cNvSpPr txBox="1"/>
          <p:nvPr/>
        </p:nvSpPr>
        <p:spPr>
          <a:xfrm>
            <a:off x="471337" y="7028102"/>
            <a:ext cx="6099842" cy="461665"/>
          </a:xfrm>
          <a:prstGeom prst="rect">
            <a:avLst/>
          </a:prstGeom>
          <a:noFill/>
          <a:ln w="25400" cmpd="sng">
            <a:noFill/>
            <a:prstDash val="dash"/>
          </a:ln>
        </p:spPr>
        <p:txBody>
          <a:bodyPr wrap="square" rtlCol="0">
            <a:spAutoFit/>
          </a:bodyPr>
          <a:lstStyle/>
          <a:p>
            <a:r>
              <a:rPr lang="ja-JP" altLang="en-US" sz="1200" dirty="0">
                <a:solidFill>
                  <a:srgbClr val="FF0000"/>
                </a:solidFill>
                <a:latin typeface="Meiryo UI" panose="020B0604030504040204" pitchFamily="50" charset="-128"/>
                <a:ea typeface="Meiryo UI" panose="020B0604030504040204" pitchFamily="50" charset="-128"/>
              </a:rPr>
              <a:t>注）提出期限は市町村がそれぞれ設定しますので、本事業の活用を検討している農業者の方は</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市町村にご確認ください。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DBBDB31-7EB9-5755-D3B9-CFC62A272C31}"/>
              </a:ext>
            </a:extLst>
          </p:cNvPr>
          <p:cNvSpPr txBox="1"/>
          <p:nvPr/>
        </p:nvSpPr>
        <p:spPr>
          <a:xfrm>
            <a:off x="449494" y="6542982"/>
            <a:ext cx="5800371" cy="523220"/>
          </a:xfrm>
          <a:prstGeom prst="rect">
            <a:avLst/>
          </a:prstGeom>
          <a:noFill/>
          <a:ln w="25400" cmpd="sng">
            <a:noFill/>
            <a:prstDash val="dash"/>
          </a:ln>
        </p:spPr>
        <p:txBody>
          <a:bodyPr wrap="square" rtlCol="0">
            <a:spAutoFit/>
          </a:bodyPr>
          <a:lstStyle/>
          <a:p>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　要望調査のスケジュール</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5/12</a:t>
            </a:r>
            <a:r>
              <a:rPr lang="ja-JP" altLang="en-US" sz="1400" dirty="0">
                <a:solidFill>
                  <a:srgbClr val="FF0000"/>
                </a:solidFill>
                <a:latin typeface="Meiryo UI" panose="020B0604030504040204" pitchFamily="50" charset="-128"/>
                <a:ea typeface="Meiryo UI" panose="020B0604030504040204" pitchFamily="50" charset="-128"/>
              </a:rPr>
              <a:t>開始から当面の間、実施します。</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F8FCDC886BCE44BE450862A63B4144" ma:contentTypeVersion="13" ma:contentTypeDescription="新しいドキュメントを作成します。" ma:contentTypeScope="" ma:versionID="cd8202ed23dfadccfe6ebbf1630f9856">
  <xsd:schema xmlns:xsd="http://www.w3.org/2001/XMLSchema" xmlns:xs="http://www.w3.org/2001/XMLSchema" xmlns:p="http://schemas.microsoft.com/office/2006/metadata/properties" xmlns:ns2="8a4229ad-0786-406f-81fa-cecfb81e43e6" xmlns:ns3="ed9888db-c08f-4880-8c8f-9300fabbe8b3" targetNamespace="http://schemas.microsoft.com/office/2006/metadata/properties" ma:root="true" ma:fieldsID="8f57cbe5927308cb0231e89ec0527929" ns2:_="" ns3:_="">
    <xsd:import namespace="8a4229ad-0786-406f-81fa-cecfb81e43e6"/>
    <xsd:import namespace="ed9888db-c08f-4880-8c8f-9300fabbe8b3"/>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229ad-0786-406f-81fa-cecfb81e43e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a4229ad-0786-406f-81fa-cecfb81e43e6">
      <Terms xmlns="http://schemas.microsoft.com/office/infopath/2007/PartnerControls"/>
    </lcf76f155ced4ddcb4097134ff3c332f>
    <TaxCatchAll xmlns="ed9888db-c08f-4880-8c8f-9300fabbe8b3" xsi:nil="true"/>
    <_x4f5c__x6210__x65e5__x6642_ xmlns="8a4229ad-0786-406f-81fa-cecfb81e43e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6E372B-F1AF-4794-9AE3-4073F9D6BFD7}">
  <ds:schemaRefs>
    <ds:schemaRef ds:uri="8a4229ad-0786-406f-81fa-cecfb81e43e6"/>
    <ds:schemaRef ds:uri="ed9888db-c08f-4880-8c8f-9300fabbe8b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7D73CCF-778B-4047-827C-7B37CB3B6937}">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ed9888db-c08f-4880-8c8f-9300fabbe8b3"/>
    <ds:schemaRef ds:uri="8a4229ad-0786-406f-81fa-cecfb81e43e6"/>
    <ds:schemaRef ds:uri="http://www.w3.org/XML/1998/namespace"/>
    <ds:schemaRef ds:uri="http://purl.org/dc/terms/"/>
  </ds:schemaRefs>
</ds:datastoreItem>
</file>

<file path=customXml/itemProps3.xml><?xml version="1.0" encoding="utf-8"?>
<ds:datastoreItem xmlns:ds="http://schemas.openxmlformats.org/officeDocument/2006/customXml" ds:itemID="{973F8717-292D-4F40-AF17-51CFC4F04D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145</TotalTime>
  <Words>942</Words>
  <Application>Microsoft Office PowerPoint</Application>
  <PresentationFormat>A4 210 x 297 mm</PresentationFormat>
  <Paragraphs>87</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11</cp:revision>
  <cp:lastPrinted>2026-04-03T08:58:20Z</cp:lastPrinted>
  <dcterms:created xsi:type="dcterms:W3CDTF">2012-04-13T07:56:37Z</dcterms:created>
  <dcterms:modified xsi:type="dcterms:W3CDTF">2026-05-12T04:51:02Z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0x010100B0F8FCDC886BCE44BE450862A63B4144</vt:lpwstr>
  </property>
</Properties>
</file>