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78" r:id="rId3"/>
    <p:sldId id="280" r:id="rId4"/>
    <p:sldId id="283" r:id="rId5"/>
    <p:sldId id="279" r:id="rId6"/>
    <p:sldId id="282" r:id="rId7"/>
    <p:sldId id="275" r:id="rId8"/>
    <p:sldId id="281" r:id="rId9"/>
    <p:sldId id="268" r:id="rId10"/>
    <p:sldId id="273" r:id="rId11"/>
    <p:sldId id="287" r:id="rId12"/>
    <p:sldId id="286" r:id="rId13"/>
    <p:sldId id="271" r:id="rId14"/>
    <p:sldId id="277" r:id="rId15"/>
    <p:sldId id="267" r:id="rId16"/>
    <p:sldId id="285" r:id="rId17"/>
    <p:sldId id="272" r:id="rId18"/>
    <p:sldId id="284" r:id="rId19"/>
    <p:sldId id="274" r:id="rId20"/>
    <p:sldId id="276" r:id="rId21"/>
    <p:sldId id="270" r:id="rId22"/>
    <p:sldId id="288"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00"/>
    <a:srgbClr val="8C8C85"/>
    <a:srgbClr val="FF0000"/>
    <a:srgbClr val="FF2800"/>
    <a:srgbClr val="AA00AA"/>
    <a:srgbClr val="0C000C"/>
    <a:srgbClr val="F2E700"/>
    <a:srgbClr val="000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08" autoAdjust="0"/>
    <p:restoredTop sz="94660"/>
  </p:normalViewPr>
  <p:slideViewPr>
    <p:cSldViewPr snapToGrid="0">
      <p:cViewPr varScale="1">
        <p:scale>
          <a:sx n="110" d="100"/>
          <a:sy n="110"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51587-A795-D040-B7E4-292135531C8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985FBE0-5368-FF40-9B4A-E7FA881EF887}">
      <dgm:prSet custT="1"/>
      <dgm:spPr>
        <a:solidFill>
          <a:schemeClr val="tx1"/>
        </a:solidFill>
      </dgm:spPr>
      <dgm:t>
        <a:bodyPr/>
        <a:lstStyle/>
        <a:p>
          <a:pPr algn="l"/>
          <a:r>
            <a:rPr kumimoji="1" lang="ja-JP" altLang="en-US" sz="2800" dirty="0"/>
            <a:t>１</a:t>
          </a:r>
          <a:r>
            <a:rPr kumimoji="1" lang="en-US" altLang="ja-JP" sz="2800" dirty="0"/>
            <a:t> </a:t>
          </a:r>
          <a:r>
            <a:rPr kumimoji="1" lang="ja-JP" altLang="en-US" sz="2800" dirty="0"/>
            <a:t>訓練の目的</a:t>
          </a:r>
          <a:endParaRPr lang="ja-JP" altLang="en-US" sz="2800" dirty="0"/>
        </a:p>
      </dgm:t>
    </dgm:pt>
    <dgm:pt modelId="{67912B35-9BAC-5448-9433-21902DC0B181}" type="parTrans" cxnId="{B882B13B-A572-C04D-8F15-8A8DC5720E07}">
      <dgm:prSet/>
      <dgm:spPr/>
      <dgm:t>
        <a:bodyPr/>
        <a:lstStyle/>
        <a:p>
          <a:pPr algn="l"/>
          <a:endParaRPr kumimoji="1" lang="ja-JP" altLang="en-US"/>
        </a:p>
      </dgm:t>
    </dgm:pt>
    <dgm:pt modelId="{50DBB107-6662-754E-BD78-8E6C5E1F2ABC}" type="sibTrans" cxnId="{B882B13B-A572-C04D-8F15-8A8DC5720E07}">
      <dgm:prSet/>
      <dgm:spPr/>
      <dgm:t>
        <a:bodyPr/>
        <a:lstStyle/>
        <a:p>
          <a:pPr algn="l"/>
          <a:endParaRPr kumimoji="1" lang="ja-JP" altLang="en-US"/>
        </a:p>
      </dgm:t>
    </dgm:pt>
    <dgm:pt modelId="{FA6151E1-13AC-664C-B55B-7A37BB8DE8F1}">
      <dgm:prSet custT="1"/>
      <dgm:spPr>
        <a:solidFill>
          <a:schemeClr val="tx1"/>
        </a:solidFill>
      </dgm:spPr>
      <dgm:t>
        <a:bodyPr/>
        <a:lstStyle/>
        <a:p>
          <a:pPr algn="l"/>
          <a:r>
            <a:rPr kumimoji="1" lang="ja-JP" altLang="en-US" sz="2800"/>
            <a:t>４</a:t>
          </a:r>
          <a:r>
            <a:rPr kumimoji="1" lang="en-US" altLang="ja-JP" sz="2800" dirty="0"/>
            <a:t> </a:t>
          </a:r>
          <a:r>
            <a:rPr kumimoji="1" lang="ja-JP" altLang="en-US" sz="2800"/>
            <a:t>訓練後にすること</a:t>
          </a:r>
          <a:endParaRPr lang="ja-JP" altLang="en-US" sz="2800"/>
        </a:p>
      </dgm:t>
    </dgm:pt>
    <dgm:pt modelId="{C111CE7B-569A-9748-A0E5-461BF540DB22}" type="parTrans" cxnId="{52B43EB2-C0F7-5043-A771-507C6CA195F3}">
      <dgm:prSet/>
      <dgm:spPr/>
      <dgm:t>
        <a:bodyPr/>
        <a:lstStyle/>
        <a:p>
          <a:pPr algn="l"/>
          <a:endParaRPr kumimoji="1" lang="ja-JP" altLang="en-US"/>
        </a:p>
      </dgm:t>
    </dgm:pt>
    <dgm:pt modelId="{592939BA-0570-D04E-A41A-754102A1B0DC}" type="sibTrans" cxnId="{52B43EB2-C0F7-5043-A771-507C6CA195F3}">
      <dgm:prSet/>
      <dgm:spPr/>
      <dgm:t>
        <a:bodyPr/>
        <a:lstStyle/>
        <a:p>
          <a:pPr algn="l"/>
          <a:endParaRPr kumimoji="1" lang="ja-JP" altLang="en-US"/>
        </a:p>
      </dgm:t>
    </dgm:pt>
    <dgm:pt modelId="{C510EE74-CDCA-6148-8869-181D49DD2083}">
      <dgm:prSet custT="1"/>
      <dgm:spPr>
        <a:solidFill>
          <a:schemeClr val="tx1"/>
        </a:solidFill>
      </dgm:spPr>
      <dgm:t>
        <a:bodyPr/>
        <a:lstStyle/>
        <a:p>
          <a:pPr algn="l"/>
          <a:r>
            <a:rPr kumimoji="1" lang="ja-JP" altLang="en-US" sz="2800" dirty="0"/>
            <a:t>３</a:t>
          </a:r>
          <a:r>
            <a:rPr kumimoji="1" lang="en-US" altLang="ja-JP" sz="2800" dirty="0"/>
            <a:t> </a:t>
          </a:r>
          <a:r>
            <a:rPr kumimoji="1" lang="ja-JP" altLang="en-US" sz="2800" dirty="0"/>
            <a:t>訓練の選択</a:t>
          </a:r>
          <a:endParaRPr lang="ja-JP" altLang="en-US" sz="2800" dirty="0"/>
        </a:p>
      </dgm:t>
    </dgm:pt>
    <dgm:pt modelId="{5F618139-0E59-8940-A1A0-5E25E7403546}" type="parTrans" cxnId="{F467A773-1D7E-CD42-8D13-9A352E315435}">
      <dgm:prSet/>
      <dgm:spPr/>
      <dgm:t>
        <a:bodyPr/>
        <a:lstStyle/>
        <a:p>
          <a:endParaRPr kumimoji="1" lang="ja-JP" altLang="en-US"/>
        </a:p>
      </dgm:t>
    </dgm:pt>
    <dgm:pt modelId="{17E1EEA5-054A-FA4E-A38D-5A4037051848}" type="sibTrans" cxnId="{F467A773-1D7E-CD42-8D13-9A352E315435}">
      <dgm:prSet/>
      <dgm:spPr/>
      <dgm:t>
        <a:bodyPr/>
        <a:lstStyle/>
        <a:p>
          <a:endParaRPr kumimoji="1" lang="ja-JP" altLang="en-US"/>
        </a:p>
      </dgm:t>
    </dgm:pt>
    <dgm:pt modelId="{D63DFD80-68E3-4D46-B3A2-5A88F43BE5FB}">
      <dgm:prSet custT="1"/>
      <dgm:spPr>
        <a:solidFill>
          <a:schemeClr val="tx1"/>
        </a:solidFill>
      </dgm:spPr>
      <dgm:t>
        <a:bodyPr/>
        <a:lstStyle/>
        <a:p>
          <a:pPr algn="l"/>
          <a:r>
            <a:rPr kumimoji="1" lang="ja-JP" altLang="en-US" sz="2800"/>
            <a:t>２</a:t>
          </a:r>
          <a:r>
            <a:rPr kumimoji="1" lang="en-US" altLang="ja-JP" sz="2800" dirty="0"/>
            <a:t> </a:t>
          </a:r>
          <a:r>
            <a:rPr kumimoji="1" lang="ja-JP" altLang="en-US" sz="2800"/>
            <a:t>訓練前にすること</a:t>
          </a:r>
          <a:endParaRPr lang="ja-JP" altLang="en-US" sz="2800"/>
        </a:p>
      </dgm:t>
    </dgm:pt>
    <dgm:pt modelId="{DE9B3365-7D7C-0D4E-A515-3D9C61292958}" type="sibTrans" cxnId="{95143343-A43C-C042-BB9A-E710D3D66AF7}">
      <dgm:prSet/>
      <dgm:spPr/>
      <dgm:t>
        <a:bodyPr/>
        <a:lstStyle/>
        <a:p>
          <a:pPr algn="l"/>
          <a:endParaRPr kumimoji="1" lang="ja-JP" altLang="en-US"/>
        </a:p>
      </dgm:t>
    </dgm:pt>
    <dgm:pt modelId="{3F0FA9B1-F42C-5E40-9BCF-DD8BCEC7FB39}" type="parTrans" cxnId="{95143343-A43C-C042-BB9A-E710D3D66AF7}">
      <dgm:prSet/>
      <dgm:spPr/>
      <dgm:t>
        <a:bodyPr/>
        <a:lstStyle/>
        <a:p>
          <a:pPr algn="l"/>
          <a:endParaRPr kumimoji="1" lang="ja-JP" altLang="en-US"/>
        </a:p>
      </dgm:t>
    </dgm:pt>
    <dgm:pt modelId="{048615C7-CF32-6541-81FB-88C873805AF2}">
      <dgm:prSet custT="1"/>
      <dgm:spPr/>
      <dgm:t>
        <a:bodyPr/>
        <a:lstStyle/>
        <a:p>
          <a:r>
            <a:rPr kumimoji="1" lang="ja-JP" altLang="en-US" sz="1800"/>
            <a:t>確認すること</a:t>
          </a:r>
          <a:br>
            <a:rPr kumimoji="1" lang="en-US" altLang="ja-JP" sz="1800" dirty="0"/>
          </a:br>
          <a:r>
            <a:rPr kumimoji="1" lang="ja-JP" altLang="en-US" sz="1800"/>
            <a:t>訓練計画を作成</a:t>
          </a:r>
        </a:p>
      </dgm:t>
    </dgm:pt>
    <dgm:pt modelId="{56D03810-92C8-6F4E-9495-A5C8B4F3234C}" type="parTrans" cxnId="{69CDA4D6-5418-E443-8521-AAB6EDFCCF03}">
      <dgm:prSet/>
      <dgm:spPr/>
      <dgm:t>
        <a:bodyPr/>
        <a:lstStyle/>
        <a:p>
          <a:endParaRPr kumimoji="1" lang="ja-JP" altLang="en-US"/>
        </a:p>
      </dgm:t>
    </dgm:pt>
    <dgm:pt modelId="{9BB9E10D-0163-5149-BCD2-61FC85BCB64C}" type="sibTrans" cxnId="{69CDA4D6-5418-E443-8521-AAB6EDFCCF03}">
      <dgm:prSet/>
      <dgm:spPr/>
      <dgm:t>
        <a:bodyPr/>
        <a:lstStyle/>
        <a:p>
          <a:endParaRPr kumimoji="1" lang="ja-JP" altLang="en-US"/>
        </a:p>
      </dgm:t>
    </dgm:pt>
    <dgm:pt modelId="{8EE370B0-2208-9843-953F-BA0958CBA151}">
      <dgm:prSet custT="1"/>
      <dgm:spPr/>
      <dgm:t>
        <a:bodyPr tIns="180000"/>
        <a:lstStyle/>
        <a:p>
          <a:pPr>
            <a:lnSpc>
              <a:spcPts val="1300"/>
            </a:lnSpc>
          </a:pPr>
          <a:r>
            <a:rPr kumimoji="1" lang="ja-JP" altLang="en-US" sz="1200" dirty="0">
              <a:latin typeface="+mn-ea"/>
              <a:ea typeface="+mn-ea"/>
            </a:rPr>
            <a:t>立ち退き避難</a:t>
          </a:r>
          <a:br>
            <a:rPr kumimoji="1" lang="en-US" altLang="ja-JP" sz="1200" dirty="0">
              <a:latin typeface="+mn-ea"/>
              <a:ea typeface="+mn-ea"/>
            </a:rPr>
          </a:br>
          <a:r>
            <a:rPr kumimoji="1" lang="ja-JP" altLang="en-US" sz="1200" dirty="0">
              <a:latin typeface="+mn-ea"/>
              <a:ea typeface="+mn-ea"/>
            </a:rPr>
            <a:t>屋内安全確保</a:t>
          </a:r>
          <a:br>
            <a:rPr kumimoji="1" lang="en-US" altLang="ja-JP" sz="1200" dirty="0">
              <a:latin typeface="+mn-ea"/>
              <a:ea typeface="+mn-ea"/>
            </a:rPr>
          </a:br>
          <a:r>
            <a:rPr kumimoji="1" lang="ja-JP" altLang="en-US" sz="1200" dirty="0">
              <a:latin typeface="+mn-ea"/>
              <a:ea typeface="+mn-ea"/>
            </a:rPr>
            <a:t>情報収集伝達</a:t>
          </a:r>
          <a:br>
            <a:rPr kumimoji="1" lang="en-US" altLang="ja-JP" sz="1200" dirty="0">
              <a:latin typeface="+mn-ea"/>
              <a:ea typeface="+mn-ea"/>
            </a:rPr>
          </a:br>
          <a:r>
            <a:rPr lang="ja-JP" altLang="en-US" sz="1200" dirty="0">
              <a:latin typeface="+mn-ea"/>
              <a:ea typeface="+mn-ea"/>
            </a:rPr>
            <a:t>避難経路の確認</a:t>
          </a:r>
          <a:br>
            <a:rPr kumimoji="1" lang="en-US" altLang="ja-JP" sz="1200" dirty="0">
              <a:latin typeface="+mn-ea"/>
              <a:ea typeface="+mn-ea"/>
            </a:rPr>
          </a:br>
          <a:r>
            <a:rPr lang="ja-JP" altLang="en-US" sz="1200" dirty="0">
              <a:latin typeface="+mn-ea"/>
              <a:ea typeface="+mn-ea"/>
            </a:rPr>
            <a:t>設備や装備品、備蓄品、持ち出し品等の確認</a:t>
          </a:r>
          <a:br>
            <a:rPr lang="en-US" altLang="ja-JP" sz="1200" dirty="0">
              <a:latin typeface="+mn-ea"/>
              <a:ea typeface="+mn-ea"/>
            </a:rPr>
          </a:br>
          <a:r>
            <a:rPr lang="ja-JP" altLang="en-US" sz="1200" dirty="0">
              <a:latin typeface="+mn-ea"/>
              <a:ea typeface="+mn-ea"/>
            </a:rPr>
            <a:t>図上訓練</a:t>
          </a:r>
          <a:br>
            <a:rPr kumimoji="1" lang="en-US" altLang="ja-JP" sz="1200" dirty="0">
              <a:latin typeface="+mn-ea"/>
              <a:ea typeface="+mn-ea"/>
            </a:rPr>
          </a:br>
          <a:endParaRPr kumimoji="1" lang="ja-JP" altLang="en-US" sz="1200" dirty="0">
            <a:latin typeface="+mn-ea"/>
            <a:ea typeface="+mn-ea"/>
          </a:endParaRPr>
        </a:p>
      </dgm:t>
    </dgm:pt>
    <dgm:pt modelId="{5A6925F4-2E6F-174C-A999-463C47B3CDA7}" type="parTrans" cxnId="{172CFAA4-5C48-4C46-BC4F-DFC7C4439496}">
      <dgm:prSet/>
      <dgm:spPr/>
      <dgm:t>
        <a:bodyPr/>
        <a:lstStyle/>
        <a:p>
          <a:endParaRPr kumimoji="1" lang="ja-JP" altLang="en-US"/>
        </a:p>
      </dgm:t>
    </dgm:pt>
    <dgm:pt modelId="{E745D1AE-5C4B-B542-B8BD-829C51881D4A}" type="sibTrans" cxnId="{172CFAA4-5C48-4C46-BC4F-DFC7C4439496}">
      <dgm:prSet/>
      <dgm:spPr/>
      <dgm:t>
        <a:bodyPr/>
        <a:lstStyle/>
        <a:p>
          <a:endParaRPr kumimoji="1" lang="ja-JP" altLang="en-US"/>
        </a:p>
      </dgm:t>
    </dgm:pt>
    <dgm:pt modelId="{DD816EBA-2B4D-3648-A91A-881D1DBCB978}">
      <dgm:prSet custT="1"/>
      <dgm:spPr/>
      <dgm:t>
        <a:bodyPr/>
        <a:lstStyle/>
        <a:p>
          <a:r>
            <a:rPr kumimoji="1" lang="ja-JP" altLang="en-US" sz="1800"/>
            <a:t>ふりかえり</a:t>
          </a:r>
          <a:br>
            <a:rPr kumimoji="1" lang="en-US" altLang="ja-JP" sz="1800" dirty="0"/>
          </a:br>
          <a:r>
            <a:rPr kumimoji="1" lang="ja-JP" altLang="en-US" sz="1800"/>
            <a:t>訓練実施報告</a:t>
          </a:r>
        </a:p>
      </dgm:t>
    </dgm:pt>
    <dgm:pt modelId="{37EAF722-F7F5-AA40-ABC5-22051D8C14AD}" type="parTrans" cxnId="{31A33F44-947B-E144-95F8-8C62AA87FBFA}">
      <dgm:prSet/>
      <dgm:spPr/>
      <dgm:t>
        <a:bodyPr/>
        <a:lstStyle/>
        <a:p>
          <a:endParaRPr kumimoji="1" lang="ja-JP" altLang="en-US"/>
        </a:p>
      </dgm:t>
    </dgm:pt>
    <dgm:pt modelId="{715E2AF5-F9CD-DC4C-B9EA-12103BB99AA8}" type="sibTrans" cxnId="{31A33F44-947B-E144-95F8-8C62AA87FBFA}">
      <dgm:prSet/>
      <dgm:spPr/>
      <dgm:t>
        <a:bodyPr/>
        <a:lstStyle/>
        <a:p>
          <a:endParaRPr kumimoji="1" lang="ja-JP" altLang="en-US"/>
        </a:p>
      </dgm:t>
    </dgm:pt>
    <dgm:pt modelId="{72B434BA-1058-D348-A9C2-709459830F06}" type="pres">
      <dgm:prSet presAssocID="{47E51587-A795-D040-B7E4-292135531C8B}" presName="Name0" presStyleCnt="0">
        <dgm:presLayoutVars>
          <dgm:chPref val="3"/>
          <dgm:dir/>
          <dgm:animLvl val="lvl"/>
          <dgm:resizeHandles/>
        </dgm:presLayoutVars>
      </dgm:prSet>
      <dgm:spPr/>
    </dgm:pt>
    <dgm:pt modelId="{365B5B8A-328B-7949-9D26-AC8A3955980E}" type="pres">
      <dgm:prSet presAssocID="{E985FBE0-5368-FF40-9B4A-E7FA881EF887}" presName="horFlow" presStyleCnt="0"/>
      <dgm:spPr/>
    </dgm:pt>
    <dgm:pt modelId="{B64736F2-7564-C947-88D8-90B56CE26930}" type="pres">
      <dgm:prSet presAssocID="{E985FBE0-5368-FF40-9B4A-E7FA881EF887}" presName="bigChev" presStyleLbl="node1" presStyleIdx="0" presStyleCnt="4" custScaleX="838485" custScaleY="267871"/>
      <dgm:spPr/>
    </dgm:pt>
    <dgm:pt modelId="{93862CB5-47B9-1A46-B27C-88F2C9F21FB9}" type="pres">
      <dgm:prSet presAssocID="{E985FBE0-5368-FF40-9B4A-E7FA881EF887}" presName="vSp" presStyleCnt="0"/>
      <dgm:spPr/>
    </dgm:pt>
    <dgm:pt modelId="{E3428D88-E403-2F4F-9298-EE61C6CB437F}" type="pres">
      <dgm:prSet presAssocID="{D63DFD80-68E3-4D46-B3A2-5A88F43BE5FB}" presName="horFlow" presStyleCnt="0"/>
      <dgm:spPr/>
    </dgm:pt>
    <dgm:pt modelId="{19C03C6C-D0FB-A849-B803-CA40730FBCFD}" type="pres">
      <dgm:prSet presAssocID="{D63DFD80-68E3-4D46-B3A2-5A88F43BE5FB}" presName="bigChev" presStyleLbl="node1" presStyleIdx="1" presStyleCnt="4" custScaleX="445361" custScaleY="267871"/>
      <dgm:spPr/>
    </dgm:pt>
    <dgm:pt modelId="{C76EB1F1-286C-AE4E-9E35-28A7EF2AD495}" type="pres">
      <dgm:prSet presAssocID="{56D03810-92C8-6F4E-9495-A5C8B4F3234C}" presName="parTrans" presStyleCnt="0"/>
      <dgm:spPr/>
    </dgm:pt>
    <dgm:pt modelId="{9D4C22FF-F8EB-0C46-8380-8E05F3A27D24}" type="pres">
      <dgm:prSet presAssocID="{048615C7-CF32-6541-81FB-88C873805AF2}" presName="node" presStyleLbl="alignAccFollowNode1" presStyleIdx="0" presStyleCnt="3" custScaleX="489087" custScaleY="322046">
        <dgm:presLayoutVars>
          <dgm:bulletEnabled val="1"/>
        </dgm:presLayoutVars>
      </dgm:prSet>
      <dgm:spPr/>
    </dgm:pt>
    <dgm:pt modelId="{EAEC70EF-93DA-7642-8EEA-314657616876}" type="pres">
      <dgm:prSet presAssocID="{D63DFD80-68E3-4D46-B3A2-5A88F43BE5FB}" presName="vSp" presStyleCnt="0"/>
      <dgm:spPr/>
    </dgm:pt>
    <dgm:pt modelId="{642E67B8-EBC7-D14B-9B04-943A38BF5383}" type="pres">
      <dgm:prSet presAssocID="{C510EE74-CDCA-6148-8869-181D49DD2083}" presName="horFlow" presStyleCnt="0"/>
      <dgm:spPr/>
    </dgm:pt>
    <dgm:pt modelId="{E007943E-52DA-A045-9025-911B3D490932}" type="pres">
      <dgm:prSet presAssocID="{C510EE74-CDCA-6148-8869-181D49DD2083}" presName="bigChev" presStyleLbl="node1" presStyleIdx="2" presStyleCnt="4" custScaleX="445361" custScaleY="267871"/>
      <dgm:spPr/>
    </dgm:pt>
    <dgm:pt modelId="{DD023532-05A7-B146-801E-F1E0FD35B7D6}" type="pres">
      <dgm:prSet presAssocID="{5A6925F4-2E6F-174C-A999-463C47B3CDA7}" presName="parTrans" presStyleCnt="0"/>
      <dgm:spPr/>
    </dgm:pt>
    <dgm:pt modelId="{1B67D3AA-EE27-D242-868C-C88CF370E858}" type="pres">
      <dgm:prSet presAssocID="{8EE370B0-2208-9843-953F-BA0958CBA151}" presName="node" presStyleLbl="alignAccFollowNode1" presStyleIdx="1" presStyleCnt="3" custScaleX="476081" custScaleY="289293">
        <dgm:presLayoutVars>
          <dgm:bulletEnabled val="1"/>
        </dgm:presLayoutVars>
      </dgm:prSet>
      <dgm:spPr/>
    </dgm:pt>
    <dgm:pt modelId="{0367525E-D668-B042-B9C2-F90B169A7F58}" type="pres">
      <dgm:prSet presAssocID="{C510EE74-CDCA-6148-8869-181D49DD2083}" presName="vSp" presStyleCnt="0"/>
      <dgm:spPr/>
    </dgm:pt>
    <dgm:pt modelId="{FC35BC38-AAD7-0748-86BE-80027978F557}" type="pres">
      <dgm:prSet presAssocID="{FA6151E1-13AC-664C-B55B-7A37BB8DE8F1}" presName="horFlow" presStyleCnt="0"/>
      <dgm:spPr/>
    </dgm:pt>
    <dgm:pt modelId="{DCD47E58-46E0-0741-9DCF-6510553C2861}" type="pres">
      <dgm:prSet presAssocID="{FA6151E1-13AC-664C-B55B-7A37BB8DE8F1}" presName="bigChev" presStyleLbl="node1" presStyleIdx="3" presStyleCnt="4" custScaleX="445361" custScaleY="267871"/>
      <dgm:spPr/>
    </dgm:pt>
    <dgm:pt modelId="{96E04350-CFDD-AC45-950C-C7AF11B95AC4}" type="pres">
      <dgm:prSet presAssocID="{37EAF722-F7F5-AA40-ABC5-22051D8C14AD}" presName="parTrans" presStyleCnt="0"/>
      <dgm:spPr/>
    </dgm:pt>
    <dgm:pt modelId="{7B37306E-8370-634D-B5AC-D296046C8687}" type="pres">
      <dgm:prSet presAssocID="{DD816EBA-2B4D-3648-A91A-881D1DBCB978}" presName="node" presStyleLbl="alignAccFollowNode1" presStyleIdx="2" presStyleCnt="3" custScaleX="489087" custScaleY="322046">
        <dgm:presLayoutVars>
          <dgm:bulletEnabled val="1"/>
        </dgm:presLayoutVars>
      </dgm:prSet>
      <dgm:spPr/>
    </dgm:pt>
  </dgm:ptLst>
  <dgm:cxnLst>
    <dgm:cxn modelId="{CC3EF90F-4C02-6642-8612-E0838AD34C19}" type="presOf" srcId="{DD816EBA-2B4D-3648-A91A-881D1DBCB978}" destId="{7B37306E-8370-634D-B5AC-D296046C8687}" srcOrd="0" destOrd="0" presId="urn:microsoft.com/office/officeart/2005/8/layout/lProcess3"/>
    <dgm:cxn modelId="{28358B1E-28AD-9B4A-A73F-C2B14FB2D6F3}" type="presOf" srcId="{47E51587-A795-D040-B7E4-292135531C8B}" destId="{72B434BA-1058-D348-A9C2-709459830F06}" srcOrd="0" destOrd="0" presId="urn:microsoft.com/office/officeart/2005/8/layout/lProcess3"/>
    <dgm:cxn modelId="{1A897C33-1171-384A-8409-B00EDEE111A5}" type="presOf" srcId="{8EE370B0-2208-9843-953F-BA0958CBA151}" destId="{1B67D3AA-EE27-D242-868C-C88CF370E858}" srcOrd="0" destOrd="0" presId="urn:microsoft.com/office/officeart/2005/8/layout/lProcess3"/>
    <dgm:cxn modelId="{B882B13B-A572-C04D-8F15-8A8DC5720E07}" srcId="{47E51587-A795-D040-B7E4-292135531C8B}" destId="{E985FBE0-5368-FF40-9B4A-E7FA881EF887}" srcOrd="0" destOrd="0" parTransId="{67912B35-9BAC-5448-9433-21902DC0B181}" sibTransId="{50DBB107-6662-754E-BD78-8E6C5E1F2ABC}"/>
    <dgm:cxn modelId="{95143343-A43C-C042-BB9A-E710D3D66AF7}" srcId="{47E51587-A795-D040-B7E4-292135531C8B}" destId="{D63DFD80-68E3-4D46-B3A2-5A88F43BE5FB}" srcOrd="1" destOrd="0" parTransId="{3F0FA9B1-F42C-5E40-9BCF-DD8BCEC7FB39}" sibTransId="{DE9B3365-7D7C-0D4E-A515-3D9C61292958}"/>
    <dgm:cxn modelId="{31A33F44-947B-E144-95F8-8C62AA87FBFA}" srcId="{FA6151E1-13AC-664C-B55B-7A37BB8DE8F1}" destId="{DD816EBA-2B4D-3648-A91A-881D1DBCB978}" srcOrd="0" destOrd="0" parTransId="{37EAF722-F7F5-AA40-ABC5-22051D8C14AD}" sibTransId="{715E2AF5-F9CD-DC4C-B9EA-12103BB99AA8}"/>
    <dgm:cxn modelId="{707B4A48-EA81-E349-B184-37CA165A484B}" type="presOf" srcId="{048615C7-CF32-6541-81FB-88C873805AF2}" destId="{9D4C22FF-F8EB-0C46-8380-8E05F3A27D24}" srcOrd="0" destOrd="0" presId="urn:microsoft.com/office/officeart/2005/8/layout/lProcess3"/>
    <dgm:cxn modelId="{30B18C6C-D640-454F-8AE4-88FE23D6D796}" type="presOf" srcId="{C510EE74-CDCA-6148-8869-181D49DD2083}" destId="{E007943E-52DA-A045-9025-911B3D490932}" srcOrd="0" destOrd="0" presId="urn:microsoft.com/office/officeart/2005/8/layout/lProcess3"/>
    <dgm:cxn modelId="{F467A773-1D7E-CD42-8D13-9A352E315435}" srcId="{47E51587-A795-D040-B7E4-292135531C8B}" destId="{C510EE74-CDCA-6148-8869-181D49DD2083}" srcOrd="2" destOrd="0" parTransId="{5F618139-0E59-8940-A1A0-5E25E7403546}" sibTransId="{17E1EEA5-054A-FA4E-A38D-5A4037051848}"/>
    <dgm:cxn modelId="{172CFAA4-5C48-4C46-BC4F-DFC7C4439496}" srcId="{C510EE74-CDCA-6148-8869-181D49DD2083}" destId="{8EE370B0-2208-9843-953F-BA0958CBA151}" srcOrd="0" destOrd="0" parTransId="{5A6925F4-2E6F-174C-A999-463C47B3CDA7}" sibTransId="{E745D1AE-5C4B-B542-B8BD-829C51881D4A}"/>
    <dgm:cxn modelId="{52B43EB2-C0F7-5043-A771-507C6CA195F3}" srcId="{47E51587-A795-D040-B7E4-292135531C8B}" destId="{FA6151E1-13AC-664C-B55B-7A37BB8DE8F1}" srcOrd="3" destOrd="0" parTransId="{C111CE7B-569A-9748-A0E5-461BF540DB22}" sibTransId="{592939BA-0570-D04E-A41A-754102A1B0DC}"/>
    <dgm:cxn modelId="{29DB72BC-0473-E048-AB3F-262CCDAA8B89}" type="presOf" srcId="{E985FBE0-5368-FF40-9B4A-E7FA881EF887}" destId="{B64736F2-7564-C947-88D8-90B56CE26930}" srcOrd="0" destOrd="0" presId="urn:microsoft.com/office/officeart/2005/8/layout/lProcess3"/>
    <dgm:cxn modelId="{50CFB7BC-280A-204C-A17B-7D0D830864BA}" type="presOf" srcId="{FA6151E1-13AC-664C-B55B-7A37BB8DE8F1}" destId="{DCD47E58-46E0-0741-9DCF-6510553C2861}" srcOrd="0" destOrd="0" presId="urn:microsoft.com/office/officeart/2005/8/layout/lProcess3"/>
    <dgm:cxn modelId="{69CDA4D6-5418-E443-8521-AAB6EDFCCF03}" srcId="{D63DFD80-68E3-4D46-B3A2-5A88F43BE5FB}" destId="{048615C7-CF32-6541-81FB-88C873805AF2}" srcOrd="0" destOrd="0" parTransId="{56D03810-92C8-6F4E-9495-A5C8B4F3234C}" sibTransId="{9BB9E10D-0163-5149-BCD2-61FC85BCB64C}"/>
    <dgm:cxn modelId="{312A00FE-2448-A34E-BA35-C0F5F3E1F768}" type="presOf" srcId="{D63DFD80-68E3-4D46-B3A2-5A88F43BE5FB}" destId="{19C03C6C-D0FB-A849-B803-CA40730FBCFD}" srcOrd="0" destOrd="0" presId="urn:microsoft.com/office/officeart/2005/8/layout/lProcess3"/>
    <dgm:cxn modelId="{0DAD0E2E-D498-6149-801F-936F4611605E}" type="presParOf" srcId="{72B434BA-1058-D348-A9C2-709459830F06}" destId="{365B5B8A-328B-7949-9D26-AC8A3955980E}" srcOrd="0" destOrd="0" presId="urn:microsoft.com/office/officeart/2005/8/layout/lProcess3"/>
    <dgm:cxn modelId="{16401B2A-162A-1546-99CD-C05CD018048E}" type="presParOf" srcId="{365B5B8A-328B-7949-9D26-AC8A3955980E}" destId="{B64736F2-7564-C947-88D8-90B56CE26930}" srcOrd="0" destOrd="0" presId="urn:microsoft.com/office/officeart/2005/8/layout/lProcess3"/>
    <dgm:cxn modelId="{301DA72E-981E-154C-9177-2C9AF13EDF9B}" type="presParOf" srcId="{72B434BA-1058-D348-A9C2-709459830F06}" destId="{93862CB5-47B9-1A46-B27C-88F2C9F21FB9}" srcOrd="1" destOrd="0" presId="urn:microsoft.com/office/officeart/2005/8/layout/lProcess3"/>
    <dgm:cxn modelId="{C085A4EF-768C-DC4C-B026-79C91F91536B}" type="presParOf" srcId="{72B434BA-1058-D348-A9C2-709459830F06}" destId="{E3428D88-E403-2F4F-9298-EE61C6CB437F}" srcOrd="2" destOrd="0" presId="urn:microsoft.com/office/officeart/2005/8/layout/lProcess3"/>
    <dgm:cxn modelId="{16F210CE-2734-1646-BD57-B086096DCC29}" type="presParOf" srcId="{E3428D88-E403-2F4F-9298-EE61C6CB437F}" destId="{19C03C6C-D0FB-A849-B803-CA40730FBCFD}" srcOrd="0" destOrd="0" presId="urn:microsoft.com/office/officeart/2005/8/layout/lProcess3"/>
    <dgm:cxn modelId="{7B5B0F77-77E8-7947-801F-E6D726ABBC43}" type="presParOf" srcId="{E3428D88-E403-2F4F-9298-EE61C6CB437F}" destId="{C76EB1F1-286C-AE4E-9E35-28A7EF2AD495}" srcOrd="1" destOrd="0" presId="urn:microsoft.com/office/officeart/2005/8/layout/lProcess3"/>
    <dgm:cxn modelId="{56CF58FD-EC4B-254A-8E4A-EAC15814BB11}" type="presParOf" srcId="{E3428D88-E403-2F4F-9298-EE61C6CB437F}" destId="{9D4C22FF-F8EB-0C46-8380-8E05F3A27D24}" srcOrd="2" destOrd="0" presId="urn:microsoft.com/office/officeart/2005/8/layout/lProcess3"/>
    <dgm:cxn modelId="{1CCAE7FE-901E-9B4D-B611-9270F64F006C}" type="presParOf" srcId="{72B434BA-1058-D348-A9C2-709459830F06}" destId="{EAEC70EF-93DA-7642-8EEA-314657616876}" srcOrd="3" destOrd="0" presId="urn:microsoft.com/office/officeart/2005/8/layout/lProcess3"/>
    <dgm:cxn modelId="{293389BB-0535-9F43-A9CB-947F8BFA234C}" type="presParOf" srcId="{72B434BA-1058-D348-A9C2-709459830F06}" destId="{642E67B8-EBC7-D14B-9B04-943A38BF5383}" srcOrd="4" destOrd="0" presId="urn:microsoft.com/office/officeart/2005/8/layout/lProcess3"/>
    <dgm:cxn modelId="{DB39AC18-153B-234A-AA74-8B7827DD5D2C}" type="presParOf" srcId="{642E67B8-EBC7-D14B-9B04-943A38BF5383}" destId="{E007943E-52DA-A045-9025-911B3D490932}" srcOrd="0" destOrd="0" presId="urn:microsoft.com/office/officeart/2005/8/layout/lProcess3"/>
    <dgm:cxn modelId="{1ACDDC3C-300E-F347-96EA-1BD8EB4FE967}" type="presParOf" srcId="{642E67B8-EBC7-D14B-9B04-943A38BF5383}" destId="{DD023532-05A7-B146-801E-F1E0FD35B7D6}" srcOrd="1" destOrd="0" presId="urn:microsoft.com/office/officeart/2005/8/layout/lProcess3"/>
    <dgm:cxn modelId="{BB27C27C-B897-2C4C-9D64-50A4AB57621A}" type="presParOf" srcId="{642E67B8-EBC7-D14B-9B04-943A38BF5383}" destId="{1B67D3AA-EE27-D242-868C-C88CF370E858}" srcOrd="2" destOrd="0" presId="urn:microsoft.com/office/officeart/2005/8/layout/lProcess3"/>
    <dgm:cxn modelId="{432A3656-C2F9-7A45-A5C0-479DD5F39686}" type="presParOf" srcId="{72B434BA-1058-D348-A9C2-709459830F06}" destId="{0367525E-D668-B042-B9C2-F90B169A7F58}" srcOrd="5" destOrd="0" presId="urn:microsoft.com/office/officeart/2005/8/layout/lProcess3"/>
    <dgm:cxn modelId="{20D46BC1-0421-6347-A199-181F59F7981B}" type="presParOf" srcId="{72B434BA-1058-D348-A9C2-709459830F06}" destId="{FC35BC38-AAD7-0748-86BE-80027978F557}" srcOrd="6" destOrd="0" presId="urn:microsoft.com/office/officeart/2005/8/layout/lProcess3"/>
    <dgm:cxn modelId="{531A29E9-6FFA-6546-ACB9-01AF77FB56A0}" type="presParOf" srcId="{FC35BC38-AAD7-0748-86BE-80027978F557}" destId="{DCD47E58-46E0-0741-9DCF-6510553C2861}" srcOrd="0" destOrd="0" presId="urn:microsoft.com/office/officeart/2005/8/layout/lProcess3"/>
    <dgm:cxn modelId="{1A4D15B3-EC8F-9E46-8F1C-21C0128A86BD}" type="presParOf" srcId="{FC35BC38-AAD7-0748-86BE-80027978F557}" destId="{96E04350-CFDD-AC45-950C-C7AF11B95AC4}" srcOrd="1" destOrd="0" presId="urn:microsoft.com/office/officeart/2005/8/layout/lProcess3"/>
    <dgm:cxn modelId="{37F53252-9CA5-004E-8C78-2BE08245BAF4}" type="presParOf" srcId="{FC35BC38-AAD7-0748-86BE-80027978F557}" destId="{7B37306E-8370-634D-B5AC-D296046C868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lang="ja-JP" altLang="en-US" sz="2800"/>
            <a:t>４</a:t>
          </a:r>
          <a:r>
            <a:rPr kumimoji="1" lang="ja-JP" altLang="en-US" sz="2800"/>
            <a:t>　訓練後に</a:t>
          </a:r>
          <a:br>
            <a:rPr kumimoji="1" lang="en-US" altLang="ja-JP" sz="2800" dirty="0"/>
          </a:br>
          <a:r>
            <a:rPr kumimoji="1" lang="ja-JP" altLang="en-US" sz="2800"/>
            <a:t>すること</a:t>
          </a:r>
          <a:endParaRPr lang="ja-JP" sz="2800"/>
        </a:p>
      </dgm:t>
    </dgm:pt>
    <dgm:pt modelId="{202AB11D-636F-5541-A07D-51EFCA4D0DBF}" type="parTrans" cxnId="{D10F4062-A702-FE46-BBA4-E674476C30C7}">
      <dgm:prSet/>
      <dgm:spPr/>
      <dgm:t>
        <a:bodyPr/>
        <a:lstStyle/>
        <a:p>
          <a:endParaRPr kumimoji="1" lang="ja-JP" altLang="en-US" sz="1600"/>
        </a:p>
      </dgm:t>
    </dgm:pt>
    <dgm:pt modelId="{1B0D49E4-CD6B-7242-AB5C-BECA68BD1A12}" type="sibTrans" cxnId="{D10F4062-A702-FE46-BBA4-E674476C30C7}">
      <dgm:prSet/>
      <dgm:spPr/>
      <dgm:t>
        <a:bodyPr/>
        <a:lstStyle/>
        <a:p>
          <a:endParaRPr kumimoji="1" lang="ja-JP" altLang="en-US" sz="1600"/>
        </a:p>
      </dgm:t>
    </dgm:pt>
    <dgm:pt modelId="{D348C749-8E3F-4B40-AC00-12AC44B28413}" type="pres">
      <dgm:prSet presAssocID="{DB2DF0F2-158A-7540-AD25-78613094C58F}" presName="Name0" presStyleCnt="0">
        <dgm:presLayoutVars>
          <dgm:chPref val="3"/>
          <dgm:dir/>
          <dgm:animLvl val="lvl"/>
          <dgm:resizeHandles/>
        </dgm:presLayoutVars>
      </dgm:prSet>
      <dgm:spPr/>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pt>
  </dgm:ptLst>
  <dgm:cxnLst>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4F60AEF0-B37D-5B44-A60C-FE3B4F970F6B}" type="presOf" srcId="{DB2DF0F2-158A-7540-AD25-78613094C58F}" destId="{D348C749-8E3F-4B40-AC00-12AC44B28413}"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rgbClr val="8C8C85"/>
        </a:solidFill>
      </dgm:spPr>
      <dgm:t>
        <a:bodyPr/>
        <a:lstStyle/>
        <a:p>
          <a:r>
            <a:rPr kumimoji="1" lang="ja-JP" altLang="en-US" sz="14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a:solidFill>
          <a:schemeClr val="tx1"/>
        </a:solidFill>
      </dgm:spPr>
      <dgm:t>
        <a:bodyPr/>
        <a:lstStyle/>
        <a:p>
          <a:r>
            <a:rPr kumimoji="1" lang="ja-JP" altLang="en-US" sz="18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custScaleX="11901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kumimoji="1" lang="ja-JP" altLang="en-US" sz="2800" baseline="0"/>
            <a:t>１</a:t>
          </a:r>
          <a:r>
            <a:rPr kumimoji="1" lang="en-US" altLang="ja-JP" sz="2800" baseline="0" dirty="0"/>
            <a:t> </a:t>
          </a:r>
          <a:r>
            <a:rPr kumimoji="1" lang="ja-JP" sz="2800" baseline="0"/>
            <a:t>訓練</a:t>
          </a:r>
          <a:r>
            <a:rPr kumimoji="1" lang="ja-JP" altLang="en-US" sz="2800" baseline="0"/>
            <a:t>の目的</a:t>
          </a:r>
          <a:endParaRPr lang="ja-JP" sz="2800"/>
        </a:p>
      </dgm:t>
    </dgm:pt>
    <dgm:pt modelId="{202AB11D-636F-5541-A07D-51EFCA4D0DBF}" type="parTrans" cxnId="{D10F4062-A702-FE46-BBA4-E674476C30C7}">
      <dgm:prSet/>
      <dgm:spPr/>
      <dgm:t>
        <a:bodyPr/>
        <a:lstStyle/>
        <a:p>
          <a:endParaRPr kumimoji="1" lang="ja-JP" altLang="en-US" sz="1600"/>
        </a:p>
      </dgm:t>
    </dgm:pt>
    <dgm:pt modelId="{1B0D49E4-CD6B-7242-AB5C-BECA68BD1A12}" type="sibTrans" cxnId="{D10F4062-A702-FE46-BBA4-E674476C30C7}">
      <dgm:prSet/>
      <dgm:spPr/>
      <dgm:t>
        <a:bodyPr/>
        <a:lstStyle/>
        <a:p>
          <a:endParaRPr kumimoji="1" lang="ja-JP" altLang="en-US" sz="1600"/>
        </a:p>
      </dgm:t>
    </dgm:pt>
    <dgm:pt modelId="{D348C749-8E3F-4B40-AC00-12AC44B28413}" type="pres">
      <dgm:prSet presAssocID="{DB2DF0F2-158A-7540-AD25-78613094C58F}" presName="Name0" presStyleCnt="0">
        <dgm:presLayoutVars>
          <dgm:chPref val="3"/>
          <dgm:dir/>
          <dgm:animLvl val="lvl"/>
          <dgm:resizeHandles/>
        </dgm:presLayoutVars>
      </dgm:prSet>
      <dgm:spPr/>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pt>
  </dgm:ptLst>
  <dgm:cxnLst>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4F60AEF0-B37D-5B44-A60C-FE3B4F970F6B}" type="presOf" srcId="{DB2DF0F2-158A-7540-AD25-78613094C58F}" destId="{D348C749-8E3F-4B40-AC00-12AC44B28413}"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rgbClr val="8C8C85"/>
        </a:solidFill>
      </dgm:spPr>
      <dgm:t>
        <a:bodyPr/>
        <a:lstStyle/>
        <a:p>
          <a:r>
            <a:rPr kumimoji="1" lang="ja-JP" altLang="en-US" sz="14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a:solidFill>
          <a:schemeClr val="tx1"/>
        </a:solidFill>
      </dgm:spPr>
      <dgm:t>
        <a:bodyPr/>
        <a:lstStyle/>
        <a:p>
          <a:r>
            <a:rPr kumimoji="1" lang="ja-JP" altLang="en-US" sz="18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custScaleX="11901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457D4-0109-524F-A93C-B2B6BA726B89}" type="doc">
      <dgm:prSet loTypeId="urn:microsoft.com/office/officeart/2005/8/layout/radial6" loCatId="" qsTypeId="urn:microsoft.com/office/officeart/2005/8/quickstyle/3d1" qsCatId="3D" csTypeId="urn:microsoft.com/office/officeart/2005/8/colors/accent0_3" csCatId="mainScheme" phldr="1"/>
      <dgm:spPr/>
      <dgm:t>
        <a:bodyPr/>
        <a:lstStyle/>
        <a:p>
          <a:endParaRPr kumimoji="1" lang="ja-JP" altLang="en-US"/>
        </a:p>
      </dgm:t>
    </dgm:pt>
    <dgm:pt modelId="{E1801A66-5F2E-4B4A-9F80-E864FADB707C}">
      <dgm:prSet phldrT="[テキスト]"/>
      <dgm:spPr/>
      <dgm:t>
        <a:bodyPr anchor="ctr" anchorCtr="1"/>
        <a:lstStyle/>
        <a:p>
          <a:pPr>
            <a:lnSpc>
              <a:spcPts val="1480"/>
            </a:lnSpc>
          </a:pPr>
          <a:endParaRPr kumimoji="1" lang="en-US" altLang="ja-JP" dirty="0"/>
        </a:p>
        <a:p>
          <a:pPr>
            <a:lnSpc>
              <a:spcPts val="1480"/>
            </a:lnSpc>
          </a:pPr>
          <a:r>
            <a:rPr kumimoji="1" lang="ja-JP" altLang="en-US"/>
            <a:t>避難計画</a:t>
          </a:r>
          <a:endParaRPr kumimoji="1" lang="en-US" altLang="ja-JP" dirty="0"/>
        </a:p>
        <a:p>
          <a:pPr>
            <a:lnSpc>
              <a:spcPts val="1480"/>
            </a:lnSpc>
          </a:pPr>
          <a:r>
            <a:rPr kumimoji="1" lang="ja-JP" altLang="en-US"/>
            <a:t>の</a:t>
          </a:r>
          <a:endParaRPr kumimoji="1" lang="en-US" altLang="ja-JP" dirty="0"/>
        </a:p>
        <a:p>
          <a:pPr>
            <a:lnSpc>
              <a:spcPts val="1480"/>
            </a:lnSpc>
          </a:pPr>
          <a:r>
            <a:rPr kumimoji="1" lang="ja-JP" altLang="en-US"/>
            <a:t>実効性</a:t>
          </a:r>
        </a:p>
      </dgm:t>
    </dgm:pt>
    <dgm:pt modelId="{CD47CA86-0A6D-A64A-AD7B-B7CF8B0D65CD}" type="parTrans" cxnId="{D5C3A4CC-A2FF-0E43-903B-4A7AFD6F3A52}">
      <dgm:prSet/>
      <dgm:spPr/>
      <dgm:t>
        <a:bodyPr/>
        <a:lstStyle/>
        <a:p>
          <a:endParaRPr kumimoji="1" lang="ja-JP" altLang="en-US"/>
        </a:p>
      </dgm:t>
    </dgm:pt>
    <dgm:pt modelId="{7EC143B0-656B-7647-9179-CD06FB64A390}" type="sibTrans" cxnId="{D5C3A4CC-A2FF-0E43-903B-4A7AFD6F3A52}">
      <dgm:prSet/>
      <dgm:spPr/>
      <dgm:t>
        <a:bodyPr/>
        <a:lstStyle/>
        <a:p>
          <a:endParaRPr kumimoji="1" lang="ja-JP" altLang="en-US"/>
        </a:p>
      </dgm:t>
    </dgm:pt>
    <dgm:pt modelId="{569CBE51-F42E-3243-8865-AD8F8F9696DC}">
      <dgm:prSet phldrT="[テキスト]" custT="1"/>
      <dgm:spPr/>
      <dgm:t>
        <a:bodyPr/>
        <a:lstStyle/>
        <a:p>
          <a:pPr>
            <a:lnSpc>
              <a:spcPts val="1680"/>
            </a:lnSpc>
          </a:pPr>
          <a:r>
            <a:rPr kumimoji="1" lang="ja-JP" altLang="en-US" sz="1400"/>
            <a:t>計画の作成</a:t>
          </a:r>
          <a:endParaRPr kumimoji="1" lang="en-US" altLang="ja-JP" sz="1400" dirty="0"/>
        </a:p>
        <a:p>
          <a:pPr>
            <a:lnSpc>
              <a:spcPts val="1680"/>
            </a:lnSpc>
          </a:pPr>
          <a:r>
            <a:rPr kumimoji="1" lang="ja-JP" altLang="en-US" sz="1400"/>
            <a:t>（見直し）</a:t>
          </a:r>
        </a:p>
      </dgm:t>
    </dgm:pt>
    <dgm:pt modelId="{D1B44EB2-EB0A-5D47-ADD5-753FA471AF7F}" type="parTrans" cxnId="{CC7BF72B-1F36-0541-BCF0-17996AECB874}">
      <dgm:prSet/>
      <dgm:spPr/>
      <dgm:t>
        <a:bodyPr/>
        <a:lstStyle/>
        <a:p>
          <a:endParaRPr kumimoji="1" lang="ja-JP" altLang="en-US"/>
        </a:p>
      </dgm:t>
    </dgm:pt>
    <dgm:pt modelId="{FAB951F3-3BD6-F04B-B664-94E846FBF740}" type="sibTrans" cxnId="{CC7BF72B-1F36-0541-BCF0-17996AECB874}">
      <dgm:prSet/>
      <dgm:spPr/>
      <dgm:t>
        <a:bodyPr/>
        <a:lstStyle/>
        <a:p>
          <a:endParaRPr kumimoji="1" lang="ja-JP" altLang="en-US"/>
        </a:p>
      </dgm:t>
    </dgm:pt>
    <dgm:pt modelId="{47007DE5-54E2-6940-AEA7-CC18BC92A387}">
      <dgm:prSet phldrT="[テキスト]" custT="1"/>
      <dgm:spPr/>
      <dgm:t>
        <a:bodyPr/>
        <a:lstStyle/>
        <a:p>
          <a:pPr>
            <a:lnSpc>
              <a:spcPts val="1680"/>
            </a:lnSpc>
          </a:pPr>
          <a:r>
            <a:rPr kumimoji="1" lang="ja-JP" altLang="en-US" sz="1800"/>
            <a:t>避難訓練</a:t>
          </a:r>
          <a:endParaRPr kumimoji="1" lang="en-US" altLang="ja-JP" sz="1800" dirty="0"/>
        </a:p>
        <a:p>
          <a:pPr>
            <a:lnSpc>
              <a:spcPts val="1680"/>
            </a:lnSpc>
          </a:pPr>
          <a:r>
            <a:rPr kumimoji="1" lang="ja-JP" altLang="en-US" sz="1800"/>
            <a:t>の実施</a:t>
          </a:r>
        </a:p>
      </dgm:t>
    </dgm:pt>
    <dgm:pt modelId="{6749EF3E-4AA9-3444-B388-5C2326AA66A2}" type="parTrans" cxnId="{318145B4-5BE0-E449-B431-4CDC712A2A00}">
      <dgm:prSet/>
      <dgm:spPr/>
      <dgm:t>
        <a:bodyPr/>
        <a:lstStyle/>
        <a:p>
          <a:endParaRPr kumimoji="1" lang="ja-JP" altLang="en-US"/>
        </a:p>
      </dgm:t>
    </dgm:pt>
    <dgm:pt modelId="{A060307B-98F9-7949-8A51-434A7D88DDF8}" type="sibTrans" cxnId="{318145B4-5BE0-E449-B431-4CDC712A2A00}">
      <dgm:prSet/>
      <dgm:spPr/>
      <dgm:t>
        <a:bodyPr/>
        <a:lstStyle/>
        <a:p>
          <a:endParaRPr kumimoji="1" lang="ja-JP" altLang="en-US"/>
        </a:p>
      </dgm:t>
    </dgm:pt>
    <dgm:pt modelId="{7B4F3228-164A-E64B-A2AA-36F6A90BD401}">
      <dgm:prSet phldrT="[テキスト]" custT="1"/>
      <dgm:spPr/>
      <dgm:t>
        <a:bodyPr/>
        <a:lstStyle/>
        <a:p>
          <a:pPr>
            <a:lnSpc>
              <a:spcPts val="1680"/>
            </a:lnSpc>
          </a:pPr>
          <a:r>
            <a:rPr kumimoji="1" lang="ja-JP" altLang="en-US" sz="1800"/>
            <a:t>避難訓練</a:t>
          </a:r>
          <a:endParaRPr kumimoji="1" lang="en-US" altLang="ja-JP" sz="1800" dirty="0"/>
        </a:p>
        <a:p>
          <a:pPr>
            <a:lnSpc>
              <a:spcPts val="1680"/>
            </a:lnSpc>
          </a:pPr>
          <a:r>
            <a:rPr kumimoji="1" lang="ja-JP" altLang="en-US" sz="1800"/>
            <a:t>結果報告</a:t>
          </a:r>
        </a:p>
      </dgm:t>
    </dgm:pt>
    <dgm:pt modelId="{CBBA2F04-E53B-D644-9EF3-D22B67F3C051}" type="parTrans" cxnId="{4CCEBED6-9F16-234B-B09F-1F4CCEC47D78}">
      <dgm:prSet/>
      <dgm:spPr/>
      <dgm:t>
        <a:bodyPr/>
        <a:lstStyle/>
        <a:p>
          <a:endParaRPr kumimoji="1" lang="ja-JP" altLang="en-US"/>
        </a:p>
      </dgm:t>
    </dgm:pt>
    <dgm:pt modelId="{1379AFD0-6512-A645-9C3E-E2C121BB6DC4}" type="sibTrans" cxnId="{4CCEBED6-9F16-234B-B09F-1F4CCEC47D78}">
      <dgm:prSet/>
      <dgm:spPr/>
      <dgm:t>
        <a:bodyPr/>
        <a:lstStyle/>
        <a:p>
          <a:endParaRPr kumimoji="1" lang="ja-JP" altLang="en-US"/>
        </a:p>
      </dgm:t>
    </dgm:pt>
    <dgm:pt modelId="{AD38FB65-18C9-3049-AD5E-CD547F19D412}">
      <dgm:prSet phldrT="[テキスト]" custT="1"/>
      <dgm:spPr/>
      <dgm:t>
        <a:bodyPr/>
        <a:lstStyle/>
        <a:p>
          <a:pPr>
            <a:lnSpc>
              <a:spcPts val="1580"/>
            </a:lnSpc>
          </a:pPr>
          <a:endParaRPr kumimoji="1" lang="en-US" altLang="ja-JP" sz="1600" dirty="0"/>
        </a:p>
        <a:p>
          <a:pPr>
            <a:lnSpc>
              <a:spcPts val="1580"/>
            </a:lnSpc>
          </a:pPr>
          <a:r>
            <a:rPr kumimoji="1" lang="ja-JP" altLang="en-US" sz="1600"/>
            <a:t>避難訓練の</a:t>
          </a:r>
          <a:endParaRPr kumimoji="1" lang="en-US" altLang="ja-JP" sz="1600" dirty="0"/>
        </a:p>
        <a:p>
          <a:pPr>
            <a:lnSpc>
              <a:spcPts val="1580"/>
            </a:lnSpc>
          </a:pPr>
          <a:r>
            <a:rPr kumimoji="1" lang="ja-JP" altLang="en-US" sz="1600"/>
            <a:t>振り返り</a:t>
          </a:r>
        </a:p>
      </dgm:t>
    </dgm:pt>
    <dgm:pt modelId="{4EB443BE-66DE-B041-8741-E645271B59C3}" type="parTrans" cxnId="{E274FD7F-E578-BD49-8598-8312FD14BE24}">
      <dgm:prSet/>
      <dgm:spPr/>
      <dgm:t>
        <a:bodyPr/>
        <a:lstStyle/>
        <a:p>
          <a:endParaRPr kumimoji="1" lang="ja-JP" altLang="en-US"/>
        </a:p>
      </dgm:t>
    </dgm:pt>
    <dgm:pt modelId="{CBD36109-4878-0843-91E8-18FB4CE2E91F}" type="sibTrans" cxnId="{E274FD7F-E578-BD49-8598-8312FD14BE24}">
      <dgm:prSet/>
      <dgm:spPr/>
      <dgm:t>
        <a:bodyPr/>
        <a:lstStyle/>
        <a:p>
          <a:endParaRPr kumimoji="1" lang="ja-JP" altLang="en-US"/>
        </a:p>
      </dgm:t>
    </dgm:pt>
    <dgm:pt modelId="{1709536B-69F9-BE46-88C8-ECE764F05398}" type="pres">
      <dgm:prSet presAssocID="{4D7457D4-0109-524F-A93C-B2B6BA726B89}" presName="Name0" presStyleCnt="0">
        <dgm:presLayoutVars>
          <dgm:chMax val="1"/>
          <dgm:dir/>
          <dgm:animLvl val="ctr"/>
          <dgm:resizeHandles val="exact"/>
        </dgm:presLayoutVars>
      </dgm:prSet>
      <dgm:spPr/>
    </dgm:pt>
    <dgm:pt modelId="{0D82D344-B096-C047-942C-5EFE0C92AF12}" type="pres">
      <dgm:prSet presAssocID="{E1801A66-5F2E-4B4A-9F80-E864FADB707C}" presName="centerShape" presStyleLbl="node0" presStyleIdx="0" presStyleCnt="1" custScaleX="133735" custScaleY="137539"/>
      <dgm:spPr/>
    </dgm:pt>
    <dgm:pt modelId="{96D5C087-87CD-8D45-9C0F-E3A73AC01636}" type="pres">
      <dgm:prSet presAssocID="{569CBE51-F42E-3243-8865-AD8F8F9696DC}" presName="node" presStyleLbl="node1" presStyleIdx="0" presStyleCnt="4" custScaleX="131866" custScaleY="101259" custRadScaleRad="107565" custRadScaleInc="-4483">
        <dgm:presLayoutVars>
          <dgm:bulletEnabled val="1"/>
        </dgm:presLayoutVars>
      </dgm:prSet>
      <dgm:spPr/>
    </dgm:pt>
    <dgm:pt modelId="{793D45D5-A1CB-1348-9078-E651BFC02D00}" type="pres">
      <dgm:prSet presAssocID="{569CBE51-F42E-3243-8865-AD8F8F9696DC}" presName="dummy" presStyleCnt="0"/>
      <dgm:spPr/>
    </dgm:pt>
    <dgm:pt modelId="{AA90A617-7C04-1C4D-9D86-4CF411800C84}" type="pres">
      <dgm:prSet presAssocID="{FAB951F3-3BD6-F04B-B664-94E846FBF740}" presName="sibTrans" presStyleLbl="sibTrans2D1" presStyleIdx="0" presStyleCnt="4"/>
      <dgm:spPr/>
    </dgm:pt>
    <dgm:pt modelId="{53EB16E2-AB16-9F44-A64D-48A27D9A7BF1}" type="pres">
      <dgm:prSet presAssocID="{47007DE5-54E2-6940-AEA7-CC18BC92A387}" presName="node" presStyleLbl="node1" presStyleIdx="1" presStyleCnt="4" custScaleX="145674" custRadScaleRad="161360" custRadScaleInc="1274">
        <dgm:presLayoutVars>
          <dgm:bulletEnabled val="1"/>
        </dgm:presLayoutVars>
      </dgm:prSet>
      <dgm:spPr/>
    </dgm:pt>
    <dgm:pt modelId="{61B32043-3FD1-434A-9A41-E1F9074C7765}" type="pres">
      <dgm:prSet presAssocID="{47007DE5-54E2-6940-AEA7-CC18BC92A387}" presName="dummy" presStyleCnt="0"/>
      <dgm:spPr/>
    </dgm:pt>
    <dgm:pt modelId="{E6EA11C0-D964-F14D-BA52-5A3C2E401D88}" type="pres">
      <dgm:prSet presAssocID="{A060307B-98F9-7949-8A51-434A7D88DDF8}" presName="sibTrans" presStyleLbl="sibTrans2D1" presStyleIdx="1" presStyleCnt="4"/>
      <dgm:spPr/>
    </dgm:pt>
    <dgm:pt modelId="{BAC816C4-8D37-C247-97EC-5180BDBFFC6A}" type="pres">
      <dgm:prSet presAssocID="{AD38FB65-18C9-3049-AD5E-CD547F19D412}" presName="node" presStyleLbl="node1" presStyleIdx="2" presStyleCnt="4" custScaleX="169466">
        <dgm:presLayoutVars>
          <dgm:bulletEnabled val="1"/>
        </dgm:presLayoutVars>
      </dgm:prSet>
      <dgm:spPr/>
    </dgm:pt>
    <dgm:pt modelId="{3DC63433-C63D-5640-AD15-FC5D6589BF6E}" type="pres">
      <dgm:prSet presAssocID="{AD38FB65-18C9-3049-AD5E-CD547F19D412}" presName="dummy" presStyleCnt="0"/>
      <dgm:spPr/>
    </dgm:pt>
    <dgm:pt modelId="{97767549-5361-A344-9DB9-BE669076039D}" type="pres">
      <dgm:prSet presAssocID="{CBD36109-4878-0843-91E8-18FB4CE2E91F}" presName="sibTrans" presStyleLbl="sibTrans2D1" presStyleIdx="2" presStyleCnt="4"/>
      <dgm:spPr/>
    </dgm:pt>
    <dgm:pt modelId="{DCA6230B-59B3-0A4E-9B37-62D08937AE19}" type="pres">
      <dgm:prSet presAssocID="{7B4F3228-164A-E64B-A2AA-36F6A90BD401}" presName="node" presStyleLbl="node1" presStyleIdx="3" presStyleCnt="4" custScaleX="139072" custRadScaleRad="131221" custRadScaleInc="-1567">
        <dgm:presLayoutVars>
          <dgm:bulletEnabled val="1"/>
        </dgm:presLayoutVars>
      </dgm:prSet>
      <dgm:spPr/>
    </dgm:pt>
    <dgm:pt modelId="{0E7E6500-162D-B442-B5FE-D8441880CE1A}" type="pres">
      <dgm:prSet presAssocID="{7B4F3228-164A-E64B-A2AA-36F6A90BD401}" presName="dummy" presStyleCnt="0"/>
      <dgm:spPr/>
    </dgm:pt>
    <dgm:pt modelId="{0A0F0BAA-99E3-044D-AB89-D9EA83DAFE28}" type="pres">
      <dgm:prSet presAssocID="{1379AFD0-6512-A645-9C3E-E2C121BB6DC4}" presName="sibTrans" presStyleLbl="sibTrans2D1" presStyleIdx="3" presStyleCnt="4"/>
      <dgm:spPr/>
    </dgm:pt>
  </dgm:ptLst>
  <dgm:cxnLst>
    <dgm:cxn modelId="{CC7BF72B-1F36-0541-BCF0-17996AECB874}" srcId="{E1801A66-5F2E-4B4A-9F80-E864FADB707C}" destId="{569CBE51-F42E-3243-8865-AD8F8F9696DC}" srcOrd="0" destOrd="0" parTransId="{D1B44EB2-EB0A-5D47-ADD5-753FA471AF7F}" sibTransId="{FAB951F3-3BD6-F04B-B664-94E846FBF740}"/>
    <dgm:cxn modelId="{DA48A52E-C097-BF4B-A0EA-E1A59A85B5C1}" type="presOf" srcId="{1379AFD0-6512-A645-9C3E-E2C121BB6DC4}" destId="{0A0F0BAA-99E3-044D-AB89-D9EA83DAFE28}" srcOrd="0" destOrd="0" presId="urn:microsoft.com/office/officeart/2005/8/layout/radial6"/>
    <dgm:cxn modelId="{25E2FA5F-6CC2-4E49-BF1C-66234074983A}" type="presOf" srcId="{47007DE5-54E2-6940-AEA7-CC18BC92A387}" destId="{53EB16E2-AB16-9F44-A64D-48A27D9A7BF1}" srcOrd="0" destOrd="0" presId="urn:microsoft.com/office/officeart/2005/8/layout/radial6"/>
    <dgm:cxn modelId="{B9DD1C46-7BB2-F24C-95C9-CC486CC74399}" type="presOf" srcId="{FAB951F3-3BD6-F04B-B664-94E846FBF740}" destId="{AA90A617-7C04-1C4D-9D86-4CF411800C84}" srcOrd="0" destOrd="0" presId="urn:microsoft.com/office/officeart/2005/8/layout/radial6"/>
    <dgm:cxn modelId="{73986653-C49A-9047-B569-8571277F26C4}" type="presOf" srcId="{4D7457D4-0109-524F-A93C-B2B6BA726B89}" destId="{1709536B-69F9-BE46-88C8-ECE764F05398}" srcOrd="0" destOrd="0" presId="urn:microsoft.com/office/officeart/2005/8/layout/radial6"/>
    <dgm:cxn modelId="{2278CE7C-AD4F-A643-BE4E-E120B90D197E}" type="presOf" srcId="{A060307B-98F9-7949-8A51-434A7D88DDF8}" destId="{E6EA11C0-D964-F14D-BA52-5A3C2E401D88}" srcOrd="0" destOrd="0" presId="urn:microsoft.com/office/officeart/2005/8/layout/radial6"/>
    <dgm:cxn modelId="{E274FD7F-E578-BD49-8598-8312FD14BE24}" srcId="{E1801A66-5F2E-4B4A-9F80-E864FADB707C}" destId="{AD38FB65-18C9-3049-AD5E-CD547F19D412}" srcOrd="2" destOrd="0" parTransId="{4EB443BE-66DE-B041-8741-E645271B59C3}" sibTransId="{CBD36109-4878-0843-91E8-18FB4CE2E91F}"/>
    <dgm:cxn modelId="{6E21DF8D-D2A6-6746-9520-EAFC72E0B13E}" type="presOf" srcId="{AD38FB65-18C9-3049-AD5E-CD547F19D412}" destId="{BAC816C4-8D37-C247-97EC-5180BDBFFC6A}" srcOrd="0" destOrd="0" presId="urn:microsoft.com/office/officeart/2005/8/layout/radial6"/>
    <dgm:cxn modelId="{318145B4-5BE0-E449-B431-4CDC712A2A00}" srcId="{E1801A66-5F2E-4B4A-9F80-E864FADB707C}" destId="{47007DE5-54E2-6940-AEA7-CC18BC92A387}" srcOrd="1" destOrd="0" parTransId="{6749EF3E-4AA9-3444-B388-5C2326AA66A2}" sibTransId="{A060307B-98F9-7949-8A51-434A7D88DDF8}"/>
    <dgm:cxn modelId="{681BC0C7-3613-2543-AF9A-974C81FE44A4}" type="presOf" srcId="{CBD36109-4878-0843-91E8-18FB4CE2E91F}" destId="{97767549-5361-A344-9DB9-BE669076039D}" srcOrd="0" destOrd="0" presId="urn:microsoft.com/office/officeart/2005/8/layout/radial6"/>
    <dgm:cxn modelId="{D5C3A4CC-A2FF-0E43-903B-4A7AFD6F3A52}" srcId="{4D7457D4-0109-524F-A93C-B2B6BA726B89}" destId="{E1801A66-5F2E-4B4A-9F80-E864FADB707C}" srcOrd="0" destOrd="0" parTransId="{CD47CA86-0A6D-A64A-AD7B-B7CF8B0D65CD}" sibTransId="{7EC143B0-656B-7647-9179-CD06FB64A390}"/>
    <dgm:cxn modelId="{87FA8ED0-D507-C647-AD0B-93A55672EC59}" type="presOf" srcId="{569CBE51-F42E-3243-8865-AD8F8F9696DC}" destId="{96D5C087-87CD-8D45-9C0F-E3A73AC01636}" srcOrd="0" destOrd="0" presId="urn:microsoft.com/office/officeart/2005/8/layout/radial6"/>
    <dgm:cxn modelId="{4CCEBED6-9F16-234B-B09F-1F4CCEC47D78}" srcId="{E1801A66-5F2E-4B4A-9F80-E864FADB707C}" destId="{7B4F3228-164A-E64B-A2AA-36F6A90BD401}" srcOrd="3" destOrd="0" parTransId="{CBBA2F04-E53B-D644-9EF3-D22B67F3C051}" sibTransId="{1379AFD0-6512-A645-9C3E-E2C121BB6DC4}"/>
    <dgm:cxn modelId="{8320BCEF-28EE-DC40-9A45-B8FB9AF10EE5}" type="presOf" srcId="{7B4F3228-164A-E64B-A2AA-36F6A90BD401}" destId="{DCA6230B-59B3-0A4E-9B37-62D08937AE19}" srcOrd="0" destOrd="0" presId="urn:microsoft.com/office/officeart/2005/8/layout/radial6"/>
    <dgm:cxn modelId="{E35D69FC-5015-AC48-8522-B46E53B33C0E}" type="presOf" srcId="{E1801A66-5F2E-4B4A-9F80-E864FADB707C}" destId="{0D82D344-B096-C047-942C-5EFE0C92AF12}" srcOrd="0" destOrd="0" presId="urn:microsoft.com/office/officeart/2005/8/layout/radial6"/>
    <dgm:cxn modelId="{04A46DAC-CE88-F04E-9D3A-3E502AEECF9F}" type="presParOf" srcId="{1709536B-69F9-BE46-88C8-ECE764F05398}" destId="{0D82D344-B096-C047-942C-5EFE0C92AF12}" srcOrd="0" destOrd="0" presId="urn:microsoft.com/office/officeart/2005/8/layout/radial6"/>
    <dgm:cxn modelId="{96B8F3E5-D945-E041-B4CE-0A956F40C0CB}" type="presParOf" srcId="{1709536B-69F9-BE46-88C8-ECE764F05398}" destId="{96D5C087-87CD-8D45-9C0F-E3A73AC01636}" srcOrd="1" destOrd="0" presId="urn:microsoft.com/office/officeart/2005/8/layout/radial6"/>
    <dgm:cxn modelId="{C4157243-DA34-6745-890B-E856A53CA98E}" type="presParOf" srcId="{1709536B-69F9-BE46-88C8-ECE764F05398}" destId="{793D45D5-A1CB-1348-9078-E651BFC02D00}" srcOrd="2" destOrd="0" presId="urn:microsoft.com/office/officeart/2005/8/layout/radial6"/>
    <dgm:cxn modelId="{15D2A3D5-E022-2D4F-94A6-A8938B65D484}" type="presParOf" srcId="{1709536B-69F9-BE46-88C8-ECE764F05398}" destId="{AA90A617-7C04-1C4D-9D86-4CF411800C84}" srcOrd="3" destOrd="0" presId="urn:microsoft.com/office/officeart/2005/8/layout/radial6"/>
    <dgm:cxn modelId="{90DD7058-4FB8-454E-82C7-979050FFB081}" type="presParOf" srcId="{1709536B-69F9-BE46-88C8-ECE764F05398}" destId="{53EB16E2-AB16-9F44-A64D-48A27D9A7BF1}" srcOrd="4" destOrd="0" presId="urn:microsoft.com/office/officeart/2005/8/layout/radial6"/>
    <dgm:cxn modelId="{DB9AF618-38C2-F14D-9DE0-8DDC4C2FF3DF}" type="presParOf" srcId="{1709536B-69F9-BE46-88C8-ECE764F05398}" destId="{61B32043-3FD1-434A-9A41-E1F9074C7765}" srcOrd="5" destOrd="0" presId="urn:microsoft.com/office/officeart/2005/8/layout/radial6"/>
    <dgm:cxn modelId="{FE7A5053-52C0-7247-B7FB-C05C68F884A3}" type="presParOf" srcId="{1709536B-69F9-BE46-88C8-ECE764F05398}" destId="{E6EA11C0-D964-F14D-BA52-5A3C2E401D88}" srcOrd="6" destOrd="0" presId="urn:microsoft.com/office/officeart/2005/8/layout/radial6"/>
    <dgm:cxn modelId="{6A0EFCF1-2CCF-754B-99D3-2FB165FAACA7}" type="presParOf" srcId="{1709536B-69F9-BE46-88C8-ECE764F05398}" destId="{BAC816C4-8D37-C247-97EC-5180BDBFFC6A}" srcOrd="7" destOrd="0" presId="urn:microsoft.com/office/officeart/2005/8/layout/radial6"/>
    <dgm:cxn modelId="{0AEAD640-1BF0-8241-8637-25D87A7ADBEE}" type="presParOf" srcId="{1709536B-69F9-BE46-88C8-ECE764F05398}" destId="{3DC63433-C63D-5640-AD15-FC5D6589BF6E}" srcOrd="8" destOrd="0" presId="urn:microsoft.com/office/officeart/2005/8/layout/radial6"/>
    <dgm:cxn modelId="{8EC2F76D-1D16-174C-836F-2E8BD0B54CA6}" type="presParOf" srcId="{1709536B-69F9-BE46-88C8-ECE764F05398}" destId="{97767549-5361-A344-9DB9-BE669076039D}" srcOrd="9" destOrd="0" presId="urn:microsoft.com/office/officeart/2005/8/layout/radial6"/>
    <dgm:cxn modelId="{B0EF31F9-450D-194A-90B1-30473FE9B963}" type="presParOf" srcId="{1709536B-69F9-BE46-88C8-ECE764F05398}" destId="{DCA6230B-59B3-0A4E-9B37-62D08937AE19}" srcOrd="10" destOrd="0" presId="urn:microsoft.com/office/officeart/2005/8/layout/radial6"/>
    <dgm:cxn modelId="{B9E5BFEB-CE99-0A49-B043-6CC67C1F20AC}" type="presParOf" srcId="{1709536B-69F9-BE46-88C8-ECE764F05398}" destId="{0E7E6500-162D-B442-B5FE-D8441880CE1A}" srcOrd="11" destOrd="0" presId="urn:microsoft.com/office/officeart/2005/8/layout/radial6"/>
    <dgm:cxn modelId="{B20C7925-CB5F-4B4F-9EC3-4ED64519FBB0}" type="presParOf" srcId="{1709536B-69F9-BE46-88C8-ECE764F05398}" destId="{0A0F0BAA-99E3-044D-AB89-D9EA83DAFE2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chemeClr val="tx1"/>
        </a:solidFill>
      </dgm:spPr>
      <dgm:t>
        <a:bodyPr/>
        <a:lstStyle/>
        <a:p>
          <a:r>
            <a:rPr kumimoji="1" lang="ja-JP" altLang="en-US" sz="16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dgm:t>
        <a:bodyPr/>
        <a:lstStyle/>
        <a:p>
          <a:r>
            <a:rPr kumimoji="1" lang="ja-JP" altLang="en-US" sz="14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kumimoji="1" lang="ja-JP" sz="2800" baseline="0"/>
            <a:t>２　訓練前に</a:t>
          </a:r>
          <a:br>
            <a:rPr kumimoji="1" lang="en-US" sz="2800" baseline="0"/>
          </a:br>
          <a:r>
            <a:rPr kumimoji="1" lang="ja-JP" sz="2800" baseline="0"/>
            <a:t>すること</a:t>
          </a:r>
          <a:endParaRPr lang="ja-JP" sz="2800"/>
        </a:p>
      </dgm:t>
    </dgm:pt>
    <dgm:pt modelId="{202AB11D-636F-5541-A07D-51EFCA4D0DBF}" type="parTrans" cxnId="{D10F4062-A702-FE46-BBA4-E674476C30C7}">
      <dgm:prSet/>
      <dgm:spPr/>
      <dgm:t>
        <a:bodyPr/>
        <a:lstStyle/>
        <a:p>
          <a:endParaRPr kumimoji="1" lang="ja-JP" altLang="en-US" sz="1600"/>
        </a:p>
      </dgm:t>
    </dgm:pt>
    <dgm:pt modelId="{1B0D49E4-CD6B-7242-AB5C-BECA68BD1A12}" type="sibTrans" cxnId="{D10F4062-A702-FE46-BBA4-E674476C30C7}">
      <dgm:prSet/>
      <dgm:spPr/>
      <dgm:t>
        <a:bodyPr/>
        <a:lstStyle/>
        <a:p>
          <a:endParaRPr kumimoji="1" lang="ja-JP" altLang="en-US" sz="1600"/>
        </a:p>
      </dgm:t>
    </dgm:pt>
    <dgm:pt modelId="{D348C749-8E3F-4B40-AC00-12AC44B28413}" type="pres">
      <dgm:prSet presAssocID="{DB2DF0F2-158A-7540-AD25-78613094C58F}" presName="Name0" presStyleCnt="0">
        <dgm:presLayoutVars>
          <dgm:chPref val="3"/>
          <dgm:dir/>
          <dgm:animLvl val="lvl"/>
          <dgm:resizeHandles/>
        </dgm:presLayoutVars>
      </dgm:prSet>
      <dgm:spPr/>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pt>
  </dgm:ptLst>
  <dgm:cxnLst>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4F60AEF0-B37D-5B44-A60C-FE3B4F970F6B}" type="presOf" srcId="{DB2DF0F2-158A-7540-AD25-78613094C58F}" destId="{D348C749-8E3F-4B40-AC00-12AC44B28413}"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chemeClr val="tx1"/>
        </a:solidFill>
      </dgm:spPr>
      <dgm:t>
        <a:bodyPr/>
        <a:lstStyle/>
        <a:p>
          <a:r>
            <a:rPr kumimoji="1" lang="ja-JP" altLang="en-US" sz="16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dgm:t>
        <a:bodyPr/>
        <a:lstStyle/>
        <a:p>
          <a:r>
            <a:rPr kumimoji="1" lang="ja-JP" altLang="en-US" sz="14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chemeClr val="tx1"/>
        </a:solidFill>
      </dgm:spPr>
      <dgm:t>
        <a:bodyPr/>
        <a:lstStyle/>
        <a:p>
          <a:r>
            <a:rPr kumimoji="1" lang="ja-JP" altLang="en-US" sz="16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dgm:t>
        <a:bodyPr/>
        <a:lstStyle/>
        <a:p>
          <a:r>
            <a:rPr kumimoji="1" lang="ja-JP" altLang="en-US" sz="14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DF0F2-158A-7540-AD25-78613094C58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EB46975D-B28C-074A-91D7-FFEC273DD9A4}">
      <dgm:prSet custT="1"/>
      <dgm:spPr>
        <a:solidFill>
          <a:schemeClr val="tx1"/>
        </a:solidFill>
      </dgm:spPr>
      <dgm:t>
        <a:bodyPr/>
        <a:lstStyle/>
        <a:p>
          <a:r>
            <a:rPr lang="ja-JP" altLang="en-US" sz="2400" dirty="0"/>
            <a:t>３</a:t>
          </a:r>
          <a:r>
            <a:rPr kumimoji="1" lang="ja-JP" altLang="en-US" sz="2400" dirty="0"/>
            <a:t>　訓練の選択</a:t>
          </a:r>
          <a:endParaRPr lang="ja-JP" altLang="en-US" sz="2400" dirty="0"/>
        </a:p>
      </dgm:t>
    </dgm:pt>
    <dgm:pt modelId="{202AB11D-636F-5541-A07D-51EFCA4D0DBF}" type="parTrans" cxnId="{D10F4062-A702-FE46-BBA4-E674476C30C7}">
      <dgm:prSet/>
      <dgm:spPr/>
      <dgm:t>
        <a:bodyPr/>
        <a:lstStyle/>
        <a:p>
          <a:endParaRPr kumimoji="1" lang="ja-JP" altLang="en-US"/>
        </a:p>
      </dgm:t>
    </dgm:pt>
    <dgm:pt modelId="{1B0D49E4-CD6B-7242-AB5C-BECA68BD1A12}" type="sibTrans" cxnId="{D10F4062-A702-FE46-BBA4-E674476C30C7}">
      <dgm:prSet/>
      <dgm:spPr/>
      <dgm:t>
        <a:bodyPr/>
        <a:lstStyle/>
        <a:p>
          <a:endParaRPr kumimoji="1" lang="ja-JP" altLang="en-US"/>
        </a:p>
      </dgm:t>
    </dgm:pt>
    <dgm:pt modelId="{D348C749-8E3F-4B40-AC00-12AC44B28413}" type="pres">
      <dgm:prSet presAssocID="{DB2DF0F2-158A-7540-AD25-78613094C58F}" presName="Name0" presStyleCnt="0">
        <dgm:presLayoutVars>
          <dgm:chPref val="3"/>
          <dgm:dir/>
          <dgm:animLvl val="lvl"/>
          <dgm:resizeHandles/>
        </dgm:presLayoutVars>
      </dgm:prSet>
      <dgm:spPr/>
    </dgm:pt>
    <dgm:pt modelId="{CD44DF93-7DCE-9C43-8227-502E3A4726EB}" type="pres">
      <dgm:prSet presAssocID="{EB46975D-B28C-074A-91D7-FFEC273DD9A4}" presName="horFlow" presStyleCnt="0"/>
      <dgm:spPr/>
    </dgm:pt>
    <dgm:pt modelId="{8FF1FF40-8FFA-3D49-9704-B37EB0BB08F6}" type="pres">
      <dgm:prSet presAssocID="{EB46975D-B28C-074A-91D7-FFEC273DD9A4}" presName="bigChev" presStyleLbl="node1" presStyleIdx="0" presStyleCnt="1"/>
      <dgm:spPr/>
    </dgm:pt>
  </dgm:ptLst>
  <dgm:cxnLst>
    <dgm:cxn modelId="{D10F4062-A702-FE46-BBA4-E674476C30C7}" srcId="{DB2DF0F2-158A-7540-AD25-78613094C58F}" destId="{EB46975D-B28C-074A-91D7-FFEC273DD9A4}" srcOrd="0" destOrd="0" parTransId="{202AB11D-636F-5541-A07D-51EFCA4D0DBF}" sibTransId="{1B0D49E4-CD6B-7242-AB5C-BECA68BD1A12}"/>
    <dgm:cxn modelId="{85C1FF85-E9DB-8D42-BE35-7472FA477882}" type="presOf" srcId="{EB46975D-B28C-074A-91D7-FFEC273DD9A4}" destId="{8FF1FF40-8FFA-3D49-9704-B37EB0BB08F6}" srcOrd="0" destOrd="0" presId="urn:microsoft.com/office/officeart/2005/8/layout/lProcess3"/>
    <dgm:cxn modelId="{4F60AEF0-B37D-5B44-A60C-FE3B4F970F6B}" type="presOf" srcId="{DB2DF0F2-158A-7540-AD25-78613094C58F}" destId="{D348C749-8E3F-4B40-AC00-12AC44B28413}" srcOrd="0" destOrd="0" presId="urn:microsoft.com/office/officeart/2005/8/layout/lProcess3"/>
    <dgm:cxn modelId="{6234B30D-AE66-F446-AA6F-28D1B89CE3EF}" type="presParOf" srcId="{D348C749-8E3F-4B40-AC00-12AC44B28413}" destId="{CD44DF93-7DCE-9C43-8227-502E3A4726EB}" srcOrd="0" destOrd="0" presId="urn:microsoft.com/office/officeart/2005/8/layout/lProcess3"/>
    <dgm:cxn modelId="{67D4323C-3C19-574C-A094-DD4667140E4C}" type="presParOf" srcId="{CD44DF93-7DCE-9C43-8227-502E3A4726EB}" destId="{8FF1FF40-8FFA-3D49-9704-B37EB0BB08F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5786AB-F034-9D45-A78E-766DEA53FF3C}" type="doc">
      <dgm:prSet loTypeId="urn:microsoft.com/office/officeart/2005/8/layout/hChevron3" loCatId="" qsTypeId="urn:microsoft.com/office/officeart/2005/8/quickstyle/simple1" qsCatId="simple" csTypeId="urn:microsoft.com/office/officeart/2005/8/colors/accent1_2" csCatId="accent1" phldr="1"/>
      <dgm:spPr/>
    </dgm:pt>
    <dgm:pt modelId="{1D1B2563-C4A3-2340-BAA5-21524845174B}">
      <dgm:prSet phldrT="[テキスト]" custT="1"/>
      <dgm:spPr>
        <a:solidFill>
          <a:srgbClr val="8C8C85"/>
        </a:solidFill>
      </dgm:spPr>
      <dgm:t>
        <a:bodyPr/>
        <a:lstStyle/>
        <a:p>
          <a:r>
            <a:rPr kumimoji="1" lang="ja-JP" altLang="en-US" sz="1400"/>
            <a:t>１　訓練の目的</a:t>
          </a:r>
        </a:p>
      </dgm:t>
    </dgm:pt>
    <dgm:pt modelId="{944FE32B-6240-814F-B488-6A9CF19B659C}" type="parTrans" cxnId="{4320DE00-4E4B-5F44-9077-2F025A20A34A}">
      <dgm:prSet/>
      <dgm:spPr/>
      <dgm:t>
        <a:bodyPr/>
        <a:lstStyle/>
        <a:p>
          <a:endParaRPr kumimoji="1" lang="ja-JP" altLang="en-US" sz="1600"/>
        </a:p>
      </dgm:t>
    </dgm:pt>
    <dgm:pt modelId="{56F5A2AF-FCB3-1B4E-92E9-5B950BB3F3DA}" type="sibTrans" cxnId="{4320DE00-4E4B-5F44-9077-2F025A20A34A}">
      <dgm:prSet/>
      <dgm:spPr/>
      <dgm:t>
        <a:bodyPr/>
        <a:lstStyle/>
        <a:p>
          <a:endParaRPr kumimoji="1" lang="ja-JP" altLang="en-US" sz="1600"/>
        </a:p>
      </dgm:t>
    </dgm:pt>
    <dgm:pt modelId="{47FD72A0-B4C9-AD4F-9C28-47319F40518D}">
      <dgm:prSet phldrT="[テキスト]" custT="1"/>
      <dgm:spPr>
        <a:solidFill>
          <a:srgbClr val="8C8C85"/>
        </a:solidFill>
      </dgm:spPr>
      <dgm:t>
        <a:bodyPr/>
        <a:lstStyle/>
        <a:p>
          <a:r>
            <a:rPr kumimoji="1" lang="ja-JP" altLang="en-US" sz="1400"/>
            <a:t>２　訓練前にすること</a:t>
          </a:r>
        </a:p>
      </dgm:t>
    </dgm:pt>
    <dgm:pt modelId="{A1C46BAC-F1E0-9641-8484-FC17D905B991}" type="parTrans" cxnId="{96D2A770-7000-2C43-95CB-92EB1C45235A}">
      <dgm:prSet/>
      <dgm:spPr/>
      <dgm:t>
        <a:bodyPr/>
        <a:lstStyle/>
        <a:p>
          <a:endParaRPr kumimoji="1" lang="ja-JP" altLang="en-US" sz="1600"/>
        </a:p>
      </dgm:t>
    </dgm:pt>
    <dgm:pt modelId="{A0AB43EB-FB4E-2A4E-97C2-E2FCD29FAE17}" type="sibTrans" cxnId="{96D2A770-7000-2C43-95CB-92EB1C45235A}">
      <dgm:prSet/>
      <dgm:spPr/>
      <dgm:t>
        <a:bodyPr/>
        <a:lstStyle/>
        <a:p>
          <a:endParaRPr kumimoji="1" lang="ja-JP" altLang="en-US" sz="1600"/>
        </a:p>
      </dgm:t>
    </dgm:pt>
    <dgm:pt modelId="{89B55B7E-3E90-7146-80A5-39F1A67225D4}">
      <dgm:prSet phldrT="[テキスト]" custT="1"/>
      <dgm:spPr>
        <a:solidFill>
          <a:schemeClr val="tx1"/>
        </a:solidFill>
      </dgm:spPr>
      <dgm:t>
        <a:bodyPr/>
        <a:lstStyle/>
        <a:p>
          <a:r>
            <a:rPr kumimoji="1" lang="ja-JP" altLang="en-US" sz="1800" dirty="0"/>
            <a:t>３　訓練の選択</a:t>
          </a:r>
        </a:p>
      </dgm:t>
    </dgm:pt>
    <dgm:pt modelId="{3E051D94-840E-D84C-8597-4BBE0C3CAB52}" type="parTrans" cxnId="{46C8E1F1-36F1-484C-A70F-49A42DD03600}">
      <dgm:prSet/>
      <dgm:spPr/>
      <dgm:t>
        <a:bodyPr/>
        <a:lstStyle/>
        <a:p>
          <a:endParaRPr kumimoji="1" lang="ja-JP" altLang="en-US" sz="1600"/>
        </a:p>
      </dgm:t>
    </dgm:pt>
    <dgm:pt modelId="{245B0A29-4DEE-9D41-9C0E-894E119B383B}" type="sibTrans" cxnId="{46C8E1F1-36F1-484C-A70F-49A42DD03600}">
      <dgm:prSet/>
      <dgm:spPr/>
      <dgm:t>
        <a:bodyPr/>
        <a:lstStyle/>
        <a:p>
          <a:endParaRPr kumimoji="1" lang="ja-JP" altLang="en-US" sz="1600"/>
        </a:p>
      </dgm:t>
    </dgm:pt>
    <dgm:pt modelId="{9CB6F6B4-BEB0-8B48-B68F-FBAB65D7B77A}">
      <dgm:prSet phldrT="[テキスト]" custT="1"/>
      <dgm:spPr/>
      <dgm:t>
        <a:bodyPr/>
        <a:lstStyle/>
        <a:p>
          <a:r>
            <a:rPr kumimoji="1" lang="ja-JP" altLang="en-US" sz="1400"/>
            <a:t>４　訓練後にすること</a:t>
          </a:r>
        </a:p>
      </dgm:t>
    </dgm:pt>
    <dgm:pt modelId="{EC774674-0044-BD41-A8E2-EFEB9CF04A46}" type="parTrans" cxnId="{E8D4730B-CD29-4144-AF9E-CE65F4E7220A}">
      <dgm:prSet/>
      <dgm:spPr/>
      <dgm:t>
        <a:bodyPr/>
        <a:lstStyle/>
        <a:p>
          <a:endParaRPr kumimoji="1" lang="ja-JP" altLang="en-US" sz="1600"/>
        </a:p>
      </dgm:t>
    </dgm:pt>
    <dgm:pt modelId="{3C86E5C4-7BC6-524A-A561-D3BD5AA7E404}" type="sibTrans" cxnId="{E8D4730B-CD29-4144-AF9E-CE65F4E7220A}">
      <dgm:prSet/>
      <dgm:spPr/>
      <dgm:t>
        <a:bodyPr/>
        <a:lstStyle/>
        <a:p>
          <a:endParaRPr kumimoji="1" lang="ja-JP" altLang="en-US" sz="1600"/>
        </a:p>
      </dgm:t>
    </dgm:pt>
    <dgm:pt modelId="{409C7EBD-1116-934C-B05A-DBECA01520D4}" type="pres">
      <dgm:prSet presAssocID="{BC5786AB-F034-9D45-A78E-766DEA53FF3C}" presName="Name0" presStyleCnt="0">
        <dgm:presLayoutVars>
          <dgm:dir/>
          <dgm:resizeHandles val="exact"/>
        </dgm:presLayoutVars>
      </dgm:prSet>
      <dgm:spPr/>
    </dgm:pt>
    <dgm:pt modelId="{140CD966-211D-3C45-9E2A-CBA063BA7BF8}" type="pres">
      <dgm:prSet presAssocID="{1D1B2563-C4A3-2340-BAA5-21524845174B}" presName="parTxOnly" presStyleLbl="node1" presStyleIdx="0" presStyleCnt="4" custScaleX="78799" custLinFactY="100000" custLinFactNeighborX="-10031" custLinFactNeighborY="158580">
        <dgm:presLayoutVars>
          <dgm:bulletEnabled val="1"/>
        </dgm:presLayoutVars>
      </dgm:prSet>
      <dgm:spPr/>
    </dgm:pt>
    <dgm:pt modelId="{C9063757-5613-FC4D-B831-1AA1E9D04E12}" type="pres">
      <dgm:prSet presAssocID="{56F5A2AF-FCB3-1B4E-92E9-5B950BB3F3DA}" presName="parSpace" presStyleCnt="0"/>
      <dgm:spPr/>
    </dgm:pt>
    <dgm:pt modelId="{3AD1F791-F28F-8247-9D63-0C9C5EBF38DB}" type="pres">
      <dgm:prSet presAssocID="{47FD72A0-B4C9-AD4F-9C28-47319F40518D}" presName="parTxOnly" presStyleLbl="node1" presStyleIdx="1" presStyleCnt="4" custScaleX="110173" custLinFactNeighborX="10186" custLinFactNeighborY="24069">
        <dgm:presLayoutVars>
          <dgm:bulletEnabled val="1"/>
        </dgm:presLayoutVars>
      </dgm:prSet>
      <dgm:spPr/>
    </dgm:pt>
    <dgm:pt modelId="{3138ADD9-D58D-4E40-A77D-4453A1917006}" type="pres">
      <dgm:prSet presAssocID="{A0AB43EB-FB4E-2A4E-97C2-E2FCD29FAE17}" presName="parSpace" presStyleCnt="0"/>
      <dgm:spPr/>
    </dgm:pt>
    <dgm:pt modelId="{614A8F52-0DA6-014A-BC30-C9BCF49A78CE}" type="pres">
      <dgm:prSet presAssocID="{89B55B7E-3E90-7146-80A5-39F1A67225D4}" presName="parTxOnly" presStyleLbl="node1" presStyleIdx="2" presStyleCnt="4" custScaleX="109258">
        <dgm:presLayoutVars>
          <dgm:bulletEnabled val="1"/>
        </dgm:presLayoutVars>
      </dgm:prSet>
      <dgm:spPr/>
    </dgm:pt>
    <dgm:pt modelId="{199B7AC7-C85E-D24A-B4D2-35A3AE33131C}" type="pres">
      <dgm:prSet presAssocID="{245B0A29-4DEE-9D41-9C0E-894E119B383B}" presName="parSpace" presStyleCnt="0"/>
      <dgm:spPr/>
    </dgm:pt>
    <dgm:pt modelId="{A3F57748-1929-3048-9C9A-EAC1E843CA13}" type="pres">
      <dgm:prSet presAssocID="{9CB6F6B4-BEB0-8B48-B68F-FBAB65D7B77A}" presName="parTxOnly" presStyleLbl="node1" presStyleIdx="3" presStyleCnt="4">
        <dgm:presLayoutVars>
          <dgm:bulletEnabled val="1"/>
        </dgm:presLayoutVars>
      </dgm:prSet>
      <dgm:spPr/>
    </dgm:pt>
  </dgm:ptLst>
  <dgm:cxnLst>
    <dgm:cxn modelId="{4320DE00-4E4B-5F44-9077-2F025A20A34A}" srcId="{BC5786AB-F034-9D45-A78E-766DEA53FF3C}" destId="{1D1B2563-C4A3-2340-BAA5-21524845174B}" srcOrd="0" destOrd="0" parTransId="{944FE32B-6240-814F-B488-6A9CF19B659C}" sibTransId="{56F5A2AF-FCB3-1B4E-92E9-5B950BB3F3DA}"/>
    <dgm:cxn modelId="{E8D4730B-CD29-4144-AF9E-CE65F4E7220A}" srcId="{BC5786AB-F034-9D45-A78E-766DEA53FF3C}" destId="{9CB6F6B4-BEB0-8B48-B68F-FBAB65D7B77A}" srcOrd="3" destOrd="0" parTransId="{EC774674-0044-BD41-A8E2-EFEB9CF04A46}" sibTransId="{3C86E5C4-7BC6-524A-A561-D3BD5AA7E404}"/>
    <dgm:cxn modelId="{D028EB67-B528-D54B-840B-F780D09768A4}" type="presOf" srcId="{9CB6F6B4-BEB0-8B48-B68F-FBAB65D7B77A}" destId="{A3F57748-1929-3048-9C9A-EAC1E843CA13}" srcOrd="0" destOrd="0" presId="urn:microsoft.com/office/officeart/2005/8/layout/hChevron3"/>
    <dgm:cxn modelId="{96D2A770-7000-2C43-95CB-92EB1C45235A}" srcId="{BC5786AB-F034-9D45-A78E-766DEA53FF3C}" destId="{47FD72A0-B4C9-AD4F-9C28-47319F40518D}" srcOrd="1" destOrd="0" parTransId="{A1C46BAC-F1E0-9641-8484-FC17D905B991}" sibTransId="{A0AB43EB-FB4E-2A4E-97C2-E2FCD29FAE17}"/>
    <dgm:cxn modelId="{6DDA0BA7-F77D-8647-8D27-E0311111B772}" type="presOf" srcId="{47FD72A0-B4C9-AD4F-9C28-47319F40518D}" destId="{3AD1F791-F28F-8247-9D63-0C9C5EBF38DB}" srcOrd="0" destOrd="0" presId="urn:microsoft.com/office/officeart/2005/8/layout/hChevron3"/>
    <dgm:cxn modelId="{C2196EBC-D071-8343-892A-F6CD3C30DA87}" type="presOf" srcId="{89B55B7E-3E90-7146-80A5-39F1A67225D4}" destId="{614A8F52-0DA6-014A-BC30-C9BCF49A78CE}" srcOrd="0" destOrd="0" presId="urn:microsoft.com/office/officeart/2005/8/layout/hChevron3"/>
    <dgm:cxn modelId="{54A6BFD8-5F51-7944-B0A4-28499EA1C5D0}" type="presOf" srcId="{BC5786AB-F034-9D45-A78E-766DEA53FF3C}" destId="{409C7EBD-1116-934C-B05A-DBECA01520D4}" srcOrd="0" destOrd="0" presId="urn:microsoft.com/office/officeart/2005/8/layout/hChevron3"/>
    <dgm:cxn modelId="{46C8E1F1-36F1-484C-A70F-49A42DD03600}" srcId="{BC5786AB-F034-9D45-A78E-766DEA53FF3C}" destId="{89B55B7E-3E90-7146-80A5-39F1A67225D4}" srcOrd="2" destOrd="0" parTransId="{3E051D94-840E-D84C-8597-4BBE0C3CAB52}" sibTransId="{245B0A29-4DEE-9D41-9C0E-894E119B383B}"/>
    <dgm:cxn modelId="{769709FD-95C8-B745-A6A3-35B54F09436A}" type="presOf" srcId="{1D1B2563-C4A3-2340-BAA5-21524845174B}" destId="{140CD966-211D-3C45-9E2A-CBA063BA7BF8}" srcOrd="0" destOrd="0" presId="urn:microsoft.com/office/officeart/2005/8/layout/hChevron3"/>
    <dgm:cxn modelId="{8F2BDBF3-90DA-9741-9F42-561C47D499C8}" type="presParOf" srcId="{409C7EBD-1116-934C-B05A-DBECA01520D4}" destId="{140CD966-211D-3C45-9E2A-CBA063BA7BF8}" srcOrd="0" destOrd="0" presId="urn:microsoft.com/office/officeart/2005/8/layout/hChevron3"/>
    <dgm:cxn modelId="{65D05DF1-FC3A-C647-AAEA-E4F237A1667D}" type="presParOf" srcId="{409C7EBD-1116-934C-B05A-DBECA01520D4}" destId="{C9063757-5613-FC4D-B831-1AA1E9D04E12}" srcOrd="1" destOrd="0" presId="urn:microsoft.com/office/officeart/2005/8/layout/hChevron3"/>
    <dgm:cxn modelId="{D9D51510-FED4-1740-94EB-BB7FA0F67590}" type="presParOf" srcId="{409C7EBD-1116-934C-B05A-DBECA01520D4}" destId="{3AD1F791-F28F-8247-9D63-0C9C5EBF38DB}" srcOrd="2" destOrd="0" presId="urn:microsoft.com/office/officeart/2005/8/layout/hChevron3"/>
    <dgm:cxn modelId="{78155BD6-DFD3-2C47-8DDF-33972DD8854D}" type="presParOf" srcId="{409C7EBD-1116-934C-B05A-DBECA01520D4}" destId="{3138ADD9-D58D-4E40-A77D-4453A1917006}" srcOrd="3" destOrd="0" presId="urn:microsoft.com/office/officeart/2005/8/layout/hChevron3"/>
    <dgm:cxn modelId="{EEC931BD-43C3-074E-855E-5E0239EDAFF4}" type="presParOf" srcId="{409C7EBD-1116-934C-B05A-DBECA01520D4}" destId="{614A8F52-0DA6-014A-BC30-C9BCF49A78CE}" srcOrd="4" destOrd="0" presId="urn:microsoft.com/office/officeart/2005/8/layout/hChevron3"/>
    <dgm:cxn modelId="{7C7510C3-F587-5D4C-B53A-C464D1D66247}" type="presParOf" srcId="{409C7EBD-1116-934C-B05A-DBECA01520D4}" destId="{199B7AC7-C85E-D24A-B4D2-35A3AE33131C}" srcOrd="5" destOrd="0" presId="urn:microsoft.com/office/officeart/2005/8/layout/hChevron3"/>
    <dgm:cxn modelId="{A090BBAA-8174-E54B-9513-8F699B62CD9C}" type="presParOf" srcId="{409C7EBD-1116-934C-B05A-DBECA01520D4}" destId="{A3F57748-1929-3048-9C9A-EAC1E843CA1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36F2-7564-C947-88D8-90B56CE26930}">
      <dsp:nvSpPr>
        <dsp:cNvPr id="0" name=""/>
        <dsp:cNvSpPr/>
      </dsp:nvSpPr>
      <dsp:spPr>
        <a:xfrm>
          <a:off x="0" y="152418"/>
          <a:ext cx="9106592"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１</a:t>
          </a:r>
          <a:r>
            <a:rPr kumimoji="1" lang="en-US" altLang="ja-JP" sz="2800" kern="1200" dirty="0"/>
            <a:t> </a:t>
          </a:r>
          <a:r>
            <a:rPr kumimoji="1" lang="ja-JP" altLang="en-US" sz="2800" kern="1200" dirty="0"/>
            <a:t>訓練の目的</a:t>
          </a:r>
          <a:endParaRPr lang="ja-JP" altLang="en-US" sz="2800" kern="1200" dirty="0"/>
        </a:p>
      </dsp:txBody>
      <dsp:txXfrm>
        <a:off x="581857" y="152418"/>
        <a:ext cx="7942878" cy="1163714"/>
      </dsp:txXfrm>
    </dsp:sp>
    <dsp:sp modelId="{19C03C6C-D0FB-A849-B803-CA40730FBCFD}">
      <dsp:nvSpPr>
        <dsp:cNvPr id="0" name=""/>
        <dsp:cNvSpPr/>
      </dsp:nvSpPr>
      <dsp:spPr>
        <a:xfrm>
          <a:off x="0" y="1376953"/>
          <a:ext cx="4836963"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a:t>２</a:t>
          </a:r>
          <a:r>
            <a:rPr kumimoji="1" lang="en-US" altLang="ja-JP" sz="2800" kern="1200" dirty="0"/>
            <a:t> </a:t>
          </a:r>
          <a:r>
            <a:rPr kumimoji="1" lang="ja-JP" altLang="en-US" sz="2800" kern="1200"/>
            <a:t>訓練前にすること</a:t>
          </a:r>
          <a:endParaRPr lang="ja-JP" altLang="en-US" sz="2800" kern="1200"/>
        </a:p>
      </dsp:txBody>
      <dsp:txXfrm>
        <a:off x="581857" y="1376953"/>
        <a:ext cx="3673249" cy="1163714"/>
      </dsp:txXfrm>
    </dsp:sp>
    <dsp:sp modelId="{9D4C22FF-F8EB-0C46-8380-8E05F3A27D24}">
      <dsp:nvSpPr>
        <dsp:cNvPr id="0" name=""/>
        <dsp:cNvSpPr/>
      </dsp:nvSpPr>
      <dsp:spPr>
        <a:xfrm>
          <a:off x="4695774" y="1378197"/>
          <a:ext cx="4408844" cy="116122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t>確認すること</a:t>
          </a:r>
          <a:br>
            <a:rPr kumimoji="1" lang="en-US" altLang="ja-JP" sz="1800" kern="1200" dirty="0"/>
          </a:br>
          <a:r>
            <a:rPr kumimoji="1" lang="ja-JP" altLang="en-US" sz="1800" kern="1200"/>
            <a:t>訓練計画を作成</a:t>
          </a:r>
        </a:p>
      </dsp:txBody>
      <dsp:txXfrm>
        <a:off x="5276387" y="1378197"/>
        <a:ext cx="3247619" cy="1161225"/>
      </dsp:txXfrm>
    </dsp:sp>
    <dsp:sp modelId="{E007943E-52DA-A045-9025-911B3D490932}">
      <dsp:nvSpPr>
        <dsp:cNvPr id="0" name=""/>
        <dsp:cNvSpPr/>
      </dsp:nvSpPr>
      <dsp:spPr>
        <a:xfrm>
          <a:off x="0" y="2601487"/>
          <a:ext cx="4836963"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３</a:t>
          </a:r>
          <a:r>
            <a:rPr kumimoji="1" lang="en-US" altLang="ja-JP" sz="2800" kern="1200" dirty="0"/>
            <a:t> </a:t>
          </a:r>
          <a:r>
            <a:rPr kumimoji="1" lang="ja-JP" altLang="en-US" sz="2800" kern="1200" dirty="0"/>
            <a:t>訓練の選択</a:t>
          </a:r>
          <a:endParaRPr lang="ja-JP" altLang="en-US" sz="2800" kern="1200" dirty="0"/>
        </a:p>
      </dsp:txBody>
      <dsp:txXfrm>
        <a:off x="581857" y="2601487"/>
        <a:ext cx="3673249" cy="1163714"/>
      </dsp:txXfrm>
    </dsp:sp>
    <dsp:sp modelId="{1B67D3AA-EE27-D242-868C-C88CF370E858}">
      <dsp:nvSpPr>
        <dsp:cNvPr id="0" name=""/>
        <dsp:cNvSpPr/>
      </dsp:nvSpPr>
      <dsp:spPr>
        <a:xfrm>
          <a:off x="4695774" y="2661781"/>
          <a:ext cx="4291602" cy="104312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80000" rIns="0" bIns="7620" numCol="1" spcCol="1270" anchor="ctr" anchorCtr="0">
          <a:noAutofit/>
        </a:bodyPr>
        <a:lstStyle/>
        <a:p>
          <a:pPr marL="0" lvl="0" indent="0" algn="ctr" defTabSz="533400">
            <a:lnSpc>
              <a:spcPts val="1300"/>
            </a:lnSpc>
            <a:spcBef>
              <a:spcPct val="0"/>
            </a:spcBef>
            <a:spcAft>
              <a:spcPct val="35000"/>
            </a:spcAft>
            <a:buNone/>
          </a:pPr>
          <a:r>
            <a:rPr kumimoji="1" lang="ja-JP" altLang="en-US" sz="1200" kern="1200" dirty="0">
              <a:latin typeface="+mn-ea"/>
              <a:ea typeface="+mn-ea"/>
            </a:rPr>
            <a:t>立ち退き避難</a:t>
          </a:r>
          <a:br>
            <a:rPr kumimoji="1" lang="en-US" altLang="ja-JP" sz="1200" kern="1200" dirty="0">
              <a:latin typeface="+mn-ea"/>
              <a:ea typeface="+mn-ea"/>
            </a:rPr>
          </a:br>
          <a:r>
            <a:rPr kumimoji="1" lang="ja-JP" altLang="en-US" sz="1200" kern="1200" dirty="0">
              <a:latin typeface="+mn-ea"/>
              <a:ea typeface="+mn-ea"/>
            </a:rPr>
            <a:t>屋内安全確保</a:t>
          </a:r>
          <a:br>
            <a:rPr kumimoji="1" lang="en-US" altLang="ja-JP" sz="1200" kern="1200" dirty="0">
              <a:latin typeface="+mn-ea"/>
              <a:ea typeface="+mn-ea"/>
            </a:rPr>
          </a:br>
          <a:r>
            <a:rPr kumimoji="1" lang="ja-JP" altLang="en-US" sz="1200" kern="1200" dirty="0">
              <a:latin typeface="+mn-ea"/>
              <a:ea typeface="+mn-ea"/>
            </a:rPr>
            <a:t>情報収集伝達</a:t>
          </a:r>
          <a:br>
            <a:rPr kumimoji="1" lang="en-US" altLang="ja-JP" sz="1200" kern="1200" dirty="0">
              <a:latin typeface="+mn-ea"/>
              <a:ea typeface="+mn-ea"/>
            </a:rPr>
          </a:br>
          <a:r>
            <a:rPr lang="ja-JP" altLang="en-US" sz="1200" kern="1200" dirty="0">
              <a:latin typeface="+mn-ea"/>
              <a:ea typeface="+mn-ea"/>
            </a:rPr>
            <a:t>避難経路の確認</a:t>
          </a:r>
          <a:br>
            <a:rPr kumimoji="1" lang="en-US" altLang="ja-JP" sz="1200" kern="1200" dirty="0">
              <a:latin typeface="+mn-ea"/>
              <a:ea typeface="+mn-ea"/>
            </a:rPr>
          </a:br>
          <a:r>
            <a:rPr lang="ja-JP" altLang="en-US" sz="1200" kern="1200" dirty="0">
              <a:latin typeface="+mn-ea"/>
              <a:ea typeface="+mn-ea"/>
            </a:rPr>
            <a:t>設備や装備品、備蓄品、持ち出し品等の確認</a:t>
          </a:r>
          <a:br>
            <a:rPr lang="en-US" altLang="ja-JP" sz="1200" kern="1200" dirty="0">
              <a:latin typeface="+mn-ea"/>
              <a:ea typeface="+mn-ea"/>
            </a:rPr>
          </a:br>
          <a:r>
            <a:rPr lang="ja-JP" altLang="en-US" sz="1200" kern="1200" dirty="0">
              <a:latin typeface="+mn-ea"/>
              <a:ea typeface="+mn-ea"/>
            </a:rPr>
            <a:t>図上訓練</a:t>
          </a:r>
          <a:br>
            <a:rPr kumimoji="1" lang="en-US" altLang="ja-JP" sz="1200" kern="1200" dirty="0">
              <a:latin typeface="+mn-ea"/>
              <a:ea typeface="+mn-ea"/>
            </a:rPr>
          </a:br>
          <a:endParaRPr kumimoji="1" lang="ja-JP" altLang="en-US" sz="1200" kern="1200" dirty="0">
            <a:latin typeface="+mn-ea"/>
            <a:ea typeface="+mn-ea"/>
          </a:endParaRPr>
        </a:p>
      </dsp:txBody>
      <dsp:txXfrm>
        <a:off x="5217337" y="2661781"/>
        <a:ext cx="3248477" cy="1043125"/>
      </dsp:txXfrm>
    </dsp:sp>
    <dsp:sp modelId="{DCD47E58-46E0-0741-9DCF-6510553C2861}">
      <dsp:nvSpPr>
        <dsp:cNvPr id="0" name=""/>
        <dsp:cNvSpPr/>
      </dsp:nvSpPr>
      <dsp:spPr>
        <a:xfrm>
          <a:off x="0" y="3826022"/>
          <a:ext cx="4836963" cy="1163714"/>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a:t>４</a:t>
          </a:r>
          <a:r>
            <a:rPr kumimoji="1" lang="en-US" altLang="ja-JP" sz="2800" kern="1200" dirty="0"/>
            <a:t> </a:t>
          </a:r>
          <a:r>
            <a:rPr kumimoji="1" lang="ja-JP" altLang="en-US" sz="2800" kern="1200"/>
            <a:t>訓練後にすること</a:t>
          </a:r>
          <a:endParaRPr lang="ja-JP" altLang="en-US" sz="2800" kern="1200"/>
        </a:p>
      </dsp:txBody>
      <dsp:txXfrm>
        <a:off x="581857" y="3826022"/>
        <a:ext cx="3673249" cy="1163714"/>
      </dsp:txXfrm>
    </dsp:sp>
    <dsp:sp modelId="{7B37306E-8370-634D-B5AC-D296046C8687}">
      <dsp:nvSpPr>
        <dsp:cNvPr id="0" name=""/>
        <dsp:cNvSpPr/>
      </dsp:nvSpPr>
      <dsp:spPr>
        <a:xfrm>
          <a:off x="4695774" y="3827266"/>
          <a:ext cx="4408844" cy="116122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t>ふりかえり</a:t>
          </a:r>
          <a:br>
            <a:rPr kumimoji="1" lang="en-US" altLang="ja-JP" sz="1800" kern="1200" dirty="0"/>
          </a:br>
          <a:r>
            <a:rPr kumimoji="1" lang="ja-JP" altLang="en-US" sz="1800" kern="1200"/>
            <a:t>訓練実施報告</a:t>
          </a:r>
        </a:p>
      </dsp:txBody>
      <dsp:txXfrm>
        <a:off x="5276387" y="3827266"/>
        <a:ext cx="3247619" cy="11612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ja-JP" altLang="en-US" sz="2800" kern="1200"/>
            <a:t>４</a:t>
          </a:r>
          <a:r>
            <a:rPr kumimoji="1" lang="ja-JP" altLang="en-US" sz="2800" kern="1200"/>
            <a:t>　訓練後に</a:t>
          </a:r>
          <a:br>
            <a:rPr kumimoji="1" lang="en-US" altLang="ja-JP" sz="2800" kern="1200" dirty="0"/>
          </a:br>
          <a:r>
            <a:rPr kumimoji="1" lang="ja-JP" altLang="en-US" sz="2800" kern="1200"/>
            <a:t>すること</a:t>
          </a:r>
          <a:endParaRPr lang="ja-JP" sz="2800" kern="1200"/>
        </a:p>
      </dsp:txBody>
      <dsp:txXfrm>
        <a:off x="765544" y="313397"/>
        <a:ext cx="2296633" cy="15310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044499"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1896756" cy="590973"/>
      </dsp:txXfrm>
    </dsp:sp>
    <dsp:sp modelId="{3AD1F791-F28F-8247-9D63-0C9C5EBF38DB}">
      <dsp:nvSpPr>
        <dsp:cNvPr id="0" name=""/>
        <dsp:cNvSpPr/>
      </dsp:nvSpPr>
      <dsp:spPr>
        <a:xfrm>
          <a:off x="1580687" y="0"/>
          <a:ext cx="2858522"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876174" y="0"/>
        <a:ext cx="2267549" cy="590973"/>
      </dsp:txXfrm>
    </dsp:sp>
    <dsp:sp modelId="{614A8F52-0DA6-014A-BC30-C9BCF49A78CE}">
      <dsp:nvSpPr>
        <dsp:cNvPr id="0" name=""/>
        <dsp:cNvSpPr/>
      </dsp:nvSpPr>
      <dsp:spPr>
        <a:xfrm>
          <a:off x="3867437" y="0"/>
          <a:ext cx="2834781"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３　訓練の選択</a:t>
          </a:r>
        </a:p>
      </dsp:txBody>
      <dsp:txXfrm>
        <a:off x="4162924" y="0"/>
        <a:ext cx="2243808" cy="590973"/>
      </dsp:txXfrm>
    </dsp:sp>
    <dsp:sp modelId="{A3F57748-1929-3048-9C9A-EAC1E843CA13}">
      <dsp:nvSpPr>
        <dsp:cNvPr id="0" name=""/>
        <dsp:cNvSpPr/>
      </dsp:nvSpPr>
      <dsp:spPr>
        <a:xfrm>
          <a:off x="6183303" y="0"/>
          <a:ext cx="308790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t>４　訓練後にすること</a:t>
          </a:r>
        </a:p>
      </dsp:txBody>
      <dsp:txXfrm>
        <a:off x="6478790" y="0"/>
        <a:ext cx="2496935" cy="590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baseline="0"/>
            <a:t>１</a:t>
          </a:r>
          <a:r>
            <a:rPr kumimoji="1" lang="en-US" altLang="ja-JP" sz="2800" kern="1200" baseline="0" dirty="0"/>
            <a:t> </a:t>
          </a:r>
          <a:r>
            <a:rPr kumimoji="1" lang="ja-JP" sz="2800" kern="1200" baseline="0"/>
            <a:t>訓練</a:t>
          </a:r>
          <a:r>
            <a:rPr kumimoji="1" lang="ja-JP" altLang="en-US" sz="2800" kern="1200" baseline="0"/>
            <a:t>の目的</a:t>
          </a:r>
          <a:endParaRPr lang="ja-JP" sz="2800" kern="1200"/>
        </a:p>
      </dsp:txBody>
      <dsp:txXfrm>
        <a:off x="765544" y="313397"/>
        <a:ext cx="2296633" cy="15310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044499"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1896756" cy="590973"/>
      </dsp:txXfrm>
    </dsp:sp>
    <dsp:sp modelId="{3AD1F791-F28F-8247-9D63-0C9C5EBF38DB}">
      <dsp:nvSpPr>
        <dsp:cNvPr id="0" name=""/>
        <dsp:cNvSpPr/>
      </dsp:nvSpPr>
      <dsp:spPr>
        <a:xfrm>
          <a:off x="1580687" y="0"/>
          <a:ext cx="2858522"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876174" y="0"/>
        <a:ext cx="2267549" cy="590973"/>
      </dsp:txXfrm>
    </dsp:sp>
    <dsp:sp modelId="{614A8F52-0DA6-014A-BC30-C9BCF49A78CE}">
      <dsp:nvSpPr>
        <dsp:cNvPr id="0" name=""/>
        <dsp:cNvSpPr/>
      </dsp:nvSpPr>
      <dsp:spPr>
        <a:xfrm>
          <a:off x="3867437" y="0"/>
          <a:ext cx="2834781"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３　訓練の選択</a:t>
          </a:r>
        </a:p>
      </dsp:txBody>
      <dsp:txXfrm>
        <a:off x="4162924" y="0"/>
        <a:ext cx="2243808" cy="590973"/>
      </dsp:txXfrm>
    </dsp:sp>
    <dsp:sp modelId="{A3F57748-1929-3048-9C9A-EAC1E843CA13}">
      <dsp:nvSpPr>
        <dsp:cNvPr id="0" name=""/>
        <dsp:cNvSpPr/>
      </dsp:nvSpPr>
      <dsp:spPr>
        <a:xfrm>
          <a:off x="6183303" y="0"/>
          <a:ext cx="308790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t>４　訓練後にすること</a:t>
          </a:r>
        </a:p>
      </dsp:txBody>
      <dsp:txXfrm>
        <a:off x="6478790" y="0"/>
        <a:ext cx="2496935" cy="590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0BAA-99E3-044D-AB89-D9EA83DAFE28}">
      <dsp:nvSpPr>
        <dsp:cNvPr id="0" name=""/>
        <dsp:cNvSpPr/>
      </dsp:nvSpPr>
      <dsp:spPr>
        <a:xfrm>
          <a:off x="726922" y="462707"/>
          <a:ext cx="3430650" cy="3430650"/>
        </a:xfrm>
        <a:prstGeom prst="blockArc">
          <a:avLst>
            <a:gd name="adj1" fmla="val 10650385"/>
            <a:gd name="adj2" fmla="val 17082121"/>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767549-5361-A344-9DB9-BE669076039D}">
      <dsp:nvSpPr>
        <dsp:cNvPr id="0" name=""/>
        <dsp:cNvSpPr/>
      </dsp:nvSpPr>
      <dsp:spPr>
        <a:xfrm>
          <a:off x="727813" y="583860"/>
          <a:ext cx="3430650" cy="3430650"/>
        </a:xfrm>
        <a:prstGeom prst="blockArc">
          <a:avLst>
            <a:gd name="adj1" fmla="val 4429736"/>
            <a:gd name="adj2" fmla="val 10899018"/>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6EA11C0-D964-F14D-BA52-5A3C2E401D88}">
      <dsp:nvSpPr>
        <dsp:cNvPr id="0" name=""/>
        <dsp:cNvSpPr/>
      </dsp:nvSpPr>
      <dsp:spPr>
        <a:xfrm>
          <a:off x="1661115" y="583860"/>
          <a:ext cx="3430650" cy="3430650"/>
        </a:xfrm>
        <a:prstGeom prst="blockArc">
          <a:avLst>
            <a:gd name="adj1" fmla="val 21500973"/>
            <a:gd name="adj2" fmla="val 6370264"/>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90A617-7C04-1C4D-9D86-4CF411800C84}">
      <dsp:nvSpPr>
        <dsp:cNvPr id="0" name=""/>
        <dsp:cNvSpPr/>
      </dsp:nvSpPr>
      <dsp:spPr>
        <a:xfrm>
          <a:off x="1663282" y="437705"/>
          <a:ext cx="3430650" cy="3430650"/>
        </a:xfrm>
        <a:prstGeom prst="blockArc">
          <a:avLst>
            <a:gd name="adj1" fmla="val 15134344"/>
            <a:gd name="adj2" fmla="val 200968"/>
            <a:gd name="adj3" fmla="val 4638"/>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82D344-B096-C047-942C-5EFE0C92AF12}">
      <dsp:nvSpPr>
        <dsp:cNvPr id="0" name=""/>
        <dsp:cNvSpPr/>
      </dsp:nvSpPr>
      <dsp:spPr>
        <a:xfrm>
          <a:off x="1854360" y="1147441"/>
          <a:ext cx="2110858" cy="2170900"/>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1">
          <a:noAutofit/>
        </a:bodyPr>
        <a:lstStyle/>
        <a:p>
          <a:pPr marL="0" lvl="0" indent="0" algn="ctr" defTabSz="1155700">
            <a:lnSpc>
              <a:spcPts val="1480"/>
            </a:lnSpc>
            <a:spcBef>
              <a:spcPct val="0"/>
            </a:spcBef>
            <a:spcAft>
              <a:spcPct val="35000"/>
            </a:spcAft>
            <a:buNone/>
          </a:pPr>
          <a:endParaRPr kumimoji="1" lang="en-US" altLang="ja-JP" sz="2600" kern="1200" dirty="0"/>
        </a:p>
        <a:p>
          <a:pPr marL="0" lvl="0" indent="0" algn="ctr" defTabSz="1155700">
            <a:lnSpc>
              <a:spcPts val="1480"/>
            </a:lnSpc>
            <a:spcBef>
              <a:spcPct val="0"/>
            </a:spcBef>
            <a:spcAft>
              <a:spcPct val="35000"/>
            </a:spcAft>
            <a:buNone/>
          </a:pPr>
          <a:r>
            <a:rPr kumimoji="1" lang="ja-JP" altLang="en-US" sz="2600" kern="1200"/>
            <a:t>避難計画</a:t>
          </a:r>
          <a:endParaRPr kumimoji="1" lang="en-US" altLang="ja-JP" sz="2600" kern="1200" dirty="0"/>
        </a:p>
        <a:p>
          <a:pPr marL="0" lvl="0" indent="0" algn="ctr" defTabSz="1155700">
            <a:lnSpc>
              <a:spcPts val="1480"/>
            </a:lnSpc>
            <a:spcBef>
              <a:spcPct val="0"/>
            </a:spcBef>
            <a:spcAft>
              <a:spcPct val="35000"/>
            </a:spcAft>
            <a:buNone/>
          </a:pPr>
          <a:r>
            <a:rPr kumimoji="1" lang="ja-JP" altLang="en-US" sz="2600" kern="1200"/>
            <a:t>の</a:t>
          </a:r>
          <a:endParaRPr kumimoji="1" lang="en-US" altLang="ja-JP" sz="2600" kern="1200" dirty="0"/>
        </a:p>
        <a:p>
          <a:pPr marL="0" lvl="0" indent="0" algn="ctr" defTabSz="1155700">
            <a:lnSpc>
              <a:spcPts val="1480"/>
            </a:lnSpc>
            <a:spcBef>
              <a:spcPct val="0"/>
            </a:spcBef>
            <a:spcAft>
              <a:spcPct val="35000"/>
            </a:spcAft>
            <a:buNone/>
          </a:pPr>
          <a:r>
            <a:rPr kumimoji="1" lang="ja-JP" altLang="en-US" sz="2600" kern="1200"/>
            <a:t>実効性</a:t>
          </a:r>
        </a:p>
      </dsp:txBody>
      <dsp:txXfrm>
        <a:off x="2163488" y="1465362"/>
        <a:ext cx="1492602" cy="1535058"/>
      </dsp:txXfrm>
    </dsp:sp>
    <dsp:sp modelId="{96D5C087-87CD-8D45-9C0F-E3A73AC01636}">
      <dsp:nvSpPr>
        <dsp:cNvPr id="0" name=""/>
        <dsp:cNvSpPr/>
      </dsp:nvSpPr>
      <dsp:spPr>
        <a:xfrm>
          <a:off x="2139013" y="-2049"/>
          <a:ext cx="1456950" cy="111878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ts val="1680"/>
            </a:lnSpc>
            <a:spcBef>
              <a:spcPct val="0"/>
            </a:spcBef>
            <a:spcAft>
              <a:spcPct val="35000"/>
            </a:spcAft>
            <a:buNone/>
          </a:pPr>
          <a:r>
            <a:rPr kumimoji="1" lang="ja-JP" altLang="en-US" sz="1400" kern="1200"/>
            <a:t>計画の作成</a:t>
          </a:r>
          <a:endParaRPr kumimoji="1" lang="en-US" altLang="ja-JP" sz="1400" kern="1200" dirty="0"/>
        </a:p>
        <a:p>
          <a:pPr marL="0" lvl="0" indent="0" algn="ctr" defTabSz="622300">
            <a:lnSpc>
              <a:spcPts val="1680"/>
            </a:lnSpc>
            <a:spcBef>
              <a:spcPct val="0"/>
            </a:spcBef>
            <a:spcAft>
              <a:spcPct val="35000"/>
            </a:spcAft>
            <a:buNone/>
          </a:pPr>
          <a:r>
            <a:rPr kumimoji="1" lang="ja-JP" altLang="en-US" sz="1400" kern="1200"/>
            <a:t>（見直し）</a:t>
          </a:r>
        </a:p>
      </dsp:txBody>
      <dsp:txXfrm>
        <a:off x="2352378" y="161793"/>
        <a:ext cx="1030220" cy="791098"/>
      </dsp:txXfrm>
    </dsp:sp>
    <dsp:sp modelId="{53EB16E2-AB16-9F44-A64D-48A27D9A7BF1}">
      <dsp:nvSpPr>
        <dsp:cNvPr id="0" name=""/>
        <dsp:cNvSpPr/>
      </dsp:nvSpPr>
      <dsp:spPr>
        <a:xfrm>
          <a:off x="4246540" y="1698491"/>
          <a:ext cx="1609511" cy="110487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1680"/>
            </a:lnSpc>
            <a:spcBef>
              <a:spcPct val="0"/>
            </a:spcBef>
            <a:spcAft>
              <a:spcPct val="35000"/>
            </a:spcAft>
            <a:buNone/>
          </a:pPr>
          <a:r>
            <a:rPr kumimoji="1" lang="ja-JP" altLang="en-US" sz="1800" kern="1200"/>
            <a:t>避難訓練</a:t>
          </a:r>
          <a:endParaRPr kumimoji="1" lang="en-US" altLang="ja-JP" sz="1800" kern="1200" dirty="0"/>
        </a:p>
        <a:p>
          <a:pPr marL="0" lvl="0" indent="0" algn="ctr" defTabSz="800100">
            <a:lnSpc>
              <a:spcPts val="1680"/>
            </a:lnSpc>
            <a:spcBef>
              <a:spcPct val="0"/>
            </a:spcBef>
            <a:spcAft>
              <a:spcPct val="35000"/>
            </a:spcAft>
            <a:buNone/>
          </a:pPr>
          <a:r>
            <a:rPr kumimoji="1" lang="ja-JP" altLang="en-US" sz="1800" kern="1200"/>
            <a:t>の実施</a:t>
          </a:r>
        </a:p>
      </dsp:txBody>
      <dsp:txXfrm>
        <a:off x="4482247" y="1860296"/>
        <a:ext cx="1138097" cy="781262"/>
      </dsp:txXfrm>
    </dsp:sp>
    <dsp:sp modelId="{BAC816C4-8D37-C247-97EC-5180BDBFFC6A}">
      <dsp:nvSpPr>
        <dsp:cNvPr id="0" name=""/>
        <dsp:cNvSpPr/>
      </dsp:nvSpPr>
      <dsp:spPr>
        <a:xfrm>
          <a:off x="1973598" y="3356006"/>
          <a:ext cx="1872382" cy="110487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ts val="1580"/>
            </a:lnSpc>
            <a:spcBef>
              <a:spcPct val="0"/>
            </a:spcBef>
            <a:spcAft>
              <a:spcPct val="35000"/>
            </a:spcAft>
            <a:buNone/>
          </a:pPr>
          <a:endParaRPr kumimoji="1" lang="en-US" altLang="ja-JP" sz="1600" kern="1200" dirty="0"/>
        </a:p>
        <a:p>
          <a:pPr marL="0" lvl="0" indent="0" algn="ctr" defTabSz="711200">
            <a:lnSpc>
              <a:spcPts val="1580"/>
            </a:lnSpc>
            <a:spcBef>
              <a:spcPct val="0"/>
            </a:spcBef>
            <a:spcAft>
              <a:spcPct val="35000"/>
            </a:spcAft>
            <a:buNone/>
          </a:pPr>
          <a:r>
            <a:rPr kumimoji="1" lang="ja-JP" altLang="en-US" sz="1600" kern="1200"/>
            <a:t>避難訓練の</a:t>
          </a:r>
          <a:endParaRPr kumimoji="1" lang="en-US" altLang="ja-JP" sz="1600" kern="1200" dirty="0"/>
        </a:p>
        <a:p>
          <a:pPr marL="0" lvl="0" indent="0" algn="ctr" defTabSz="711200">
            <a:lnSpc>
              <a:spcPts val="1580"/>
            </a:lnSpc>
            <a:spcBef>
              <a:spcPct val="0"/>
            </a:spcBef>
            <a:spcAft>
              <a:spcPct val="35000"/>
            </a:spcAft>
            <a:buNone/>
          </a:pPr>
          <a:r>
            <a:rPr kumimoji="1" lang="ja-JP" altLang="en-US" sz="1600" kern="1200"/>
            <a:t>振り返り</a:t>
          </a:r>
        </a:p>
      </dsp:txBody>
      <dsp:txXfrm>
        <a:off x="2247802" y="3517811"/>
        <a:ext cx="1323974" cy="781262"/>
      </dsp:txXfrm>
    </dsp:sp>
    <dsp:sp modelId="{DCA6230B-59B3-0A4E-9B37-62D08937AE19}">
      <dsp:nvSpPr>
        <dsp:cNvPr id="0" name=""/>
        <dsp:cNvSpPr/>
      </dsp:nvSpPr>
      <dsp:spPr>
        <a:xfrm>
          <a:off x="0" y="1698495"/>
          <a:ext cx="1536568" cy="1104872"/>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1680"/>
            </a:lnSpc>
            <a:spcBef>
              <a:spcPct val="0"/>
            </a:spcBef>
            <a:spcAft>
              <a:spcPct val="35000"/>
            </a:spcAft>
            <a:buNone/>
          </a:pPr>
          <a:r>
            <a:rPr kumimoji="1" lang="ja-JP" altLang="en-US" sz="1800" kern="1200"/>
            <a:t>避難訓練</a:t>
          </a:r>
          <a:endParaRPr kumimoji="1" lang="en-US" altLang="ja-JP" sz="1800" kern="1200" dirty="0"/>
        </a:p>
        <a:p>
          <a:pPr marL="0" lvl="0" indent="0" algn="ctr" defTabSz="800100">
            <a:lnSpc>
              <a:spcPts val="1680"/>
            </a:lnSpc>
            <a:spcBef>
              <a:spcPct val="0"/>
            </a:spcBef>
            <a:spcAft>
              <a:spcPct val="35000"/>
            </a:spcAft>
            <a:buNone/>
          </a:pPr>
          <a:r>
            <a:rPr kumimoji="1" lang="ja-JP" altLang="en-US" sz="1800" kern="1200"/>
            <a:t>結果報告</a:t>
          </a:r>
        </a:p>
      </dsp:txBody>
      <dsp:txXfrm>
        <a:off x="225025" y="1860300"/>
        <a:ext cx="1086518" cy="781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725889" cy="590973"/>
        </a:xfrm>
        <a:prstGeom prst="homePlate">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１　訓練の目的</a:t>
          </a:r>
        </a:p>
      </dsp:txBody>
      <dsp:txXfrm>
        <a:off x="0" y="0"/>
        <a:ext cx="2578146" cy="590973"/>
      </dsp:txXfrm>
    </dsp:sp>
    <dsp:sp modelId="{3AD1F791-F28F-8247-9D63-0C9C5EBF38DB}">
      <dsp:nvSpPr>
        <dsp:cNvPr id="0" name=""/>
        <dsp:cNvSpPr/>
      </dsp:nvSpPr>
      <dsp:spPr>
        <a:xfrm>
          <a:off x="2238960" y="0"/>
          <a:ext cx="2725889"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2534447" y="0"/>
        <a:ext cx="2134916" cy="590973"/>
      </dsp:txXfrm>
    </dsp:sp>
    <dsp:sp modelId="{614A8F52-0DA6-014A-BC30-C9BCF49A78CE}">
      <dsp:nvSpPr>
        <dsp:cNvPr id="0" name=""/>
        <dsp:cNvSpPr/>
      </dsp:nvSpPr>
      <dsp:spPr>
        <a:xfrm>
          <a:off x="4364140" y="0"/>
          <a:ext cx="2725889"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３　訓練の選択</a:t>
          </a:r>
        </a:p>
      </dsp:txBody>
      <dsp:txXfrm>
        <a:off x="4659627" y="0"/>
        <a:ext cx="2134916" cy="590973"/>
      </dsp:txXfrm>
    </dsp:sp>
    <dsp:sp modelId="{A3F57748-1929-3048-9C9A-EAC1E843CA13}">
      <dsp:nvSpPr>
        <dsp:cNvPr id="0" name=""/>
        <dsp:cNvSpPr/>
      </dsp:nvSpPr>
      <dsp:spPr>
        <a:xfrm>
          <a:off x="6544851" y="0"/>
          <a:ext cx="2725889"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40338" y="0"/>
        <a:ext cx="2134916" cy="590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1" lang="ja-JP" sz="2800" kern="1200" baseline="0"/>
            <a:t>２　訓練前に</a:t>
          </a:r>
          <a:br>
            <a:rPr kumimoji="1" lang="en-US" sz="2800" kern="1200" baseline="0"/>
          </a:br>
          <a:r>
            <a:rPr kumimoji="1" lang="ja-JP" sz="2800" kern="1200" baseline="0"/>
            <a:t>すること</a:t>
          </a:r>
          <a:endParaRPr lang="ja-JP" sz="2800" kern="1200"/>
        </a:p>
      </dsp:txBody>
      <dsp:txXfrm>
        <a:off x="765544" y="313397"/>
        <a:ext cx="2296633" cy="1531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219334"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71591" cy="590973"/>
      </dsp:txXfrm>
    </dsp:sp>
    <dsp:sp modelId="{3AD1F791-F28F-8247-9D63-0C9C5EBF38DB}">
      <dsp:nvSpPr>
        <dsp:cNvPr id="0" name=""/>
        <dsp:cNvSpPr/>
      </dsp:nvSpPr>
      <dsp:spPr>
        <a:xfrm>
          <a:off x="1717483" y="0"/>
          <a:ext cx="310296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２　訓練前にすること</a:t>
          </a:r>
        </a:p>
      </dsp:txBody>
      <dsp:txXfrm>
        <a:off x="2012970" y="0"/>
        <a:ext cx="2511995" cy="590973"/>
      </dsp:txXfrm>
    </dsp:sp>
    <dsp:sp modelId="{614A8F52-0DA6-014A-BC30-C9BCF49A78CE}">
      <dsp:nvSpPr>
        <dsp:cNvPr id="0" name=""/>
        <dsp:cNvSpPr/>
      </dsp:nvSpPr>
      <dsp:spPr>
        <a:xfrm>
          <a:off x="4199784"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３　訓練の選択</a:t>
          </a:r>
        </a:p>
      </dsp:txBody>
      <dsp:txXfrm>
        <a:off x="4495271" y="0"/>
        <a:ext cx="2225477" cy="590973"/>
      </dsp:txXfrm>
    </dsp:sp>
    <dsp:sp modelId="{A3F57748-1929-3048-9C9A-EAC1E843CA13}">
      <dsp:nvSpPr>
        <dsp:cNvPr id="0" name=""/>
        <dsp:cNvSpPr/>
      </dsp:nvSpPr>
      <dsp:spPr>
        <a:xfrm>
          <a:off x="6452945"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748432" y="0"/>
        <a:ext cx="2225477" cy="590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219334"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71591" cy="590973"/>
      </dsp:txXfrm>
    </dsp:sp>
    <dsp:sp modelId="{3AD1F791-F28F-8247-9D63-0C9C5EBF38DB}">
      <dsp:nvSpPr>
        <dsp:cNvPr id="0" name=""/>
        <dsp:cNvSpPr/>
      </dsp:nvSpPr>
      <dsp:spPr>
        <a:xfrm>
          <a:off x="1717483" y="0"/>
          <a:ext cx="3102968"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２　訓練前にすること</a:t>
          </a:r>
        </a:p>
      </dsp:txBody>
      <dsp:txXfrm>
        <a:off x="2012970" y="0"/>
        <a:ext cx="2511995" cy="590973"/>
      </dsp:txXfrm>
    </dsp:sp>
    <dsp:sp modelId="{614A8F52-0DA6-014A-BC30-C9BCF49A78CE}">
      <dsp:nvSpPr>
        <dsp:cNvPr id="0" name=""/>
        <dsp:cNvSpPr/>
      </dsp:nvSpPr>
      <dsp:spPr>
        <a:xfrm>
          <a:off x="4199784"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３　訓練の選択</a:t>
          </a:r>
        </a:p>
      </dsp:txBody>
      <dsp:txXfrm>
        <a:off x="4495271" y="0"/>
        <a:ext cx="2225477" cy="590973"/>
      </dsp:txXfrm>
    </dsp:sp>
    <dsp:sp modelId="{A3F57748-1929-3048-9C9A-EAC1E843CA13}">
      <dsp:nvSpPr>
        <dsp:cNvPr id="0" name=""/>
        <dsp:cNvSpPr/>
      </dsp:nvSpPr>
      <dsp:spPr>
        <a:xfrm>
          <a:off x="6452945" y="0"/>
          <a:ext cx="2816450"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748432" y="0"/>
        <a:ext cx="2225477" cy="5909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FF40-8FFA-3D49-9704-B37EB0BB08F6}">
      <dsp:nvSpPr>
        <dsp:cNvPr id="0" name=""/>
        <dsp:cNvSpPr/>
      </dsp:nvSpPr>
      <dsp:spPr>
        <a:xfrm>
          <a:off x="0" y="313397"/>
          <a:ext cx="3827721" cy="1531088"/>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３</a:t>
          </a:r>
          <a:r>
            <a:rPr kumimoji="1" lang="ja-JP" altLang="en-US" sz="2400" kern="1200" dirty="0"/>
            <a:t>　訓練の選択</a:t>
          </a:r>
          <a:endParaRPr lang="ja-JP" altLang="en-US" sz="2400" kern="1200" dirty="0"/>
        </a:p>
      </dsp:txBody>
      <dsp:txXfrm>
        <a:off x="765544" y="313397"/>
        <a:ext cx="2296633" cy="1531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D966-211D-3C45-9E2A-CBA063BA7BF8}">
      <dsp:nvSpPr>
        <dsp:cNvPr id="0" name=""/>
        <dsp:cNvSpPr/>
      </dsp:nvSpPr>
      <dsp:spPr>
        <a:xfrm>
          <a:off x="0" y="0"/>
          <a:ext cx="2158677" cy="590973"/>
        </a:xfrm>
        <a:prstGeom prst="homePlate">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１　訓練の目的</a:t>
          </a:r>
        </a:p>
      </dsp:txBody>
      <dsp:txXfrm>
        <a:off x="0" y="0"/>
        <a:ext cx="2010934" cy="590973"/>
      </dsp:txXfrm>
    </dsp:sp>
    <dsp:sp modelId="{3AD1F791-F28F-8247-9D63-0C9C5EBF38DB}">
      <dsp:nvSpPr>
        <dsp:cNvPr id="0" name=""/>
        <dsp:cNvSpPr/>
      </dsp:nvSpPr>
      <dsp:spPr>
        <a:xfrm>
          <a:off x="1670459" y="0"/>
          <a:ext cx="3018160" cy="590973"/>
        </a:xfrm>
        <a:prstGeom prst="chevron">
          <a:avLst/>
        </a:prstGeom>
        <a:solidFill>
          <a:srgbClr val="8C8C85"/>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２　訓練前にすること</a:t>
          </a:r>
        </a:p>
      </dsp:txBody>
      <dsp:txXfrm>
        <a:off x="1965946" y="0"/>
        <a:ext cx="2427187" cy="590973"/>
      </dsp:txXfrm>
    </dsp:sp>
    <dsp:sp modelId="{614A8F52-0DA6-014A-BC30-C9BCF49A78CE}">
      <dsp:nvSpPr>
        <dsp:cNvPr id="0" name=""/>
        <dsp:cNvSpPr/>
      </dsp:nvSpPr>
      <dsp:spPr>
        <a:xfrm>
          <a:off x="4084916" y="0"/>
          <a:ext cx="2993094" cy="590973"/>
        </a:xfrm>
        <a:prstGeom prst="chevron">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訓練の選択</a:t>
          </a:r>
        </a:p>
      </dsp:txBody>
      <dsp:txXfrm>
        <a:off x="4380403" y="0"/>
        <a:ext cx="2402121" cy="590973"/>
      </dsp:txXfrm>
    </dsp:sp>
    <dsp:sp modelId="{A3F57748-1929-3048-9C9A-EAC1E843CA13}">
      <dsp:nvSpPr>
        <dsp:cNvPr id="0" name=""/>
        <dsp:cNvSpPr/>
      </dsp:nvSpPr>
      <dsp:spPr>
        <a:xfrm>
          <a:off x="6530116" y="0"/>
          <a:ext cx="2739473" cy="5909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４　訓練後にすること</a:t>
          </a:r>
        </a:p>
      </dsp:txBody>
      <dsp:txXfrm>
        <a:off x="6825603" y="0"/>
        <a:ext cx="2148500" cy="5909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A008AF6-B02C-ED4D-B20C-75972F34E465}"/>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14A36A1-9772-3A40-B8BE-9B5DCF68F68F}"/>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16493F1-4DA5-1B47-A68A-82771560164F}" type="datetimeFigureOut">
              <a:rPr kumimoji="1" lang="ja-JP" altLang="en-US" smtClean="0"/>
              <a:t>2023/12/20</a:t>
            </a:fld>
            <a:endParaRPr kumimoji="1" lang="ja-JP" altLang="en-US"/>
          </a:p>
        </p:txBody>
      </p:sp>
      <p:sp>
        <p:nvSpPr>
          <p:cNvPr id="4" name="フッター プレースホルダー 3">
            <a:extLst>
              <a:ext uri="{FF2B5EF4-FFF2-40B4-BE49-F238E27FC236}">
                <a16:creationId xmlns:a16="http://schemas.microsoft.com/office/drawing/2014/main" id="{A0C94B87-6115-D849-909D-D78AD4BE8E20}"/>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7FCE9EA-9C51-FE4A-B025-B7FC632B0C1B}"/>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414ADD-8D49-3E42-8209-19F24659171C}" type="slidenum">
              <a:rPr kumimoji="1" lang="ja-JP" altLang="en-US" smtClean="0"/>
              <a:t>‹#›</a:t>
            </a:fld>
            <a:endParaRPr kumimoji="1" lang="ja-JP" altLang="en-US"/>
          </a:p>
        </p:txBody>
      </p:sp>
    </p:spTree>
    <p:extLst>
      <p:ext uri="{BB962C8B-B14F-4D97-AF65-F5344CB8AC3E}">
        <p14:creationId xmlns:p14="http://schemas.microsoft.com/office/powerpoint/2010/main" val="749062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4A16FB4-4E51-3B4E-9B9B-00C0EAF350F2}" type="datetimeFigureOut">
              <a:rPr kumimoji="1" lang="ja-JP" altLang="en-US" smtClean="0"/>
              <a:t>2023/12/20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C5C6B03-37D9-9A42-96CF-F638651BCCEF}" type="slidenum">
              <a:rPr kumimoji="1" lang="ja-JP" altLang="en-US" smtClean="0"/>
              <a:t>‹#›</a:t>
            </a:fld>
            <a:endParaRPr kumimoji="1" lang="ja-JP" altLang="en-US"/>
          </a:p>
        </p:txBody>
      </p:sp>
    </p:spTree>
    <p:extLst>
      <p:ext uri="{BB962C8B-B14F-4D97-AF65-F5344CB8AC3E}">
        <p14:creationId xmlns:p14="http://schemas.microsoft.com/office/powerpoint/2010/main" val="37631762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6042" y="1788454"/>
            <a:ext cx="679349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77424" y="3956280"/>
            <a:ext cx="5550734"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1697" y="6453386"/>
            <a:ext cx="1306455" cy="404614"/>
          </a:xfrm>
        </p:spPr>
        <p:txBody>
          <a:bodyPr/>
          <a:lstStyle>
            <a:lvl1pPr>
              <a:defRPr baseline="0">
                <a:solidFill>
                  <a:schemeClr val="tx2"/>
                </a:solidFill>
              </a:defRPr>
            </a:lvl1pPr>
          </a:lstStyle>
          <a:p>
            <a:fld id="{2494956E-0EEC-8F4B-BF39-612848007E37}" type="datetime1">
              <a:rPr lang="ja-JP" altLang="en-US" smtClean="0"/>
              <a:t>2023/12/20</a:t>
            </a:fld>
            <a:endParaRPr lang="en-US" dirty="0"/>
          </a:p>
        </p:txBody>
      </p:sp>
      <p:sp>
        <p:nvSpPr>
          <p:cNvPr id="5" name="Footer Placeholder 4"/>
          <p:cNvSpPr>
            <a:spLocks noGrp="1"/>
          </p:cNvSpPr>
          <p:nvPr>
            <p:ph type="ftr" sz="quarter" idx="11"/>
          </p:nvPr>
        </p:nvSpPr>
        <p:spPr>
          <a:xfrm>
            <a:off x="2099544" y="6453386"/>
            <a:ext cx="5706494"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987430" y="6453386"/>
            <a:ext cx="1296987"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611698" y="744470"/>
            <a:ext cx="8672720"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5" y="2295526"/>
            <a:ext cx="7800975"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B3915-DFF4-4647-912B-BCFB8995A180}" type="datetime1">
              <a:rPr lang="ja-JP" altLang="en-US" smtClean="0"/>
              <a:t>2023/12/20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7206" y="624156"/>
            <a:ext cx="1272185"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6" y="624156"/>
            <a:ext cx="6645958"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2B5173-82C4-674C-A7F7-67C7EA78B2BC}" type="datetime1">
              <a:rPr lang="ja-JP" altLang="en-US" smtClean="0"/>
              <a:t>2023/12/20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649C2-4AAB-F343-8064-FD1C7A97C656}" type="datetime1">
              <a:rPr lang="ja-JP" altLang="en-US" smtClean="0"/>
              <a:t>2023/12/20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1583" y="1301361"/>
            <a:ext cx="7810539"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1583" y="4216328"/>
            <a:ext cx="7810539"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00363" y="6453386"/>
            <a:ext cx="1318207" cy="404614"/>
          </a:xfrm>
        </p:spPr>
        <p:txBody>
          <a:bodyPr/>
          <a:lstStyle>
            <a:lvl1pPr>
              <a:defRPr>
                <a:solidFill>
                  <a:schemeClr val="tx2"/>
                </a:solidFill>
              </a:defRPr>
            </a:lvl1pPr>
          </a:lstStyle>
          <a:p>
            <a:fld id="{86A5AF33-179F-0949-BD63-1A0437C8A3A4}" type="datetime1">
              <a:rPr lang="ja-JP" altLang="en-US" smtClean="0"/>
              <a:t>2023/12/20</a:t>
            </a:fld>
            <a:endParaRPr lang="en-US" dirty="0"/>
          </a:p>
        </p:txBody>
      </p:sp>
      <p:sp>
        <p:nvSpPr>
          <p:cNvPr id="5" name="Footer Placeholder 4"/>
          <p:cNvSpPr>
            <a:spLocks noGrp="1"/>
          </p:cNvSpPr>
          <p:nvPr>
            <p:ph type="ftr" sz="quarter" idx="11"/>
          </p:nvPr>
        </p:nvSpPr>
        <p:spPr>
          <a:xfrm>
            <a:off x="2099754" y="6453386"/>
            <a:ext cx="5706494"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987430" y="6453386"/>
            <a:ext cx="1296987"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114425" y="2286000"/>
            <a:ext cx="361382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01890" y="2286000"/>
            <a:ext cx="361382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3BF650-658F-8C45-984C-5820AE88C520}" type="datetime1">
              <a:rPr lang="ja-JP" altLang="en-US" smtClean="0"/>
              <a:t>2023/12/20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0"/>
            <a:ext cx="7800975"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340864"/>
            <a:ext cx="3610737"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14425" y="3305208"/>
            <a:ext cx="361073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301574" y="2340864"/>
            <a:ext cx="3610737"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01574" y="3305208"/>
            <a:ext cx="361073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9C7F14-E06B-B94A-9F7E-A9B03125EEFE}" type="datetime1">
              <a:rPr lang="ja-JP" altLang="en-US" smtClean="0"/>
              <a:t>2023/12/20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C0A7B6-F61B-DD4B-88DA-E2C31A29EBDD}" type="datetime1">
              <a:rPr lang="ja-JP" altLang="en-US" smtClean="0"/>
              <a:t>2023/12/20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2F422-7CE4-AA4A-AC0C-609385A47E77}" type="datetime1">
              <a:rPr lang="ja-JP" altLang="en-US" smtClean="0"/>
              <a:t>2023/12/20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083016" y="685801"/>
            <a:ext cx="4234815"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8169" y="2856344"/>
            <a:ext cx="3132773"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3B54E781-BD0F-534D-9EAE-B904326887B5}" type="datetime1">
              <a:rPr lang="ja-JP" altLang="en-US" smtClean="0"/>
              <a:t>2023/12/20</a:t>
            </a:fld>
            <a:endParaRPr lang="en-US" dirty="0"/>
          </a:p>
        </p:txBody>
      </p:sp>
      <p:sp>
        <p:nvSpPr>
          <p:cNvPr id="6" name="Footer Placeholder 5"/>
          <p:cNvSpPr>
            <a:spLocks noGrp="1"/>
          </p:cNvSpPr>
          <p:nvPr>
            <p:ph type="ftr" sz="quarter" idx="11"/>
          </p:nvPr>
        </p:nvSpPr>
        <p:spPr>
          <a:xfrm>
            <a:off x="1792331" y="6453386"/>
            <a:ext cx="1928611"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30051" y="6453386"/>
            <a:ext cx="1296987"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94847" y="1"/>
            <a:ext cx="5411153"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588169" y="2855968"/>
            <a:ext cx="3132773"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7E4C8237-CFC7-3C44-88B8-801C5927FDC5}" type="datetime1">
              <a:rPr lang="ja-JP" altLang="en-US" smtClean="0"/>
              <a:t>2023/12/20</a:t>
            </a:fld>
            <a:endParaRPr lang="en-US" dirty="0"/>
          </a:p>
        </p:txBody>
      </p:sp>
      <p:sp>
        <p:nvSpPr>
          <p:cNvPr id="6" name="Footer Placeholder 5"/>
          <p:cNvSpPr>
            <a:spLocks noGrp="1"/>
          </p:cNvSpPr>
          <p:nvPr>
            <p:ph type="ftr" sz="quarter" idx="11"/>
          </p:nvPr>
        </p:nvSpPr>
        <p:spPr>
          <a:xfrm>
            <a:off x="1792331" y="6453386"/>
            <a:ext cx="1928611"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30051" y="6453386"/>
            <a:ext cx="1296987"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685800"/>
            <a:ext cx="7800975"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286000"/>
            <a:ext cx="7800975"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29903" y="6453386"/>
            <a:ext cx="978715" cy="404614"/>
          </a:xfrm>
          <a:prstGeom prst="rect">
            <a:avLst/>
          </a:prstGeom>
        </p:spPr>
        <p:txBody>
          <a:bodyPr vert="horz" lIns="91440" tIns="45720" rIns="91440" bIns="45720" rtlCol="0" anchor="ctr"/>
          <a:lstStyle>
            <a:lvl1pPr algn="l">
              <a:defRPr sz="1200" baseline="0">
                <a:solidFill>
                  <a:schemeClr val="tx2"/>
                </a:solidFill>
              </a:defRPr>
            </a:lvl1pPr>
          </a:lstStyle>
          <a:p>
            <a:fld id="{388CE5A5-2321-794B-AB04-44C4983C4E99}" type="datetime1">
              <a:rPr lang="ja-JP" altLang="en-US" smtClean="0"/>
              <a:t>2023/12/20</a:t>
            </a:fld>
            <a:endParaRPr lang="en-US" dirty="0"/>
          </a:p>
        </p:txBody>
      </p:sp>
      <p:sp>
        <p:nvSpPr>
          <p:cNvPr id="5" name="Footer Placeholder 4"/>
          <p:cNvSpPr>
            <a:spLocks noGrp="1"/>
          </p:cNvSpPr>
          <p:nvPr>
            <p:ph type="ftr" sz="quarter" idx="3"/>
          </p:nvPr>
        </p:nvSpPr>
        <p:spPr>
          <a:xfrm>
            <a:off x="2351021" y="6453386"/>
            <a:ext cx="5103174"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696598" y="6453386"/>
            <a:ext cx="1296987"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userDrawn="1">
          <p15:clr>
            <a:srgbClr val="F26B43"/>
          </p15:clr>
        </p15:guide>
        <p15:guide id="4"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5616" userDrawn="1">
          <p15:clr>
            <a:srgbClr val="F26B43"/>
          </p15:clr>
        </p15:guide>
        <p15:guide id="10" pos="761" userDrawn="1">
          <p15:clr>
            <a:srgbClr val="F26B43"/>
          </p15:clr>
        </p15:guide>
        <p15:guide id="11" pos="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png"/><Relationship Id="rId7" Type="http://schemas.openxmlformats.org/officeDocument/2006/relationships/diagramColors" Target="../diagrams/colors1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city.toyooka.lg.jp/bosai/1019913/bosaimap/index.html" TargetMode="External"/><Relationship Id="rId13" Type="http://schemas.openxmlformats.org/officeDocument/2006/relationships/hyperlink" Target="http://sabo.civil.pref.hyogo.lg.jp/chiikidosya/jsp/dosya_area5.jsp?no=0&amp;cno=52&amp;unq=12227141610" TargetMode="External"/><Relationship Id="rId3" Type="http://schemas.openxmlformats.org/officeDocument/2006/relationships/diagramLayout" Target="../diagrams/layout14.xml"/><Relationship Id="rId7" Type="http://schemas.openxmlformats.org/officeDocument/2006/relationships/hyperlink" Target="https://www.city.toyooka.lg.jp/bosai/1019913/hinanjo/index.html" TargetMode="Externa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diagramData" Target="../diagrams/data14.xml"/><Relationship Id="rId16"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diagramDrawing" Target="../diagrams/drawing14.xml"/><Relationship Id="rId11" Type="http://schemas.openxmlformats.org/officeDocument/2006/relationships/image" Target="../media/image13.png"/><Relationship Id="rId5" Type="http://schemas.openxmlformats.org/officeDocument/2006/relationships/diagramColors" Target="../diagrams/colors14.xml"/><Relationship Id="rId15" Type="http://schemas.openxmlformats.org/officeDocument/2006/relationships/image" Target="../media/image16.png"/><Relationship Id="rId10" Type="http://schemas.openxmlformats.org/officeDocument/2006/relationships/hyperlink" Target="https://www.jma.go.jp/bosai/warning/#area_type=class20s&amp;area_code=2820900" TargetMode="External"/><Relationship Id="rId4" Type="http://schemas.openxmlformats.org/officeDocument/2006/relationships/diagramQuickStyle" Target="../diagrams/quickStyle14.xml"/><Relationship Id="rId9" Type="http://schemas.openxmlformats.org/officeDocument/2006/relationships/hyperlink" Target="https://www.river.go.jp/index/twninfo/pc?prefCd=2801&amp;twnCd=2801209&amp;type=fldfr" TargetMode="External"/><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0.png"/><Relationship Id="rId7" Type="http://schemas.openxmlformats.org/officeDocument/2006/relationships/diagramColors" Target="../diagrams/colors15.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diagramLayout" Target="../diagrams/layout18.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11" Type="http://schemas.openxmlformats.org/officeDocument/2006/relationships/image" Target="../media/image26.png"/><Relationship Id="rId5" Type="http://schemas.openxmlformats.org/officeDocument/2006/relationships/diagramColors" Target="../diagrams/colors18.xml"/><Relationship Id="rId10" Type="http://schemas.openxmlformats.org/officeDocument/2006/relationships/image" Target="../media/image25.png"/><Relationship Id="rId4" Type="http://schemas.openxmlformats.org/officeDocument/2006/relationships/diagramQuickStyle" Target="../diagrams/quickStyle18.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0.png"/><Relationship Id="rId7" Type="http://schemas.openxmlformats.org/officeDocument/2006/relationships/diagramColors" Target="../diagrams/colors20.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youtu.be/LOMH0sXbCAY" TargetMode="External"/><Relationship Id="rId3" Type="http://schemas.openxmlformats.org/officeDocument/2006/relationships/diagramLayout" Target="../diagrams/layout6.xml"/><Relationship Id="rId7" Type="http://schemas.openxmlformats.org/officeDocument/2006/relationships/hyperlink" Target="https://www.city.toyooka.lg.jp/bosai/1019915/bosaitaisaku/1000631/1019628/1019632.html"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9.png"/><Relationship Id="rId4" Type="http://schemas.openxmlformats.org/officeDocument/2006/relationships/diagramQuickStyle" Target="../diagrams/quickStyle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5300" y="1940854"/>
            <a:ext cx="8953500" cy="2098226"/>
          </a:xfrm>
        </p:spPr>
        <p:txBody>
          <a:bodyPr/>
          <a:lstStyle/>
          <a:p>
            <a:r>
              <a:rPr lang="ja-JP" altLang="en-US" sz="4000" dirty="0">
                <a:solidFill>
                  <a:schemeClr val="tx1"/>
                </a:solidFill>
                <a:latin typeface="+mj-ea"/>
              </a:rPr>
              <a:t>避難確保計画に基づく</a:t>
            </a:r>
            <a:br>
              <a:rPr lang="en-US" altLang="ja-JP" sz="4000" dirty="0">
                <a:solidFill>
                  <a:schemeClr val="tx1"/>
                </a:solidFill>
                <a:latin typeface="+mj-ea"/>
              </a:rPr>
            </a:br>
            <a:r>
              <a:rPr lang="ja-JP" altLang="en-US" sz="4000" dirty="0">
                <a:solidFill>
                  <a:schemeClr val="tx1"/>
                </a:solidFill>
                <a:latin typeface="+mj-ea"/>
              </a:rPr>
              <a:t>避難訓練の実施のポイント</a:t>
            </a:r>
          </a:p>
        </p:txBody>
      </p:sp>
    </p:spTree>
    <p:extLst>
      <p:ext uri="{BB962C8B-B14F-4D97-AF65-F5344CB8AC3E}">
        <p14:creationId xmlns:p14="http://schemas.microsoft.com/office/powerpoint/2010/main" val="110205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図表 14">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297248068"/>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a:extLst>
              <a:ext uri="{FF2B5EF4-FFF2-40B4-BE49-F238E27FC236}">
                <a16:creationId xmlns:a16="http://schemas.microsoft.com/office/drawing/2014/main" id="{446D0A86-D6A6-DC41-8908-810B238F6C6A}"/>
              </a:ext>
            </a:extLst>
          </p:cNvPr>
          <p:cNvSpPr/>
          <p:nvPr/>
        </p:nvSpPr>
        <p:spPr>
          <a:xfrm>
            <a:off x="603046" y="1154331"/>
            <a:ext cx="9043874" cy="2585323"/>
          </a:xfrm>
          <a:prstGeom prst="rect">
            <a:avLst/>
          </a:prstGeom>
        </p:spPr>
        <p:txBody>
          <a:bodyPr wrap="square">
            <a:spAutoFit/>
          </a:bodyPr>
          <a:lstStyle/>
          <a:p>
            <a:r>
              <a:rPr lang="ja-JP" altLang="en-US" dirty="0">
                <a:latin typeface="MS"/>
              </a:rPr>
              <a:t>　訓練は避難確保計画に定めた内容に従って、実施する訓練の内容に応じた人員配置や役割分担を決定してください。また、訓練の責任者</a:t>
            </a:r>
            <a:r>
              <a:rPr lang="en-US" altLang="ja-JP" dirty="0">
                <a:latin typeface="Century" panose="02040604050505020304" pitchFamily="18" charset="0"/>
              </a:rPr>
              <a:t>(</a:t>
            </a:r>
            <a:r>
              <a:rPr lang="ja-JP" altLang="en-US" dirty="0">
                <a:latin typeface="MS"/>
              </a:rPr>
              <a:t>統括指揮者</a:t>
            </a:r>
            <a:r>
              <a:rPr lang="en-US" altLang="ja-JP" dirty="0">
                <a:latin typeface="Century" panose="02040604050505020304" pitchFamily="18" charset="0"/>
              </a:rPr>
              <a:t>)</a:t>
            </a:r>
            <a:r>
              <a:rPr lang="ja-JP" altLang="en-US" dirty="0">
                <a:latin typeface="MS"/>
              </a:rPr>
              <a:t>を決定してください。 </a:t>
            </a:r>
            <a:endParaRPr lang="ja-JP" altLang="en-US" dirty="0"/>
          </a:p>
          <a:p>
            <a:r>
              <a:rPr lang="ja-JP" altLang="en-US" dirty="0">
                <a:latin typeface="MS"/>
              </a:rPr>
              <a:t>　役割分担は、情報収集伝達を主に行う情報連絡班と避難誘導を主に行う避難誘導班、設備や装備品、備蓄品、持ち出し品等を準備する装備品等準備班等があります。</a:t>
            </a:r>
            <a:endParaRPr lang="en-US" altLang="ja-JP" dirty="0">
              <a:latin typeface="MS"/>
            </a:endParaRPr>
          </a:p>
          <a:p>
            <a:r>
              <a:rPr lang="ja-JP" altLang="en-US" dirty="0">
                <a:latin typeface="MS"/>
              </a:rPr>
              <a:t>　実施する訓練に応じて、訓練に参加する職員の役割を決めてください。各役割の任務内容については、避難確保計画を確認してください。 </a:t>
            </a:r>
            <a:endParaRPr lang="ja-JP" altLang="en-US" dirty="0"/>
          </a:p>
          <a:p>
            <a:r>
              <a:rPr lang="ja-JP" altLang="en-US" dirty="0">
                <a:latin typeface="MS"/>
              </a:rPr>
              <a:t>　また、避難訓練を運営する運営班を必要に応じて設置することでスムーズな訓練進行に繋げることができます。参加者の人数が少ない場合は、運営班とその他の班を兼務するなど、災害時においても臨機応変な対応ができるよう工夫してください。</a:t>
            </a:r>
            <a:endParaRPr lang="ja-JP" altLang="en-US" dirty="0">
              <a:effectLst/>
            </a:endParaRPr>
          </a:p>
        </p:txBody>
      </p:sp>
      <p:sp>
        <p:nvSpPr>
          <p:cNvPr id="13" name="正方形/長方形 12">
            <a:extLst>
              <a:ext uri="{FF2B5EF4-FFF2-40B4-BE49-F238E27FC236}">
                <a16:creationId xmlns:a16="http://schemas.microsoft.com/office/drawing/2014/main" id="{9F240CE0-355B-B44A-AE89-BCB4D9FAB8A3}"/>
              </a:ext>
            </a:extLst>
          </p:cNvPr>
          <p:cNvSpPr/>
          <p:nvPr/>
        </p:nvSpPr>
        <p:spPr>
          <a:xfrm>
            <a:off x="631767" y="663676"/>
            <a:ext cx="5244895" cy="461665"/>
          </a:xfrm>
          <a:prstGeom prst="rect">
            <a:avLst/>
          </a:prstGeom>
        </p:spPr>
        <p:txBody>
          <a:bodyPr wrap="square">
            <a:spAutoFit/>
          </a:bodyPr>
          <a:lstStyle/>
          <a:p>
            <a:pPr defTabSz="802485">
              <a:defRPr/>
            </a:pPr>
            <a:r>
              <a:rPr lang="ja-JP" altLang="en-US" sz="2400">
                <a:latin typeface="HGPSoeiKakugothicUB" panose="020B0900000000000000" pitchFamily="34" charset="-128"/>
                <a:ea typeface="HGPSoeiKakugothicUB" panose="020B0900000000000000" pitchFamily="34" charset="-128"/>
              </a:rPr>
              <a:t>訓練の実施体制 </a:t>
            </a:r>
          </a:p>
        </p:txBody>
      </p:sp>
      <p:pic>
        <p:nvPicPr>
          <p:cNvPr id="8" name="図 7">
            <a:extLst>
              <a:ext uri="{FF2B5EF4-FFF2-40B4-BE49-F238E27FC236}">
                <a16:creationId xmlns:a16="http://schemas.microsoft.com/office/drawing/2014/main" id="{533F4BD7-1D6F-9D46-B749-F6D90FBC4023}"/>
              </a:ext>
            </a:extLst>
          </p:cNvPr>
          <p:cNvPicPr>
            <a:picLocks noChangeAspect="1"/>
          </p:cNvPicPr>
          <p:nvPr/>
        </p:nvPicPr>
        <p:blipFill>
          <a:blip r:embed="rId7"/>
          <a:stretch>
            <a:fillRect/>
          </a:stretch>
        </p:blipFill>
        <p:spPr>
          <a:xfrm>
            <a:off x="2160744" y="4318278"/>
            <a:ext cx="6160296" cy="1869792"/>
          </a:xfrm>
          <a:prstGeom prst="rect">
            <a:avLst/>
          </a:prstGeom>
        </p:spPr>
      </p:pic>
      <p:sp>
        <p:nvSpPr>
          <p:cNvPr id="16" name="テキスト ボックス 15">
            <a:extLst>
              <a:ext uri="{FF2B5EF4-FFF2-40B4-BE49-F238E27FC236}">
                <a16:creationId xmlns:a16="http://schemas.microsoft.com/office/drawing/2014/main" id="{D94BEDE8-F5B0-B145-B7AF-2211B00A5B0A}"/>
              </a:ext>
            </a:extLst>
          </p:cNvPr>
          <p:cNvSpPr txBox="1"/>
          <p:nvPr/>
        </p:nvSpPr>
        <p:spPr>
          <a:xfrm>
            <a:off x="3993904" y="6188070"/>
            <a:ext cx="2262158" cy="369332"/>
          </a:xfrm>
          <a:prstGeom prst="rect">
            <a:avLst/>
          </a:prstGeom>
          <a:noFill/>
        </p:spPr>
        <p:txBody>
          <a:bodyPr wrap="none" rtlCol="0">
            <a:spAutoFit/>
          </a:bodyPr>
          <a:lstStyle/>
          <a:p>
            <a:r>
              <a:rPr kumimoji="1" lang="ja-JP" altLang="en-US"/>
              <a:t>訓練実施体制（例）</a:t>
            </a:r>
          </a:p>
        </p:txBody>
      </p:sp>
    </p:spTree>
    <p:extLst>
      <p:ext uri="{BB962C8B-B14F-4D97-AF65-F5344CB8AC3E}">
        <p14:creationId xmlns:p14="http://schemas.microsoft.com/office/powerpoint/2010/main" val="259300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6D0A86-D6A6-DC41-8908-810B238F6C6A}"/>
              </a:ext>
            </a:extLst>
          </p:cNvPr>
          <p:cNvSpPr/>
          <p:nvPr/>
        </p:nvSpPr>
        <p:spPr>
          <a:xfrm>
            <a:off x="603046" y="1154331"/>
            <a:ext cx="9043874" cy="1754326"/>
          </a:xfrm>
          <a:prstGeom prst="rect">
            <a:avLst/>
          </a:prstGeom>
        </p:spPr>
        <p:txBody>
          <a:bodyPr wrap="square">
            <a:spAutoFit/>
          </a:bodyPr>
          <a:lstStyle/>
          <a:p>
            <a:r>
              <a:rPr lang="ja-JP" altLang="en-US" dirty="0">
                <a:latin typeface="MS"/>
              </a:rPr>
              <a:t>　</a:t>
            </a:r>
            <a:r>
              <a:rPr lang="ja-JP" altLang="en-US" dirty="0"/>
              <a:t>避難訓練は、施設利用者を立退き避難先に移動させる訓練だけに限らず、情報伝達訓練や避難経路を確認する訓練、装備品や持ち出し品を準備する訓練、図上による訓練など様々な種類の訓練があります。</a:t>
            </a:r>
            <a:endParaRPr lang="en-US" altLang="ja-JP" dirty="0"/>
          </a:p>
          <a:p>
            <a:r>
              <a:rPr lang="ja-JP" altLang="en-US" dirty="0"/>
              <a:t>　全ての訓練を一度に行うのではなく、比較的取り組みやすい訓練から実施する方法、別日に分けて実施する方法、様々な種類の訓練をローテーションで実施する方法など、工夫しながら継続して取り組みましょう。</a:t>
            </a:r>
            <a:endParaRPr lang="en-US" altLang="ja-JP" dirty="0"/>
          </a:p>
        </p:txBody>
      </p:sp>
      <p:sp>
        <p:nvSpPr>
          <p:cNvPr id="13" name="正方形/長方形 12">
            <a:extLst>
              <a:ext uri="{FF2B5EF4-FFF2-40B4-BE49-F238E27FC236}">
                <a16:creationId xmlns:a16="http://schemas.microsoft.com/office/drawing/2014/main" id="{9F240CE0-355B-B44A-AE89-BCB4D9FAB8A3}"/>
              </a:ext>
            </a:extLst>
          </p:cNvPr>
          <p:cNvSpPr/>
          <p:nvPr/>
        </p:nvSpPr>
        <p:spPr>
          <a:xfrm>
            <a:off x="631767" y="663676"/>
            <a:ext cx="5244895" cy="461665"/>
          </a:xfrm>
          <a:prstGeom prst="rect">
            <a:avLst/>
          </a:prstGeom>
        </p:spPr>
        <p:txBody>
          <a:bodyPr wrap="square">
            <a:spAutoFit/>
          </a:bodyPr>
          <a:lstStyle/>
          <a:p>
            <a:pPr defTabSz="802485">
              <a:defRPr/>
            </a:pPr>
            <a:r>
              <a:rPr lang="ja-JP" altLang="en-US" sz="2400" dirty="0">
                <a:latin typeface="HGPSoeiKakugothicUB" panose="020B0900000000000000" pitchFamily="34" charset="-128"/>
                <a:ea typeface="HGPSoeiKakugothicUB" panose="020B0900000000000000" pitchFamily="34" charset="-128"/>
              </a:rPr>
              <a:t>実施する訓練を選択する</a:t>
            </a:r>
          </a:p>
        </p:txBody>
      </p:sp>
      <p:graphicFrame>
        <p:nvGraphicFramePr>
          <p:cNvPr id="5" name="図表 4">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97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6233" y="1955894"/>
            <a:ext cx="6378638" cy="830997"/>
          </a:xfrm>
          <a:prstGeom prst="rect">
            <a:avLst/>
          </a:prstGeom>
          <a:noFill/>
          <a:ln>
            <a:solidFill>
              <a:schemeClr val="tx1"/>
            </a:solidFill>
          </a:ln>
        </p:spPr>
        <p:txBody>
          <a:bodyPr wrap="square" rtlCol="0">
            <a:spAutoFit/>
          </a:bodyPr>
          <a:lstStyle/>
          <a:p>
            <a:pPr>
              <a:spcBef>
                <a:spcPts val="600"/>
              </a:spcBef>
            </a:pPr>
            <a:r>
              <a:rPr lang="en-US" altLang="ja-JP" sz="1600" dirty="0">
                <a:latin typeface="+mn-ea"/>
              </a:rPr>
              <a:t>【</a:t>
            </a:r>
            <a:r>
              <a:rPr lang="ja-JP" altLang="en-US" sz="1600" dirty="0">
                <a:latin typeface="+mn-ea"/>
              </a:rPr>
              <a:t>訓練内容</a:t>
            </a:r>
            <a:r>
              <a:rPr lang="en-US" altLang="ja-JP" sz="1600" dirty="0">
                <a:latin typeface="+mn-ea"/>
              </a:rPr>
              <a:t>】</a:t>
            </a:r>
            <a:br>
              <a:rPr lang="en-US" altLang="ja-JP" sz="1600" dirty="0">
                <a:latin typeface="+mn-ea"/>
              </a:rPr>
            </a:br>
            <a:r>
              <a:rPr lang="ja-JP" altLang="en-US" sz="1600" dirty="0">
                <a:latin typeface="+mn-ea"/>
              </a:rPr>
              <a:t>・避難確保計画に定めた</a:t>
            </a:r>
            <a:r>
              <a:rPr lang="ja-JP" altLang="en-US" sz="1600" dirty="0"/>
              <a:t>避難基準に達したことを想定し、</a:t>
            </a:r>
            <a:r>
              <a:rPr lang="ja-JP" altLang="en-US" sz="1600" dirty="0">
                <a:latin typeface="+mn-ea"/>
              </a:rPr>
              <a:t>避難確保計画に定めた避難場所へ立ち退き（水平）避難する。</a:t>
            </a:r>
            <a:endParaRPr lang="en-US" altLang="ja-JP" sz="1600" dirty="0">
              <a:latin typeface="+mn-ea"/>
            </a:endParaRPr>
          </a:p>
        </p:txBody>
      </p:sp>
      <p:sp>
        <p:nvSpPr>
          <p:cNvPr id="4" name="テキスト ボックス 3"/>
          <p:cNvSpPr txBox="1"/>
          <p:nvPr/>
        </p:nvSpPr>
        <p:spPr>
          <a:xfrm>
            <a:off x="626233" y="4767648"/>
            <a:ext cx="9102437" cy="1805623"/>
          </a:xfrm>
          <a:prstGeom prst="rect">
            <a:avLst/>
          </a:prstGeom>
          <a:noFill/>
          <a:ln>
            <a:solidFill>
              <a:schemeClr val="tx1"/>
            </a:solidFill>
          </a:ln>
        </p:spPr>
        <p:txBody>
          <a:bodyPr wrap="square">
            <a:spAutoFit/>
          </a:bodyPr>
          <a:lstStyle/>
          <a:p>
            <a:pPr>
              <a:spcBef>
                <a:spcPts val="376"/>
              </a:spcBef>
              <a:defRPr/>
            </a:pPr>
            <a:r>
              <a:rPr lang="en-US" altLang="ja-JP" sz="1400" dirty="0"/>
              <a:t>【</a:t>
            </a:r>
            <a:r>
              <a:rPr lang="ja-JP" altLang="en-US" sz="1400" dirty="0"/>
              <a:t>ポイント☝</a:t>
            </a:r>
            <a:r>
              <a:rPr lang="en-US" altLang="ja-JP" sz="1400" dirty="0"/>
              <a:t>】</a:t>
            </a:r>
          </a:p>
          <a:p>
            <a:pPr marL="342900" indent="-342900">
              <a:spcBef>
                <a:spcPts val="376"/>
              </a:spcBef>
              <a:buFont typeface="Wingdings" panose="05000000000000000000" pitchFamily="2" charset="2"/>
              <a:buChar char="ü"/>
              <a:defRPr/>
            </a:pPr>
            <a:r>
              <a:rPr lang="ja-JP" altLang="en-US" sz="1400" dirty="0"/>
              <a:t>利用者の参加は職員による代替対応や当日体調の良い方のみとするなど利用者の負担軽減に留意ください。</a:t>
            </a:r>
            <a:endParaRPr lang="en-US" altLang="ja-JP" sz="1400" dirty="0"/>
          </a:p>
          <a:p>
            <a:pPr marL="342900" indent="-342900">
              <a:spcBef>
                <a:spcPts val="376"/>
              </a:spcBef>
              <a:buFont typeface="Wingdings" panose="05000000000000000000" pitchFamily="2" charset="2"/>
              <a:buChar char="ü"/>
              <a:defRPr/>
            </a:pPr>
            <a:r>
              <a:rPr lang="ja-JP" altLang="en-US" sz="1400" dirty="0"/>
              <a:t>避難開始を館内放送等により、施設職員、利用者等に周知するようにしましょう。</a:t>
            </a:r>
            <a:br>
              <a:rPr lang="en-US" altLang="ja-JP" sz="1400" dirty="0"/>
            </a:br>
            <a:r>
              <a:rPr lang="en-US" altLang="ja-JP" sz="1400" dirty="0"/>
              <a:t>※</a:t>
            </a:r>
            <a:r>
              <a:rPr lang="ja-JP" altLang="en-US" sz="1400" dirty="0"/>
              <a:t>周知する放送内容については、事前に決めていてください。</a:t>
            </a:r>
            <a:endParaRPr lang="en-US" altLang="ja-JP" sz="1400" dirty="0"/>
          </a:p>
          <a:p>
            <a:pPr marL="342900" indent="-342900">
              <a:spcBef>
                <a:spcPts val="376"/>
              </a:spcBef>
              <a:buFont typeface="Wingdings" panose="05000000000000000000" pitchFamily="2" charset="2"/>
              <a:buChar char="ü"/>
              <a:defRPr/>
            </a:pPr>
            <a:r>
              <a:rPr lang="ja-JP" altLang="en-US" sz="1400" dirty="0"/>
              <a:t>逃げ遅れた人がいないか、避難誘導の前後には必ず人数の確認を行うとともに、避難開始や避難完了について、関係機関等に報告することが望ましいです。</a:t>
            </a:r>
            <a:endParaRPr lang="en-US" altLang="ja-JP" dirty="0"/>
          </a:p>
          <a:p>
            <a:pPr marL="342900" indent="-342900">
              <a:spcBef>
                <a:spcPts val="376"/>
              </a:spcBef>
              <a:buFont typeface="Wingdings" panose="05000000000000000000" pitchFamily="2" charset="2"/>
              <a:buChar char="ü"/>
              <a:defRPr/>
            </a:pPr>
            <a:r>
              <a:rPr lang="ja-JP" altLang="en-US" sz="1400" dirty="0"/>
              <a:t>一斉避難だけではなく、段階的な避難（階別にグループ分けする）など、効率的な避難対応を考えましょう。</a:t>
            </a:r>
          </a:p>
        </p:txBody>
      </p:sp>
      <p:sp>
        <p:nvSpPr>
          <p:cNvPr id="6" name="テキスト ボックス 5"/>
          <p:cNvSpPr txBox="1"/>
          <p:nvPr/>
        </p:nvSpPr>
        <p:spPr>
          <a:xfrm>
            <a:off x="631763" y="1046513"/>
            <a:ext cx="6378638" cy="830997"/>
          </a:xfrm>
          <a:prstGeom prst="rect">
            <a:avLst/>
          </a:prstGeom>
          <a:noFill/>
          <a:ln>
            <a:solidFill>
              <a:schemeClr val="tx1"/>
            </a:solidFill>
          </a:ln>
        </p:spPr>
        <p:txBody>
          <a:bodyPr wrap="square" rtlCol="0">
            <a:spAutoFit/>
          </a:bodyPr>
          <a:lstStyle/>
          <a:p>
            <a:pPr>
              <a:spcBef>
                <a:spcPts val="600"/>
              </a:spcBef>
            </a:pPr>
            <a:r>
              <a:rPr lang="ja-JP" altLang="en-US" sz="1600" dirty="0">
                <a:latin typeface="+mn-ea"/>
              </a:rPr>
              <a:t>避難確保計画に定めた施設外の避難先に施設利用者を立ち退き（水平）避難する訓練です。一般的には参加者は施設職員や施設利用者となります。</a:t>
            </a:r>
            <a:endParaRPr lang="en-US" altLang="ja-JP" sz="1600" dirty="0">
              <a:latin typeface="+mn-ea"/>
            </a:endParaRPr>
          </a:p>
        </p:txBody>
      </p:sp>
      <p:sp>
        <p:nvSpPr>
          <p:cNvPr id="5" name="正方形/長方形 4">
            <a:extLst>
              <a:ext uri="{FF2B5EF4-FFF2-40B4-BE49-F238E27FC236}">
                <a16:creationId xmlns:a16="http://schemas.microsoft.com/office/drawing/2014/main" id="{09D4A712-E177-FF46-85A5-6765065E1CA2}"/>
              </a:ext>
            </a:extLst>
          </p:cNvPr>
          <p:cNvSpPr/>
          <p:nvPr/>
        </p:nvSpPr>
        <p:spPr>
          <a:xfrm>
            <a:off x="631764" y="656799"/>
            <a:ext cx="2949846" cy="369332"/>
          </a:xfrm>
          <a:prstGeom prst="rect">
            <a:avLst/>
          </a:prstGeom>
        </p:spPr>
        <p:txBody>
          <a:bodyPr wrap="none">
            <a:spAutoFit/>
          </a:bodyPr>
          <a:lstStyle/>
          <a:p>
            <a:r>
              <a:rPr lang="ja-JP" altLang="en-US">
                <a:latin typeface="HGP創英角ｺﾞｼｯｸUB"/>
                <a:ea typeface="HGP創英角ｺﾞｼｯｸUB"/>
              </a:rPr>
              <a:t>⑴ 立ち退き（水平）避難訓練</a:t>
            </a:r>
            <a:endParaRPr lang="ja-JP" altLang="en-US"/>
          </a:p>
        </p:txBody>
      </p:sp>
      <p:sp>
        <p:nvSpPr>
          <p:cNvPr id="9" name="テキスト ボックス 8">
            <a:extLst>
              <a:ext uri="{FF2B5EF4-FFF2-40B4-BE49-F238E27FC236}">
                <a16:creationId xmlns:a16="http://schemas.microsoft.com/office/drawing/2014/main" id="{59942735-45DE-964E-88E9-D1B5FF0C0C51}"/>
              </a:ext>
            </a:extLst>
          </p:cNvPr>
          <p:cNvSpPr txBox="1"/>
          <p:nvPr/>
        </p:nvSpPr>
        <p:spPr>
          <a:xfrm>
            <a:off x="626233" y="3866273"/>
            <a:ext cx="6378639" cy="830997"/>
          </a:xfrm>
          <a:prstGeom prst="rect">
            <a:avLst/>
          </a:prstGeom>
          <a:noFill/>
          <a:ln>
            <a:solidFill>
              <a:schemeClr val="tx1"/>
            </a:solidFill>
          </a:ln>
        </p:spPr>
        <p:txBody>
          <a:bodyPr wrap="square" rtlCol="0">
            <a:spAutoFit/>
          </a:bodyPr>
          <a:lstStyle/>
          <a:p>
            <a:pPr>
              <a:spcBef>
                <a:spcPts val="600"/>
              </a:spcBef>
            </a:pPr>
            <a:r>
              <a:rPr lang="en-US" altLang="ja-JP" sz="1600" dirty="0">
                <a:latin typeface="+mn-ea"/>
              </a:rPr>
              <a:t>【</a:t>
            </a:r>
            <a:r>
              <a:rPr lang="ja-JP" altLang="en-US" sz="1600" dirty="0">
                <a:latin typeface="+mn-ea"/>
              </a:rPr>
              <a:t>訓練内容</a:t>
            </a:r>
            <a:r>
              <a:rPr lang="en-US" altLang="ja-JP" sz="1600" dirty="0">
                <a:latin typeface="+mn-ea"/>
              </a:rPr>
              <a:t>】</a:t>
            </a:r>
            <a:br>
              <a:rPr lang="en-US" altLang="ja-JP" sz="1600" dirty="0">
                <a:latin typeface="+mn-ea"/>
              </a:rPr>
            </a:br>
            <a:r>
              <a:rPr lang="ja-JP" altLang="en-US" sz="1600" dirty="0">
                <a:latin typeface="+mn-ea"/>
              </a:rPr>
              <a:t>・避難確保計画に定めた施設内の避難場所で安全確保する。</a:t>
            </a:r>
            <a:r>
              <a:rPr lang="en-US" altLang="ja-JP" sz="1600" dirty="0">
                <a:latin typeface="+mn-ea"/>
              </a:rPr>
              <a:t>(</a:t>
            </a:r>
            <a:r>
              <a:rPr lang="ja-JP" altLang="en-US" sz="1600" dirty="0">
                <a:latin typeface="+mn-ea"/>
              </a:rPr>
              <a:t>垂直避難</a:t>
            </a:r>
            <a:r>
              <a:rPr lang="en-US" altLang="ja-JP" sz="1600" dirty="0">
                <a:latin typeface="+mn-ea"/>
              </a:rPr>
              <a:t>)</a:t>
            </a:r>
          </a:p>
        </p:txBody>
      </p:sp>
      <p:sp>
        <p:nvSpPr>
          <p:cNvPr id="10" name="テキスト ボックス 9">
            <a:extLst>
              <a:ext uri="{FF2B5EF4-FFF2-40B4-BE49-F238E27FC236}">
                <a16:creationId xmlns:a16="http://schemas.microsoft.com/office/drawing/2014/main" id="{7959FF95-0562-E44A-9DBA-5DAC055E26BA}"/>
              </a:ext>
            </a:extLst>
          </p:cNvPr>
          <p:cNvSpPr txBox="1"/>
          <p:nvPr/>
        </p:nvSpPr>
        <p:spPr>
          <a:xfrm>
            <a:off x="631759" y="3236600"/>
            <a:ext cx="6378639" cy="584775"/>
          </a:xfrm>
          <a:prstGeom prst="rect">
            <a:avLst/>
          </a:prstGeom>
          <a:noFill/>
          <a:ln>
            <a:solidFill>
              <a:schemeClr val="tx1"/>
            </a:solidFill>
          </a:ln>
        </p:spPr>
        <p:txBody>
          <a:bodyPr wrap="square" rtlCol="0">
            <a:spAutoFit/>
          </a:bodyPr>
          <a:lstStyle/>
          <a:p>
            <a:pPr>
              <a:spcBef>
                <a:spcPts val="600"/>
              </a:spcBef>
            </a:pPr>
            <a:r>
              <a:rPr lang="ja-JP" altLang="en-US" sz="1600" dirty="0">
                <a:latin typeface="+mn-ea"/>
              </a:rPr>
              <a:t>避難確保計画に定めた施設内の避難先に施設利用者を垂直避難する訓練です。参加者は施設職員や施設利用者となります。</a:t>
            </a:r>
            <a:endParaRPr lang="en-US" altLang="ja-JP" sz="1600" dirty="0">
              <a:latin typeface="+mn-ea"/>
            </a:endParaRPr>
          </a:p>
        </p:txBody>
      </p:sp>
      <p:sp>
        <p:nvSpPr>
          <p:cNvPr id="11" name="正方形/長方形 10">
            <a:extLst>
              <a:ext uri="{FF2B5EF4-FFF2-40B4-BE49-F238E27FC236}">
                <a16:creationId xmlns:a16="http://schemas.microsoft.com/office/drawing/2014/main" id="{099933CC-BB73-C94C-A8DF-9B3E0817C312}"/>
              </a:ext>
            </a:extLst>
          </p:cNvPr>
          <p:cNvSpPr/>
          <p:nvPr/>
        </p:nvSpPr>
        <p:spPr>
          <a:xfrm>
            <a:off x="627928" y="2871866"/>
            <a:ext cx="3493264" cy="369332"/>
          </a:xfrm>
          <a:prstGeom prst="rect">
            <a:avLst/>
          </a:prstGeom>
        </p:spPr>
        <p:txBody>
          <a:bodyPr wrap="none">
            <a:spAutoFit/>
          </a:bodyPr>
          <a:lstStyle/>
          <a:p>
            <a:r>
              <a:rPr lang="ja-JP" altLang="en-US" dirty="0">
                <a:latin typeface="HGP創英角ｺﾞｼｯｸUB"/>
                <a:ea typeface="HGP創英角ｺﾞｼｯｸUB"/>
              </a:rPr>
              <a:t>⑵ 屋内安全確保（垂直避難）訓練</a:t>
            </a:r>
            <a:endParaRPr lang="ja-JP" altLang="en-US" dirty="0"/>
          </a:p>
        </p:txBody>
      </p:sp>
      <p:pic>
        <p:nvPicPr>
          <p:cNvPr id="12" name="図 11">
            <a:extLst>
              <a:ext uri="{FF2B5EF4-FFF2-40B4-BE49-F238E27FC236}">
                <a16:creationId xmlns:a16="http://schemas.microsoft.com/office/drawing/2014/main" id="{2FCB6D29-1EB9-194E-80FB-953AC1BBD93F}"/>
              </a:ext>
            </a:extLst>
          </p:cNvPr>
          <p:cNvPicPr>
            <a:picLocks noChangeAspect="1"/>
          </p:cNvPicPr>
          <p:nvPr/>
        </p:nvPicPr>
        <p:blipFill>
          <a:blip r:embed="rId2"/>
          <a:stretch>
            <a:fillRect/>
          </a:stretch>
        </p:blipFill>
        <p:spPr>
          <a:xfrm>
            <a:off x="7086600" y="726423"/>
            <a:ext cx="2642070" cy="2427848"/>
          </a:xfrm>
          <a:prstGeom prst="rect">
            <a:avLst/>
          </a:prstGeom>
        </p:spPr>
      </p:pic>
      <p:pic>
        <p:nvPicPr>
          <p:cNvPr id="14" name="図 13">
            <a:extLst>
              <a:ext uri="{FF2B5EF4-FFF2-40B4-BE49-F238E27FC236}">
                <a16:creationId xmlns:a16="http://schemas.microsoft.com/office/drawing/2014/main" id="{F5CBB9D4-BCCF-6147-AA63-BD48DF13D283}"/>
              </a:ext>
            </a:extLst>
          </p:cNvPr>
          <p:cNvPicPr>
            <a:picLocks noChangeAspect="1"/>
          </p:cNvPicPr>
          <p:nvPr/>
        </p:nvPicPr>
        <p:blipFill>
          <a:blip r:embed="rId3"/>
          <a:stretch>
            <a:fillRect/>
          </a:stretch>
        </p:blipFill>
        <p:spPr>
          <a:xfrm>
            <a:off x="7086600" y="3181587"/>
            <a:ext cx="2647598" cy="1586061"/>
          </a:xfrm>
          <a:prstGeom prst="rect">
            <a:avLst/>
          </a:prstGeom>
        </p:spPr>
      </p:pic>
      <p:graphicFrame>
        <p:nvGraphicFramePr>
          <p:cNvPr id="13" name="図表 12">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575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63676"/>
            <a:ext cx="5244895" cy="461665"/>
          </a:xfrm>
          <a:prstGeom prst="rect">
            <a:avLst/>
          </a:prstGeom>
        </p:spPr>
        <p:txBody>
          <a:bodyPr wrap="square">
            <a:spAutoFit/>
          </a:bodyPr>
          <a:lstStyle/>
          <a:p>
            <a:pPr defTabSz="802485">
              <a:defRPr/>
            </a:pPr>
            <a:r>
              <a:rPr lang="en-US" altLang="ja-JP" sz="2400" dirty="0">
                <a:latin typeface="HGP創英角ｺﾞｼｯｸUB"/>
                <a:ea typeface="HGP創英角ｺﾞｼｯｸUB"/>
              </a:rPr>
              <a:t>⑶</a:t>
            </a:r>
            <a:r>
              <a:rPr lang="ja-JP" altLang="en-US" sz="2400">
                <a:latin typeface="HGP創英角ｺﾞｼｯｸUB"/>
                <a:ea typeface="HGP創英角ｺﾞｼｯｸUB"/>
              </a:rPr>
              <a:t>　</a:t>
            </a:r>
            <a:r>
              <a:rPr lang="ja-JP" altLang="en-US" sz="2400">
                <a:latin typeface="HGPSoeiKakugothicUB" panose="020B0900000000000000" pitchFamily="34" charset="-128"/>
                <a:ea typeface="HGPSoeiKakugothicUB" panose="020B0900000000000000" pitchFamily="34" charset="-128"/>
              </a:rPr>
              <a:t>避難経路の確認訓練 </a:t>
            </a:r>
          </a:p>
        </p:txBody>
      </p:sp>
      <p:sp>
        <p:nvSpPr>
          <p:cNvPr id="3" name="テキスト ボックス 2"/>
          <p:cNvSpPr txBox="1"/>
          <p:nvPr/>
        </p:nvSpPr>
        <p:spPr>
          <a:xfrm>
            <a:off x="631763" y="2102375"/>
            <a:ext cx="9102437" cy="2139047"/>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pPr>
              <a:spcBef>
                <a:spcPts val="600"/>
              </a:spcBef>
            </a:pPr>
            <a:r>
              <a:rPr lang="ja-JP" altLang="en-US" dirty="0">
                <a:latin typeface="+mn-ea"/>
              </a:rPr>
              <a:t>・水平避難の場合、避難経路の安全性の確認。</a:t>
            </a:r>
            <a:endParaRPr lang="en-US" altLang="ja-JP" dirty="0">
              <a:latin typeface="+mn-ea"/>
            </a:endParaRPr>
          </a:p>
          <a:p>
            <a:pPr>
              <a:spcBef>
                <a:spcPts val="600"/>
              </a:spcBef>
            </a:pPr>
            <a:r>
              <a:rPr lang="ja-JP" altLang="en-US" dirty="0">
                <a:latin typeface="+mn-ea"/>
              </a:rPr>
              <a:t>・垂直避難の場合、車椅子や担架での避難が可能か確認。</a:t>
            </a:r>
            <a:endParaRPr lang="en-US" altLang="ja-JP" dirty="0">
              <a:latin typeface="+mn-ea"/>
            </a:endParaRPr>
          </a:p>
          <a:p>
            <a:pPr>
              <a:spcBef>
                <a:spcPts val="600"/>
              </a:spcBef>
            </a:pPr>
            <a:r>
              <a:rPr lang="ja-JP" altLang="en-US" dirty="0">
                <a:latin typeface="+mn-ea"/>
              </a:rPr>
              <a:t>・複数の避難経路の確保。</a:t>
            </a:r>
            <a:endParaRPr lang="en-US" altLang="ja-JP" dirty="0">
              <a:latin typeface="+mn-ea"/>
            </a:endParaRPr>
          </a:p>
          <a:p>
            <a:pPr>
              <a:spcBef>
                <a:spcPts val="600"/>
              </a:spcBef>
            </a:pPr>
            <a:r>
              <a:rPr lang="ja-JP" altLang="en-US" dirty="0">
                <a:latin typeface="+mn-ea"/>
              </a:rPr>
              <a:t>・避難手段の確認。（車、徒歩など）　　等</a:t>
            </a:r>
            <a:endParaRPr lang="en-US" altLang="ja-JP" dirty="0">
              <a:latin typeface="+mn-ea"/>
            </a:endParaRPr>
          </a:p>
          <a:p>
            <a:pPr>
              <a:spcBef>
                <a:spcPts val="600"/>
              </a:spcBef>
            </a:pPr>
            <a:endParaRPr lang="en-US" altLang="ja-JP" dirty="0">
              <a:latin typeface="+mn-ea"/>
            </a:endParaRPr>
          </a:p>
        </p:txBody>
      </p:sp>
      <p:sp>
        <p:nvSpPr>
          <p:cNvPr id="4" name="テキスト ボックス 3"/>
          <p:cNvSpPr txBox="1"/>
          <p:nvPr/>
        </p:nvSpPr>
        <p:spPr>
          <a:xfrm>
            <a:off x="631763" y="4325632"/>
            <a:ext cx="9102437" cy="2215991"/>
          </a:xfrm>
          <a:prstGeom prst="rect">
            <a:avLst/>
          </a:prstGeom>
          <a:noFill/>
          <a:ln>
            <a:solidFill>
              <a:schemeClr val="tx1"/>
            </a:solidFill>
          </a:ln>
        </p:spPr>
        <p:txBody>
          <a:bodyPr wrap="square">
            <a:spAutoFit/>
          </a:bodyPr>
          <a:lstStyle/>
          <a:p>
            <a:pPr>
              <a:spcBef>
                <a:spcPts val="376"/>
              </a:spcBef>
              <a:defRPr/>
            </a:pPr>
            <a:r>
              <a:rPr lang="en-US" altLang="ja-JP" sz="1600" dirty="0"/>
              <a:t>【</a:t>
            </a:r>
            <a:r>
              <a:rPr lang="ja-JP" altLang="en-US" sz="1600" dirty="0"/>
              <a:t>ポイント☝</a:t>
            </a:r>
            <a:r>
              <a:rPr lang="en-US" altLang="ja-JP" sz="1600" dirty="0"/>
              <a:t>】</a:t>
            </a:r>
          </a:p>
          <a:p>
            <a:pPr marL="342900" indent="-342900">
              <a:spcBef>
                <a:spcPts val="376"/>
              </a:spcBef>
              <a:buFont typeface="Wingdings" panose="05000000000000000000" pitchFamily="2" charset="2"/>
              <a:buChar char="ü"/>
              <a:defRPr/>
            </a:pPr>
            <a:r>
              <a:rPr lang="ja-JP" altLang="en-US" sz="1600" dirty="0"/>
              <a:t>避難経路の確認は、防災マップで災害想定を確認したうえで、実際に歩いて確認することが非常に重要です。</a:t>
            </a:r>
            <a:br>
              <a:rPr lang="en-US" altLang="ja-JP" sz="1600" dirty="0"/>
            </a:br>
            <a:r>
              <a:rPr lang="ja-JP" altLang="en-US" sz="1600" dirty="0"/>
              <a:t>防災マップ</a:t>
            </a:r>
            <a:br>
              <a:rPr lang="en-US" altLang="ja-JP" sz="1600" dirty="0"/>
            </a:br>
            <a:r>
              <a:rPr kumimoji="1" lang="en-US" altLang="ja-JP" sz="1600" dirty="0">
                <a:solidFill>
                  <a:sysClr val="windowText" lastClr="000000"/>
                </a:solidFill>
                <a:latin typeface="メイリオ" panose="020B0604030504040204" pitchFamily="50" charset="-128"/>
              </a:rPr>
              <a:t>https://</a:t>
            </a:r>
            <a:r>
              <a:rPr kumimoji="1" lang="en-US" altLang="ja-JP" sz="1600" dirty="0" err="1">
                <a:solidFill>
                  <a:sysClr val="windowText" lastClr="000000"/>
                </a:solidFill>
                <a:latin typeface="メイリオ" panose="020B0604030504040204" pitchFamily="50" charset="-128"/>
              </a:rPr>
              <a:t>www.city.toyooka.lg.jp</a:t>
            </a:r>
            <a:r>
              <a:rPr kumimoji="1" lang="en-US" altLang="ja-JP" sz="1600" dirty="0">
                <a:solidFill>
                  <a:sysClr val="windowText" lastClr="000000"/>
                </a:solidFill>
                <a:latin typeface="メイリオ" panose="020B0604030504040204" pitchFamily="50" charset="-128"/>
              </a:rPr>
              <a:t>/</a:t>
            </a:r>
            <a:r>
              <a:rPr kumimoji="1" lang="en-US" altLang="ja-JP" sz="1600" dirty="0" err="1">
                <a:solidFill>
                  <a:sysClr val="windowText" lastClr="000000"/>
                </a:solidFill>
                <a:latin typeface="メイリオ" panose="020B0604030504040204" pitchFamily="50" charset="-128"/>
              </a:rPr>
              <a:t>bosai</a:t>
            </a:r>
            <a:r>
              <a:rPr kumimoji="1" lang="en-US" altLang="ja-JP" sz="1600" dirty="0">
                <a:solidFill>
                  <a:sysClr val="windowText" lastClr="000000"/>
                </a:solidFill>
                <a:latin typeface="メイリオ" panose="020B0604030504040204" pitchFamily="50" charset="-128"/>
              </a:rPr>
              <a:t>/1019913/</a:t>
            </a:r>
            <a:r>
              <a:rPr kumimoji="1" lang="en-US" altLang="ja-JP" sz="1600" dirty="0" err="1">
                <a:solidFill>
                  <a:sysClr val="windowText" lastClr="000000"/>
                </a:solidFill>
                <a:latin typeface="メイリオ" panose="020B0604030504040204" pitchFamily="50" charset="-128"/>
              </a:rPr>
              <a:t>hinanjo</a:t>
            </a:r>
            <a:r>
              <a:rPr kumimoji="1" lang="en-US" altLang="ja-JP" sz="1600" dirty="0">
                <a:solidFill>
                  <a:sysClr val="windowText" lastClr="000000"/>
                </a:solidFill>
                <a:latin typeface="メイリオ" panose="020B0604030504040204" pitchFamily="50" charset="-128"/>
              </a:rPr>
              <a:t>/</a:t>
            </a:r>
            <a:r>
              <a:rPr kumimoji="1" lang="en-US" altLang="ja-JP" sz="1600" dirty="0" err="1">
                <a:solidFill>
                  <a:sysClr val="windowText" lastClr="000000"/>
                </a:solidFill>
                <a:latin typeface="メイリオ" panose="020B0604030504040204" pitchFamily="50" charset="-128"/>
              </a:rPr>
              <a:t>index.html</a:t>
            </a:r>
            <a:endParaRPr lang="en-US" altLang="ja-JP" sz="1600" dirty="0"/>
          </a:p>
          <a:p>
            <a:pPr marL="342900" indent="-342900">
              <a:spcBef>
                <a:spcPts val="376"/>
              </a:spcBef>
              <a:buFont typeface="Wingdings" panose="05000000000000000000" pitchFamily="2" charset="2"/>
              <a:buChar char="ü"/>
              <a:defRPr/>
            </a:pPr>
            <a:r>
              <a:rPr lang="ja-JP" altLang="en-US" sz="1600" dirty="0"/>
              <a:t>施設内の垂直避難では停電時を想定し、階段で垂直避難が可能か考えましょう。</a:t>
            </a:r>
            <a:endParaRPr lang="en-US" altLang="ja-JP" sz="1600" dirty="0"/>
          </a:p>
          <a:p>
            <a:pPr marL="342900" indent="-342900">
              <a:spcBef>
                <a:spcPts val="376"/>
              </a:spcBef>
              <a:buFont typeface="Wingdings" panose="05000000000000000000" pitchFamily="2" charset="2"/>
              <a:buChar char="ü"/>
              <a:defRPr/>
            </a:pPr>
            <a:r>
              <a:rPr lang="ja-JP" altLang="en-US" sz="1600" dirty="0"/>
              <a:t>災害時に避難経路が通れないことも考えられます。避難経路は一つではなく、なるべく複数用意しておき、優先順位をつけておきましょう。</a:t>
            </a:r>
            <a:endParaRPr lang="en-US" altLang="ja-JP" sz="1600" dirty="0"/>
          </a:p>
        </p:txBody>
      </p:sp>
      <p:sp>
        <p:nvSpPr>
          <p:cNvPr id="6" name="テキスト ボックス 5"/>
          <p:cNvSpPr txBox="1"/>
          <p:nvPr/>
        </p:nvSpPr>
        <p:spPr>
          <a:xfrm>
            <a:off x="631763" y="1094849"/>
            <a:ext cx="9102437" cy="923330"/>
          </a:xfrm>
          <a:prstGeom prst="rect">
            <a:avLst/>
          </a:prstGeom>
          <a:noFill/>
          <a:ln>
            <a:solidFill>
              <a:schemeClr val="tx1"/>
            </a:solidFill>
          </a:ln>
        </p:spPr>
        <p:txBody>
          <a:bodyPr wrap="square" rtlCol="0">
            <a:spAutoFit/>
          </a:bodyPr>
          <a:lstStyle/>
          <a:p>
            <a:pPr>
              <a:spcBef>
                <a:spcPts val="600"/>
              </a:spcBef>
            </a:pPr>
            <a:r>
              <a:rPr lang="ja-JP" altLang="en-US" dirty="0">
                <a:latin typeface="+mn-ea"/>
              </a:rPr>
              <a:t>避難確保計画に定めた避難先、避難経路の安全性等について確認する訓練です。</a:t>
            </a:r>
            <a:br>
              <a:rPr lang="en-US" altLang="ja-JP" dirty="0">
                <a:latin typeface="+mn-ea"/>
              </a:rPr>
            </a:br>
            <a:r>
              <a:rPr lang="ja-JP" altLang="en-US" dirty="0">
                <a:latin typeface="+mn-ea"/>
              </a:rPr>
              <a:t>参加者を職員のみとしたり、散歩などの際に利用者に確認してもらうなど状況に応じて行ってください。</a:t>
            </a:r>
            <a:endParaRPr lang="en-US" altLang="ja-JP" dirty="0">
              <a:latin typeface="+mn-ea"/>
            </a:endParaRPr>
          </a:p>
        </p:txBody>
      </p:sp>
      <p:pic>
        <p:nvPicPr>
          <p:cNvPr id="8" name="図 7">
            <a:extLst>
              <a:ext uri="{FF2B5EF4-FFF2-40B4-BE49-F238E27FC236}">
                <a16:creationId xmlns:a16="http://schemas.microsoft.com/office/drawing/2014/main" id="{7ABF7595-E59B-464B-AE48-F275C8BED41E}"/>
              </a:ext>
            </a:extLst>
          </p:cNvPr>
          <p:cNvPicPr>
            <a:picLocks noChangeAspect="1"/>
          </p:cNvPicPr>
          <p:nvPr/>
        </p:nvPicPr>
        <p:blipFill>
          <a:blip r:embed="rId2"/>
          <a:stretch>
            <a:fillRect/>
          </a:stretch>
        </p:blipFill>
        <p:spPr>
          <a:xfrm>
            <a:off x="7067549" y="2238783"/>
            <a:ext cx="2470150" cy="1828129"/>
          </a:xfrm>
          <a:prstGeom prst="rect">
            <a:avLst/>
          </a:prstGeom>
        </p:spPr>
      </p:pic>
      <p:graphicFrame>
        <p:nvGraphicFramePr>
          <p:cNvPr id="9" name="図表 8">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31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R・拡張現実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805" y="4655711"/>
            <a:ext cx="2088396" cy="208839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31767" y="663663"/>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⑷　</a:t>
            </a:r>
            <a:r>
              <a:rPr lang="ja-JP" altLang="en-US" sz="2400" dirty="0">
                <a:latin typeface="HGP創英角ｺﾞｼｯｸUB"/>
                <a:ea typeface="HGP創英角ｺﾞｼｯｸUB"/>
              </a:rPr>
              <a:t>情報収集伝達訓練</a:t>
            </a:r>
          </a:p>
        </p:txBody>
      </p:sp>
      <p:sp>
        <p:nvSpPr>
          <p:cNvPr id="3" name="テキスト ボックス 2"/>
          <p:cNvSpPr txBox="1"/>
          <p:nvPr/>
        </p:nvSpPr>
        <p:spPr>
          <a:xfrm>
            <a:off x="631764" y="2126815"/>
            <a:ext cx="9102437" cy="1785104"/>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pPr>
              <a:spcBef>
                <a:spcPts val="600"/>
              </a:spcBef>
            </a:pPr>
            <a:r>
              <a:rPr lang="ja-JP" altLang="en-US" dirty="0">
                <a:latin typeface="+mn-ea"/>
              </a:rPr>
              <a:t>・体制の確立基準となる情報の取得。</a:t>
            </a:r>
            <a:endParaRPr lang="en-US" altLang="ja-JP" dirty="0">
              <a:latin typeface="+mn-ea"/>
            </a:endParaRPr>
          </a:p>
          <a:p>
            <a:pPr>
              <a:spcBef>
                <a:spcPts val="600"/>
              </a:spcBef>
            </a:pPr>
            <a:r>
              <a:rPr lang="ja-JP" altLang="en-US" dirty="0">
                <a:latin typeface="+mn-ea"/>
              </a:rPr>
              <a:t>・体制確立を判断する責任者への報告。</a:t>
            </a:r>
            <a:endParaRPr lang="en-US" altLang="ja-JP" dirty="0">
              <a:latin typeface="+mn-ea"/>
            </a:endParaRPr>
          </a:p>
          <a:p>
            <a:pPr>
              <a:spcBef>
                <a:spcPts val="600"/>
              </a:spcBef>
            </a:pPr>
            <a:r>
              <a:rPr lang="ja-JP" altLang="en-US" dirty="0">
                <a:latin typeface="+mn-ea"/>
              </a:rPr>
              <a:t>・職員への情報共有。</a:t>
            </a:r>
            <a:endParaRPr lang="en-US" altLang="ja-JP" dirty="0">
              <a:latin typeface="+mn-ea"/>
            </a:endParaRPr>
          </a:p>
          <a:p>
            <a:pPr>
              <a:spcBef>
                <a:spcPts val="600"/>
              </a:spcBef>
            </a:pPr>
            <a:r>
              <a:rPr lang="ja-JP" altLang="en-US" dirty="0">
                <a:latin typeface="+mn-ea"/>
              </a:rPr>
              <a:t>・利用者、保護者へ情報伝達。　　　　等</a:t>
            </a:r>
            <a:endParaRPr lang="en-US" altLang="ja-JP" dirty="0">
              <a:latin typeface="+mn-ea"/>
            </a:endParaRPr>
          </a:p>
        </p:txBody>
      </p:sp>
      <p:sp>
        <p:nvSpPr>
          <p:cNvPr id="4" name="テキスト ボックス 3"/>
          <p:cNvSpPr txBox="1"/>
          <p:nvPr/>
        </p:nvSpPr>
        <p:spPr>
          <a:xfrm>
            <a:off x="631764" y="3960041"/>
            <a:ext cx="6970513" cy="2739211"/>
          </a:xfrm>
          <a:prstGeom prst="rect">
            <a:avLst/>
          </a:prstGeom>
          <a:noFill/>
          <a:ln>
            <a:solidFill>
              <a:schemeClr val="tx1"/>
            </a:solidFill>
          </a:ln>
        </p:spPr>
        <p:txBody>
          <a:bodyPr wrap="square">
            <a:spAutoFit/>
          </a:bodyPr>
          <a:lstStyle/>
          <a:p>
            <a:pPr>
              <a:spcBef>
                <a:spcPts val="376"/>
              </a:spcBef>
              <a:defRPr/>
            </a:pPr>
            <a:r>
              <a:rPr lang="en-US" altLang="ja-JP" sz="1400" dirty="0"/>
              <a:t>【</a:t>
            </a:r>
            <a:r>
              <a:rPr lang="ja-JP" altLang="en-US" sz="1400" dirty="0"/>
              <a:t>情報収集のポイント☝</a:t>
            </a:r>
            <a:r>
              <a:rPr lang="en-US" altLang="ja-JP" sz="1400" dirty="0"/>
              <a:t>】</a:t>
            </a:r>
          </a:p>
          <a:p>
            <a:pPr marL="342900" indent="-342900">
              <a:spcBef>
                <a:spcPts val="376"/>
              </a:spcBef>
              <a:buFont typeface="Wingdings" panose="05000000000000000000" pitchFamily="2" charset="2"/>
              <a:buChar char="ü"/>
              <a:defRPr/>
            </a:pPr>
            <a:r>
              <a:rPr lang="ja-JP" altLang="en-US" sz="1400" dirty="0"/>
              <a:t>常に天気やニュースをチェックすることを習慣にしましょう。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災害時だけでなく、平時から情報収集サイトを活用し気象情報を確認しておくと、スムーズに情報収集できます。</a:t>
            </a:r>
            <a:endParaRPr lang="en-US" altLang="ja-JP" sz="1400" dirty="0"/>
          </a:p>
          <a:p>
            <a:pPr marL="342900" indent="-342900">
              <a:spcBef>
                <a:spcPts val="376"/>
              </a:spcBef>
              <a:buFont typeface="Wingdings" panose="05000000000000000000" pitchFamily="2" charset="2"/>
              <a:buChar char="ü"/>
              <a:defRPr/>
            </a:pPr>
            <a:r>
              <a:rPr lang="ja-JP" altLang="en-US" sz="1400" dirty="0"/>
              <a:t>情報収集サイトはブックマークの登録やデスクトップ上にアイコンを追加するなどにより、簡単にアクセスできるように工夫しましょう。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利用者や保護者へはあらかじめ、災害対応について説明し、連絡手段を確立しておきましょう。</a:t>
            </a:r>
            <a:endParaRPr lang="en-US" altLang="ja-JP" sz="1400" dirty="0"/>
          </a:p>
          <a:p>
            <a:pPr marL="342900" indent="-342900">
              <a:spcBef>
                <a:spcPts val="376"/>
              </a:spcBef>
              <a:buFont typeface="Wingdings" panose="05000000000000000000" pitchFamily="2" charset="2"/>
              <a:buChar char="ü"/>
              <a:defRPr/>
            </a:pPr>
            <a:r>
              <a:rPr lang="ja-JP" altLang="en-US" sz="1400" dirty="0"/>
              <a:t>停電でテレビや携帯電話等が使用できない可能性を踏まえて、手段を複数用意しましょう。</a:t>
            </a:r>
            <a:endParaRPr lang="en-US" altLang="ja-JP" sz="1400" dirty="0"/>
          </a:p>
          <a:p>
            <a:pPr>
              <a:spcBef>
                <a:spcPts val="376"/>
              </a:spcBef>
              <a:defRPr/>
            </a:pPr>
            <a:r>
              <a:rPr lang="en-US" altLang="ja-JP" sz="1200" dirty="0"/>
              <a:t>※</a:t>
            </a:r>
            <a:r>
              <a:rPr lang="ja-JP" altLang="en-US" sz="1200" dirty="0"/>
              <a:t>防災行政無線戸別受信機やラジオ等の電池の備蓄、定期的な交換も忘れないようにしましょう！</a:t>
            </a:r>
            <a:endParaRPr lang="en-US" altLang="ja-JP" sz="1400" dirty="0"/>
          </a:p>
        </p:txBody>
      </p:sp>
      <p:sp>
        <p:nvSpPr>
          <p:cNvPr id="6" name="テキスト ボックス 5"/>
          <p:cNvSpPr txBox="1"/>
          <p:nvPr/>
        </p:nvSpPr>
        <p:spPr>
          <a:xfrm>
            <a:off x="631765" y="1155362"/>
            <a:ext cx="9102437" cy="923330"/>
          </a:xfrm>
          <a:prstGeom prst="rect">
            <a:avLst/>
          </a:prstGeom>
          <a:noFill/>
          <a:ln>
            <a:solidFill>
              <a:schemeClr val="tx1"/>
            </a:solidFill>
          </a:ln>
        </p:spPr>
        <p:txBody>
          <a:bodyPr wrap="square" rtlCol="0">
            <a:spAutoFit/>
          </a:bodyPr>
          <a:lstStyle/>
          <a:p>
            <a:pPr>
              <a:spcBef>
                <a:spcPts val="600"/>
              </a:spcBef>
            </a:pPr>
            <a:r>
              <a:rPr lang="ja-JP" altLang="en-US" dirty="0">
                <a:latin typeface="+mn-ea"/>
              </a:rPr>
              <a:t>情報収集伝達訓練は、職員全員ができるようになることを目標におこなってください。「なにを」「どのように」収集し、「だれに」「どのように」伝達するかを整理し、情報収集伝達が円滑におこなえるよう訓練してください。</a:t>
            </a:r>
            <a:endParaRPr lang="en-US" altLang="ja-JP" dirty="0">
              <a:latin typeface="+mn-ea"/>
            </a:endParaRPr>
          </a:p>
        </p:txBody>
      </p:sp>
      <p:pic>
        <p:nvPicPr>
          <p:cNvPr id="8" name="図 7">
            <a:extLst>
              <a:ext uri="{FF2B5EF4-FFF2-40B4-BE49-F238E27FC236}">
                <a16:creationId xmlns:a16="http://schemas.microsoft.com/office/drawing/2014/main" id="{E2538DA8-FDC2-AD4F-9F07-54A77B3F1074}"/>
              </a:ext>
            </a:extLst>
          </p:cNvPr>
          <p:cNvPicPr>
            <a:picLocks noChangeAspect="1"/>
          </p:cNvPicPr>
          <p:nvPr/>
        </p:nvPicPr>
        <p:blipFill>
          <a:blip r:embed="rId3"/>
          <a:stretch>
            <a:fillRect/>
          </a:stretch>
        </p:blipFill>
        <p:spPr>
          <a:xfrm>
            <a:off x="5182982" y="2341757"/>
            <a:ext cx="4407171" cy="1333500"/>
          </a:xfrm>
          <a:prstGeom prst="rect">
            <a:avLst/>
          </a:prstGeom>
        </p:spPr>
      </p:pic>
      <p:graphicFrame>
        <p:nvGraphicFramePr>
          <p:cNvPr id="9" name="図表 8">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398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8E778A12-AE5E-3E45-AE8A-99B16823119A}"/>
              </a:ext>
            </a:extLst>
          </p:cNvPr>
          <p:cNvSpPr txBox="1"/>
          <p:nvPr/>
        </p:nvSpPr>
        <p:spPr>
          <a:xfrm>
            <a:off x="689957" y="5705002"/>
            <a:ext cx="9078523" cy="1092607"/>
          </a:xfrm>
          <a:prstGeom prst="rect">
            <a:avLst/>
          </a:prstGeom>
          <a:noFill/>
          <a:ln>
            <a:solidFill>
              <a:schemeClr val="tx1"/>
            </a:solidFill>
          </a:ln>
        </p:spPr>
        <p:txBody>
          <a:bodyPr wrap="square" rtlCol="0">
            <a:spAutoFit/>
          </a:bodyPr>
          <a:lstStyle/>
          <a:p>
            <a:pPr>
              <a:spcBef>
                <a:spcPts val="600"/>
              </a:spcBef>
            </a:pPr>
            <a:r>
              <a:rPr lang="en-US" altLang="ja-JP" sz="1200" dirty="0">
                <a:latin typeface="+mn-ea"/>
              </a:rPr>
              <a:t>【</a:t>
            </a:r>
            <a:r>
              <a:rPr lang="ja-JP" altLang="en-US" sz="1200" dirty="0">
                <a:latin typeface="+mn-ea"/>
              </a:rPr>
              <a:t>ポイント</a:t>
            </a:r>
            <a:r>
              <a:rPr lang="ja-JP" altLang="en-US" sz="1200" dirty="0"/>
              <a:t>☝ </a:t>
            </a:r>
            <a:r>
              <a:rPr lang="en-US" altLang="ja-JP" sz="1200" dirty="0">
                <a:latin typeface="+mn-ea"/>
              </a:rPr>
              <a:t>】</a:t>
            </a:r>
          </a:p>
          <a:p>
            <a:pPr>
              <a:spcBef>
                <a:spcPts val="600"/>
              </a:spcBef>
            </a:pPr>
            <a:r>
              <a:rPr lang="ja-JP" altLang="en-US" sz="1200" dirty="0">
                <a:latin typeface="+mn-ea"/>
              </a:rPr>
              <a:t>これ以外にも民間企業が提供している防災サイト、防災アプリは多数あります。それらも有効活用し、なるべく早く情報を得られるよう努めてください。</a:t>
            </a:r>
            <a:br>
              <a:rPr lang="en-US" altLang="ja-JP" sz="1200" dirty="0">
                <a:latin typeface="+mn-ea"/>
              </a:rPr>
            </a:br>
            <a:r>
              <a:rPr lang="ja-JP" altLang="en-US" sz="1200" dirty="0">
                <a:latin typeface="+mn-ea"/>
              </a:rPr>
              <a:t>また、災害時は通信断（または繋がりづらい状況）となる可能性もあります。情報収集はインターネットだけに頼るのではなく、防災行政無線、ラジオなどインターネットとは異なる手段も用意しましょう。</a:t>
            </a:r>
            <a:endParaRPr lang="en-US" altLang="ja-JP" sz="1200" dirty="0">
              <a:latin typeface="+mn-ea"/>
            </a:endParaRPr>
          </a:p>
        </p:txBody>
      </p:sp>
      <p:graphicFrame>
        <p:nvGraphicFramePr>
          <p:cNvPr id="22" name="図表 21">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239740672"/>
              </p:ext>
            </p:extLst>
          </p:nvPr>
        </p:nvGraphicFramePr>
        <p:xfrm>
          <a:off x="5270866" y="2394410"/>
          <a:ext cx="4497614" cy="1559560"/>
        </p:xfrm>
        <a:graphic>
          <a:graphicData uri="http://schemas.openxmlformats.org/drawingml/2006/table">
            <a:tbl>
              <a:tblPr firstRow="1" bandRow="1">
                <a:tableStyleId>{5C22544A-7EE6-4342-B048-85BDC9FD1C3A}</a:tableStyleId>
              </a:tblPr>
              <a:tblGrid>
                <a:gridCol w="1197032">
                  <a:extLst>
                    <a:ext uri="{9D8B030D-6E8A-4147-A177-3AD203B41FA5}">
                      <a16:colId xmlns:a16="http://schemas.microsoft.com/office/drawing/2014/main" val="3268329113"/>
                    </a:ext>
                  </a:extLst>
                </a:gridCol>
                <a:gridCol w="881149">
                  <a:extLst>
                    <a:ext uri="{9D8B030D-6E8A-4147-A177-3AD203B41FA5}">
                      <a16:colId xmlns:a16="http://schemas.microsoft.com/office/drawing/2014/main" val="2874065348"/>
                    </a:ext>
                  </a:extLst>
                </a:gridCol>
                <a:gridCol w="2419433">
                  <a:extLst>
                    <a:ext uri="{9D8B030D-6E8A-4147-A177-3AD203B41FA5}">
                      <a16:colId xmlns:a16="http://schemas.microsoft.com/office/drawing/2014/main" val="141648884"/>
                    </a:ext>
                  </a:extLst>
                </a:gridCol>
              </a:tblGrid>
              <a:tr h="112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豊岡市</a:t>
                      </a:r>
                      <a:endParaRPr kumimoji="1" lang="en-US" altLang="ja-JP" sz="12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避難所</a:t>
                      </a:r>
                      <a:endParaRPr kumimoji="1" lang="en-US" altLang="ja-JP" sz="12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豊岡市の避難所を確認できます。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平時に確認しましょう。</a:t>
                      </a:r>
                    </a:p>
                  </a:txBody>
                  <a:tcPr>
                    <a:solidFill>
                      <a:schemeClr val="bg1">
                        <a:lumMod val="95000"/>
                      </a:schemeClr>
                    </a:solidFill>
                  </a:tcPr>
                </a:tc>
                <a:extLst>
                  <a:ext uri="{0D108BD9-81ED-4DB2-BD59-A6C34878D82A}">
                    <a16:rowId xmlns:a16="http://schemas.microsoft.com/office/drawing/2014/main" val="2782224304"/>
                  </a:ext>
                </a:extLst>
              </a:tr>
              <a:tr h="4384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7"/>
                        </a:rPr>
                        <a:t>https://www.city.toyooka.lg.jp/bosai/1019913/hinanjo/index.html</a:t>
                      </a:r>
                      <a:endParaRPr kumimoji="1" lang="en-US" altLang="ja-JP"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3709542514"/>
              </p:ext>
            </p:extLst>
          </p:nvPr>
        </p:nvGraphicFramePr>
        <p:xfrm>
          <a:off x="5270270" y="4054437"/>
          <a:ext cx="4498210" cy="1559560"/>
        </p:xfrm>
        <a:graphic>
          <a:graphicData uri="http://schemas.openxmlformats.org/drawingml/2006/table">
            <a:tbl>
              <a:tblPr firstRow="1" bandRow="1">
                <a:tableStyleId>{5C22544A-7EE6-4342-B048-85BDC9FD1C3A}</a:tableStyleId>
              </a:tblPr>
              <a:tblGrid>
                <a:gridCol w="831272">
                  <a:extLst>
                    <a:ext uri="{9D8B030D-6E8A-4147-A177-3AD203B41FA5}">
                      <a16:colId xmlns:a16="http://schemas.microsoft.com/office/drawing/2014/main" val="3268329113"/>
                    </a:ext>
                  </a:extLst>
                </a:gridCol>
                <a:gridCol w="2406780">
                  <a:extLst>
                    <a:ext uri="{9D8B030D-6E8A-4147-A177-3AD203B41FA5}">
                      <a16:colId xmlns:a16="http://schemas.microsoft.com/office/drawing/2014/main" val="2874065348"/>
                    </a:ext>
                  </a:extLst>
                </a:gridCol>
                <a:gridCol w="1260158">
                  <a:extLst>
                    <a:ext uri="{9D8B030D-6E8A-4147-A177-3AD203B41FA5}">
                      <a16:colId xmlns:a16="http://schemas.microsoft.com/office/drawing/2014/main" val="141648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rPr>
                        <a:t>豊岡市</a:t>
                      </a:r>
                      <a:endParaRPr kumimoji="1" lang="en-US" altLang="ja-JP" sz="12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rPr>
                        <a:t>防災</a:t>
                      </a:r>
                      <a:endParaRPr kumimoji="1" lang="en-US" altLang="ja-JP" sz="12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rPr>
                        <a:t>マップ</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行政区毎の防災マップや</a:t>
                      </a:r>
                      <a:r>
                        <a:rPr kumimoji="1" lang="en-US" altLang="ja-JP" sz="1100" b="0" dirty="0">
                          <a:solidFill>
                            <a:sysClr val="windowText" lastClr="000000"/>
                          </a:solidFill>
                          <a:latin typeface="メイリオ" panose="020B0604030504040204" pitchFamily="50" charset="-128"/>
                        </a:rPr>
                        <a:t>WEB</a:t>
                      </a:r>
                      <a:r>
                        <a:rPr kumimoji="1" lang="ja-JP" altLang="en-US" sz="1100" b="0" dirty="0">
                          <a:solidFill>
                            <a:sysClr val="windowText" lastClr="000000"/>
                          </a:solidFill>
                          <a:latin typeface="メイリオ" panose="020B0604030504040204" pitchFamily="50" charset="-128"/>
                        </a:rPr>
                        <a:t>版防災マップで災害想定を確認できます。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平時に確認しましょう。</a:t>
                      </a: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8"/>
                        </a:rPr>
                        <a:t>https://www.city.toyooka.lg.jp/bosai/1019913/bosaimap/index.html</a:t>
                      </a:r>
                      <a:endParaRPr kumimoji="1" lang="ja-JP" altLang="en-US"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969738946"/>
              </p:ext>
            </p:extLst>
          </p:nvPr>
        </p:nvGraphicFramePr>
        <p:xfrm>
          <a:off x="5270270" y="749138"/>
          <a:ext cx="4498210" cy="1559560"/>
        </p:xfrm>
        <a:graphic>
          <a:graphicData uri="http://schemas.openxmlformats.org/drawingml/2006/table">
            <a:tbl>
              <a:tblPr firstRow="1" bandRow="1">
                <a:tableStyleId>{5C22544A-7EE6-4342-B048-85BDC9FD1C3A}</a:tableStyleId>
              </a:tblPr>
              <a:tblGrid>
                <a:gridCol w="831272">
                  <a:extLst>
                    <a:ext uri="{9D8B030D-6E8A-4147-A177-3AD203B41FA5}">
                      <a16:colId xmlns:a16="http://schemas.microsoft.com/office/drawing/2014/main" val="3268329113"/>
                    </a:ext>
                  </a:extLst>
                </a:gridCol>
                <a:gridCol w="2406780">
                  <a:extLst>
                    <a:ext uri="{9D8B030D-6E8A-4147-A177-3AD203B41FA5}">
                      <a16:colId xmlns:a16="http://schemas.microsoft.com/office/drawing/2014/main" val="2874065348"/>
                    </a:ext>
                  </a:extLst>
                </a:gridCol>
                <a:gridCol w="1260158">
                  <a:extLst>
                    <a:ext uri="{9D8B030D-6E8A-4147-A177-3AD203B41FA5}">
                      <a16:colId xmlns:a16="http://schemas.microsoft.com/office/drawing/2014/main" val="141648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川の防災</a:t>
                      </a:r>
                      <a:endParaRPr kumimoji="1" lang="en-US" altLang="ja-JP" sz="12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情報</a:t>
                      </a:r>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河川の水位、ライブカメラ映像、雨量なども確認できます。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9"/>
                        </a:rPr>
                        <a:t>https://www.river.go.jp/index/twninfo/pc?prefCd=2801&amp;twnCd=2801209&amp;type=fldfr</a:t>
                      </a:r>
                      <a:endParaRPr kumimoji="1" lang="ja-JP" altLang="en-US"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09275705"/>
              </p:ext>
            </p:extLst>
          </p:nvPr>
        </p:nvGraphicFramePr>
        <p:xfrm>
          <a:off x="689957" y="749138"/>
          <a:ext cx="4497614" cy="1559560"/>
        </p:xfrm>
        <a:graphic>
          <a:graphicData uri="http://schemas.openxmlformats.org/drawingml/2006/table">
            <a:tbl>
              <a:tblPr firstRow="1" bandRow="1">
                <a:tableStyleId>{5C22544A-7EE6-4342-B048-85BDC9FD1C3A}</a:tableStyleId>
              </a:tblPr>
              <a:tblGrid>
                <a:gridCol w="769628">
                  <a:extLst>
                    <a:ext uri="{9D8B030D-6E8A-4147-A177-3AD203B41FA5}">
                      <a16:colId xmlns:a16="http://schemas.microsoft.com/office/drawing/2014/main" val="3268329113"/>
                    </a:ext>
                  </a:extLst>
                </a:gridCol>
                <a:gridCol w="2467995">
                  <a:extLst>
                    <a:ext uri="{9D8B030D-6E8A-4147-A177-3AD203B41FA5}">
                      <a16:colId xmlns:a16="http://schemas.microsoft.com/office/drawing/2014/main" val="2874065348"/>
                    </a:ext>
                  </a:extLst>
                </a:gridCol>
                <a:gridCol w="1259991">
                  <a:extLst>
                    <a:ext uri="{9D8B030D-6E8A-4147-A177-3AD203B41FA5}">
                      <a16:colId xmlns:a16="http://schemas.microsoft.com/office/drawing/2014/main" val="141648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ysClr val="windowText" lastClr="000000"/>
                          </a:solidFill>
                          <a:latin typeface="メイリオ" panose="020B0604030504040204" pitchFamily="50" charset="-128"/>
                        </a:rPr>
                        <a:t>気象庁</a:t>
                      </a:r>
                      <a:r>
                        <a:rPr kumimoji="1" lang="en-US" altLang="ja-JP" sz="1200" dirty="0">
                          <a:solidFill>
                            <a:sysClr val="windowText" lastClr="000000"/>
                          </a:solidFill>
                          <a:latin typeface="メイリオ" panose="020B0604030504040204" pitchFamily="50" charset="-128"/>
                        </a:rPr>
                        <a:t>HP</a:t>
                      </a:r>
                    </a:p>
                    <a:p>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今後の気象情報や発表されている注意報、警報等が確認できます。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10"/>
                        </a:rPr>
                        <a:t>https://www.jma.go.jp/bosai/warning/#area_type=class20s&amp;area_code=2820900</a:t>
                      </a:r>
                      <a:endParaRPr kumimoji="1" lang="en-US" altLang="ja-JP"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pic>
        <p:nvPicPr>
          <p:cNvPr id="27" name="図 26"/>
          <p:cNvPicPr>
            <a:picLocks noChangeAspect="1"/>
          </p:cNvPicPr>
          <p:nvPr/>
        </p:nvPicPr>
        <p:blipFill rotWithShape="1">
          <a:blip r:embed="rId11">
            <a:extLst>
              <a:ext uri="{28A0092B-C50C-407E-A947-70E740481C1C}">
                <a14:useLocalDpi xmlns:a14="http://schemas.microsoft.com/office/drawing/2010/main" val="0"/>
              </a:ext>
            </a:extLst>
          </a:blip>
          <a:srcRect l="8104" t="7032" r="8173" b="7635"/>
          <a:stretch/>
        </p:blipFill>
        <p:spPr>
          <a:xfrm>
            <a:off x="4029043" y="797347"/>
            <a:ext cx="1059623" cy="1080000"/>
          </a:xfrm>
          <a:prstGeom prst="rect">
            <a:avLst/>
          </a:prstGeom>
        </p:spPr>
      </p:pic>
      <p:pic>
        <p:nvPicPr>
          <p:cNvPr id="28" name="図 27"/>
          <p:cNvPicPr>
            <a:picLocks noChangeAspect="1"/>
          </p:cNvPicPr>
          <p:nvPr/>
        </p:nvPicPr>
        <p:blipFill rotWithShape="1">
          <a:blip r:embed="rId12">
            <a:extLst>
              <a:ext uri="{28A0092B-C50C-407E-A947-70E740481C1C}">
                <a14:useLocalDpi xmlns:a14="http://schemas.microsoft.com/office/drawing/2010/main" val="0"/>
              </a:ext>
            </a:extLst>
          </a:blip>
          <a:srcRect l="7560" t="8399" r="8076" b="6655"/>
          <a:stretch/>
        </p:blipFill>
        <p:spPr>
          <a:xfrm>
            <a:off x="8599512" y="797347"/>
            <a:ext cx="1072601" cy="1080000"/>
          </a:xfrm>
          <a:prstGeom prst="rect">
            <a:avLst/>
          </a:prstGeom>
        </p:spPr>
      </p:pic>
      <p:graphicFrame>
        <p:nvGraphicFramePr>
          <p:cNvPr id="29" name="表 28"/>
          <p:cNvGraphicFramePr>
            <a:graphicFrameLocks noGrp="1"/>
          </p:cNvGraphicFramePr>
          <p:nvPr>
            <p:extLst>
              <p:ext uri="{D42A27DB-BD31-4B8C-83A1-F6EECF244321}">
                <p14:modId xmlns:p14="http://schemas.microsoft.com/office/powerpoint/2010/main" val="2501074291"/>
              </p:ext>
            </p:extLst>
          </p:nvPr>
        </p:nvGraphicFramePr>
        <p:xfrm>
          <a:off x="689957" y="2394415"/>
          <a:ext cx="4497614" cy="1559560"/>
        </p:xfrm>
        <a:graphic>
          <a:graphicData uri="http://schemas.openxmlformats.org/drawingml/2006/table">
            <a:tbl>
              <a:tblPr firstRow="1" bandRow="1">
                <a:tableStyleId>{5C22544A-7EE6-4342-B048-85BDC9FD1C3A}</a:tableStyleId>
              </a:tblPr>
              <a:tblGrid>
                <a:gridCol w="1197032">
                  <a:extLst>
                    <a:ext uri="{9D8B030D-6E8A-4147-A177-3AD203B41FA5}">
                      <a16:colId xmlns:a16="http://schemas.microsoft.com/office/drawing/2014/main" val="3268329113"/>
                    </a:ext>
                  </a:extLst>
                </a:gridCol>
                <a:gridCol w="881149">
                  <a:extLst>
                    <a:ext uri="{9D8B030D-6E8A-4147-A177-3AD203B41FA5}">
                      <a16:colId xmlns:a16="http://schemas.microsoft.com/office/drawing/2014/main" val="2874065348"/>
                    </a:ext>
                  </a:extLst>
                </a:gridCol>
                <a:gridCol w="2419433">
                  <a:extLst>
                    <a:ext uri="{9D8B030D-6E8A-4147-A177-3AD203B41FA5}">
                      <a16:colId xmlns:a16="http://schemas.microsoft.com/office/drawing/2014/main" val="141648884"/>
                    </a:ext>
                  </a:extLst>
                </a:gridCol>
              </a:tblGrid>
              <a:tr h="112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メイリオ" panose="020B0604030504040204" pitchFamily="50" charset="-128"/>
                        </a:rPr>
                        <a:t>兵庫県</a:t>
                      </a:r>
                      <a:endParaRPr kumimoji="1" lang="en-US" altLang="ja-JP" sz="11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メイリオ" panose="020B0604030504040204" pitchFamily="50" charset="-128"/>
                        </a:rPr>
                        <a:t>地域別</a:t>
                      </a:r>
                      <a:endParaRPr kumimoji="1" lang="en-US" altLang="ja-JP" sz="11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メイリオ" panose="020B0604030504040204" pitchFamily="50" charset="-128"/>
                        </a:rPr>
                        <a:t>土砂災害危険度</a:t>
                      </a:r>
                      <a:endParaRPr kumimoji="1" lang="ja-JP" altLang="en-US" sz="1200" dirty="0">
                        <a:solidFill>
                          <a:sysClr val="windowText" lastClr="000000"/>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メイリオ" panose="020B0604030504040204" pitchFamily="50" charset="-128"/>
                        </a:rPr>
                        <a:t>「土砂災害警戒情報」を補足する情報であり、５ｋｍメッシュ</a:t>
                      </a:r>
                      <a:r>
                        <a:rPr kumimoji="1" lang="en-US" altLang="ja-JP" sz="1000" b="0" dirty="0">
                          <a:solidFill>
                            <a:sysClr val="windowText" lastClr="000000"/>
                          </a:solidFill>
                          <a:latin typeface="メイリオ" panose="020B0604030504040204" pitchFamily="50" charset="-128"/>
                        </a:rPr>
                        <a:t>/1km</a:t>
                      </a:r>
                      <a:r>
                        <a:rPr kumimoji="1" lang="ja-JP" altLang="en-US" sz="1000" b="0" dirty="0">
                          <a:solidFill>
                            <a:sysClr val="windowText" lastClr="000000"/>
                          </a:solidFill>
                          <a:latin typeface="メイリオ" panose="020B0604030504040204" pitchFamily="50" charset="-128"/>
                        </a:rPr>
                        <a:t>メッシュごとに県下を細分化して土砂災害の危険度が高まっている地域を示すのものです。</a:t>
                      </a:r>
                    </a:p>
                  </a:txBody>
                  <a:tcPr>
                    <a:solidFill>
                      <a:schemeClr val="bg1">
                        <a:lumMod val="95000"/>
                      </a:schemeClr>
                    </a:solidFill>
                  </a:tcPr>
                </a:tc>
                <a:extLst>
                  <a:ext uri="{0D108BD9-81ED-4DB2-BD59-A6C34878D82A}">
                    <a16:rowId xmlns:a16="http://schemas.microsoft.com/office/drawing/2014/main" val="2782224304"/>
                  </a:ext>
                </a:extLst>
              </a:tr>
              <a:tr h="4384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hlinkClick r:id="rId13"/>
                        </a:rPr>
                        <a:t>http://sabo.civil.pref.hyogo.lg.jp/chiikidosya/jsp/dosya_area5.jsp?no=0&amp;cno=52&amp;unq=12227141610</a:t>
                      </a:r>
                      <a:endParaRPr kumimoji="1" lang="en-US" altLang="ja-JP" sz="800" dirty="0">
                        <a:solidFill>
                          <a:sysClr val="windowText" lastClr="000000"/>
                        </a:solidFill>
                        <a:latin typeface="メイリオ" panose="020B0604030504040204" pitchFamily="50" charset="-128"/>
                      </a:endParaRP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pic>
        <p:nvPicPr>
          <p:cNvPr id="30" name="図 29"/>
          <p:cNvPicPr>
            <a:picLocks noChangeAspect="1"/>
          </p:cNvPicPr>
          <p:nvPr/>
        </p:nvPicPr>
        <p:blipFill rotWithShape="1">
          <a:blip r:embed="rId14">
            <a:extLst>
              <a:ext uri="{28A0092B-C50C-407E-A947-70E740481C1C}">
                <a14:useLocalDpi xmlns:a14="http://schemas.microsoft.com/office/drawing/2010/main" val="0"/>
              </a:ext>
            </a:extLst>
          </a:blip>
          <a:srcRect l="7050" t="6941" r="6172" b="6610"/>
          <a:stretch/>
        </p:blipFill>
        <p:spPr>
          <a:xfrm>
            <a:off x="751322" y="2419353"/>
            <a:ext cx="1084110" cy="1080000"/>
          </a:xfrm>
          <a:prstGeom prst="rect">
            <a:avLst/>
          </a:prstGeom>
        </p:spPr>
      </p:pic>
      <p:pic>
        <p:nvPicPr>
          <p:cNvPr id="31" name="図 30"/>
          <p:cNvPicPr>
            <a:picLocks noChangeAspect="1"/>
          </p:cNvPicPr>
          <p:nvPr/>
        </p:nvPicPr>
        <p:blipFill rotWithShape="1">
          <a:blip r:embed="rId15">
            <a:extLst>
              <a:ext uri="{28A0092B-C50C-407E-A947-70E740481C1C}">
                <a14:useLocalDpi xmlns:a14="http://schemas.microsoft.com/office/drawing/2010/main" val="0"/>
              </a:ext>
            </a:extLst>
          </a:blip>
          <a:srcRect l="8530" t="8399" r="8076" b="7237"/>
          <a:stretch/>
        </p:blipFill>
        <p:spPr>
          <a:xfrm>
            <a:off x="8604518" y="4105463"/>
            <a:ext cx="1067595" cy="1080000"/>
          </a:xfrm>
          <a:prstGeom prst="rect">
            <a:avLst/>
          </a:prstGeom>
        </p:spPr>
      </p:pic>
      <p:graphicFrame>
        <p:nvGraphicFramePr>
          <p:cNvPr id="32" name="表 31"/>
          <p:cNvGraphicFramePr>
            <a:graphicFrameLocks noGrp="1"/>
          </p:cNvGraphicFramePr>
          <p:nvPr>
            <p:extLst>
              <p:ext uri="{D42A27DB-BD31-4B8C-83A1-F6EECF244321}">
                <p14:modId xmlns:p14="http://schemas.microsoft.com/office/powerpoint/2010/main" val="51191327"/>
              </p:ext>
            </p:extLst>
          </p:nvPr>
        </p:nvGraphicFramePr>
        <p:xfrm>
          <a:off x="689957" y="4054437"/>
          <a:ext cx="4497614" cy="1559560"/>
        </p:xfrm>
        <a:graphic>
          <a:graphicData uri="http://schemas.openxmlformats.org/drawingml/2006/table">
            <a:tbl>
              <a:tblPr firstRow="1" bandRow="1">
                <a:tableStyleId>{5C22544A-7EE6-4342-B048-85BDC9FD1C3A}</a:tableStyleId>
              </a:tblPr>
              <a:tblGrid>
                <a:gridCol w="769628">
                  <a:extLst>
                    <a:ext uri="{9D8B030D-6E8A-4147-A177-3AD203B41FA5}">
                      <a16:colId xmlns:a16="http://schemas.microsoft.com/office/drawing/2014/main" val="3268329113"/>
                    </a:ext>
                  </a:extLst>
                </a:gridCol>
                <a:gridCol w="2467995">
                  <a:extLst>
                    <a:ext uri="{9D8B030D-6E8A-4147-A177-3AD203B41FA5}">
                      <a16:colId xmlns:a16="http://schemas.microsoft.com/office/drawing/2014/main" val="2874065348"/>
                    </a:ext>
                  </a:extLst>
                </a:gridCol>
                <a:gridCol w="1259991">
                  <a:extLst>
                    <a:ext uri="{9D8B030D-6E8A-4147-A177-3AD203B41FA5}">
                      <a16:colId xmlns:a16="http://schemas.microsoft.com/office/drawing/2014/main" val="141648884"/>
                    </a:ext>
                  </a:extLst>
                </a:gridCol>
              </a:tblGrid>
              <a:tr h="370840">
                <a:tc>
                  <a:txBody>
                    <a:bodyPr/>
                    <a:lstStyle/>
                    <a:p>
                      <a:r>
                        <a:rPr kumimoji="1" lang="ja-JP" altLang="en-US" sz="1100" dirty="0">
                          <a:solidFill>
                            <a:sysClr val="windowText" lastClr="000000"/>
                          </a:solidFill>
                        </a:rPr>
                        <a:t>土砂災害危険度</a:t>
                      </a:r>
                      <a:endParaRPr kumimoji="1" lang="en-US" altLang="ja-JP" sz="1100" dirty="0">
                        <a:solidFill>
                          <a:sysClr val="windowText" lastClr="000000"/>
                        </a:solidFill>
                      </a:endParaRPr>
                    </a:p>
                    <a:p>
                      <a:r>
                        <a:rPr kumimoji="1" lang="ja-JP" altLang="en-US" sz="1100" dirty="0">
                          <a:solidFill>
                            <a:sysClr val="windowText" lastClr="000000"/>
                          </a:solidFill>
                        </a:rPr>
                        <a:t>予測</a:t>
                      </a:r>
                      <a:endParaRPr kumimoji="1" lang="en-US" altLang="ja-JP" sz="1100" dirty="0">
                        <a:solidFill>
                          <a:sysClr val="windowText" lastClr="000000"/>
                        </a:solidFill>
                      </a:endParaRPr>
                    </a:p>
                    <a:p>
                      <a:r>
                        <a:rPr kumimoji="1" lang="ja-JP" altLang="en-US" sz="1100" dirty="0">
                          <a:solidFill>
                            <a:sysClr val="windowText" lastClr="000000"/>
                          </a:solidFill>
                        </a:rPr>
                        <a:t>システム</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土砂災害警戒区域（急傾斜・土石流）ごとに避難の目安となる雨量を計算したものです。</a:t>
                      </a:r>
                      <a:endParaRPr kumimoji="1" lang="en-US" altLang="ja-JP" sz="1100" b="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メイリオ" panose="020B0604030504040204" pitchFamily="50" charset="-128"/>
                        </a:rPr>
                        <a:t>平時に確認しましょう。</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ysClr val="windowText" lastClr="000000"/>
                        </a:solidFill>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ysClr val="windowText" lastClr="000000"/>
                        </a:solidFill>
                        <a:latin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78222430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ysClr val="windowText" lastClr="000000"/>
                          </a:solidFill>
                          <a:latin typeface="メイリオ" panose="020B0604030504040204" pitchFamily="50" charset="-128"/>
                        </a:rPr>
                        <a:t>https://www3.city.toyooka.lg.jp/kikendo/</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メイリオ" panose="020B0604030504040204" pitchFamily="50" charset="-128"/>
                      </a:endParaRPr>
                    </a:p>
                  </a:txBody>
                  <a:tcPr/>
                </a:tc>
                <a:extLst>
                  <a:ext uri="{0D108BD9-81ED-4DB2-BD59-A6C34878D82A}">
                    <a16:rowId xmlns:a16="http://schemas.microsoft.com/office/drawing/2014/main" val="4210002693"/>
                  </a:ext>
                </a:extLst>
              </a:tr>
            </a:tbl>
          </a:graphicData>
        </a:graphic>
      </p:graphicFrame>
      <p:pic>
        <p:nvPicPr>
          <p:cNvPr id="33" name="図 32"/>
          <p:cNvPicPr>
            <a:picLocks noChangeAspect="1"/>
          </p:cNvPicPr>
          <p:nvPr/>
        </p:nvPicPr>
        <p:blipFill rotWithShape="1">
          <a:blip r:embed="rId16">
            <a:extLst>
              <a:ext uri="{28A0092B-C50C-407E-A947-70E740481C1C}">
                <a14:useLocalDpi xmlns:a14="http://schemas.microsoft.com/office/drawing/2010/main" val="0"/>
              </a:ext>
            </a:extLst>
          </a:blip>
          <a:srcRect l="8222" t="8222" r="8001" b="8445"/>
          <a:stretch/>
        </p:blipFill>
        <p:spPr>
          <a:xfrm>
            <a:off x="4015013" y="4105463"/>
            <a:ext cx="1085760" cy="1080000"/>
          </a:xfrm>
          <a:prstGeom prst="rect">
            <a:avLst/>
          </a:prstGeom>
        </p:spPr>
      </p:pic>
      <p:pic>
        <p:nvPicPr>
          <p:cNvPr id="34" name="図 33"/>
          <p:cNvPicPr>
            <a:picLocks noChangeAspect="1"/>
          </p:cNvPicPr>
          <p:nvPr/>
        </p:nvPicPr>
        <p:blipFill rotWithShape="1">
          <a:blip r:embed="rId17">
            <a:extLst>
              <a:ext uri="{28A0092B-C50C-407E-A947-70E740481C1C}">
                <a14:useLocalDpi xmlns:a14="http://schemas.microsoft.com/office/drawing/2010/main" val="0"/>
              </a:ext>
            </a:extLst>
          </a:blip>
          <a:srcRect l="9111" t="8244" r="8417" b="8244"/>
          <a:stretch/>
        </p:blipFill>
        <p:spPr>
          <a:xfrm>
            <a:off x="5381363" y="2419353"/>
            <a:ext cx="1019437" cy="1032301"/>
          </a:xfrm>
          <a:prstGeom prst="rect">
            <a:avLst/>
          </a:prstGeom>
        </p:spPr>
      </p:pic>
    </p:spTree>
    <p:extLst>
      <p:ext uri="{BB962C8B-B14F-4D97-AF65-F5344CB8AC3E}">
        <p14:creationId xmlns:p14="http://schemas.microsoft.com/office/powerpoint/2010/main" val="174556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63681"/>
            <a:ext cx="8321733" cy="461665"/>
          </a:xfrm>
          <a:prstGeom prst="rect">
            <a:avLst/>
          </a:prstGeom>
        </p:spPr>
        <p:txBody>
          <a:bodyPr wrap="square">
            <a:spAutoFit/>
          </a:bodyPr>
          <a:lstStyle/>
          <a:p>
            <a:pPr defTabSz="802485">
              <a:defRPr/>
            </a:pPr>
            <a:r>
              <a:rPr lang="ja-JP" altLang="en-US" sz="2400">
                <a:latin typeface="HGPSoeiKakugothicUB" panose="020B0900000000000000" pitchFamily="34" charset="-128"/>
                <a:ea typeface="HGPSoeiKakugothicUB" panose="020B0900000000000000" pitchFamily="34" charset="-128"/>
              </a:rPr>
              <a:t>⑸　設備や装備品、備蓄品、持ち出し品等の確認訓練 </a:t>
            </a:r>
          </a:p>
        </p:txBody>
      </p:sp>
      <p:sp>
        <p:nvSpPr>
          <p:cNvPr id="3" name="テキスト ボックス 2"/>
          <p:cNvSpPr txBox="1"/>
          <p:nvPr/>
        </p:nvSpPr>
        <p:spPr>
          <a:xfrm>
            <a:off x="631764" y="1886801"/>
            <a:ext cx="9102437" cy="2139047"/>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pPr>
              <a:spcBef>
                <a:spcPts val="600"/>
              </a:spcBef>
            </a:pPr>
            <a:r>
              <a:rPr lang="ja-JP" altLang="en-US" dirty="0">
                <a:latin typeface="+mn-ea"/>
              </a:rPr>
              <a:t>・設備、装備品の点検と使用方法の確認。</a:t>
            </a:r>
            <a:endParaRPr lang="en-US" altLang="ja-JP" dirty="0">
              <a:latin typeface="+mn-ea"/>
            </a:endParaRPr>
          </a:p>
          <a:p>
            <a:pPr>
              <a:spcBef>
                <a:spcPts val="600"/>
              </a:spcBef>
            </a:pPr>
            <a:r>
              <a:rPr lang="ja-JP" altLang="en-US" dirty="0">
                <a:latin typeface="+mn-ea"/>
              </a:rPr>
              <a:t>・備蓄品、持ち出し品の期限の確認や増強。</a:t>
            </a:r>
            <a:endParaRPr lang="en-US" altLang="ja-JP" dirty="0">
              <a:latin typeface="+mn-ea"/>
            </a:endParaRPr>
          </a:p>
          <a:p>
            <a:pPr>
              <a:spcBef>
                <a:spcPts val="600"/>
              </a:spcBef>
            </a:pPr>
            <a:r>
              <a:rPr lang="ja-JP" altLang="en-US" dirty="0">
                <a:latin typeface="+mn-ea"/>
              </a:rPr>
              <a:t>・実際に持ち出し品を準備する。</a:t>
            </a:r>
            <a:endParaRPr lang="en-US" altLang="ja-JP" dirty="0">
              <a:latin typeface="+mn-ea"/>
            </a:endParaRPr>
          </a:p>
          <a:p>
            <a:pPr>
              <a:spcBef>
                <a:spcPts val="600"/>
              </a:spcBef>
            </a:pPr>
            <a:endParaRPr lang="en-US" altLang="ja-JP" dirty="0">
              <a:latin typeface="+mn-ea"/>
            </a:endParaRPr>
          </a:p>
          <a:p>
            <a:pPr>
              <a:spcBef>
                <a:spcPts val="600"/>
              </a:spcBef>
            </a:pPr>
            <a:endParaRPr lang="en-US" altLang="ja-JP" dirty="0">
              <a:latin typeface="+mn-ea"/>
            </a:endParaRPr>
          </a:p>
        </p:txBody>
      </p:sp>
      <p:sp>
        <p:nvSpPr>
          <p:cNvPr id="4" name="テキスト ボックス 3"/>
          <p:cNvSpPr txBox="1"/>
          <p:nvPr/>
        </p:nvSpPr>
        <p:spPr>
          <a:xfrm>
            <a:off x="631764" y="4180593"/>
            <a:ext cx="6787279" cy="2021066"/>
          </a:xfrm>
          <a:prstGeom prst="rect">
            <a:avLst/>
          </a:prstGeom>
          <a:noFill/>
          <a:ln>
            <a:solidFill>
              <a:schemeClr val="tx1"/>
            </a:solidFill>
          </a:ln>
        </p:spPr>
        <p:txBody>
          <a:bodyPr wrap="square">
            <a:spAutoFit/>
          </a:bodyPr>
          <a:lstStyle/>
          <a:p>
            <a:pPr>
              <a:spcBef>
                <a:spcPts val="376"/>
              </a:spcBef>
              <a:defRPr/>
            </a:pPr>
            <a:r>
              <a:rPr lang="en-US" altLang="ja-JP" sz="1400" dirty="0"/>
              <a:t>【</a:t>
            </a:r>
            <a:r>
              <a:rPr lang="ja-JP" altLang="en-US" sz="1400" dirty="0"/>
              <a:t>ポイント☝</a:t>
            </a:r>
            <a:r>
              <a:rPr lang="en-US" altLang="ja-JP" sz="1400" dirty="0"/>
              <a:t>】</a:t>
            </a:r>
          </a:p>
          <a:p>
            <a:pPr marL="342900" indent="-342900">
              <a:spcBef>
                <a:spcPts val="376"/>
              </a:spcBef>
              <a:buFont typeface="Wingdings" panose="05000000000000000000" pitchFamily="2" charset="2"/>
              <a:buChar char="ü"/>
              <a:defRPr/>
            </a:pPr>
            <a:r>
              <a:rPr lang="ja-JP" altLang="en-US" sz="1400" dirty="0"/>
              <a:t>いざ、準備するときに時間がかからないよう、保管場所や保存方法などを工夫しましょう。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非常時は設備や装備品を普段とは異なる人が操作することも考えられます。</a:t>
            </a:r>
            <a:br>
              <a:rPr lang="en-US" altLang="ja-JP" sz="1400" dirty="0"/>
            </a:br>
            <a:r>
              <a:rPr lang="ja-JP" altLang="en-US" sz="1400" dirty="0"/>
              <a:t>担当者は確実に、余裕があれば他の職員も操作できるよう訓練しましょう。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備蓄品は水に浸からない場所に保管しましょう。</a:t>
            </a:r>
            <a:endParaRPr lang="en-US" altLang="ja-JP" sz="1400" dirty="0"/>
          </a:p>
          <a:p>
            <a:pPr marL="342900" indent="-342900">
              <a:spcBef>
                <a:spcPts val="376"/>
              </a:spcBef>
              <a:buFont typeface="Wingdings" panose="05000000000000000000" pitchFamily="2" charset="2"/>
              <a:buChar char="ü"/>
              <a:defRPr/>
            </a:pPr>
            <a:r>
              <a:rPr lang="ja-JP" altLang="en-US" sz="1400" dirty="0"/>
              <a:t>施設、利用者によって必要な持ち出し品は異なります。不足品がないか確認し、不足している物は追加しましょう。</a:t>
            </a:r>
            <a:endParaRPr lang="en-US" altLang="ja-JP" sz="1400" dirty="0"/>
          </a:p>
        </p:txBody>
      </p:sp>
      <p:sp>
        <p:nvSpPr>
          <p:cNvPr id="6" name="テキスト ボックス 5"/>
          <p:cNvSpPr txBox="1"/>
          <p:nvPr/>
        </p:nvSpPr>
        <p:spPr>
          <a:xfrm>
            <a:off x="631765" y="1182908"/>
            <a:ext cx="9102437" cy="646331"/>
          </a:xfrm>
          <a:prstGeom prst="rect">
            <a:avLst/>
          </a:prstGeom>
          <a:noFill/>
          <a:ln>
            <a:solidFill>
              <a:schemeClr val="tx1"/>
            </a:solidFill>
          </a:ln>
        </p:spPr>
        <p:txBody>
          <a:bodyPr wrap="square" rtlCol="0">
            <a:spAutoFit/>
          </a:bodyPr>
          <a:lstStyle/>
          <a:p>
            <a:pPr>
              <a:spcBef>
                <a:spcPts val="600"/>
              </a:spcBef>
            </a:pPr>
            <a:r>
              <a:rPr lang="ja-JP" altLang="en-US" dirty="0">
                <a:latin typeface="+mn-ea"/>
              </a:rPr>
              <a:t>避難に必要な設備、装備品、備蓄品や持ち出し品の点検と使用方法の確認を行う訓練です。この訓練は職員のみに絞った訓練です。</a:t>
            </a:r>
            <a:endParaRPr lang="en-US" altLang="ja-JP" dirty="0">
              <a:latin typeface="+mn-ea"/>
            </a:endParaRPr>
          </a:p>
        </p:txBody>
      </p:sp>
      <p:pic>
        <p:nvPicPr>
          <p:cNvPr id="7" name="図 6">
            <a:extLst>
              <a:ext uri="{FF2B5EF4-FFF2-40B4-BE49-F238E27FC236}">
                <a16:creationId xmlns:a16="http://schemas.microsoft.com/office/drawing/2014/main" id="{76746F53-1462-BA42-A469-60BB58606612}"/>
              </a:ext>
            </a:extLst>
          </p:cNvPr>
          <p:cNvPicPr>
            <a:picLocks noChangeAspect="1"/>
          </p:cNvPicPr>
          <p:nvPr/>
        </p:nvPicPr>
        <p:blipFill>
          <a:blip r:embed="rId2"/>
          <a:stretch>
            <a:fillRect/>
          </a:stretch>
        </p:blipFill>
        <p:spPr>
          <a:xfrm>
            <a:off x="5182982" y="2162075"/>
            <a:ext cx="4481456" cy="1588498"/>
          </a:xfrm>
          <a:prstGeom prst="rect">
            <a:avLst/>
          </a:prstGeom>
        </p:spPr>
      </p:pic>
      <p:pic>
        <p:nvPicPr>
          <p:cNvPr id="9" name="図 8">
            <a:extLst>
              <a:ext uri="{FF2B5EF4-FFF2-40B4-BE49-F238E27FC236}">
                <a16:creationId xmlns:a16="http://schemas.microsoft.com/office/drawing/2014/main" id="{EA4F3028-FEF3-AA46-B01D-B6CF65036772}"/>
              </a:ext>
            </a:extLst>
          </p:cNvPr>
          <p:cNvPicPr>
            <a:picLocks noChangeAspect="1"/>
          </p:cNvPicPr>
          <p:nvPr/>
        </p:nvPicPr>
        <p:blipFill>
          <a:blip r:embed="rId3"/>
          <a:stretch>
            <a:fillRect/>
          </a:stretch>
        </p:blipFill>
        <p:spPr>
          <a:xfrm>
            <a:off x="7419044" y="4337710"/>
            <a:ext cx="2385768" cy="2385768"/>
          </a:xfrm>
          <a:prstGeom prst="rect">
            <a:avLst/>
          </a:prstGeom>
        </p:spPr>
      </p:pic>
      <p:graphicFrame>
        <p:nvGraphicFramePr>
          <p:cNvPr id="11" name="図表 10">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267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63681"/>
            <a:ext cx="8321733" cy="461665"/>
          </a:xfrm>
          <a:prstGeom prst="rect">
            <a:avLst/>
          </a:prstGeom>
        </p:spPr>
        <p:txBody>
          <a:bodyPr wrap="square">
            <a:spAutoFit/>
          </a:bodyPr>
          <a:lstStyle/>
          <a:p>
            <a:pPr defTabSz="802485">
              <a:defRPr/>
            </a:pPr>
            <a:r>
              <a:rPr lang="ja-JP" altLang="en-US" sz="2400">
                <a:latin typeface="HGPSoeiKakugothicUB" panose="020B0900000000000000" pitchFamily="34" charset="-128"/>
                <a:ea typeface="HGPSoeiKakugothicUB" panose="020B0900000000000000" pitchFamily="34" charset="-128"/>
              </a:rPr>
              <a:t>⑹　図上訓練 </a:t>
            </a:r>
          </a:p>
        </p:txBody>
      </p:sp>
      <p:sp>
        <p:nvSpPr>
          <p:cNvPr id="3" name="テキスト ボックス 2"/>
          <p:cNvSpPr txBox="1"/>
          <p:nvPr/>
        </p:nvSpPr>
        <p:spPr>
          <a:xfrm>
            <a:off x="631765" y="1871537"/>
            <a:ext cx="9102437" cy="2308324"/>
          </a:xfrm>
          <a:prstGeom prst="rect">
            <a:avLst/>
          </a:prstGeom>
          <a:noFill/>
          <a:ln>
            <a:solidFill>
              <a:schemeClr val="tx1"/>
            </a:solidFill>
          </a:ln>
        </p:spPr>
        <p:txBody>
          <a:bodyPr wrap="square" rtlCol="0">
            <a:spAutoFit/>
          </a:bodyPr>
          <a:lstStyle/>
          <a:p>
            <a:pPr>
              <a:spcBef>
                <a:spcPts val="600"/>
              </a:spcBef>
            </a:pPr>
            <a:r>
              <a:rPr lang="en-US" altLang="ja-JP" dirty="0">
                <a:latin typeface="+mn-ea"/>
              </a:rPr>
              <a:t>【</a:t>
            </a:r>
            <a:r>
              <a:rPr lang="ja-JP" altLang="en-US" dirty="0">
                <a:latin typeface="+mn-ea"/>
              </a:rPr>
              <a:t>訓練内容</a:t>
            </a:r>
            <a:r>
              <a:rPr lang="en-US" altLang="ja-JP" dirty="0">
                <a:latin typeface="+mn-ea"/>
              </a:rPr>
              <a:t>】</a:t>
            </a:r>
          </a:p>
          <a:p>
            <a:r>
              <a:rPr lang="ja-JP" altLang="en-US" dirty="0">
                <a:latin typeface="+mn-ea"/>
              </a:rPr>
              <a:t>・</a:t>
            </a:r>
            <a:r>
              <a:rPr lang="ja-JP" altLang="en-US" dirty="0">
                <a:latin typeface="MS"/>
              </a:rPr>
              <a:t>人員配置や役割分担が適切か確認。</a:t>
            </a:r>
            <a:endParaRPr lang="en-US" altLang="ja-JP" dirty="0">
              <a:latin typeface="MS"/>
            </a:endParaRPr>
          </a:p>
          <a:p>
            <a:r>
              <a:rPr lang="ja-JP" altLang="en-US" dirty="0">
                <a:latin typeface="MS"/>
              </a:rPr>
              <a:t>・各班へ指揮するタイミングなどの確認。</a:t>
            </a:r>
            <a:endParaRPr lang="en-US" altLang="ja-JP" dirty="0">
              <a:latin typeface="MS"/>
            </a:endParaRPr>
          </a:p>
          <a:p>
            <a:r>
              <a:rPr lang="ja-JP" altLang="en-US" dirty="0"/>
              <a:t>・適切なタイミングなどの情報を収集、伝達することがきるか確認。</a:t>
            </a:r>
            <a:endParaRPr lang="en-US" altLang="ja-JP" dirty="0"/>
          </a:p>
          <a:p>
            <a:r>
              <a:rPr lang="ja-JP" altLang="en-US" dirty="0"/>
              <a:t>・避難先、避難経路、避難方法等について適切に避難誘導することがきるか確認。</a:t>
            </a:r>
            <a:endParaRPr lang="en-US" altLang="ja-JP" dirty="0"/>
          </a:p>
          <a:p>
            <a:r>
              <a:rPr lang="ja-JP" altLang="en-US" dirty="0"/>
              <a:t>・避難に必要な設備や避難に必要な装備品や備蓄品、持ち出し品等が適切に備わって</a:t>
            </a:r>
            <a:endParaRPr lang="en-US" altLang="ja-JP" dirty="0"/>
          </a:p>
          <a:p>
            <a:r>
              <a:rPr lang="ja-JP" altLang="en-US" dirty="0"/>
              <a:t>　いるか確認。</a:t>
            </a:r>
            <a:endParaRPr lang="en-US" altLang="ja-JP" dirty="0"/>
          </a:p>
          <a:p>
            <a:r>
              <a:rPr lang="ja-JP" altLang="en-US" dirty="0"/>
              <a:t>・避難準備のタイ ミングを確認。 </a:t>
            </a:r>
          </a:p>
        </p:txBody>
      </p:sp>
      <p:sp>
        <p:nvSpPr>
          <p:cNvPr id="4" name="テキスト ボックス 3"/>
          <p:cNvSpPr txBox="1"/>
          <p:nvPr/>
        </p:nvSpPr>
        <p:spPr>
          <a:xfrm>
            <a:off x="631765" y="4237399"/>
            <a:ext cx="9102437" cy="1918474"/>
          </a:xfrm>
          <a:prstGeom prst="rect">
            <a:avLst/>
          </a:prstGeom>
          <a:noFill/>
          <a:ln>
            <a:solidFill>
              <a:schemeClr val="tx1"/>
            </a:solidFill>
          </a:ln>
        </p:spPr>
        <p:txBody>
          <a:bodyPr wrap="square">
            <a:spAutoFit/>
          </a:bodyPr>
          <a:lstStyle/>
          <a:p>
            <a:pPr>
              <a:spcBef>
                <a:spcPts val="376"/>
              </a:spcBef>
              <a:defRPr/>
            </a:pPr>
            <a:r>
              <a:rPr lang="en-US" altLang="ja-JP" sz="1600" dirty="0"/>
              <a:t>【</a:t>
            </a:r>
            <a:r>
              <a:rPr lang="ja-JP" altLang="en-US" sz="1600" dirty="0"/>
              <a:t>ポイント☝</a:t>
            </a:r>
            <a:r>
              <a:rPr lang="en-US" altLang="ja-JP" sz="1600" dirty="0"/>
              <a:t>】</a:t>
            </a:r>
          </a:p>
          <a:p>
            <a:pPr marL="342900" indent="-342900">
              <a:spcBef>
                <a:spcPts val="376"/>
              </a:spcBef>
              <a:buFont typeface="Wingdings" panose="05000000000000000000" pitchFamily="2" charset="2"/>
              <a:buChar char="ü"/>
              <a:defRPr/>
            </a:pPr>
            <a:r>
              <a:rPr lang="ja-JP" altLang="en-US" sz="1600" dirty="0">
                <a:latin typeface="+mn-ea"/>
              </a:rPr>
              <a:t>図上訓練は他の訓練を実施後に行うことを推奨します。避難時間や判断基準など訓練で確認した後、避難確保計画の検証して実施しなければ、机上の空論となる可能性があります。</a:t>
            </a:r>
            <a:endParaRPr lang="en-US" altLang="ja-JP" sz="1600" dirty="0">
              <a:latin typeface="+mn-ea"/>
            </a:endParaRPr>
          </a:p>
          <a:p>
            <a:pPr marL="342900" indent="-342900">
              <a:spcBef>
                <a:spcPts val="376"/>
              </a:spcBef>
              <a:buFont typeface="Wingdings" panose="05000000000000000000" pitchFamily="2" charset="2"/>
              <a:buChar char="ü"/>
              <a:defRPr/>
            </a:pPr>
            <a:r>
              <a:rPr lang="ja-JP" altLang="en-US" sz="1600" dirty="0"/>
              <a:t>担当ごとに図上訓練を終えた後、施設のタイムライン</a:t>
            </a:r>
            <a:r>
              <a:rPr lang="en-US" altLang="ja-JP" sz="1600" dirty="0"/>
              <a:t>(</a:t>
            </a:r>
            <a:r>
              <a:rPr lang="ja-JP" altLang="en-US" sz="1600" dirty="0"/>
              <a:t>詳細は後述</a:t>
            </a:r>
            <a:r>
              <a:rPr lang="en-US" altLang="ja-JP" sz="1600" dirty="0"/>
              <a:t>)</a:t>
            </a:r>
            <a:r>
              <a:rPr lang="ja-JP" altLang="en-US" sz="1600" dirty="0"/>
              <a:t>を作成することをお勧めします。</a:t>
            </a:r>
            <a:br>
              <a:rPr lang="en-US" altLang="ja-JP" sz="1600" dirty="0"/>
            </a:br>
            <a:r>
              <a:rPr lang="ja-JP" altLang="en-US" sz="1600" dirty="0"/>
              <a:t>図上訓練で担当ごとに決めた、タイミングについて他の担当と整合性が取れているか確認できます。</a:t>
            </a:r>
            <a:endParaRPr lang="en-US" altLang="ja-JP" sz="1600" dirty="0"/>
          </a:p>
        </p:txBody>
      </p:sp>
      <p:sp>
        <p:nvSpPr>
          <p:cNvPr id="6" name="テキスト ボックス 5"/>
          <p:cNvSpPr txBox="1"/>
          <p:nvPr/>
        </p:nvSpPr>
        <p:spPr>
          <a:xfrm>
            <a:off x="631765" y="1182908"/>
            <a:ext cx="9102437" cy="646331"/>
          </a:xfrm>
          <a:prstGeom prst="rect">
            <a:avLst/>
          </a:prstGeom>
          <a:noFill/>
          <a:ln>
            <a:solidFill>
              <a:schemeClr val="tx1"/>
            </a:solidFill>
          </a:ln>
        </p:spPr>
        <p:txBody>
          <a:bodyPr wrap="square" rtlCol="0">
            <a:spAutoFit/>
          </a:bodyPr>
          <a:lstStyle/>
          <a:p>
            <a:pPr lvl="0" defTabSz="914400" eaLnBrk="0" fontAlgn="base" hangingPunct="0">
              <a:spcBef>
                <a:spcPct val="0"/>
              </a:spcBef>
              <a:spcAft>
                <a:spcPct val="0"/>
              </a:spcAft>
            </a:pPr>
            <a:r>
              <a:rPr lang="ja-JP" altLang="ja-JP" dirty="0">
                <a:latin typeface="+mn-ea"/>
              </a:rPr>
              <a:t>図上訓練</a:t>
            </a:r>
            <a:r>
              <a:rPr lang="ja-JP" altLang="en-US" dirty="0">
                <a:latin typeface="+mn-ea"/>
              </a:rPr>
              <a:t>では</a:t>
            </a:r>
            <a:r>
              <a:rPr lang="ja-JP" altLang="ja-JP" dirty="0">
                <a:latin typeface="+mn-ea"/>
              </a:rPr>
              <a:t>、避難確保計画に定められている事項を点検し、適切に避難</a:t>
            </a:r>
            <a:r>
              <a:rPr lang="ja-JP" altLang="en-US" dirty="0">
                <a:latin typeface="+mn-ea"/>
              </a:rPr>
              <a:t>で</a:t>
            </a:r>
            <a:r>
              <a:rPr lang="ja-JP" altLang="ja-JP" dirty="0">
                <a:latin typeface="+mn-ea"/>
              </a:rPr>
              <a:t>きることを 確認してく</a:t>
            </a:r>
            <a:r>
              <a:rPr lang="ja-JP" altLang="en-US" dirty="0">
                <a:latin typeface="+mn-ea"/>
              </a:rPr>
              <a:t>ださい</a:t>
            </a:r>
            <a:r>
              <a:rPr lang="ja-JP" altLang="ja-JP" dirty="0">
                <a:latin typeface="+mn-ea"/>
              </a:rPr>
              <a:t>。参加者全員</a:t>
            </a:r>
            <a:r>
              <a:rPr lang="ja-JP" altLang="en-US" dirty="0">
                <a:latin typeface="+mn-ea"/>
              </a:rPr>
              <a:t>で</a:t>
            </a:r>
            <a:r>
              <a:rPr lang="ja-JP" altLang="ja-JP" dirty="0">
                <a:latin typeface="+mn-ea"/>
              </a:rPr>
              <a:t>、役割や人員配置等を確認してく</a:t>
            </a:r>
            <a:r>
              <a:rPr lang="ja-JP" altLang="en-US" dirty="0">
                <a:latin typeface="+mn-ea"/>
              </a:rPr>
              <a:t>ださい</a:t>
            </a:r>
            <a:r>
              <a:rPr lang="ja-JP" altLang="ja-JP" dirty="0">
                <a:latin typeface="+mn-ea"/>
              </a:rPr>
              <a:t>。</a:t>
            </a:r>
            <a:endParaRPr lang="en-US" altLang="ja-JP" dirty="0">
              <a:latin typeface="+mn-ea"/>
            </a:endParaRPr>
          </a:p>
        </p:txBody>
      </p:sp>
      <p:graphicFrame>
        <p:nvGraphicFramePr>
          <p:cNvPr id="7" name="図表 6">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71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9D4A712-E177-FF46-85A5-6765065E1CA2}"/>
              </a:ext>
            </a:extLst>
          </p:cNvPr>
          <p:cNvSpPr/>
          <p:nvPr/>
        </p:nvSpPr>
        <p:spPr>
          <a:xfrm>
            <a:off x="631764" y="656799"/>
            <a:ext cx="3940502" cy="369332"/>
          </a:xfrm>
          <a:prstGeom prst="rect">
            <a:avLst/>
          </a:prstGeom>
        </p:spPr>
        <p:txBody>
          <a:bodyPr wrap="none">
            <a:spAutoFit/>
          </a:bodyPr>
          <a:lstStyle/>
          <a:p>
            <a:r>
              <a:rPr lang="ja-JP" altLang="en-US">
                <a:latin typeface="HGP創英角ｺﾞｼｯｸUB"/>
                <a:ea typeface="HGP創英角ｺﾞｼｯｸUB"/>
              </a:rPr>
              <a:t>参考　施設のタイムラインの作成と活用</a:t>
            </a:r>
            <a:endParaRPr lang="ja-JP" altLang="en-US"/>
          </a:p>
        </p:txBody>
      </p:sp>
      <p:pic>
        <p:nvPicPr>
          <p:cNvPr id="7" name="図 6">
            <a:extLst>
              <a:ext uri="{FF2B5EF4-FFF2-40B4-BE49-F238E27FC236}">
                <a16:creationId xmlns:a16="http://schemas.microsoft.com/office/drawing/2014/main" id="{C49D9497-C876-4C4D-8C76-F24DB16E27FC}"/>
              </a:ext>
            </a:extLst>
          </p:cNvPr>
          <p:cNvPicPr>
            <a:picLocks noChangeAspect="1"/>
          </p:cNvPicPr>
          <p:nvPr/>
        </p:nvPicPr>
        <p:blipFill>
          <a:blip r:embed="rId2"/>
          <a:stretch>
            <a:fillRect/>
          </a:stretch>
        </p:blipFill>
        <p:spPr>
          <a:xfrm>
            <a:off x="631764" y="1945924"/>
            <a:ext cx="9182282" cy="4622515"/>
          </a:xfrm>
          <a:prstGeom prst="rect">
            <a:avLst/>
          </a:prstGeom>
        </p:spPr>
      </p:pic>
      <p:sp>
        <p:nvSpPr>
          <p:cNvPr id="8" name="正方形/長方形 7">
            <a:extLst>
              <a:ext uri="{FF2B5EF4-FFF2-40B4-BE49-F238E27FC236}">
                <a16:creationId xmlns:a16="http://schemas.microsoft.com/office/drawing/2014/main" id="{E2B27E10-35DA-F442-BD69-82B6EB71B214}"/>
              </a:ext>
            </a:extLst>
          </p:cNvPr>
          <p:cNvSpPr/>
          <p:nvPr/>
        </p:nvSpPr>
        <p:spPr>
          <a:xfrm>
            <a:off x="725786" y="972044"/>
            <a:ext cx="9027978" cy="738664"/>
          </a:xfrm>
          <a:prstGeom prst="rect">
            <a:avLst/>
          </a:prstGeom>
        </p:spPr>
        <p:txBody>
          <a:bodyPr wrap="square">
            <a:spAutoFit/>
          </a:bodyPr>
          <a:lstStyle/>
          <a:p>
            <a:r>
              <a:rPr lang="ja-JP" altLang="en-US" sz="1400" dirty="0"/>
              <a:t>タイムラインとは、情報収集や情報伝達、体制確立、装備品等の準備、避難誘導の実施などの防災行動を時系列で考え表形式等により事前に整理しておくものです。タイムラインを 作成することは、施設職員や施設利用者、自身がとる避難支援行動を時系列的に把握し理解するための一助となるものです。 </a:t>
            </a:r>
            <a:endParaRPr lang="ja-JP" altLang="en-US" sz="1100" dirty="0"/>
          </a:p>
        </p:txBody>
      </p:sp>
      <p:sp>
        <p:nvSpPr>
          <p:cNvPr id="13" name="テキスト ボックス 12">
            <a:extLst>
              <a:ext uri="{FF2B5EF4-FFF2-40B4-BE49-F238E27FC236}">
                <a16:creationId xmlns:a16="http://schemas.microsoft.com/office/drawing/2014/main" id="{5A417B87-3EAA-5A42-8582-87CE267FA9E8}"/>
              </a:ext>
            </a:extLst>
          </p:cNvPr>
          <p:cNvSpPr txBox="1"/>
          <p:nvPr/>
        </p:nvSpPr>
        <p:spPr>
          <a:xfrm>
            <a:off x="507796" y="1704859"/>
            <a:ext cx="2518638" cy="307777"/>
          </a:xfrm>
          <a:prstGeom prst="rect">
            <a:avLst/>
          </a:prstGeom>
          <a:noFill/>
        </p:spPr>
        <p:txBody>
          <a:bodyPr wrap="none" rtlCol="0">
            <a:spAutoFit/>
          </a:bodyPr>
          <a:lstStyle/>
          <a:p>
            <a:r>
              <a:rPr kumimoji="1" lang="en-US" altLang="ja-JP" sz="1400" dirty="0"/>
              <a:t>【</a:t>
            </a:r>
            <a:r>
              <a:rPr kumimoji="1" lang="ja-JP" altLang="en-US" sz="1400" dirty="0"/>
              <a:t>タイムライン作成（例）</a:t>
            </a:r>
            <a:r>
              <a:rPr kumimoji="1" lang="en-US" altLang="ja-JP" sz="1400" dirty="0"/>
              <a:t>】</a:t>
            </a:r>
            <a:endParaRPr kumimoji="1" lang="ja-JP" altLang="en-US" sz="1400" dirty="0"/>
          </a:p>
        </p:txBody>
      </p:sp>
      <p:graphicFrame>
        <p:nvGraphicFramePr>
          <p:cNvPr id="9" name="図表 8">
            <a:extLst>
              <a:ext uri="{FF2B5EF4-FFF2-40B4-BE49-F238E27FC236}">
                <a16:creationId xmlns:a16="http://schemas.microsoft.com/office/drawing/2014/main" id="{70AD78A7-E827-7843-82FD-C172C8253A1C}"/>
              </a:ext>
            </a:extLst>
          </p:cNvPr>
          <p:cNvGraphicFramePr/>
          <p:nvPr>
            <p:extLst>
              <p:ext uri="{D42A27DB-BD31-4B8C-83A1-F6EECF244321}">
                <p14:modId xmlns:p14="http://schemas.microsoft.com/office/powerpoint/2010/main" val="3308899216"/>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9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図表 16">
            <a:extLst>
              <a:ext uri="{FF2B5EF4-FFF2-40B4-BE49-F238E27FC236}">
                <a16:creationId xmlns:a16="http://schemas.microsoft.com/office/drawing/2014/main" id="{9E2E44CF-7C80-AE41-83BB-0C46810D2BB1}"/>
              </a:ext>
            </a:extLst>
          </p:cNvPr>
          <p:cNvGraphicFramePr/>
          <p:nvPr>
            <p:extLst>
              <p:ext uri="{D42A27DB-BD31-4B8C-83A1-F6EECF244321}">
                <p14:modId xmlns:p14="http://schemas.microsoft.com/office/powerpoint/2010/main" val="3095931929"/>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図 14">
            <a:extLst>
              <a:ext uri="{FF2B5EF4-FFF2-40B4-BE49-F238E27FC236}">
                <a16:creationId xmlns:a16="http://schemas.microsoft.com/office/drawing/2014/main" id="{974BD145-11CB-0844-8A1B-61807AFE9B2E}"/>
              </a:ext>
            </a:extLst>
          </p:cNvPr>
          <p:cNvPicPr>
            <a:picLocks noChangeAspect="1"/>
          </p:cNvPicPr>
          <p:nvPr/>
        </p:nvPicPr>
        <p:blipFill>
          <a:blip r:embed="rId7"/>
          <a:stretch>
            <a:fillRect/>
          </a:stretch>
        </p:blipFill>
        <p:spPr>
          <a:xfrm>
            <a:off x="5231069" y="834629"/>
            <a:ext cx="1562100" cy="2857500"/>
          </a:xfrm>
          <a:prstGeom prst="rect">
            <a:avLst/>
          </a:prstGeom>
        </p:spPr>
      </p:pic>
      <p:pic>
        <p:nvPicPr>
          <p:cNvPr id="16" name="図 15">
            <a:extLst>
              <a:ext uri="{FF2B5EF4-FFF2-40B4-BE49-F238E27FC236}">
                <a16:creationId xmlns:a16="http://schemas.microsoft.com/office/drawing/2014/main" id="{1982EA3B-24E6-CC43-8043-6DF7D09A8A00}"/>
              </a:ext>
            </a:extLst>
          </p:cNvPr>
          <p:cNvPicPr>
            <a:picLocks noChangeAspect="1"/>
          </p:cNvPicPr>
          <p:nvPr/>
        </p:nvPicPr>
        <p:blipFill>
          <a:blip r:embed="rId8"/>
          <a:stretch>
            <a:fillRect/>
          </a:stretch>
        </p:blipFill>
        <p:spPr>
          <a:xfrm>
            <a:off x="6231135" y="961901"/>
            <a:ext cx="3709662" cy="2576529"/>
          </a:xfrm>
          <a:prstGeom prst="rect">
            <a:avLst/>
          </a:prstGeom>
        </p:spPr>
      </p:pic>
      <p:pic>
        <p:nvPicPr>
          <p:cNvPr id="4" name="図 3">
            <a:extLst>
              <a:ext uri="{FF2B5EF4-FFF2-40B4-BE49-F238E27FC236}">
                <a16:creationId xmlns:a16="http://schemas.microsoft.com/office/drawing/2014/main" id="{F2F35669-C351-414A-916E-1A291F59868F}"/>
              </a:ext>
            </a:extLst>
          </p:cNvPr>
          <p:cNvPicPr>
            <a:picLocks noChangeAspect="1"/>
          </p:cNvPicPr>
          <p:nvPr/>
        </p:nvPicPr>
        <p:blipFill>
          <a:blip r:embed="rId9"/>
          <a:stretch>
            <a:fillRect/>
          </a:stretch>
        </p:blipFill>
        <p:spPr>
          <a:xfrm>
            <a:off x="6453470" y="1852242"/>
            <a:ext cx="3384376" cy="2053188"/>
          </a:xfrm>
          <a:prstGeom prst="rect">
            <a:avLst/>
          </a:prstGeom>
        </p:spPr>
      </p:pic>
      <p:pic>
        <p:nvPicPr>
          <p:cNvPr id="12" name="図 11">
            <a:extLst>
              <a:ext uri="{FF2B5EF4-FFF2-40B4-BE49-F238E27FC236}">
                <a16:creationId xmlns:a16="http://schemas.microsoft.com/office/drawing/2014/main" id="{0F6F92A3-31CF-B94D-9D34-CBF4E85A81C6}"/>
              </a:ext>
            </a:extLst>
          </p:cNvPr>
          <p:cNvPicPr>
            <a:picLocks noChangeAspect="1"/>
          </p:cNvPicPr>
          <p:nvPr/>
        </p:nvPicPr>
        <p:blipFill>
          <a:blip r:embed="rId10"/>
          <a:stretch>
            <a:fillRect/>
          </a:stretch>
        </p:blipFill>
        <p:spPr>
          <a:xfrm rot="647237">
            <a:off x="7766471" y="3855957"/>
            <a:ext cx="1689100" cy="1905000"/>
          </a:xfrm>
          <a:prstGeom prst="rect">
            <a:avLst/>
          </a:prstGeom>
        </p:spPr>
      </p:pic>
      <p:pic>
        <p:nvPicPr>
          <p:cNvPr id="13" name="図 12">
            <a:extLst>
              <a:ext uri="{FF2B5EF4-FFF2-40B4-BE49-F238E27FC236}">
                <a16:creationId xmlns:a16="http://schemas.microsoft.com/office/drawing/2014/main" id="{56C33186-1F51-7547-9F60-05A1EFCED443}"/>
              </a:ext>
            </a:extLst>
          </p:cNvPr>
          <p:cNvPicPr>
            <a:picLocks noChangeAspect="1"/>
          </p:cNvPicPr>
          <p:nvPr/>
        </p:nvPicPr>
        <p:blipFill>
          <a:blip r:embed="rId11"/>
          <a:stretch>
            <a:fillRect/>
          </a:stretch>
        </p:blipFill>
        <p:spPr>
          <a:xfrm rot="606935">
            <a:off x="8097534" y="4724361"/>
            <a:ext cx="1689100" cy="1905000"/>
          </a:xfrm>
          <a:prstGeom prst="rect">
            <a:avLst/>
          </a:prstGeom>
        </p:spPr>
      </p:pic>
      <p:sp>
        <p:nvSpPr>
          <p:cNvPr id="11" name="角丸四角形吹き出し 10">
            <a:extLst>
              <a:ext uri="{FF2B5EF4-FFF2-40B4-BE49-F238E27FC236}">
                <a16:creationId xmlns:a16="http://schemas.microsoft.com/office/drawing/2014/main" id="{03705889-4FF1-CD42-8D9A-5ACDDCEA5C93}"/>
              </a:ext>
            </a:extLst>
          </p:cNvPr>
          <p:cNvSpPr/>
          <p:nvPr/>
        </p:nvSpPr>
        <p:spPr>
          <a:xfrm>
            <a:off x="6964115" y="211287"/>
            <a:ext cx="2746587" cy="901443"/>
          </a:xfrm>
          <a:prstGeom prst="wedgeRoundRectCallout">
            <a:avLst>
              <a:gd name="adj1" fmla="val -31210"/>
              <a:gd name="adj2" fmla="val 625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n>
                  <a:solidFill>
                    <a:schemeClr val="tx1"/>
                  </a:solidFill>
                </a:ln>
                <a:solidFill>
                  <a:schemeClr val="tx1"/>
                </a:solidFill>
              </a:rPr>
              <a:t>訓練終わったー</a:t>
            </a:r>
            <a:endParaRPr kumimoji="1" lang="en-US" altLang="ja-JP" sz="2400" dirty="0">
              <a:ln>
                <a:solidFill>
                  <a:schemeClr val="tx1"/>
                </a:solidFill>
              </a:ln>
              <a:solidFill>
                <a:schemeClr val="tx1"/>
              </a:solidFill>
            </a:endParaRPr>
          </a:p>
          <a:p>
            <a:pPr algn="ctr"/>
            <a:r>
              <a:rPr kumimoji="1" lang="ja-JP" altLang="en-US" sz="2400">
                <a:ln>
                  <a:solidFill>
                    <a:schemeClr val="tx1"/>
                  </a:solidFill>
                </a:ln>
                <a:solidFill>
                  <a:schemeClr val="tx1"/>
                </a:solidFill>
              </a:rPr>
              <a:t>バンザーイ！</a:t>
            </a:r>
          </a:p>
        </p:txBody>
      </p:sp>
      <p:pic>
        <p:nvPicPr>
          <p:cNvPr id="14" name="図 13">
            <a:extLst>
              <a:ext uri="{FF2B5EF4-FFF2-40B4-BE49-F238E27FC236}">
                <a16:creationId xmlns:a16="http://schemas.microsoft.com/office/drawing/2014/main" id="{417CD13E-2697-324D-848B-53353DE51C31}"/>
              </a:ext>
            </a:extLst>
          </p:cNvPr>
          <p:cNvPicPr>
            <a:picLocks noChangeAspect="1"/>
          </p:cNvPicPr>
          <p:nvPr/>
        </p:nvPicPr>
        <p:blipFill>
          <a:blip r:embed="rId12"/>
          <a:stretch>
            <a:fillRect/>
          </a:stretch>
        </p:blipFill>
        <p:spPr>
          <a:xfrm>
            <a:off x="4510898" y="1371711"/>
            <a:ext cx="1306940" cy="2486027"/>
          </a:xfrm>
          <a:prstGeom prst="rect">
            <a:avLst/>
          </a:prstGeom>
        </p:spPr>
      </p:pic>
      <p:pic>
        <p:nvPicPr>
          <p:cNvPr id="10" name="図 9">
            <a:extLst>
              <a:ext uri="{FF2B5EF4-FFF2-40B4-BE49-F238E27FC236}">
                <a16:creationId xmlns:a16="http://schemas.microsoft.com/office/drawing/2014/main" id="{9123E87A-9FDC-3C46-B5E0-C16B6EA6B6B1}"/>
              </a:ext>
            </a:extLst>
          </p:cNvPr>
          <p:cNvPicPr>
            <a:picLocks noChangeAspect="1"/>
          </p:cNvPicPr>
          <p:nvPr/>
        </p:nvPicPr>
        <p:blipFill>
          <a:blip r:embed="rId13"/>
          <a:stretch>
            <a:fillRect/>
          </a:stretch>
        </p:blipFill>
        <p:spPr>
          <a:xfrm>
            <a:off x="5164368" y="2146330"/>
            <a:ext cx="1840909" cy="1897844"/>
          </a:xfrm>
          <a:prstGeom prst="rect">
            <a:avLst/>
          </a:prstGeom>
        </p:spPr>
      </p:pic>
      <p:sp>
        <p:nvSpPr>
          <p:cNvPr id="18" name="角丸四角形吹き出し 17">
            <a:extLst>
              <a:ext uri="{FF2B5EF4-FFF2-40B4-BE49-F238E27FC236}">
                <a16:creationId xmlns:a16="http://schemas.microsoft.com/office/drawing/2014/main" id="{BE1EFD73-9F76-3440-A3EF-BA7B1CF6651D}"/>
              </a:ext>
            </a:extLst>
          </p:cNvPr>
          <p:cNvSpPr/>
          <p:nvPr/>
        </p:nvSpPr>
        <p:spPr>
          <a:xfrm>
            <a:off x="4602006" y="4085821"/>
            <a:ext cx="2774986" cy="1274076"/>
          </a:xfrm>
          <a:prstGeom prst="wedgeRoundRectCallout">
            <a:avLst>
              <a:gd name="adj1" fmla="val 67370"/>
              <a:gd name="adj2" fmla="val 348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n>
                  <a:solidFill>
                    <a:schemeClr val="tx1"/>
                  </a:solidFill>
                </a:ln>
                <a:solidFill>
                  <a:schemeClr val="tx1"/>
                </a:solidFill>
              </a:rPr>
              <a:t>まだ、やること</a:t>
            </a:r>
            <a:endParaRPr kumimoji="1" lang="en-US" altLang="ja-JP" sz="2400" dirty="0">
              <a:ln>
                <a:solidFill>
                  <a:schemeClr val="tx1"/>
                </a:solidFill>
              </a:ln>
              <a:solidFill>
                <a:schemeClr val="tx1"/>
              </a:solidFill>
            </a:endParaRPr>
          </a:p>
          <a:p>
            <a:pPr algn="ctr"/>
            <a:r>
              <a:rPr kumimoji="1" lang="ja-JP" altLang="en-US" sz="2400">
                <a:ln>
                  <a:solidFill>
                    <a:schemeClr val="tx1"/>
                  </a:solidFill>
                </a:ln>
                <a:solidFill>
                  <a:schemeClr val="tx1"/>
                </a:solidFill>
              </a:rPr>
              <a:t>あるからね</a:t>
            </a:r>
          </a:p>
        </p:txBody>
      </p:sp>
    </p:spTree>
    <p:extLst>
      <p:ext uri="{BB962C8B-B14F-4D97-AF65-F5344CB8AC3E}">
        <p14:creationId xmlns:p14="http://schemas.microsoft.com/office/powerpoint/2010/main" val="311441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CBB88-1FAE-8246-9A0A-1FC689F867CA}"/>
              </a:ext>
            </a:extLst>
          </p:cNvPr>
          <p:cNvSpPr>
            <a:spLocks noChangeArrowheads="1"/>
          </p:cNvSpPr>
          <p:nvPr/>
        </p:nvSpPr>
        <p:spPr bwMode="auto">
          <a:xfrm>
            <a:off x="561505" y="561708"/>
            <a:ext cx="910243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dirty="0"/>
              <a:t>　避難確保計画は、大雨による浸水や土砂災害が発生するおそれがあるとき、高齢者施設等の要配慮者利用施設の利用者</a:t>
            </a:r>
            <a:r>
              <a:rPr lang="en-US" altLang="ja-JP" dirty="0"/>
              <a:t>(</a:t>
            </a:r>
            <a:r>
              <a:rPr lang="ja-JP" altLang="en-US" dirty="0"/>
              <a:t>以下、「施設利用者」という。</a:t>
            </a:r>
            <a:r>
              <a:rPr lang="en-US" altLang="ja-JP" dirty="0"/>
              <a:t>)</a:t>
            </a:r>
            <a:r>
              <a:rPr lang="ja-JP" altLang="en-US" dirty="0"/>
              <a:t>の円滑かつ迅速な避難の確保を図るために必要な事項を定める計画です。 </a:t>
            </a:r>
            <a:endParaRPr lang="en-US" altLang="ja-JP" dirty="0"/>
          </a:p>
          <a:p>
            <a:endParaRPr lang="en-US" altLang="ja-JP" dirty="0"/>
          </a:p>
          <a:p>
            <a:r>
              <a:rPr lang="ja-JP" altLang="en-US" dirty="0"/>
              <a:t>　避難の実効性を確保するために、避難確保計画に基づく避難訓練の継続的な実施が義務付けられています。避難訓練は、原則として年一回以上の頻度で実施してください。</a:t>
            </a:r>
            <a:endParaRPr lang="en-US" altLang="ja-JP" dirty="0"/>
          </a:p>
          <a:p>
            <a:endParaRPr lang="en-US" altLang="ja-JP" dirty="0"/>
          </a:p>
          <a:p>
            <a:r>
              <a:rPr lang="ja-JP" altLang="en-US" dirty="0"/>
              <a:t>　また、避難訓練の結果は、市に報告する義務があります。訓練を実施したら、概ね一ヶ月以内を目安に訓練結果を市（危機管理課）に報告してください。</a:t>
            </a:r>
            <a:endParaRPr lang="en-US" altLang="ja-JP" dirty="0"/>
          </a:p>
          <a:p>
            <a:endParaRPr lang="en-US" altLang="ja-JP" dirty="0"/>
          </a:p>
          <a:p>
            <a:r>
              <a:rPr lang="ja-JP" altLang="en-US" dirty="0"/>
              <a:t>　なお、本資料は要配慮者利用施設における訓練実施の参考にしていただくもの</a:t>
            </a:r>
            <a:r>
              <a:rPr lang="ja-JP" altLang="en-US" dirty="0" err="1"/>
              <a:t>です</a:t>
            </a:r>
            <a:r>
              <a:rPr lang="ja-JP" altLang="en-US" dirty="0"/>
              <a:t>。</a:t>
            </a:r>
            <a:r>
              <a:rPr lang="ja-JP" altLang="en-US" u="sng" dirty="0">
                <a:solidFill>
                  <a:srgbClr val="FF0000"/>
                </a:solidFill>
              </a:rPr>
              <a:t>施設によっては当てはまらない事項もあります。それぞれの施設に適した方法によりが活用ください。 </a:t>
            </a:r>
            <a:endParaRPr lang="ja-JP" altLang="en-US" sz="1600" u="sng" dirty="0">
              <a:solidFill>
                <a:srgbClr val="FF0000"/>
              </a:solidFill>
            </a:endParaRPr>
          </a:p>
        </p:txBody>
      </p:sp>
      <p:sp>
        <p:nvSpPr>
          <p:cNvPr id="10" name="正方形/長方形 9">
            <a:extLst>
              <a:ext uri="{FF2B5EF4-FFF2-40B4-BE49-F238E27FC236}">
                <a16:creationId xmlns:a16="http://schemas.microsoft.com/office/drawing/2014/main" id="{A05A1F24-60FE-084A-B50B-6D0FDF76AA67}"/>
              </a:ext>
            </a:extLst>
          </p:cNvPr>
          <p:cNvSpPr/>
          <p:nvPr/>
        </p:nvSpPr>
        <p:spPr>
          <a:xfrm>
            <a:off x="631767" y="0"/>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はじめに</a:t>
            </a:r>
            <a:endParaRPr lang="ja-JP" altLang="en-US" sz="2400" dirty="0">
              <a:latin typeface="HGP創英角ｺﾞｼｯｸUB"/>
              <a:ea typeface="HGP創英角ｺﾞｼｯｸUB"/>
            </a:endParaRPr>
          </a:p>
        </p:txBody>
      </p:sp>
    </p:spTree>
    <p:extLst>
      <p:ext uri="{BB962C8B-B14F-4D97-AF65-F5344CB8AC3E}">
        <p14:creationId xmlns:p14="http://schemas.microsoft.com/office/powerpoint/2010/main" val="718358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1767" y="648933"/>
            <a:ext cx="8321733" cy="461665"/>
          </a:xfrm>
          <a:prstGeom prst="rect">
            <a:avLst/>
          </a:prstGeom>
        </p:spPr>
        <p:txBody>
          <a:bodyPr wrap="square">
            <a:spAutoFit/>
          </a:bodyPr>
          <a:lstStyle/>
          <a:p>
            <a:pPr defTabSz="802485">
              <a:defRPr/>
            </a:pPr>
            <a:r>
              <a:rPr lang="ja-JP" altLang="en-US" sz="2400" dirty="0">
                <a:latin typeface="HGP創英角ｺﾞｼｯｸUB"/>
                <a:ea typeface="HGP創英角ｺﾞｼｯｸUB"/>
              </a:rPr>
              <a:t>⑴　訓練の振り返りと避難確保計画の見直し</a:t>
            </a:r>
          </a:p>
        </p:txBody>
      </p:sp>
      <p:sp>
        <p:nvSpPr>
          <p:cNvPr id="6" name="テキスト ボックス 5"/>
          <p:cNvSpPr txBox="1"/>
          <p:nvPr/>
        </p:nvSpPr>
        <p:spPr>
          <a:xfrm>
            <a:off x="631765" y="1183400"/>
            <a:ext cx="9102437" cy="1200329"/>
          </a:xfrm>
          <a:prstGeom prst="rect">
            <a:avLst/>
          </a:prstGeom>
          <a:noFill/>
          <a:ln>
            <a:solidFill>
              <a:schemeClr val="tx1"/>
            </a:solidFill>
          </a:ln>
        </p:spPr>
        <p:txBody>
          <a:bodyPr wrap="square" rtlCol="0">
            <a:spAutoFit/>
          </a:bodyPr>
          <a:lstStyle/>
          <a:p>
            <a:pPr>
              <a:spcBef>
                <a:spcPts val="600"/>
              </a:spcBef>
            </a:pPr>
            <a:r>
              <a:rPr lang="ja-JP" altLang="en-US" dirty="0">
                <a:latin typeface="+mn-ea"/>
              </a:rPr>
              <a:t>訓練実施後は参加した職員で振り返りを実施しましょう。</a:t>
            </a:r>
            <a:br>
              <a:rPr lang="en-US" altLang="ja-JP" dirty="0">
                <a:latin typeface="+mn-ea"/>
              </a:rPr>
            </a:br>
            <a:r>
              <a:rPr lang="ja-JP" altLang="en-US" dirty="0">
                <a:latin typeface="+mn-ea"/>
              </a:rPr>
              <a:t>課題解決のため、必要があれば避難確保計画の見直しをしてください。</a:t>
            </a:r>
            <a:br>
              <a:rPr lang="en-US" altLang="ja-JP" dirty="0">
                <a:latin typeface="+mn-ea"/>
              </a:rPr>
            </a:br>
            <a:r>
              <a:rPr lang="ja-JP" altLang="en-US" dirty="0">
                <a:latin typeface="+mn-ea"/>
              </a:rPr>
              <a:t>避難確保計画の見直しを行なった際には、修正した計画を市へ提出してください。</a:t>
            </a:r>
            <a:br>
              <a:rPr lang="en-US" altLang="ja-JP" dirty="0">
                <a:latin typeface="+mn-ea"/>
              </a:rPr>
            </a:br>
            <a:r>
              <a:rPr lang="ja-JP" altLang="en-US" dirty="0">
                <a:latin typeface="+mn-ea"/>
              </a:rPr>
              <a:t>（人事異動による職員の配置転換などでの軽微な修正は提出の必要はありません）</a:t>
            </a:r>
            <a:endParaRPr lang="en-US" altLang="ja-JP" dirty="0">
              <a:latin typeface="+mn-ea"/>
            </a:endParaRPr>
          </a:p>
        </p:txBody>
      </p:sp>
      <p:graphicFrame>
        <p:nvGraphicFramePr>
          <p:cNvPr id="9" name="図表 8">
            <a:extLst>
              <a:ext uri="{FF2B5EF4-FFF2-40B4-BE49-F238E27FC236}">
                <a16:creationId xmlns:a16="http://schemas.microsoft.com/office/drawing/2014/main" id="{F9826D16-6861-BF4B-9D28-4B363930D40F}"/>
              </a:ext>
            </a:extLst>
          </p:cNvPr>
          <p:cNvGraphicFramePr/>
          <p:nvPr>
            <p:extLst>
              <p:ext uri="{D42A27DB-BD31-4B8C-83A1-F6EECF244321}">
                <p14:modId xmlns:p14="http://schemas.microsoft.com/office/powerpoint/2010/main" val="1112611010"/>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正方形/長方形 2"/>
          <p:cNvSpPr/>
          <p:nvPr/>
        </p:nvSpPr>
        <p:spPr>
          <a:xfrm>
            <a:off x="631765" y="2456531"/>
            <a:ext cx="9102437" cy="4154984"/>
          </a:xfrm>
          <a:prstGeom prst="rect">
            <a:avLst/>
          </a:prstGeom>
          <a:ln>
            <a:solidFill>
              <a:schemeClr val="tx1"/>
            </a:solidFill>
          </a:ln>
        </p:spPr>
        <p:txBody>
          <a:bodyPr wrap="square">
            <a:spAutoFit/>
          </a:bodyPr>
          <a:lstStyle/>
          <a:p>
            <a:r>
              <a:rPr lang="en-US" altLang="ja-JP" sz="1600" dirty="0"/>
              <a:t>【</a:t>
            </a:r>
            <a:r>
              <a:rPr lang="ja-JP" altLang="en-US" sz="1600" dirty="0"/>
              <a:t>振り返りのポイント☝ </a:t>
            </a:r>
            <a:r>
              <a:rPr lang="en-US" altLang="ja-JP" sz="1600" dirty="0"/>
              <a:t>】</a:t>
            </a:r>
          </a:p>
          <a:p>
            <a:r>
              <a:rPr lang="ja-JP" altLang="en-US" sz="1600" dirty="0"/>
              <a:t>　振り返りにあたっては、米国 </a:t>
            </a:r>
            <a:r>
              <a:rPr lang="en-US" altLang="ja-JP" sz="1600" dirty="0"/>
              <a:t>AAR</a:t>
            </a:r>
            <a:r>
              <a:rPr lang="ja-JP" altLang="en-US" sz="1600" dirty="0"/>
              <a:t>（</a:t>
            </a:r>
            <a:r>
              <a:rPr lang="en-US" altLang="ja-JP" sz="1600" dirty="0"/>
              <a:t>After Action Review</a:t>
            </a:r>
            <a:r>
              <a:rPr lang="ja-JP" altLang="en-US" sz="1600" dirty="0"/>
              <a:t>）の考え方を参考にして訓練を実施すると良いでしょう。</a:t>
            </a:r>
            <a:r>
              <a:rPr lang="en-US" altLang="ja-JP" sz="1600" dirty="0"/>
              <a:t>AAR </a:t>
            </a:r>
            <a:r>
              <a:rPr lang="ja-JP" altLang="en-US" sz="1600" dirty="0"/>
              <a:t>による検証では、以下の４つの質問を軸に議論を行います。</a:t>
            </a:r>
            <a:endParaRPr lang="en-US" altLang="ja-JP" sz="1600" dirty="0"/>
          </a:p>
          <a:p>
            <a:r>
              <a:rPr lang="ja-JP" altLang="en-US" sz="1600" dirty="0"/>
              <a:t>　</a:t>
            </a:r>
            <a:endParaRPr lang="en-US" altLang="ja-JP" sz="1600" dirty="0"/>
          </a:p>
          <a:p>
            <a:r>
              <a:rPr lang="ja-JP" altLang="en-US" dirty="0"/>
              <a:t>　①　何をしようとしたのか？</a:t>
            </a:r>
            <a:endParaRPr lang="en-US" altLang="ja-JP" dirty="0"/>
          </a:p>
          <a:p>
            <a:r>
              <a:rPr lang="ja-JP" altLang="en-US" dirty="0"/>
              <a:t>　②　実際には何が起きたのか？</a:t>
            </a:r>
            <a:endParaRPr lang="en-US" altLang="ja-JP" dirty="0"/>
          </a:p>
          <a:p>
            <a:r>
              <a:rPr lang="ja-JP" altLang="en-US" dirty="0"/>
              <a:t>　③　なぜそうなったのか？</a:t>
            </a:r>
            <a:endParaRPr lang="en-US" altLang="ja-JP" dirty="0"/>
          </a:p>
          <a:p>
            <a:r>
              <a:rPr lang="ja-JP" altLang="en-US" dirty="0"/>
              <a:t>　④　次回すべきことは何か？</a:t>
            </a:r>
            <a:endParaRPr lang="en-US" altLang="ja-JP" dirty="0"/>
          </a:p>
          <a:p>
            <a:endParaRPr lang="en-US" altLang="ja-JP" sz="1600" dirty="0"/>
          </a:p>
          <a:p>
            <a:r>
              <a:rPr lang="ja-JP" altLang="en-US" sz="1600" dirty="0"/>
              <a:t>　避難確保計画に定めた避難時間と比べて訓練時の避難時間はどうであったか、避難ルートの安全性に問題は無かったか、避難支援要員に過不足はなかったか、設備や装備品等に課題や不足はないか等について事前に目標を設定し、４つの質問を軸に振り返りを行います。訓練計画の時点で目標（目的）をしっかり設定することが重要になります。</a:t>
            </a:r>
            <a:endParaRPr lang="en-US" altLang="ja-JP" sz="1600" dirty="0"/>
          </a:p>
          <a:p>
            <a:r>
              <a:rPr lang="ja-JP" altLang="en-US" sz="1600" dirty="0"/>
              <a:t>　また、課題等が確認された場合には、避難確保計画を変更や必要な改善策を講じる必要があります。避難の実効性を高めていくために、避難訓練を通じて</a:t>
            </a:r>
            <a:r>
              <a:rPr lang="en-US" altLang="ja-JP" sz="1600" dirty="0"/>
              <a:t>PDCA</a:t>
            </a:r>
            <a:r>
              <a:rPr lang="ja-JP" altLang="en-US" sz="1600" dirty="0"/>
              <a:t>サイクルを回し、防災体制等の充実に努めてください。</a:t>
            </a:r>
          </a:p>
        </p:txBody>
      </p:sp>
    </p:spTree>
    <p:extLst>
      <p:ext uri="{BB962C8B-B14F-4D97-AF65-F5344CB8AC3E}">
        <p14:creationId xmlns:p14="http://schemas.microsoft.com/office/powerpoint/2010/main" val="30354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1767" y="1191390"/>
            <a:ext cx="9115348" cy="923330"/>
          </a:xfrm>
          <a:prstGeom prst="rect">
            <a:avLst/>
          </a:prstGeom>
          <a:noFill/>
          <a:ln>
            <a:solidFill>
              <a:schemeClr val="tx1"/>
            </a:solidFill>
          </a:ln>
        </p:spPr>
        <p:txBody>
          <a:bodyPr wrap="square">
            <a:spAutoFit/>
          </a:bodyPr>
          <a:lstStyle/>
          <a:p>
            <a:pPr defTabSz="576255">
              <a:defRPr/>
            </a:pPr>
            <a:r>
              <a:rPr lang="ja-JP" altLang="en-US" dirty="0">
                <a:latin typeface="+mn-ea"/>
              </a:rPr>
              <a:t>避難確保計画に基づく訓練を行なった際には、市へ訓練結果報告を行ってください。</a:t>
            </a:r>
            <a:endParaRPr lang="en-US" altLang="ja-JP" dirty="0">
              <a:latin typeface="+mn-ea"/>
            </a:endParaRPr>
          </a:p>
          <a:p>
            <a:pPr defTabSz="576255">
              <a:defRPr/>
            </a:pPr>
            <a:r>
              <a:rPr lang="ja-JP" altLang="en-US" dirty="0">
                <a:latin typeface="+mn-ea"/>
              </a:rPr>
              <a:t>訓練実施報告書を作成し、訓練実施後、概ね１か月以内に市（危機管理課）へ提出してください。</a:t>
            </a:r>
            <a:endParaRPr lang="en-US" altLang="ja-JP" dirty="0">
              <a:latin typeface="+mn-ea"/>
            </a:endParaRPr>
          </a:p>
        </p:txBody>
      </p:sp>
      <p:sp>
        <p:nvSpPr>
          <p:cNvPr id="4" name="テキスト ボックス 3"/>
          <p:cNvSpPr txBox="1"/>
          <p:nvPr/>
        </p:nvSpPr>
        <p:spPr>
          <a:xfrm>
            <a:off x="1188557" y="2164691"/>
            <a:ext cx="877163" cy="369332"/>
          </a:xfrm>
          <a:prstGeom prst="rect">
            <a:avLst/>
          </a:prstGeom>
          <a:noFill/>
        </p:spPr>
        <p:txBody>
          <a:bodyPr wrap="none" rtlCol="0">
            <a:spAutoFit/>
          </a:bodyPr>
          <a:lstStyle/>
          <a:p>
            <a:r>
              <a:rPr kumimoji="1" lang="en-US" altLang="ja-JP" dirty="0"/>
              <a:t>【</a:t>
            </a:r>
            <a:r>
              <a:rPr kumimoji="1" lang="ja-JP" altLang="en-US" dirty="0"/>
              <a:t>様式</a:t>
            </a:r>
            <a:r>
              <a:rPr kumimoji="1" lang="en-US" altLang="ja-JP" dirty="0"/>
              <a:t>】</a:t>
            </a:r>
            <a:endParaRPr kumimoji="1" lang="ja-JP" altLang="en-US" dirty="0"/>
          </a:p>
        </p:txBody>
      </p:sp>
      <p:sp>
        <p:nvSpPr>
          <p:cNvPr id="5" name="テキスト ボックス 4"/>
          <p:cNvSpPr txBox="1"/>
          <p:nvPr/>
        </p:nvSpPr>
        <p:spPr>
          <a:xfrm>
            <a:off x="5267495" y="2164691"/>
            <a:ext cx="1107996" cy="369332"/>
          </a:xfrm>
          <a:prstGeom prst="rect">
            <a:avLst/>
          </a:prstGeom>
          <a:noFill/>
        </p:spPr>
        <p:txBody>
          <a:bodyPr wrap="none" rtlCol="0">
            <a:spAutoFit/>
          </a:bodyPr>
          <a:lstStyle/>
          <a:p>
            <a:r>
              <a:rPr kumimoji="1" lang="en-US" altLang="ja-JP" dirty="0"/>
              <a:t>【</a:t>
            </a:r>
            <a:r>
              <a:rPr kumimoji="1" lang="ja-JP" altLang="en-US" dirty="0"/>
              <a:t>記載例</a:t>
            </a:r>
            <a:r>
              <a:rPr kumimoji="1" lang="en-US" altLang="ja-JP" dirty="0"/>
              <a:t>】</a:t>
            </a:r>
            <a:endParaRPr kumimoji="1" lang="ja-JP" altLang="en-US" dirty="0"/>
          </a:p>
        </p:txBody>
      </p:sp>
      <p:pic>
        <p:nvPicPr>
          <p:cNvPr id="6" name="図 5"/>
          <p:cNvPicPr>
            <a:picLocks noChangeAspect="1"/>
          </p:cNvPicPr>
          <p:nvPr/>
        </p:nvPicPr>
        <p:blipFill>
          <a:blip r:embed="rId2"/>
          <a:stretch>
            <a:fillRect/>
          </a:stretch>
        </p:blipFill>
        <p:spPr>
          <a:xfrm>
            <a:off x="1510280" y="2444374"/>
            <a:ext cx="3138228" cy="4291705"/>
          </a:xfrm>
          <a:prstGeom prst="rect">
            <a:avLst/>
          </a:prstGeom>
        </p:spPr>
      </p:pic>
      <p:pic>
        <p:nvPicPr>
          <p:cNvPr id="7" name="図 6"/>
          <p:cNvPicPr>
            <a:picLocks noChangeAspect="1"/>
          </p:cNvPicPr>
          <p:nvPr/>
        </p:nvPicPr>
        <p:blipFill>
          <a:blip r:embed="rId3"/>
          <a:stretch>
            <a:fillRect/>
          </a:stretch>
        </p:blipFill>
        <p:spPr>
          <a:xfrm>
            <a:off x="5589220" y="2444374"/>
            <a:ext cx="3123587" cy="4291706"/>
          </a:xfrm>
          <a:prstGeom prst="rect">
            <a:avLst/>
          </a:prstGeom>
        </p:spPr>
      </p:pic>
      <p:sp>
        <p:nvSpPr>
          <p:cNvPr id="8" name="正方形/長方形 7">
            <a:extLst>
              <a:ext uri="{FF2B5EF4-FFF2-40B4-BE49-F238E27FC236}">
                <a16:creationId xmlns:a16="http://schemas.microsoft.com/office/drawing/2014/main" id="{AA67AFDB-A38A-B940-8EC6-269015BA87FB}"/>
              </a:ext>
            </a:extLst>
          </p:cNvPr>
          <p:cNvSpPr/>
          <p:nvPr/>
        </p:nvSpPr>
        <p:spPr>
          <a:xfrm>
            <a:off x="631767" y="645458"/>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⑵　訓練実施報告</a:t>
            </a:r>
            <a:endParaRPr lang="ja-JP" altLang="en-US" sz="2400" dirty="0">
              <a:latin typeface="HGP創英角ｺﾞｼｯｸUB"/>
              <a:ea typeface="HGP創英角ｺﾞｼｯｸUB"/>
            </a:endParaRPr>
          </a:p>
        </p:txBody>
      </p:sp>
      <p:graphicFrame>
        <p:nvGraphicFramePr>
          <p:cNvPr id="9" name="図表 8">
            <a:extLst>
              <a:ext uri="{FF2B5EF4-FFF2-40B4-BE49-F238E27FC236}">
                <a16:creationId xmlns:a16="http://schemas.microsoft.com/office/drawing/2014/main" id="{F9826D16-6861-BF4B-9D28-4B363930D40F}"/>
              </a:ext>
            </a:extLst>
          </p:cNvPr>
          <p:cNvGraphicFramePr/>
          <p:nvPr>
            <p:extLst>
              <p:ext uri="{D42A27DB-BD31-4B8C-83A1-F6EECF244321}">
                <p14:modId xmlns:p14="http://schemas.microsoft.com/office/powerpoint/2010/main" val="1759821660"/>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451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36211" y="4552950"/>
            <a:ext cx="3877986" cy="1754326"/>
          </a:xfrm>
          <a:prstGeom prst="rect">
            <a:avLst/>
          </a:prstGeom>
          <a:noFill/>
        </p:spPr>
        <p:txBody>
          <a:bodyPr wrap="none" rtlCol="0">
            <a:spAutoFit/>
          </a:bodyPr>
          <a:lstStyle/>
          <a:p>
            <a:pPr algn="ctr"/>
            <a:r>
              <a:rPr kumimoji="1" lang="ja-JP" altLang="en-US" dirty="0"/>
              <a:t>作成　</a:t>
            </a:r>
            <a:r>
              <a:rPr kumimoji="1" lang="en-US" altLang="ja-JP" dirty="0"/>
              <a:t>2022</a:t>
            </a:r>
            <a:r>
              <a:rPr kumimoji="1" lang="ja-JP" altLang="en-US" dirty="0"/>
              <a:t>年</a:t>
            </a:r>
            <a:r>
              <a:rPr kumimoji="1" lang="en-US" altLang="ja-JP" dirty="0"/>
              <a:t>3</a:t>
            </a:r>
            <a:r>
              <a:rPr kumimoji="1" lang="ja-JP" altLang="en-US" dirty="0"/>
              <a:t>月</a:t>
            </a:r>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dirty="0"/>
              <a:t>編集　豊岡市危機管理部危機管理課</a:t>
            </a:r>
            <a:endParaRPr kumimoji="1" lang="en-US" altLang="ja-JP" dirty="0"/>
          </a:p>
        </p:txBody>
      </p:sp>
    </p:spTree>
    <p:extLst>
      <p:ext uri="{BB962C8B-B14F-4D97-AF65-F5344CB8AC3E}">
        <p14:creationId xmlns:p14="http://schemas.microsoft.com/office/powerpoint/2010/main" val="375441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D168F7B-96B3-AF4E-93FC-CE0006A62F45}"/>
              </a:ext>
            </a:extLst>
          </p:cNvPr>
          <p:cNvSpPr/>
          <p:nvPr/>
        </p:nvSpPr>
        <p:spPr>
          <a:xfrm>
            <a:off x="631767" y="0"/>
            <a:ext cx="5244895"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目次</a:t>
            </a:r>
            <a:endParaRPr lang="ja-JP" altLang="en-US" sz="2400" dirty="0">
              <a:latin typeface="HGP創英角ｺﾞｼｯｸUB"/>
              <a:ea typeface="HGP創英角ｺﾞｼｯｸUB"/>
            </a:endParaRPr>
          </a:p>
        </p:txBody>
      </p:sp>
      <p:graphicFrame>
        <p:nvGraphicFramePr>
          <p:cNvPr id="5" name="図表 4">
            <a:extLst>
              <a:ext uri="{FF2B5EF4-FFF2-40B4-BE49-F238E27FC236}">
                <a16:creationId xmlns:a16="http://schemas.microsoft.com/office/drawing/2014/main" id="{AAB4E8BE-90EB-0640-B636-CB9833D07930}"/>
              </a:ext>
            </a:extLst>
          </p:cNvPr>
          <p:cNvGraphicFramePr/>
          <p:nvPr>
            <p:extLst>
              <p:ext uri="{D42A27DB-BD31-4B8C-83A1-F6EECF244321}">
                <p14:modId xmlns:p14="http://schemas.microsoft.com/office/powerpoint/2010/main" val="2645002264"/>
              </p:ext>
            </p:extLst>
          </p:nvPr>
        </p:nvGraphicFramePr>
        <p:xfrm>
          <a:off x="631767" y="944880"/>
          <a:ext cx="9106594" cy="5142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63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D89CF5BA-E570-C042-AFAC-E55429223BE4}"/>
              </a:ext>
            </a:extLst>
          </p:cNvPr>
          <p:cNvSpPr/>
          <p:nvPr/>
        </p:nvSpPr>
        <p:spPr>
          <a:xfrm>
            <a:off x="4845132" y="273132"/>
            <a:ext cx="4678878" cy="2220686"/>
          </a:xfrm>
          <a:prstGeom prst="roundRect">
            <a:avLst>
              <a:gd name="adj" fmla="val 8111"/>
            </a:avLst>
          </a:prstGeom>
          <a:solidFill>
            <a:srgbClr val="003A0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図表 2">
            <a:extLst>
              <a:ext uri="{FF2B5EF4-FFF2-40B4-BE49-F238E27FC236}">
                <a16:creationId xmlns:a16="http://schemas.microsoft.com/office/drawing/2014/main" id="{848CC4F3-7074-4148-9D55-4E89090504B5}"/>
              </a:ext>
            </a:extLst>
          </p:cNvPr>
          <p:cNvGraphicFramePr/>
          <p:nvPr>
            <p:extLst>
              <p:ext uri="{D42A27DB-BD31-4B8C-83A1-F6EECF244321}">
                <p14:modId xmlns:p14="http://schemas.microsoft.com/office/powerpoint/2010/main" val="537588912"/>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図 4">
            <a:extLst>
              <a:ext uri="{FF2B5EF4-FFF2-40B4-BE49-F238E27FC236}">
                <a16:creationId xmlns:a16="http://schemas.microsoft.com/office/drawing/2014/main" id="{C7B01470-8769-E144-BD30-B2424E7D0411}"/>
              </a:ext>
            </a:extLst>
          </p:cNvPr>
          <p:cNvPicPr>
            <a:picLocks noChangeAspect="1"/>
          </p:cNvPicPr>
          <p:nvPr/>
        </p:nvPicPr>
        <p:blipFill>
          <a:blip r:embed="rId7"/>
          <a:stretch>
            <a:fillRect/>
          </a:stretch>
        </p:blipFill>
        <p:spPr>
          <a:xfrm>
            <a:off x="5212117" y="470878"/>
            <a:ext cx="1825193" cy="1825193"/>
          </a:xfrm>
          <a:prstGeom prst="rect">
            <a:avLst/>
          </a:prstGeom>
        </p:spPr>
      </p:pic>
      <p:pic>
        <p:nvPicPr>
          <p:cNvPr id="8" name="図 7">
            <a:extLst>
              <a:ext uri="{FF2B5EF4-FFF2-40B4-BE49-F238E27FC236}">
                <a16:creationId xmlns:a16="http://schemas.microsoft.com/office/drawing/2014/main" id="{E3C99251-379E-E14E-9C45-89B08FAB81DA}"/>
              </a:ext>
            </a:extLst>
          </p:cNvPr>
          <p:cNvPicPr>
            <a:picLocks noChangeAspect="1"/>
          </p:cNvPicPr>
          <p:nvPr/>
        </p:nvPicPr>
        <p:blipFill>
          <a:blip r:embed="rId8"/>
          <a:stretch>
            <a:fillRect/>
          </a:stretch>
        </p:blipFill>
        <p:spPr>
          <a:xfrm>
            <a:off x="5067854" y="2358739"/>
            <a:ext cx="4297878" cy="4572211"/>
          </a:xfrm>
          <a:prstGeom prst="rect">
            <a:avLst/>
          </a:prstGeom>
        </p:spPr>
      </p:pic>
      <p:sp>
        <p:nvSpPr>
          <p:cNvPr id="11" name="テキスト ボックス 10">
            <a:extLst>
              <a:ext uri="{FF2B5EF4-FFF2-40B4-BE49-F238E27FC236}">
                <a16:creationId xmlns:a16="http://schemas.microsoft.com/office/drawing/2014/main" id="{F1529677-0E96-254B-A807-396BAFE160B0}"/>
              </a:ext>
            </a:extLst>
          </p:cNvPr>
          <p:cNvSpPr txBox="1"/>
          <p:nvPr/>
        </p:nvSpPr>
        <p:spPr>
          <a:xfrm rot="21415138">
            <a:off x="7047887" y="786576"/>
            <a:ext cx="2531352" cy="461665"/>
          </a:xfrm>
          <a:prstGeom prst="rect">
            <a:avLst/>
          </a:prstGeom>
          <a:noFill/>
        </p:spPr>
        <p:txBody>
          <a:bodyPr wrap="square" rtlCol="0">
            <a:spAutoFit/>
          </a:bodyPr>
          <a:lstStyle/>
          <a:p>
            <a:r>
              <a:rPr kumimoji="1" lang="ja-JP" altLang="en-US" sz="2400" u="sng">
                <a:pattFill prst="pct40">
                  <a:fgClr>
                    <a:schemeClr val="accent1"/>
                  </a:fgClr>
                  <a:bgClr>
                    <a:schemeClr val="bg1"/>
                  </a:bgClr>
                </a:pattFill>
                <a:latin typeface="HGSoeiKakugothicUB" panose="020B0909000000000000" pitchFamily="49" charset="-128"/>
                <a:ea typeface="HGSoeiKakugothicUB" panose="020B0909000000000000" pitchFamily="49" charset="-128"/>
              </a:rPr>
              <a:t>命を守るには？</a:t>
            </a:r>
          </a:p>
        </p:txBody>
      </p:sp>
    </p:spTree>
    <p:extLst>
      <p:ext uri="{BB962C8B-B14F-4D97-AF65-F5344CB8AC3E}">
        <p14:creationId xmlns:p14="http://schemas.microsoft.com/office/powerpoint/2010/main" val="200283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図表 9">
            <a:extLst>
              <a:ext uri="{FF2B5EF4-FFF2-40B4-BE49-F238E27FC236}">
                <a16:creationId xmlns:a16="http://schemas.microsoft.com/office/drawing/2014/main" id="{7B65F493-2894-E743-948F-CED2A9A063F1}"/>
              </a:ext>
            </a:extLst>
          </p:cNvPr>
          <p:cNvGraphicFramePr/>
          <p:nvPr>
            <p:extLst>
              <p:ext uri="{D42A27DB-BD31-4B8C-83A1-F6EECF244321}">
                <p14:modId xmlns:p14="http://schemas.microsoft.com/office/powerpoint/2010/main" val="4249773058"/>
              </p:ext>
            </p:extLst>
          </p:nvPr>
        </p:nvGraphicFramePr>
        <p:xfrm>
          <a:off x="2314172" y="2205640"/>
          <a:ext cx="5856052" cy="4458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正方形/長方形 10">
            <a:extLst>
              <a:ext uri="{FF2B5EF4-FFF2-40B4-BE49-F238E27FC236}">
                <a16:creationId xmlns:a16="http://schemas.microsoft.com/office/drawing/2014/main" id="{DF35F5DB-387D-0046-930A-DE1702C9CD8F}"/>
              </a:ext>
            </a:extLst>
          </p:cNvPr>
          <p:cNvSpPr/>
          <p:nvPr/>
        </p:nvSpPr>
        <p:spPr>
          <a:xfrm>
            <a:off x="632931" y="728312"/>
            <a:ext cx="9135909" cy="1200329"/>
          </a:xfrm>
          <a:prstGeom prst="rect">
            <a:avLst/>
          </a:prstGeom>
        </p:spPr>
        <p:txBody>
          <a:bodyPr wrap="square">
            <a:spAutoFit/>
          </a:bodyPr>
          <a:lstStyle/>
          <a:p>
            <a:r>
              <a:rPr lang="ja-JP" altLang="en-US" dirty="0"/>
              <a:t>　災害時に命を守るために、円滑かつ迅速な避難の確保を図るために訓練が必要です。</a:t>
            </a:r>
            <a:endParaRPr lang="en-US" altLang="ja-JP" dirty="0"/>
          </a:p>
          <a:p>
            <a:r>
              <a:rPr lang="ja-JP" altLang="en-US" dirty="0"/>
              <a:t>　より避難の実効性を高めていくために、ただ訓練を実施するだけでなく、避難訓練を通</a:t>
            </a:r>
            <a:r>
              <a:rPr lang="ja-JP" altLang="en-US" dirty="0" err="1"/>
              <a:t>じて</a:t>
            </a:r>
            <a:r>
              <a:rPr lang="ja-JP" altLang="en-US" dirty="0"/>
              <a:t> </a:t>
            </a:r>
            <a:r>
              <a:rPr lang="en" altLang="ja-JP" dirty="0">
                <a:latin typeface="TimesNewRoman"/>
              </a:rPr>
              <a:t>PDCA </a:t>
            </a:r>
            <a:r>
              <a:rPr lang="ja-JP" altLang="en-US" dirty="0"/>
              <a:t>サイクルを回し、防災体制等の充実をさせることを目的に訓練を実施してください。</a:t>
            </a:r>
            <a:endParaRPr lang="en-US" altLang="ja-JP" dirty="0"/>
          </a:p>
        </p:txBody>
      </p:sp>
      <p:graphicFrame>
        <p:nvGraphicFramePr>
          <p:cNvPr id="6" name="図表 5">
            <a:extLst>
              <a:ext uri="{FF2B5EF4-FFF2-40B4-BE49-F238E27FC236}">
                <a16:creationId xmlns:a16="http://schemas.microsoft.com/office/drawing/2014/main" id="{C286B710-52C1-EA45-897C-31020F33393C}"/>
              </a:ext>
            </a:extLst>
          </p:cNvPr>
          <p:cNvGraphicFramePr/>
          <p:nvPr>
            <p:extLst>
              <p:ext uri="{D42A27DB-BD31-4B8C-83A1-F6EECF244321}">
                <p14:modId xmlns:p14="http://schemas.microsoft.com/office/powerpoint/2010/main" val="747719601"/>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075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D89CF5BA-E570-C042-AFAC-E55429223BE4}"/>
              </a:ext>
            </a:extLst>
          </p:cNvPr>
          <p:cNvSpPr/>
          <p:nvPr/>
        </p:nvSpPr>
        <p:spPr>
          <a:xfrm>
            <a:off x="5176421" y="452544"/>
            <a:ext cx="4440019" cy="2220686"/>
          </a:xfrm>
          <a:prstGeom prst="roundRect">
            <a:avLst>
              <a:gd name="adj" fmla="val 8111"/>
            </a:avLst>
          </a:prstGeom>
          <a:solidFill>
            <a:srgbClr val="003A0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図表 2">
            <a:extLst>
              <a:ext uri="{FF2B5EF4-FFF2-40B4-BE49-F238E27FC236}">
                <a16:creationId xmlns:a16="http://schemas.microsoft.com/office/drawing/2014/main" id="{848CC4F3-7074-4148-9D55-4E89090504B5}"/>
              </a:ext>
            </a:extLst>
          </p:cNvPr>
          <p:cNvGraphicFramePr/>
          <p:nvPr>
            <p:extLst>
              <p:ext uri="{D42A27DB-BD31-4B8C-83A1-F6EECF244321}">
                <p14:modId xmlns:p14="http://schemas.microsoft.com/office/powerpoint/2010/main" val="3883784789"/>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表 12">
            <a:extLst>
              <a:ext uri="{FF2B5EF4-FFF2-40B4-BE49-F238E27FC236}">
                <a16:creationId xmlns:a16="http://schemas.microsoft.com/office/drawing/2014/main" id="{4D27E685-0A9D-6842-9054-15FAD1967C9E}"/>
              </a:ext>
            </a:extLst>
          </p:cNvPr>
          <p:cNvGraphicFramePr>
            <a:graphicFrameLocks noGrp="1"/>
          </p:cNvGraphicFramePr>
          <p:nvPr>
            <p:extLst>
              <p:ext uri="{D42A27DB-BD31-4B8C-83A1-F6EECF244321}">
                <p14:modId xmlns:p14="http://schemas.microsoft.com/office/powerpoint/2010/main" val="829396004"/>
              </p:ext>
            </p:extLst>
          </p:nvPr>
        </p:nvGraphicFramePr>
        <p:xfrm>
          <a:off x="5507306" y="763833"/>
          <a:ext cx="3827722" cy="1661835"/>
        </p:xfrm>
        <a:graphic>
          <a:graphicData uri="http://schemas.openxmlformats.org/drawingml/2006/table">
            <a:tbl>
              <a:tblPr firstRow="1" bandRow="1">
                <a:tableStyleId>{5C22544A-7EE6-4342-B048-85BDC9FD1C3A}</a:tableStyleId>
              </a:tblPr>
              <a:tblGrid>
                <a:gridCol w="603634">
                  <a:extLst>
                    <a:ext uri="{9D8B030D-6E8A-4147-A177-3AD203B41FA5}">
                      <a16:colId xmlns:a16="http://schemas.microsoft.com/office/drawing/2014/main" val="909075777"/>
                    </a:ext>
                  </a:extLst>
                </a:gridCol>
                <a:gridCol w="922997">
                  <a:extLst>
                    <a:ext uri="{9D8B030D-6E8A-4147-A177-3AD203B41FA5}">
                      <a16:colId xmlns:a16="http://schemas.microsoft.com/office/drawing/2014/main" val="1394912551"/>
                    </a:ext>
                  </a:extLst>
                </a:gridCol>
                <a:gridCol w="1668422">
                  <a:extLst>
                    <a:ext uri="{9D8B030D-6E8A-4147-A177-3AD203B41FA5}">
                      <a16:colId xmlns:a16="http://schemas.microsoft.com/office/drawing/2014/main" val="1469406618"/>
                    </a:ext>
                  </a:extLst>
                </a:gridCol>
                <a:gridCol w="632669">
                  <a:extLst>
                    <a:ext uri="{9D8B030D-6E8A-4147-A177-3AD203B41FA5}">
                      <a16:colId xmlns:a16="http://schemas.microsoft.com/office/drawing/2014/main" val="1232981223"/>
                    </a:ext>
                  </a:extLst>
                </a:gridCol>
              </a:tblGrid>
              <a:tr h="259755">
                <a:tc>
                  <a:txBody>
                    <a:bodyPr/>
                    <a:lstStyle/>
                    <a:p>
                      <a:pPr algn="ctr"/>
                      <a:r>
                        <a:rPr kumimoji="1" lang="ja-JP" altLang="en-US" sz="700" dirty="0"/>
                        <a:t>警戒レベル</a:t>
                      </a:r>
                    </a:p>
                  </a:txBody>
                  <a:tcPr anchor="ctr"/>
                </a:tc>
                <a:tc>
                  <a:txBody>
                    <a:bodyPr/>
                    <a:lstStyle/>
                    <a:p>
                      <a:pPr algn="ctr"/>
                      <a:r>
                        <a:rPr kumimoji="1" lang="ja-JP" altLang="en-US" sz="700" dirty="0"/>
                        <a:t>名称</a:t>
                      </a:r>
                    </a:p>
                  </a:txBody>
                  <a:tcPr anchor="ctr"/>
                </a:tc>
                <a:tc>
                  <a:txBody>
                    <a:bodyPr/>
                    <a:lstStyle/>
                    <a:p>
                      <a:pPr algn="ctr"/>
                      <a:r>
                        <a:rPr kumimoji="1" lang="ja-JP" altLang="en-US" sz="700" dirty="0"/>
                        <a:t>住民がとるべき行動</a:t>
                      </a:r>
                    </a:p>
                  </a:txBody>
                  <a:tcPr anchor="ctr"/>
                </a:tc>
                <a:tc>
                  <a:txBody>
                    <a:bodyPr/>
                    <a:lstStyle/>
                    <a:p>
                      <a:pPr algn="ctr"/>
                      <a:r>
                        <a:rPr kumimoji="1" lang="ja-JP" altLang="en-US" sz="600" dirty="0"/>
                        <a:t>発表</a:t>
                      </a:r>
                      <a:r>
                        <a:rPr kumimoji="1" lang="en-US" altLang="ja-JP" sz="600" dirty="0"/>
                        <a:t>(</a:t>
                      </a:r>
                      <a:r>
                        <a:rPr kumimoji="1" lang="ja-JP" altLang="en-US" sz="600" dirty="0"/>
                        <a:t>発令</a:t>
                      </a:r>
                      <a:r>
                        <a:rPr kumimoji="1" lang="en-US" altLang="ja-JP" sz="600" dirty="0"/>
                        <a:t>)</a:t>
                      </a:r>
                      <a:r>
                        <a:rPr kumimoji="1" lang="ja-JP" altLang="en-US" sz="600" dirty="0"/>
                        <a:t>機関</a:t>
                      </a:r>
                    </a:p>
                  </a:txBody>
                  <a:tcPr anchor="ctr"/>
                </a:tc>
                <a:extLst>
                  <a:ext uri="{0D108BD9-81ED-4DB2-BD59-A6C34878D82A}">
                    <a16:rowId xmlns:a16="http://schemas.microsoft.com/office/drawing/2014/main" val="2873619087"/>
                  </a:ext>
                </a:extLst>
              </a:tr>
              <a:tr h="179479">
                <a:tc>
                  <a:txBody>
                    <a:bodyPr/>
                    <a:lstStyle/>
                    <a:p>
                      <a:pPr algn="ctr"/>
                      <a:r>
                        <a:rPr kumimoji="1" lang="ja-JP" altLang="en-US" sz="700" dirty="0">
                          <a:solidFill>
                            <a:schemeClr val="bg1"/>
                          </a:solidFill>
                        </a:rPr>
                        <a:t>５</a:t>
                      </a:r>
                    </a:p>
                  </a:txBody>
                  <a:tcPr anchor="ctr">
                    <a:solidFill>
                      <a:srgbClr val="0C000C"/>
                    </a:solidFill>
                  </a:tcPr>
                </a:tc>
                <a:tc>
                  <a:txBody>
                    <a:bodyPr/>
                    <a:lstStyle/>
                    <a:p>
                      <a:r>
                        <a:rPr kumimoji="1" lang="ja-JP" altLang="en-US" sz="700" dirty="0">
                          <a:solidFill>
                            <a:schemeClr val="bg1"/>
                          </a:solidFill>
                        </a:rPr>
                        <a:t>緊急安全確保</a:t>
                      </a:r>
                    </a:p>
                  </a:txBody>
                  <a:tcPr anchor="ctr">
                    <a:solidFill>
                      <a:srgbClr val="0C000C"/>
                    </a:solidFill>
                  </a:tcPr>
                </a:tc>
                <a:tc>
                  <a:txBody>
                    <a:bodyPr/>
                    <a:lstStyle/>
                    <a:p>
                      <a:r>
                        <a:rPr kumimoji="1" lang="ja-JP" altLang="en-US" sz="700" dirty="0">
                          <a:solidFill>
                            <a:schemeClr val="bg1"/>
                          </a:solidFill>
                        </a:rPr>
                        <a:t>命の危険　直ちに安全確保</a:t>
                      </a:r>
                    </a:p>
                  </a:txBody>
                  <a:tcPr anchor="ctr">
                    <a:solidFill>
                      <a:srgbClr val="0C000C"/>
                    </a:solidFill>
                  </a:tcPr>
                </a:tc>
                <a:tc>
                  <a:txBody>
                    <a:bodyPr/>
                    <a:lstStyle/>
                    <a:p>
                      <a:r>
                        <a:rPr kumimoji="1" lang="ja-JP" altLang="en-US" sz="700" dirty="0">
                          <a:solidFill>
                            <a:schemeClr val="bg1"/>
                          </a:solidFill>
                        </a:rPr>
                        <a:t>市</a:t>
                      </a:r>
                    </a:p>
                  </a:txBody>
                  <a:tcPr anchor="ctr">
                    <a:solidFill>
                      <a:srgbClr val="0C000C"/>
                    </a:solidFill>
                  </a:tcPr>
                </a:tc>
                <a:extLst>
                  <a:ext uri="{0D108BD9-81ED-4DB2-BD59-A6C34878D82A}">
                    <a16:rowId xmlns:a16="http://schemas.microsoft.com/office/drawing/2014/main" val="3074320947"/>
                  </a:ext>
                </a:extLst>
              </a:tr>
              <a:tr h="179479">
                <a:tc gridSpan="4">
                  <a:txBody>
                    <a:bodyPr/>
                    <a:lstStyle/>
                    <a:p>
                      <a:pPr algn="ctr"/>
                      <a:r>
                        <a:rPr kumimoji="1" lang="ja-JP" altLang="en-US" sz="700" dirty="0">
                          <a:solidFill>
                            <a:srgbClr val="AA00AA"/>
                          </a:solidFill>
                        </a:rPr>
                        <a:t>～～～～～～＜警戒レベル４までに必ず避難！＞～～～～～～</a:t>
                      </a:r>
                    </a:p>
                  </a:txBody>
                  <a:tcPr anchor="ctr">
                    <a:solidFill>
                      <a:schemeClr val="bg1">
                        <a:lumMod val="85000"/>
                      </a:schemeClr>
                    </a:solidFill>
                  </a:tcPr>
                </a:tc>
                <a:tc hMerge="1">
                  <a:txBody>
                    <a:bodyPr/>
                    <a:lstStyle/>
                    <a:p>
                      <a:endParaRPr kumimoji="1" lang="ja-JP" altLang="en-US" sz="1400" dirty="0">
                        <a:solidFill>
                          <a:schemeClr val="bg1"/>
                        </a:solidFill>
                      </a:endParaRPr>
                    </a:p>
                  </a:txBody>
                  <a:tcPr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40839025"/>
                  </a:ext>
                </a:extLst>
              </a:tr>
              <a:tr h="179479">
                <a:tc>
                  <a:txBody>
                    <a:bodyPr/>
                    <a:lstStyle/>
                    <a:p>
                      <a:pPr algn="ctr"/>
                      <a:r>
                        <a:rPr kumimoji="1" lang="ja-JP" altLang="en-US" sz="700" b="1" dirty="0">
                          <a:solidFill>
                            <a:schemeClr val="bg1"/>
                          </a:solidFill>
                        </a:rPr>
                        <a:t>４</a:t>
                      </a:r>
                    </a:p>
                  </a:txBody>
                  <a:tcPr anchor="ctr">
                    <a:solidFill>
                      <a:srgbClr val="AA00AA"/>
                    </a:solidFill>
                  </a:tcPr>
                </a:tc>
                <a:tc>
                  <a:txBody>
                    <a:bodyPr/>
                    <a:lstStyle/>
                    <a:p>
                      <a:r>
                        <a:rPr kumimoji="1" lang="ja-JP" altLang="en-US" sz="700" b="1" dirty="0">
                          <a:solidFill>
                            <a:schemeClr val="bg1"/>
                          </a:solidFill>
                        </a:rPr>
                        <a:t>避難指示</a:t>
                      </a:r>
                    </a:p>
                  </a:txBody>
                  <a:tcPr anchor="ctr">
                    <a:solidFill>
                      <a:srgbClr val="AA00AA"/>
                    </a:solidFill>
                  </a:tcPr>
                </a:tc>
                <a:tc>
                  <a:txBody>
                    <a:bodyPr/>
                    <a:lstStyle/>
                    <a:p>
                      <a:r>
                        <a:rPr kumimoji="1" lang="ja-JP" altLang="en-US" sz="700" b="1" dirty="0">
                          <a:solidFill>
                            <a:schemeClr val="bg1"/>
                          </a:solidFill>
                        </a:rPr>
                        <a:t>危険な場所から全員避難</a:t>
                      </a:r>
                    </a:p>
                  </a:txBody>
                  <a:tcPr anchor="ctr">
                    <a:solidFill>
                      <a:srgbClr val="AA00AA"/>
                    </a:solidFill>
                  </a:tcPr>
                </a:tc>
                <a:tc>
                  <a:txBody>
                    <a:bodyPr/>
                    <a:lstStyle/>
                    <a:p>
                      <a:r>
                        <a:rPr kumimoji="1" lang="ja-JP" altLang="en-US" sz="700" b="1" dirty="0">
                          <a:solidFill>
                            <a:schemeClr val="bg1"/>
                          </a:solidFill>
                        </a:rPr>
                        <a:t>市</a:t>
                      </a:r>
                    </a:p>
                  </a:txBody>
                  <a:tcPr anchor="ctr">
                    <a:solidFill>
                      <a:srgbClr val="AA00AA"/>
                    </a:solidFill>
                  </a:tcPr>
                </a:tc>
                <a:extLst>
                  <a:ext uri="{0D108BD9-81ED-4DB2-BD59-A6C34878D82A}">
                    <a16:rowId xmlns:a16="http://schemas.microsoft.com/office/drawing/2014/main" val="580331380"/>
                  </a:ext>
                </a:extLst>
              </a:tr>
              <a:tr h="259755">
                <a:tc>
                  <a:txBody>
                    <a:bodyPr/>
                    <a:lstStyle/>
                    <a:p>
                      <a:pPr algn="ctr"/>
                      <a:r>
                        <a:rPr kumimoji="1" lang="ja-JP" altLang="en-US" sz="700" b="1" dirty="0">
                          <a:solidFill>
                            <a:schemeClr val="bg1"/>
                          </a:solidFill>
                        </a:rPr>
                        <a:t>３</a:t>
                      </a:r>
                    </a:p>
                  </a:txBody>
                  <a:tcPr anchor="ctr">
                    <a:solidFill>
                      <a:srgbClr val="FF2800"/>
                    </a:solidFill>
                  </a:tcPr>
                </a:tc>
                <a:tc>
                  <a:txBody>
                    <a:bodyPr/>
                    <a:lstStyle/>
                    <a:p>
                      <a:r>
                        <a:rPr kumimoji="1" lang="ja-JP" altLang="en-US" sz="700" b="1" dirty="0">
                          <a:solidFill>
                            <a:schemeClr val="bg1"/>
                          </a:solidFill>
                        </a:rPr>
                        <a:t>高齢者等避難</a:t>
                      </a:r>
                    </a:p>
                  </a:txBody>
                  <a:tcPr anchor="ctr">
                    <a:solidFill>
                      <a:srgbClr val="FF2800"/>
                    </a:solidFill>
                  </a:tcPr>
                </a:tc>
                <a:tc>
                  <a:txBody>
                    <a:bodyPr/>
                    <a:lstStyle/>
                    <a:p>
                      <a:r>
                        <a:rPr kumimoji="1" lang="ja-JP" altLang="en-US" sz="700" b="1" dirty="0">
                          <a:solidFill>
                            <a:schemeClr val="bg1"/>
                          </a:solidFill>
                        </a:rPr>
                        <a:t>危険な場所から高齢者等は避難</a:t>
                      </a:r>
                    </a:p>
                  </a:txBody>
                  <a:tcPr anchor="ctr">
                    <a:solidFill>
                      <a:srgbClr val="FF2800"/>
                    </a:solidFill>
                  </a:tcPr>
                </a:tc>
                <a:tc>
                  <a:txBody>
                    <a:bodyPr/>
                    <a:lstStyle/>
                    <a:p>
                      <a:r>
                        <a:rPr kumimoji="1" lang="ja-JP" altLang="en-US" sz="700" b="1" dirty="0">
                          <a:solidFill>
                            <a:schemeClr val="bg1"/>
                          </a:solidFill>
                        </a:rPr>
                        <a:t>市</a:t>
                      </a:r>
                    </a:p>
                  </a:txBody>
                  <a:tcPr anchor="ctr">
                    <a:solidFill>
                      <a:srgbClr val="FF2800"/>
                    </a:solidFill>
                  </a:tcPr>
                </a:tc>
                <a:extLst>
                  <a:ext uri="{0D108BD9-81ED-4DB2-BD59-A6C34878D82A}">
                    <a16:rowId xmlns:a16="http://schemas.microsoft.com/office/drawing/2014/main" val="3168181936"/>
                  </a:ext>
                </a:extLst>
              </a:tr>
              <a:tr h="259755">
                <a:tc>
                  <a:txBody>
                    <a:bodyPr/>
                    <a:lstStyle/>
                    <a:p>
                      <a:pPr algn="ctr"/>
                      <a:r>
                        <a:rPr kumimoji="1" lang="ja-JP" altLang="en-US" sz="700" dirty="0"/>
                        <a:t>２</a:t>
                      </a:r>
                    </a:p>
                  </a:txBody>
                  <a:tcPr anchor="ctr">
                    <a:solidFill>
                      <a:srgbClr val="F2E700"/>
                    </a:solidFill>
                  </a:tcPr>
                </a:tc>
                <a:tc>
                  <a:txBody>
                    <a:bodyPr/>
                    <a:lstStyle/>
                    <a:p>
                      <a:r>
                        <a:rPr kumimoji="1" lang="ja-JP" altLang="en-US" sz="700" dirty="0"/>
                        <a:t>大雨、洪水注意報等</a:t>
                      </a:r>
                    </a:p>
                  </a:txBody>
                  <a:tcPr anchor="ctr">
                    <a:solidFill>
                      <a:srgbClr val="F2E700"/>
                    </a:solidFill>
                  </a:tcPr>
                </a:tc>
                <a:tc>
                  <a:txBody>
                    <a:bodyPr/>
                    <a:lstStyle/>
                    <a:p>
                      <a:r>
                        <a:rPr kumimoji="1" lang="ja-JP" altLang="en-US" sz="700" dirty="0"/>
                        <a:t>自らの避難行動の確認</a:t>
                      </a:r>
                    </a:p>
                  </a:txBody>
                  <a:tcPr anchor="ctr">
                    <a:solidFill>
                      <a:srgbClr val="F2E700"/>
                    </a:solidFill>
                  </a:tcPr>
                </a:tc>
                <a:tc>
                  <a:txBody>
                    <a:bodyPr/>
                    <a:lstStyle/>
                    <a:p>
                      <a:r>
                        <a:rPr kumimoji="1" lang="ja-JP" altLang="en-US" sz="700" dirty="0"/>
                        <a:t>気象庁</a:t>
                      </a:r>
                    </a:p>
                  </a:txBody>
                  <a:tcPr anchor="ctr">
                    <a:solidFill>
                      <a:srgbClr val="F2E700"/>
                    </a:solidFill>
                  </a:tcPr>
                </a:tc>
                <a:extLst>
                  <a:ext uri="{0D108BD9-81ED-4DB2-BD59-A6C34878D82A}">
                    <a16:rowId xmlns:a16="http://schemas.microsoft.com/office/drawing/2014/main" val="825438482"/>
                  </a:ext>
                </a:extLst>
              </a:tr>
              <a:tr h="179479">
                <a:tc>
                  <a:txBody>
                    <a:bodyPr/>
                    <a:lstStyle/>
                    <a:p>
                      <a:pPr algn="ctr"/>
                      <a:r>
                        <a:rPr kumimoji="1" lang="ja-JP" altLang="en-US" sz="700" dirty="0"/>
                        <a:t>１</a:t>
                      </a:r>
                    </a:p>
                  </a:txBody>
                  <a:tcPr anchor="ctr">
                    <a:solidFill>
                      <a:schemeClr val="bg1"/>
                    </a:solidFill>
                  </a:tcPr>
                </a:tc>
                <a:tc>
                  <a:txBody>
                    <a:bodyPr/>
                    <a:lstStyle/>
                    <a:p>
                      <a:r>
                        <a:rPr kumimoji="1" lang="ja-JP" altLang="en-US" sz="700" dirty="0"/>
                        <a:t>早期注意情報</a:t>
                      </a:r>
                    </a:p>
                  </a:txBody>
                  <a:tcPr anchor="ctr">
                    <a:solidFill>
                      <a:schemeClr val="bg1"/>
                    </a:solidFill>
                  </a:tcPr>
                </a:tc>
                <a:tc>
                  <a:txBody>
                    <a:bodyPr/>
                    <a:lstStyle/>
                    <a:p>
                      <a:r>
                        <a:rPr kumimoji="1" lang="ja-JP" altLang="en-US" sz="700" dirty="0"/>
                        <a:t>災害への心構えを高める</a:t>
                      </a:r>
                    </a:p>
                  </a:txBody>
                  <a:tcPr anchor="ctr">
                    <a:solidFill>
                      <a:schemeClr val="bg1"/>
                    </a:solidFill>
                  </a:tcPr>
                </a:tc>
                <a:tc>
                  <a:txBody>
                    <a:bodyPr/>
                    <a:lstStyle/>
                    <a:p>
                      <a:r>
                        <a:rPr kumimoji="1" lang="ja-JP" altLang="en-US" sz="700" dirty="0"/>
                        <a:t>気象庁</a:t>
                      </a:r>
                    </a:p>
                  </a:txBody>
                  <a:tcPr anchor="ctr">
                    <a:solidFill>
                      <a:schemeClr val="bg1"/>
                    </a:solidFill>
                  </a:tcPr>
                </a:tc>
                <a:extLst>
                  <a:ext uri="{0D108BD9-81ED-4DB2-BD59-A6C34878D82A}">
                    <a16:rowId xmlns:a16="http://schemas.microsoft.com/office/drawing/2014/main" val="1606041558"/>
                  </a:ext>
                </a:extLst>
              </a:tr>
            </a:tbl>
          </a:graphicData>
        </a:graphic>
      </p:graphicFrame>
      <p:pic>
        <p:nvPicPr>
          <p:cNvPr id="4" name="図 3">
            <a:extLst>
              <a:ext uri="{FF2B5EF4-FFF2-40B4-BE49-F238E27FC236}">
                <a16:creationId xmlns:a16="http://schemas.microsoft.com/office/drawing/2014/main" id="{D995D8E8-43A5-6F42-B17B-0400E131FD09}"/>
              </a:ext>
            </a:extLst>
          </p:cNvPr>
          <p:cNvPicPr>
            <a:picLocks noChangeAspect="1"/>
          </p:cNvPicPr>
          <p:nvPr/>
        </p:nvPicPr>
        <p:blipFill>
          <a:blip r:embed="rId7"/>
          <a:stretch>
            <a:fillRect/>
          </a:stretch>
        </p:blipFill>
        <p:spPr>
          <a:xfrm flipH="1">
            <a:off x="3911185" y="1854442"/>
            <a:ext cx="2637469" cy="2540000"/>
          </a:xfrm>
          <a:prstGeom prst="rect">
            <a:avLst/>
          </a:prstGeom>
        </p:spPr>
      </p:pic>
      <p:pic>
        <p:nvPicPr>
          <p:cNvPr id="14" name="図 13">
            <a:extLst>
              <a:ext uri="{FF2B5EF4-FFF2-40B4-BE49-F238E27FC236}">
                <a16:creationId xmlns:a16="http://schemas.microsoft.com/office/drawing/2014/main" id="{86A87E29-43E8-D243-84BC-548B46146FA9}"/>
              </a:ext>
            </a:extLst>
          </p:cNvPr>
          <p:cNvPicPr>
            <a:picLocks noChangeAspect="1"/>
          </p:cNvPicPr>
          <p:nvPr/>
        </p:nvPicPr>
        <p:blipFill rotWithShape="1">
          <a:blip r:embed="rId8"/>
          <a:srcRect l="30837" t="20596"/>
          <a:stretch/>
        </p:blipFill>
        <p:spPr>
          <a:xfrm>
            <a:off x="6638283" y="2811436"/>
            <a:ext cx="2942396" cy="2756520"/>
          </a:xfrm>
          <a:prstGeom prst="rect">
            <a:avLst/>
          </a:prstGeom>
        </p:spPr>
      </p:pic>
      <p:pic>
        <p:nvPicPr>
          <p:cNvPr id="15" name="図 14">
            <a:extLst>
              <a:ext uri="{FF2B5EF4-FFF2-40B4-BE49-F238E27FC236}">
                <a16:creationId xmlns:a16="http://schemas.microsoft.com/office/drawing/2014/main" id="{2FAE990A-4419-7040-8347-FA960FD90EA6}"/>
              </a:ext>
            </a:extLst>
          </p:cNvPr>
          <p:cNvPicPr>
            <a:picLocks noChangeAspect="1"/>
          </p:cNvPicPr>
          <p:nvPr/>
        </p:nvPicPr>
        <p:blipFill>
          <a:blip r:embed="rId9"/>
          <a:stretch>
            <a:fillRect/>
          </a:stretch>
        </p:blipFill>
        <p:spPr>
          <a:xfrm flipH="1">
            <a:off x="7680960" y="4246832"/>
            <a:ext cx="1775988" cy="1881412"/>
          </a:xfrm>
          <a:prstGeom prst="rect">
            <a:avLst/>
          </a:prstGeom>
        </p:spPr>
      </p:pic>
    </p:spTree>
    <p:extLst>
      <p:ext uri="{BB962C8B-B14F-4D97-AF65-F5344CB8AC3E}">
        <p14:creationId xmlns:p14="http://schemas.microsoft.com/office/powerpoint/2010/main" val="115629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F177C30-0F5D-2342-8E6D-E6907DCB35CB}"/>
              </a:ext>
            </a:extLst>
          </p:cNvPr>
          <p:cNvSpPr txBox="1"/>
          <p:nvPr/>
        </p:nvSpPr>
        <p:spPr>
          <a:xfrm>
            <a:off x="631767" y="1299728"/>
            <a:ext cx="9102437" cy="907941"/>
          </a:xfrm>
          <a:prstGeom prst="rect">
            <a:avLst/>
          </a:prstGeom>
          <a:noFill/>
          <a:ln>
            <a:solidFill>
              <a:schemeClr val="tx1"/>
            </a:solidFill>
          </a:ln>
        </p:spPr>
        <p:txBody>
          <a:bodyPr wrap="square" rtlCol="0" anchor="ctr" anchorCtr="0">
            <a:spAutoFit/>
          </a:bodyPr>
          <a:lstStyle/>
          <a:p>
            <a:pPr marL="171450" indent="-171450">
              <a:spcBef>
                <a:spcPts val="600"/>
              </a:spcBef>
              <a:buFont typeface="Wingdings" panose="05000000000000000000" pitchFamily="2" charset="2"/>
              <a:buChar char="u"/>
            </a:pPr>
            <a:r>
              <a:rPr lang="ja-JP" altLang="en-US" sz="2400" dirty="0">
                <a:latin typeface="+mn-ea"/>
              </a:rPr>
              <a:t>避難確保計画の確認</a:t>
            </a:r>
            <a:endParaRPr lang="en-US" altLang="ja-JP" sz="2400" dirty="0">
              <a:latin typeface="+mn-ea"/>
            </a:endParaRPr>
          </a:p>
          <a:p>
            <a:pPr marL="171450" indent="-171450">
              <a:spcBef>
                <a:spcPts val="600"/>
              </a:spcBef>
              <a:buFont typeface="Wingdings" panose="05000000000000000000" pitchFamily="2" charset="2"/>
              <a:buChar char="u"/>
            </a:pPr>
            <a:r>
              <a:rPr lang="ja-JP" altLang="en-US" sz="2400" dirty="0">
                <a:latin typeface="+mn-ea"/>
              </a:rPr>
              <a:t>防災情報の意味と発表の意図を知る</a:t>
            </a:r>
            <a:endParaRPr lang="en-US" altLang="ja-JP" sz="2400" dirty="0">
              <a:latin typeface="+mn-ea"/>
            </a:endParaRPr>
          </a:p>
        </p:txBody>
      </p:sp>
      <p:sp>
        <p:nvSpPr>
          <p:cNvPr id="8" name="テキスト ボックス 7">
            <a:extLst>
              <a:ext uri="{FF2B5EF4-FFF2-40B4-BE49-F238E27FC236}">
                <a16:creationId xmlns:a16="http://schemas.microsoft.com/office/drawing/2014/main" id="{06D76D09-2EC9-214C-8BBD-E3032E8FF6DF}"/>
              </a:ext>
            </a:extLst>
          </p:cNvPr>
          <p:cNvSpPr txBox="1"/>
          <p:nvPr/>
        </p:nvSpPr>
        <p:spPr>
          <a:xfrm>
            <a:off x="631764" y="2309663"/>
            <a:ext cx="9102437" cy="1631216"/>
          </a:xfrm>
          <a:prstGeom prst="rect">
            <a:avLst/>
          </a:prstGeom>
          <a:noFill/>
          <a:ln>
            <a:solidFill>
              <a:schemeClr val="tx1"/>
            </a:solidFill>
          </a:ln>
        </p:spPr>
        <p:txBody>
          <a:bodyPr wrap="square" rtlCol="0">
            <a:spAutoFit/>
          </a:bodyPr>
          <a:lstStyle/>
          <a:p>
            <a:pPr marL="285750" indent="-285750">
              <a:spcBef>
                <a:spcPts val="600"/>
              </a:spcBef>
              <a:buFont typeface="Wingdings" pitchFamily="2" charset="2"/>
              <a:buChar char="ü"/>
            </a:pPr>
            <a:r>
              <a:rPr lang="ja-JP" altLang="en-US" dirty="0">
                <a:latin typeface="+mn-ea"/>
              </a:rPr>
              <a:t>避難確保計画を確認し、どのタイミングでどう行動するのかを確認してください。</a:t>
            </a:r>
            <a:endParaRPr lang="en-US" altLang="ja-JP" dirty="0">
              <a:latin typeface="+mn-ea"/>
            </a:endParaRPr>
          </a:p>
          <a:p>
            <a:pPr marL="285750" indent="-285750">
              <a:spcBef>
                <a:spcPts val="600"/>
              </a:spcBef>
              <a:buFont typeface="Wingdings" pitchFamily="2" charset="2"/>
              <a:buChar char="ü"/>
            </a:pPr>
            <a:r>
              <a:rPr lang="ja-JP" altLang="en-US" dirty="0">
                <a:latin typeface="+mn-ea"/>
              </a:rPr>
              <a:t>どのタイミングでどう行動するのか、自分の役割はなにか、その判断をするために必要な情報はどのように取得するのかを理解している必要があります。</a:t>
            </a:r>
            <a:endParaRPr lang="en-US" altLang="ja-JP" dirty="0">
              <a:latin typeface="+mn-ea"/>
            </a:endParaRPr>
          </a:p>
          <a:p>
            <a:pPr marL="285750" indent="-285750">
              <a:spcBef>
                <a:spcPts val="600"/>
              </a:spcBef>
              <a:buFont typeface="Wingdings" pitchFamily="2" charset="2"/>
              <a:buChar char="ü"/>
            </a:pPr>
            <a:r>
              <a:rPr lang="ja-JP" altLang="en-US" dirty="0">
                <a:latin typeface="+mn-ea"/>
              </a:rPr>
              <a:t>市や気象庁が発表</a:t>
            </a:r>
            <a:r>
              <a:rPr lang="en-US" altLang="ja-JP" dirty="0">
                <a:latin typeface="+mn-ea"/>
              </a:rPr>
              <a:t>(</a:t>
            </a:r>
            <a:r>
              <a:rPr lang="ja-JP" altLang="en-US" dirty="0">
                <a:latin typeface="+mn-ea"/>
              </a:rPr>
              <a:t>発令</a:t>
            </a:r>
            <a:r>
              <a:rPr lang="en-US" altLang="ja-JP" dirty="0">
                <a:latin typeface="+mn-ea"/>
              </a:rPr>
              <a:t>)</a:t>
            </a:r>
            <a:r>
              <a:rPr lang="ja-JP" altLang="en-US" dirty="0">
                <a:latin typeface="+mn-ea"/>
              </a:rPr>
              <a:t>する防災情報の意味、取るべき行動について職員で正しい認識をもって、訓練に臨んでください。</a:t>
            </a:r>
            <a:endParaRPr lang="en-US" altLang="ja-JP" dirty="0">
              <a:latin typeface="+mn-ea"/>
            </a:endParaRPr>
          </a:p>
        </p:txBody>
      </p:sp>
      <p:graphicFrame>
        <p:nvGraphicFramePr>
          <p:cNvPr id="10" name="図表 9">
            <a:extLst>
              <a:ext uri="{FF2B5EF4-FFF2-40B4-BE49-F238E27FC236}">
                <a16:creationId xmlns:a16="http://schemas.microsoft.com/office/drawing/2014/main" id="{52C54F34-41B2-9D42-9AB4-9C8ECEBC7ABE}"/>
              </a:ext>
            </a:extLst>
          </p:cNvPr>
          <p:cNvGraphicFramePr/>
          <p:nvPr>
            <p:extLst>
              <p:ext uri="{D42A27DB-BD31-4B8C-83A1-F6EECF244321}">
                <p14:modId xmlns:p14="http://schemas.microsoft.com/office/powerpoint/2010/main" val="4049091109"/>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正方形/長方形 10">
            <a:extLst>
              <a:ext uri="{FF2B5EF4-FFF2-40B4-BE49-F238E27FC236}">
                <a16:creationId xmlns:a16="http://schemas.microsoft.com/office/drawing/2014/main" id="{835353F4-3939-394A-9487-3B6030EE8326}"/>
              </a:ext>
            </a:extLst>
          </p:cNvPr>
          <p:cNvSpPr/>
          <p:nvPr/>
        </p:nvSpPr>
        <p:spPr>
          <a:xfrm>
            <a:off x="631764" y="689884"/>
            <a:ext cx="9102436"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⑴　確認すること</a:t>
            </a:r>
            <a:endParaRPr lang="ja-JP" altLang="en-US" sz="2400" dirty="0">
              <a:latin typeface="HGP創英角ｺﾞｼｯｸUB"/>
              <a:ea typeface="HGP創英角ｺﾞｼｯｸUB"/>
            </a:endParaRPr>
          </a:p>
        </p:txBody>
      </p:sp>
      <p:sp>
        <p:nvSpPr>
          <p:cNvPr id="13" name="テキスト ボックス 12">
            <a:extLst>
              <a:ext uri="{FF2B5EF4-FFF2-40B4-BE49-F238E27FC236}">
                <a16:creationId xmlns:a16="http://schemas.microsoft.com/office/drawing/2014/main" id="{0C24A8EF-DEC5-CF4F-A514-60FF50874234}"/>
              </a:ext>
            </a:extLst>
          </p:cNvPr>
          <p:cNvSpPr txBox="1"/>
          <p:nvPr/>
        </p:nvSpPr>
        <p:spPr>
          <a:xfrm>
            <a:off x="631764" y="4042278"/>
            <a:ext cx="9102436" cy="2062103"/>
          </a:xfrm>
          <a:prstGeom prst="rect">
            <a:avLst/>
          </a:prstGeom>
          <a:noFill/>
          <a:ln>
            <a:solidFill>
              <a:schemeClr val="tx1"/>
            </a:solidFill>
          </a:ln>
        </p:spPr>
        <p:txBody>
          <a:bodyPr wrap="square" rtlCol="0">
            <a:spAutoFit/>
          </a:bodyPr>
          <a:lstStyle/>
          <a:p>
            <a:r>
              <a:rPr kumimoji="1" lang="ja-JP" altLang="en-US" sz="1600" dirty="0"/>
              <a:t>防災情報の意味については以下を参考にしてください。</a:t>
            </a:r>
            <a:endParaRPr kumimoji="1" lang="en-US" altLang="ja-JP" sz="1600" dirty="0"/>
          </a:p>
          <a:p>
            <a:pPr marL="285750" indent="-285750">
              <a:buFont typeface="Wingdings" pitchFamily="2" charset="2"/>
              <a:buChar char="Ø"/>
            </a:pPr>
            <a:r>
              <a:rPr kumimoji="1" lang="ja-JP" altLang="en-US" sz="1600" dirty="0"/>
              <a:t>豊岡市ホームページ</a:t>
            </a:r>
            <a:r>
              <a:rPr kumimoji="1" lang="en-US" altLang="ja-JP" sz="1600" dirty="0"/>
              <a:t>『</a:t>
            </a:r>
            <a:r>
              <a:rPr kumimoji="1" lang="ja-JP" altLang="en-US" sz="1600" dirty="0"/>
              <a:t>段階的に発表される防災情報と要配慮者利用施設の主な行動</a:t>
            </a:r>
            <a:r>
              <a:rPr kumimoji="1" lang="en-US" altLang="ja-JP" sz="1600" dirty="0"/>
              <a:t>』</a:t>
            </a:r>
            <a:br>
              <a:rPr kumimoji="1" lang="en-US" altLang="ja-JP" sz="1600" dirty="0"/>
            </a:br>
            <a:r>
              <a:rPr kumimoji="1" lang="en-US" altLang="ja-JP" sz="1600" dirty="0">
                <a:hlinkClick r:id="rId7"/>
              </a:rPr>
              <a:t>https://www.city.toyooka.lg.jp/bosai/1019915/bosaitaisaku/1000631/1019628/1019632.html</a:t>
            </a:r>
            <a:endParaRPr kumimoji="1" lang="en-US" altLang="ja-JP" sz="1600" dirty="0"/>
          </a:p>
          <a:p>
            <a:endParaRPr lang="en-US" altLang="ja-JP" sz="1600" dirty="0"/>
          </a:p>
          <a:p>
            <a:pPr marL="285750" indent="-285750">
              <a:buFont typeface="Wingdings" pitchFamily="2" charset="2"/>
              <a:buChar char="Ø"/>
            </a:pPr>
            <a:r>
              <a:rPr lang="en-US" altLang="ja-JP" sz="1600" dirty="0"/>
              <a:t>『</a:t>
            </a:r>
            <a:r>
              <a:rPr lang="ja-JP" altLang="en-US" sz="1600" dirty="0"/>
              <a:t>参考動画</a:t>
            </a:r>
            <a:r>
              <a:rPr lang="en-US" altLang="ja-JP" sz="1600" dirty="0"/>
              <a:t>』MLIT channel</a:t>
            </a:r>
            <a:r>
              <a:rPr lang="ja-JP" altLang="en-US" sz="1600" dirty="0"/>
              <a:t>動画「要配慮者利用施設の避難確保計画の作成について」</a:t>
            </a:r>
            <a:br>
              <a:rPr lang="en-US" altLang="ja-JP" sz="1600" dirty="0"/>
            </a:br>
            <a:r>
              <a:rPr lang="ja-JP" altLang="ja-JP" sz="1600" dirty="0"/>
              <a:t>【第３部】避難に必要な時間の把握と避難開始のタイミングの判断（約</a:t>
            </a:r>
            <a:r>
              <a:rPr lang="en-US" altLang="ja-JP" sz="1600" dirty="0"/>
              <a:t>7</a:t>
            </a:r>
            <a:r>
              <a:rPr lang="ja-JP" altLang="ja-JP" sz="1600" dirty="0"/>
              <a:t>分）</a:t>
            </a:r>
            <a:br>
              <a:rPr lang="en-US" altLang="ja-JP" sz="1600" dirty="0"/>
            </a:br>
            <a:r>
              <a:rPr lang="en-US" altLang="ja-JP" sz="1600" u="sng" dirty="0">
                <a:hlinkClick r:id="rId8"/>
              </a:rPr>
              <a:t>https://youtu.be/LOMH0sXbCAY</a:t>
            </a:r>
            <a:br>
              <a:rPr lang="en-US" altLang="ja-JP" sz="1600" u="sng" dirty="0"/>
            </a:br>
            <a:r>
              <a:rPr kumimoji="1" lang="ja-JP" altLang="en-US" sz="1600" u="sng" dirty="0"/>
              <a:t>注意：この動画は避難情報が改定される前の名称となっています。</a:t>
            </a:r>
            <a:endParaRPr kumimoji="1" lang="ja-JP" altLang="en-US" sz="1600" dirty="0"/>
          </a:p>
        </p:txBody>
      </p:sp>
    </p:spTree>
    <p:extLst>
      <p:ext uri="{BB962C8B-B14F-4D97-AF65-F5344CB8AC3E}">
        <p14:creationId xmlns:p14="http://schemas.microsoft.com/office/powerpoint/2010/main" val="73337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83C10F9-716C-B649-8FB9-2FEFBACC821A}"/>
              </a:ext>
            </a:extLst>
          </p:cNvPr>
          <p:cNvSpPr/>
          <p:nvPr/>
        </p:nvSpPr>
        <p:spPr>
          <a:xfrm>
            <a:off x="631764" y="1993677"/>
            <a:ext cx="9102436" cy="4585871"/>
          </a:xfrm>
          <a:prstGeom prst="rect">
            <a:avLst/>
          </a:prstGeom>
          <a:ln>
            <a:solidFill>
              <a:schemeClr val="tx1"/>
            </a:solidFill>
          </a:ln>
        </p:spPr>
        <p:txBody>
          <a:bodyPr wrap="square">
            <a:spAutoFit/>
          </a:bodyPr>
          <a:lstStyle/>
          <a:p>
            <a:r>
              <a:rPr lang="ja-JP" altLang="en-US" sz="1400" b="1" dirty="0"/>
              <a:t>訓練計画作成にあたって決めておく項目</a:t>
            </a:r>
            <a:endParaRPr lang="en-US" altLang="ja-JP" sz="1400" b="1" dirty="0"/>
          </a:p>
          <a:p>
            <a:pPr marL="342900" indent="-342900">
              <a:buFont typeface="+mj-ea"/>
              <a:buAutoNum type="circleNumDbPlain"/>
            </a:pPr>
            <a:r>
              <a:rPr lang="ja-JP" altLang="en-US" sz="1400" b="1" dirty="0"/>
              <a:t>訓練の実施時期</a:t>
            </a:r>
            <a:r>
              <a:rPr lang="en-US" altLang="ja-JP" sz="1400" b="1" dirty="0"/>
              <a:t> </a:t>
            </a:r>
            <a:br>
              <a:rPr lang="en-US" altLang="ja-JP" sz="1200" dirty="0"/>
            </a:br>
            <a:r>
              <a:rPr lang="ja-JP" altLang="en-US" sz="1200" dirty="0"/>
              <a:t>梅雨期・台風期の対応を意識し、</a:t>
            </a:r>
            <a:r>
              <a:rPr lang="en-US" altLang="ja-JP" sz="1200" dirty="0">
                <a:latin typeface="TimesNewRoman"/>
              </a:rPr>
              <a:t>11</a:t>
            </a:r>
            <a:r>
              <a:rPr lang="ja-JP" altLang="en-US" sz="1200" dirty="0"/>
              <a:t>月頃から</a:t>
            </a:r>
            <a:r>
              <a:rPr lang="en-US" altLang="ja-JP" sz="1200" dirty="0">
                <a:latin typeface="TimesNewRoman"/>
              </a:rPr>
              <a:t>5</a:t>
            </a:r>
            <a:r>
              <a:rPr lang="ja-JP" altLang="en-US" sz="1200" dirty="0"/>
              <a:t>月頃の間に実施を検討しましょう。 </a:t>
            </a:r>
            <a:endParaRPr lang="en-US" altLang="ja-JP" sz="1200" dirty="0"/>
          </a:p>
          <a:p>
            <a:pPr marL="342900" indent="-342900">
              <a:buFont typeface="+mj-ea"/>
              <a:buAutoNum type="circleNumDbPlain"/>
            </a:pPr>
            <a:r>
              <a:rPr lang="ja-JP" altLang="en-US" sz="1400" b="1" dirty="0"/>
              <a:t>目標（目的）を設定する</a:t>
            </a:r>
            <a:br>
              <a:rPr lang="en-US" altLang="ja-JP" sz="1200" dirty="0"/>
            </a:br>
            <a:r>
              <a:rPr lang="ja-JP" altLang="en-US" sz="1200" dirty="0"/>
              <a:t>避難にかかる時間や職員全員が防災気象情報収集をできるようになるなど目標を立て、参加者全員で目標達成に向けて訓練を実施しましょう。</a:t>
            </a:r>
            <a:endParaRPr lang="en-US" altLang="ja-JP" sz="1200" dirty="0"/>
          </a:p>
          <a:p>
            <a:pPr marL="342900" indent="-342900">
              <a:buFont typeface="+mj-ea"/>
              <a:buAutoNum type="circleNumDbPlain"/>
            </a:pPr>
            <a:r>
              <a:rPr lang="ja-JP" altLang="en-US" sz="1400" b="1" dirty="0"/>
              <a:t>実施する訓練の種類</a:t>
            </a:r>
            <a:r>
              <a:rPr lang="en-US" altLang="ja-JP" sz="1400" b="1" dirty="0"/>
              <a:t> </a:t>
            </a:r>
            <a:br>
              <a:rPr lang="en-US" altLang="ja-JP" sz="1200" b="1" dirty="0"/>
            </a:br>
            <a:r>
              <a:rPr lang="ja-JP" altLang="en-US" sz="1200" dirty="0"/>
              <a:t>複数の種類の訓練に取り組み、避難の実効性を高めるようにし ましょう。</a:t>
            </a:r>
            <a:endParaRPr lang="en-US" altLang="ja-JP" sz="1200" dirty="0"/>
          </a:p>
          <a:p>
            <a:pPr marL="342900" indent="-342900">
              <a:buFont typeface="+mj-ea"/>
              <a:buAutoNum type="circleNumDbPlain"/>
            </a:pPr>
            <a:r>
              <a:rPr lang="ja-JP" altLang="en-US" sz="1400" b="1" dirty="0"/>
              <a:t>参加者の設定</a:t>
            </a:r>
            <a:r>
              <a:rPr lang="en-US" altLang="ja-JP" sz="1400" b="1" dirty="0"/>
              <a:t> </a:t>
            </a:r>
            <a:br>
              <a:rPr lang="en-US" altLang="ja-JP" sz="1200" dirty="0"/>
            </a:br>
            <a:r>
              <a:rPr lang="ja-JP" altLang="en-US" sz="1200" dirty="0"/>
              <a:t>施設利用者の身体的な負担の軽減を考慮し、施設利用者が参加する時間を短時間にすることや参加者を絞った訓練を検討する必要があります。</a:t>
            </a:r>
            <a:br>
              <a:rPr lang="en-US" altLang="ja-JP" sz="1200" dirty="0"/>
            </a:br>
            <a:r>
              <a:rPr lang="ja-JP" altLang="en-US" sz="1200" dirty="0"/>
              <a:t>複数の種類の訓練を、複数日に分けて訓練実施するなど工夫しましょう。</a:t>
            </a:r>
          </a:p>
          <a:p>
            <a:pPr marL="342900" indent="-342900">
              <a:buFont typeface="+mj-ea"/>
              <a:buAutoNum type="circleNumDbPlain"/>
            </a:pPr>
            <a:r>
              <a:rPr lang="ja-JP" altLang="en-US" sz="1400" b="1" dirty="0"/>
              <a:t>想定する災害シナリオの設定</a:t>
            </a:r>
            <a:r>
              <a:rPr lang="en-US" altLang="ja-JP" sz="1400" b="1" dirty="0"/>
              <a:t> </a:t>
            </a:r>
            <a:br>
              <a:rPr lang="en-US" altLang="ja-JP" sz="1200" dirty="0"/>
            </a:br>
            <a:r>
              <a:rPr lang="ja-JP" altLang="en-US" sz="1200" dirty="0"/>
              <a:t>施設が有する災害リスクを踏まえ、訓練で想定する災害シナリオを設定しましょう。 </a:t>
            </a:r>
            <a:br>
              <a:rPr lang="en-US" altLang="ja-JP" sz="1200" dirty="0"/>
            </a:br>
            <a:r>
              <a:rPr lang="ja-JP" altLang="en-US" sz="1200" dirty="0"/>
              <a:t>また、訓練は最悪の事態も想定することが重要であるため、道路の通行止め、停電の発生、夜間における災害の発生等を想定するなど工夫が必要です。 </a:t>
            </a:r>
          </a:p>
          <a:p>
            <a:pPr marL="342900" indent="-342900">
              <a:buFont typeface="+mj-ea"/>
              <a:buAutoNum type="circleNumDbPlain"/>
            </a:pPr>
            <a:r>
              <a:rPr lang="ja-JP" altLang="en-US" sz="1400" b="1" dirty="0"/>
              <a:t>訓練時の職員等の役割</a:t>
            </a:r>
            <a:r>
              <a:rPr lang="en-US" altLang="ja-JP" sz="1400" b="1" dirty="0"/>
              <a:t> </a:t>
            </a:r>
            <a:br>
              <a:rPr lang="en-US" altLang="ja-JP" sz="1200" dirty="0"/>
            </a:br>
            <a:r>
              <a:rPr lang="ja-JP" altLang="en-US" sz="1200" dirty="0"/>
              <a:t>訓練上の施設職員の役割は、避難確保計画に定めた内容に従うことが原則です。ただし、 職員が参集できないことを想定した時の代行順位など決めておきましょう。 </a:t>
            </a:r>
          </a:p>
          <a:p>
            <a:pPr marL="342900" indent="-342900">
              <a:buFont typeface="+mj-ea"/>
              <a:buAutoNum type="circleNumDbPlain"/>
            </a:pPr>
            <a:r>
              <a:rPr lang="ja-JP" altLang="en-US" sz="1400" b="1" dirty="0"/>
              <a:t>避難時間の確認</a:t>
            </a:r>
            <a:br>
              <a:rPr lang="en-US" altLang="ja-JP" sz="1200" dirty="0"/>
            </a:br>
            <a:r>
              <a:rPr lang="ja-JP" altLang="en-US" sz="1200" dirty="0"/>
              <a:t>施設利用者全員の避難を完了するために要した時間を確認しましょう。訓練に参加する 施設利用者の人数を限定する場合は、施設利用者の特性や避難方法ごとに一人あたりの避難時間を確認し、施設利用者全員の避難時間を推定する方法が考えられます。 </a:t>
            </a:r>
          </a:p>
        </p:txBody>
      </p:sp>
      <p:sp>
        <p:nvSpPr>
          <p:cNvPr id="10" name="正方形/長方形 9">
            <a:extLst>
              <a:ext uri="{FF2B5EF4-FFF2-40B4-BE49-F238E27FC236}">
                <a16:creationId xmlns:a16="http://schemas.microsoft.com/office/drawing/2014/main" id="{71814674-57B9-6E45-A3BC-4B99CD864441}"/>
              </a:ext>
            </a:extLst>
          </p:cNvPr>
          <p:cNvSpPr/>
          <p:nvPr/>
        </p:nvSpPr>
        <p:spPr>
          <a:xfrm>
            <a:off x="631764" y="689884"/>
            <a:ext cx="9102436" cy="461665"/>
          </a:xfrm>
          <a:prstGeom prst="rect">
            <a:avLst/>
          </a:prstGeom>
        </p:spPr>
        <p:txBody>
          <a:bodyPr wrap="square">
            <a:spAutoFit/>
          </a:bodyPr>
          <a:lstStyle/>
          <a:p>
            <a:pPr defTabSz="802485">
              <a:defRPr/>
            </a:pPr>
            <a:r>
              <a:rPr lang="ja-JP" altLang="en-US" sz="2400">
                <a:latin typeface="HGP創英角ｺﾞｼｯｸUB"/>
                <a:ea typeface="HGP創英角ｺﾞｼｯｸUB"/>
              </a:rPr>
              <a:t>⑵　訓練計画を作成</a:t>
            </a:r>
            <a:endParaRPr lang="ja-JP" altLang="en-US" sz="2400" dirty="0">
              <a:latin typeface="HGP創英角ｺﾞｼｯｸUB"/>
              <a:ea typeface="HGP創英角ｺﾞｼｯｸUB"/>
            </a:endParaRPr>
          </a:p>
        </p:txBody>
      </p:sp>
      <p:sp>
        <p:nvSpPr>
          <p:cNvPr id="11" name="テキスト ボックス 10">
            <a:extLst>
              <a:ext uri="{FF2B5EF4-FFF2-40B4-BE49-F238E27FC236}">
                <a16:creationId xmlns:a16="http://schemas.microsoft.com/office/drawing/2014/main" id="{B64F0CA2-60B9-314F-B7EB-19BE977D3C9C}"/>
              </a:ext>
            </a:extLst>
          </p:cNvPr>
          <p:cNvSpPr txBox="1"/>
          <p:nvPr/>
        </p:nvSpPr>
        <p:spPr>
          <a:xfrm>
            <a:off x="631763" y="1151549"/>
            <a:ext cx="9102437" cy="707886"/>
          </a:xfrm>
          <a:prstGeom prst="rect">
            <a:avLst/>
          </a:prstGeom>
          <a:noFill/>
          <a:ln>
            <a:solidFill>
              <a:schemeClr val="tx1"/>
            </a:solidFill>
          </a:ln>
        </p:spPr>
        <p:txBody>
          <a:bodyPr wrap="square" rtlCol="0" anchor="ctr" anchorCtr="0">
            <a:spAutoFit/>
          </a:bodyPr>
          <a:lstStyle/>
          <a:p>
            <a:pPr>
              <a:spcBef>
                <a:spcPts val="600"/>
              </a:spcBef>
            </a:pPr>
            <a:r>
              <a:rPr lang="ja-JP" altLang="en-US" sz="2000" dirty="0">
                <a:latin typeface="+mn-ea"/>
              </a:rPr>
              <a:t>なんとなく訓練を実施するということのないように訓練計画を作成し、なぜこの訓練を行うのか、参加者で共通認識を持って行いましょう。</a:t>
            </a:r>
            <a:endParaRPr lang="en-US" altLang="ja-JP" sz="2000" dirty="0">
              <a:latin typeface="+mn-ea"/>
            </a:endParaRPr>
          </a:p>
        </p:txBody>
      </p:sp>
      <p:graphicFrame>
        <p:nvGraphicFramePr>
          <p:cNvPr id="7" name="図表 6">
            <a:extLst>
              <a:ext uri="{FF2B5EF4-FFF2-40B4-BE49-F238E27FC236}">
                <a16:creationId xmlns:a16="http://schemas.microsoft.com/office/drawing/2014/main" id="{52C54F34-41B2-9D42-9AB4-9C8ECEBC7ABE}"/>
              </a:ext>
            </a:extLst>
          </p:cNvPr>
          <p:cNvGraphicFramePr/>
          <p:nvPr>
            <p:extLst>
              <p:ext uri="{D42A27DB-BD31-4B8C-83A1-F6EECF244321}">
                <p14:modId xmlns:p14="http://schemas.microsoft.com/office/powerpoint/2010/main" val="817940450"/>
              </p:ext>
            </p:extLst>
          </p:nvPr>
        </p:nvGraphicFramePr>
        <p:xfrm>
          <a:off x="603046" y="43713"/>
          <a:ext cx="9273458" cy="5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3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図表 9">
            <a:extLst>
              <a:ext uri="{FF2B5EF4-FFF2-40B4-BE49-F238E27FC236}">
                <a16:creationId xmlns:a16="http://schemas.microsoft.com/office/drawing/2014/main" id="{418D4ED2-9E7E-2C44-8AF2-98A13950A5E7}"/>
              </a:ext>
            </a:extLst>
          </p:cNvPr>
          <p:cNvGraphicFramePr/>
          <p:nvPr>
            <p:extLst>
              <p:ext uri="{D42A27DB-BD31-4B8C-83A1-F6EECF244321}">
                <p14:modId xmlns:p14="http://schemas.microsoft.com/office/powerpoint/2010/main" val="2176523688"/>
              </p:ext>
            </p:extLst>
          </p:nvPr>
        </p:nvGraphicFramePr>
        <p:xfrm>
          <a:off x="287079" y="2227522"/>
          <a:ext cx="3827721" cy="215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https://2.bp.blogspot.com/-nMjuko9tXGc/Ut0BV0jJHkI/AAAAAAAAdW0/tRb8t3PEY28/s800/kangaeruhit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6288" y="3660396"/>
            <a:ext cx="2689225" cy="3191327"/>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953000" y="3707274"/>
            <a:ext cx="2675375" cy="1604584"/>
          </a:xfrm>
          <a:prstGeom prst="wedgeRoundRectCallout">
            <a:avLst>
              <a:gd name="adj1" fmla="val 71369"/>
              <a:gd name="adj2" fmla="val 148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どうすれば“いのち”を守ることが</a:t>
            </a:r>
            <a:r>
              <a:rPr kumimoji="1" lang="ja-JP" altLang="en-US">
                <a:solidFill>
                  <a:sysClr val="windowText" lastClr="000000"/>
                </a:solidFill>
              </a:rPr>
              <a:t>できるか</a:t>
            </a:r>
            <a:endParaRPr kumimoji="1" lang="en-US" altLang="ja-JP" dirty="0">
              <a:solidFill>
                <a:sysClr val="windowText" lastClr="000000"/>
              </a:solidFill>
            </a:endParaRPr>
          </a:p>
          <a:p>
            <a:pPr algn="ctr"/>
            <a:r>
              <a:rPr kumimoji="1" lang="ja-JP" altLang="en-US">
                <a:solidFill>
                  <a:sysClr val="windowText" lastClr="000000"/>
                </a:solidFill>
              </a:rPr>
              <a:t>訓練方法について</a:t>
            </a:r>
            <a:endParaRPr kumimoji="1" lang="en-US" altLang="ja-JP" dirty="0">
              <a:solidFill>
                <a:sysClr val="windowText" lastClr="000000"/>
              </a:solidFill>
            </a:endParaRPr>
          </a:p>
          <a:p>
            <a:pPr algn="ctr"/>
            <a:r>
              <a:rPr kumimoji="1" lang="ja-JP" altLang="en-US">
                <a:solidFill>
                  <a:sysClr val="windowText" lastClr="000000"/>
                </a:solidFill>
              </a:rPr>
              <a:t>考えて</a:t>
            </a:r>
            <a:endParaRPr kumimoji="1" lang="en-US" altLang="ja-JP" dirty="0">
              <a:solidFill>
                <a:sysClr val="windowText" lastClr="000000"/>
              </a:solidFill>
            </a:endParaRPr>
          </a:p>
          <a:p>
            <a:pPr algn="ctr"/>
            <a:r>
              <a:rPr kumimoji="1" lang="ja-JP" altLang="en-US">
                <a:solidFill>
                  <a:sysClr val="windowText" lastClr="000000"/>
                </a:solidFill>
              </a:rPr>
              <a:t>訓練をする</a:t>
            </a:r>
            <a:endParaRPr kumimoji="1" lang="en-US" altLang="ja-JP" dirty="0">
              <a:solidFill>
                <a:sysClr val="windowText" lastClr="000000"/>
              </a:solidFill>
            </a:endParaRPr>
          </a:p>
        </p:txBody>
      </p:sp>
      <p:pic>
        <p:nvPicPr>
          <p:cNvPr id="5" name="図 4">
            <a:extLst>
              <a:ext uri="{FF2B5EF4-FFF2-40B4-BE49-F238E27FC236}">
                <a16:creationId xmlns:a16="http://schemas.microsoft.com/office/drawing/2014/main" id="{D5FD7B3E-02F9-8B4A-8BD4-06EB91751268}"/>
              </a:ext>
            </a:extLst>
          </p:cNvPr>
          <p:cNvPicPr>
            <a:picLocks noChangeAspect="1"/>
          </p:cNvPicPr>
          <p:nvPr/>
        </p:nvPicPr>
        <p:blipFill>
          <a:blip r:embed="rId8"/>
          <a:stretch>
            <a:fillRect/>
          </a:stretch>
        </p:blipFill>
        <p:spPr>
          <a:xfrm>
            <a:off x="4953000" y="303243"/>
            <a:ext cx="4613377" cy="1395893"/>
          </a:xfrm>
          <a:prstGeom prst="rect">
            <a:avLst/>
          </a:prstGeom>
        </p:spPr>
      </p:pic>
      <p:pic>
        <p:nvPicPr>
          <p:cNvPr id="9" name="図 8">
            <a:extLst>
              <a:ext uri="{FF2B5EF4-FFF2-40B4-BE49-F238E27FC236}">
                <a16:creationId xmlns:a16="http://schemas.microsoft.com/office/drawing/2014/main" id="{07BDB8C0-419B-2A42-9712-92C027CC9159}"/>
              </a:ext>
            </a:extLst>
          </p:cNvPr>
          <p:cNvPicPr>
            <a:picLocks noChangeAspect="1"/>
          </p:cNvPicPr>
          <p:nvPr/>
        </p:nvPicPr>
        <p:blipFill>
          <a:blip r:embed="rId9"/>
          <a:stretch>
            <a:fillRect/>
          </a:stretch>
        </p:blipFill>
        <p:spPr>
          <a:xfrm>
            <a:off x="4893532" y="1896755"/>
            <a:ext cx="2692400" cy="1612900"/>
          </a:xfrm>
          <a:prstGeom prst="rect">
            <a:avLst/>
          </a:prstGeom>
        </p:spPr>
      </p:pic>
      <p:pic>
        <p:nvPicPr>
          <p:cNvPr id="11" name="図 10">
            <a:extLst>
              <a:ext uri="{FF2B5EF4-FFF2-40B4-BE49-F238E27FC236}">
                <a16:creationId xmlns:a16="http://schemas.microsoft.com/office/drawing/2014/main" id="{CDAFCBA5-71D0-204F-8690-FEBF9FF8B632}"/>
              </a:ext>
            </a:extLst>
          </p:cNvPr>
          <p:cNvPicPr>
            <a:picLocks noChangeAspect="1"/>
          </p:cNvPicPr>
          <p:nvPr/>
        </p:nvPicPr>
        <p:blipFill>
          <a:blip r:embed="rId10"/>
          <a:stretch>
            <a:fillRect/>
          </a:stretch>
        </p:blipFill>
        <p:spPr>
          <a:xfrm>
            <a:off x="7802263" y="1896755"/>
            <a:ext cx="1799055" cy="1653186"/>
          </a:xfrm>
          <a:prstGeom prst="rect">
            <a:avLst/>
          </a:prstGeom>
        </p:spPr>
      </p:pic>
    </p:spTree>
    <p:extLst>
      <p:ext uri="{BB962C8B-B14F-4D97-AF65-F5344CB8AC3E}">
        <p14:creationId xmlns:p14="http://schemas.microsoft.com/office/powerpoint/2010/main" val="137589195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TM10001105[[fn=トリミング]]</Template>
  <TotalTime>2469</TotalTime>
  <Words>3698</Words>
  <Application>Microsoft Office PowerPoint</Application>
  <PresentationFormat>A4 210 x 297 mm</PresentationFormat>
  <Paragraphs>297</Paragraphs>
  <Slides>22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HGP創英角ｺﾞｼｯｸUB</vt:lpstr>
      <vt:lpstr>HGP創英角ｺﾞｼｯｸUB</vt:lpstr>
      <vt:lpstr>HGSoeiKakugothicUB</vt:lpstr>
      <vt:lpstr>MS</vt:lpstr>
      <vt:lpstr>TimesNewRoman</vt:lpstr>
      <vt:lpstr>メイリオ</vt:lpstr>
      <vt:lpstr>游ゴシック</vt:lpstr>
      <vt:lpstr>Century</vt:lpstr>
      <vt:lpstr>Franklin Gothic Book</vt:lpstr>
      <vt:lpstr>Wingdings</vt:lpstr>
      <vt:lpstr>Crop</vt:lpstr>
      <vt:lpstr>避難確保計画に基づく 避難訓練の実施のポイント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要配慮者利用施設における 避難訓練のポイント</dc:title>
  <dc:creator>Windows ユーザー</dc:creator>
  <cp:lastModifiedBy>坂本　裕介</cp:lastModifiedBy>
  <cp:revision>97</cp:revision>
  <cp:lastPrinted>2022-03-10T05:03:54Z</cp:lastPrinted>
  <dcterms:created xsi:type="dcterms:W3CDTF">2022-03-03T01:17:55Z</dcterms:created>
  <dcterms:modified xsi:type="dcterms:W3CDTF">2023-12-20T01:50:27Z</dcterms:modified>
</cp:coreProperties>
</file>