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6" r:id="rId2"/>
    <p:sldId id="511" r:id="rId3"/>
    <p:sldId id="510" r:id="rId4"/>
    <p:sldId id="395" r:id="rId5"/>
    <p:sldId id="396" r:id="rId6"/>
    <p:sldId id="514" r:id="rId7"/>
    <p:sldId id="443" r:id="rId8"/>
    <p:sldId id="509" r:id="rId9"/>
    <p:sldId id="470" r:id="rId10"/>
    <p:sldId id="498" r:id="rId11"/>
    <p:sldId id="497" r:id="rId12"/>
    <p:sldId id="495" r:id="rId13"/>
    <p:sldId id="499" r:id="rId14"/>
    <p:sldId id="503" r:id="rId15"/>
    <p:sldId id="506" r:id="rId16"/>
    <p:sldId id="507" r:id="rId17"/>
    <p:sldId id="528" r:id="rId18"/>
    <p:sldId id="531" r:id="rId19"/>
    <p:sldId id="529" r:id="rId20"/>
    <p:sldId id="505" r:id="rId21"/>
    <p:sldId id="533" r:id="rId22"/>
    <p:sldId id="534" r:id="rId23"/>
    <p:sldId id="535" r:id="rId24"/>
    <p:sldId id="537" r:id="rId25"/>
    <p:sldId id="427" r:id="rId26"/>
    <p:sldId id="424" r:id="rId27"/>
    <p:sldId id="430" r:id="rId28"/>
    <p:sldId id="435" r:id="rId29"/>
    <p:sldId id="437" r:id="rId30"/>
    <p:sldId id="434" r:id="rId31"/>
    <p:sldId id="433" r:id="rId32"/>
    <p:sldId id="436" r:id="rId33"/>
  </p:sldIdLst>
  <p:sldSz cx="9144000" cy="6858000" type="screen4x3"/>
  <p:notesSz cx="10234613" cy="7099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8B006305-38A7-4A8C-9498-0F6DAB17E40B}">
          <p14:sldIdLst>
            <p14:sldId id="256"/>
            <p14:sldId id="511"/>
            <p14:sldId id="510"/>
            <p14:sldId id="395"/>
            <p14:sldId id="396"/>
            <p14:sldId id="514"/>
            <p14:sldId id="443"/>
            <p14:sldId id="509"/>
            <p14:sldId id="470"/>
            <p14:sldId id="498"/>
            <p14:sldId id="497"/>
            <p14:sldId id="495"/>
            <p14:sldId id="499"/>
            <p14:sldId id="503"/>
            <p14:sldId id="506"/>
            <p14:sldId id="507"/>
            <p14:sldId id="528"/>
            <p14:sldId id="531"/>
            <p14:sldId id="529"/>
            <p14:sldId id="505"/>
            <p14:sldId id="533"/>
            <p14:sldId id="534"/>
            <p14:sldId id="535"/>
            <p14:sldId id="537"/>
          </p14:sldIdLst>
        </p14:section>
        <p14:section name="発展的な学習のための参考資料" id="{A439E736-E6A3-4D55-A7CE-41AE02EA3C10}">
          <p14:sldIdLst>
            <p14:sldId id="427"/>
            <p14:sldId id="424"/>
            <p14:sldId id="430"/>
            <p14:sldId id="435"/>
            <p14:sldId id="437"/>
            <p14:sldId id="434"/>
            <p14:sldId id="433"/>
            <p14:sldId id="43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15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647F"/>
    <a:srgbClr val="FFC000"/>
    <a:srgbClr val="F57F61"/>
    <a:srgbClr val="0070C0"/>
    <a:srgbClr val="FFD966"/>
    <a:srgbClr val="BF9000"/>
    <a:srgbClr val="3E95BA"/>
    <a:srgbClr val="B52F25"/>
    <a:srgbClr val="C55A11"/>
    <a:srgbClr val="46A5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23" autoAdjust="0"/>
    <p:restoredTop sz="96150" autoAdjust="0"/>
  </p:normalViewPr>
  <p:slideViewPr>
    <p:cSldViewPr snapToGrid="0">
      <p:cViewPr varScale="1">
        <p:scale>
          <a:sx n="115" d="100"/>
          <a:sy n="115" d="100"/>
        </p:scale>
        <p:origin x="804" y="84"/>
      </p:cViewPr>
      <p:guideLst>
        <p:guide orient="horz" pos="4315"/>
        <p:guide pos="290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115" d="100"/>
          <a:sy n="115" d="100"/>
        </p:scale>
        <p:origin x="91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6"/>
            <a:ext cx="4435304" cy="355680"/>
          </a:xfrm>
          <a:prstGeom prst="rect">
            <a:avLst/>
          </a:prstGeom>
        </p:spPr>
        <p:txBody>
          <a:bodyPr vert="horz" lIns="91375" tIns="45689" rIns="91375" bIns="45689" rtlCol="0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797022" y="6"/>
            <a:ext cx="4435304" cy="355680"/>
          </a:xfrm>
          <a:prstGeom prst="rect">
            <a:avLst/>
          </a:prstGeom>
        </p:spPr>
        <p:txBody>
          <a:bodyPr vert="horz" lIns="91375" tIns="45689" rIns="91375" bIns="45689" rtlCol="0"/>
          <a:lstStyle>
            <a:lvl1pPr algn="r">
              <a:defRPr sz="1100"/>
            </a:lvl1pPr>
          </a:lstStyle>
          <a:p>
            <a:fld id="{E7FB2217-CBDD-48DB-AC17-73D1C2F8948F}" type="datetimeFigureOut">
              <a:rPr kumimoji="1" lang="ja-JP" altLang="en-US" smtClean="0"/>
              <a:pPr/>
              <a:t>2021/9/9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2" y="6743621"/>
            <a:ext cx="4435304" cy="355680"/>
          </a:xfrm>
          <a:prstGeom prst="rect">
            <a:avLst/>
          </a:prstGeom>
        </p:spPr>
        <p:txBody>
          <a:bodyPr vert="horz" lIns="91375" tIns="45689" rIns="91375" bIns="45689" rtlCol="0" anchor="b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797022" y="6743621"/>
            <a:ext cx="4435304" cy="355680"/>
          </a:xfrm>
          <a:prstGeom prst="rect">
            <a:avLst/>
          </a:prstGeom>
        </p:spPr>
        <p:txBody>
          <a:bodyPr vert="horz" lIns="91375" tIns="45689" rIns="91375" bIns="45689" rtlCol="0" anchor="b"/>
          <a:lstStyle>
            <a:lvl1pPr algn="r">
              <a:defRPr sz="1100"/>
            </a:lvl1pPr>
          </a:lstStyle>
          <a:p>
            <a:fld id="{92305679-1BF0-436C-9755-67E9642487C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27809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434998" cy="356198"/>
          </a:xfrm>
          <a:prstGeom prst="rect">
            <a:avLst/>
          </a:prstGeom>
        </p:spPr>
        <p:txBody>
          <a:bodyPr vert="horz" lIns="98979" tIns="49488" rIns="98979" bIns="49488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797251" y="0"/>
            <a:ext cx="4434998" cy="356198"/>
          </a:xfrm>
          <a:prstGeom prst="rect">
            <a:avLst/>
          </a:prstGeom>
        </p:spPr>
        <p:txBody>
          <a:bodyPr vert="horz" lIns="98979" tIns="49488" rIns="98979" bIns="49488" rtlCol="0"/>
          <a:lstStyle>
            <a:lvl1pPr algn="r">
              <a:defRPr sz="1300"/>
            </a:lvl1pPr>
          </a:lstStyle>
          <a:p>
            <a:fld id="{9EC4DE7B-F0D2-4ABF-9DB6-85AB1CC4B47F}" type="datetimeFigureOut">
              <a:rPr kumimoji="1" lang="ja-JP" altLang="en-US" smtClean="0"/>
              <a:pPr/>
              <a:t>2021/9/9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521075" y="887413"/>
            <a:ext cx="3192463" cy="23955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979" tIns="49488" rIns="98979" bIns="49488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1023462" y="3416539"/>
            <a:ext cx="8187690" cy="2795349"/>
          </a:xfrm>
          <a:prstGeom prst="rect">
            <a:avLst/>
          </a:prstGeom>
        </p:spPr>
        <p:txBody>
          <a:bodyPr vert="horz" lIns="98979" tIns="49488" rIns="98979" bIns="49488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3" y="6743109"/>
            <a:ext cx="4434998" cy="356197"/>
          </a:xfrm>
          <a:prstGeom prst="rect">
            <a:avLst/>
          </a:prstGeom>
        </p:spPr>
        <p:txBody>
          <a:bodyPr vert="horz" lIns="98979" tIns="49488" rIns="98979" bIns="49488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797251" y="6743109"/>
            <a:ext cx="4434998" cy="356197"/>
          </a:xfrm>
          <a:prstGeom prst="rect">
            <a:avLst/>
          </a:prstGeom>
        </p:spPr>
        <p:txBody>
          <a:bodyPr vert="horz" lIns="98979" tIns="49488" rIns="98979" bIns="49488" rtlCol="0" anchor="b"/>
          <a:lstStyle>
            <a:lvl1pPr algn="r">
              <a:defRPr sz="1300"/>
            </a:lvl1pPr>
          </a:lstStyle>
          <a:p>
            <a:fld id="{13DE0169-78C2-4ED3-82AC-3044DFE7EC7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6458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【</a:t>
            </a:r>
            <a:r>
              <a:rPr kumimoji="1" lang="ja-JP" altLang="en-US" dirty="0"/>
              <a:t>セリフ例</a:t>
            </a:r>
            <a:r>
              <a:rPr kumimoji="1" lang="en-US" altLang="ja-JP" dirty="0"/>
              <a:t>】</a:t>
            </a:r>
          </a:p>
          <a:p>
            <a:r>
              <a:rPr kumimoji="1" lang="ja-JP" altLang="en-US" dirty="0"/>
              <a:t>まず、１つめの避難を考えるポイント</a:t>
            </a:r>
            <a:endParaRPr kumimoji="1" lang="en-US" altLang="ja-JP" dirty="0"/>
          </a:p>
          <a:p>
            <a:r>
              <a:rPr kumimoji="1" lang="ja-JP" altLang="en-US" dirty="0"/>
              <a:t>「要点１　避難所以外の避難、分散避難も選択肢」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さきほど、「</a:t>
            </a:r>
            <a:r>
              <a:rPr kumimoji="1" lang="en-US" altLang="ja-JP" dirty="0"/>
              <a:t>『</a:t>
            </a:r>
            <a:r>
              <a:rPr lang="ja-JP" altLang="en-US" sz="1200" dirty="0">
                <a:solidFill>
                  <a:schemeClr val="tx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避難</a:t>
            </a:r>
            <a:r>
              <a:rPr lang="en-US" altLang="ja-JP" sz="1200" dirty="0">
                <a:solidFill>
                  <a:schemeClr val="tx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』</a:t>
            </a:r>
            <a:r>
              <a:rPr lang="ja-JP" altLang="en-US" sz="1050" dirty="0">
                <a:solidFill>
                  <a:schemeClr val="tx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とは</a:t>
            </a:r>
            <a:r>
              <a:rPr lang="ja-JP" altLang="en-US" sz="1400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難</a:t>
            </a:r>
            <a:r>
              <a:rPr lang="ja-JP" altLang="en-US" sz="1050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を</a:t>
            </a:r>
            <a:r>
              <a:rPr lang="ja-JP" altLang="en-US" sz="1400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避</a:t>
            </a:r>
            <a:r>
              <a:rPr lang="ja-JP" altLang="en-US" sz="1050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ける</a:t>
            </a:r>
            <a:r>
              <a:rPr lang="ja-JP" altLang="en-US" sz="1400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行動</a:t>
            </a:r>
            <a:r>
              <a:rPr lang="ja-JP" altLang="en-US" sz="1050" dirty="0">
                <a:solidFill>
                  <a:schemeClr val="tx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のことです。</a:t>
            </a:r>
            <a:endParaRPr lang="en-US" altLang="ja-JP" sz="1200" dirty="0">
              <a:solidFill>
                <a:schemeClr val="tx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1200" dirty="0">
                <a:solidFill>
                  <a:schemeClr val="tx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避難所</a:t>
            </a:r>
            <a:r>
              <a:rPr lang="ja-JP" altLang="en-US" sz="1050" dirty="0">
                <a:solidFill>
                  <a:schemeClr val="tx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に</a:t>
            </a:r>
            <a:r>
              <a:rPr lang="ja-JP" altLang="en-US" sz="1200" dirty="0">
                <a:solidFill>
                  <a:schemeClr val="tx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行くことだけ</a:t>
            </a:r>
            <a:r>
              <a:rPr lang="ja-JP" altLang="en-US" sz="1050" dirty="0">
                <a:solidFill>
                  <a:schemeClr val="tx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が</a:t>
            </a:r>
            <a:r>
              <a:rPr lang="ja-JP" altLang="en-US" sz="1200" dirty="0">
                <a:solidFill>
                  <a:schemeClr val="tx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避難ではありません。」とありましたが、</a:t>
            </a:r>
            <a:endParaRPr lang="en-US" altLang="ja-JP" sz="1200" dirty="0">
              <a:solidFill>
                <a:schemeClr val="tx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1200" dirty="0">
                <a:solidFill>
                  <a:schemeClr val="tx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言い換えれば、</a:t>
            </a:r>
            <a:endParaRPr lang="en-US" altLang="ja-JP" sz="1200" dirty="0">
              <a:solidFill>
                <a:schemeClr val="tx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クリック①：</a:t>
            </a:r>
            <a:endParaRPr kumimoji="1" lang="en-US" altLang="ja-JP" dirty="0"/>
          </a:p>
          <a:p>
            <a:pPr>
              <a:spcBef>
                <a:spcPts val="1200"/>
              </a:spcBef>
            </a:pPr>
            <a:r>
              <a:rPr lang="ja-JP" altLang="en-US" sz="1200" dirty="0">
                <a:solidFill>
                  <a:schemeClr val="tx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災害から命を守る、かつ、できるだけ３密を避ける</a:t>
            </a:r>
            <a:endParaRPr lang="en-US" altLang="ja-JP" sz="1200" dirty="0">
              <a:solidFill>
                <a:schemeClr val="tx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1200" dirty="0">
                <a:solidFill>
                  <a:schemeClr val="tx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避難を考えて行動をしていくということです。</a:t>
            </a:r>
            <a:endParaRPr lang="en-US" altLang="ja-JP" sz="1200" dirty="0">
              <a:solidFill>
                <a:schemeClr val="tx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spcBef>
                <a:spcPts val="1200"/>
              </a:spcBef>
            </a:pPr>
            <a:endParaRPr lang="en-US" altLang="ja-JP" sz="1200" dirty="0">
              <a:solidFill>
                <a:schemeClr val="tx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1200" dirty="0">
                <a:solidFill>
                  <a:schemeClr val="tx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クリック②：</a:t>
            </a:r>
            <a:endParaRPr lang="en-US" altLang="ja-JP" sz="1200" dirty="0">
              <a:solidFill>
                <a:schemeClr val="tx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1200" dirty="0">
                <a:solidFill>
                  <a:schemeClr val="tx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一言に避難といっても、多様な避難が考えられます。</a:t>
            </a:r>
            <a:endParaRPr lang="en-US" altLang="ja-JP" sz="1200" dirty="0">
              <a:solidFill>
                <a:schemeClr val="tx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spcBef>
                <a:spcPts val="1200"/>
              </a:spcBef>
            </a:pPr>
            <a:endParaRPr kumimoji="1" lang="en-US" altLang="ja-JP" sz="1200" dirty="0">
              <a:solidFill>
                <a:schemeClr val="tx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spcBef>
                <a:spcPts val="1200"/>
              </a:spcBef>
            </a:pPr>
            <a:r>
              <a:rPr kumimoji="1" lang="ja-JP" altLang="en-US" sz="1200" dirty="0">
                <a:solidFill>
                  <a:schemeClr val="tx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クリック③（左上）：</a:t>
            </a:r>
            <a:endParaRPr kumimoji="1" lang="en-US" altLang="ja-JP" sz="1200" dirty="0">
              <a:solidFill>
                <a:schemeClr val="tx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spcBef>
                <a:spcPts val="1200"/>
              </a:spcBef>
            </a:pPr>
            <a:r>
              <a:rPr kumimoji="1" lang="ja-JP" altLang="en-US" dirty="0"/>
              <a:t>　多くがイメージする、避難所避難。</a:t>
            </a:r>
            <a:endParaRPr kumimoji="1" lang="en-US" altLang="ja-JP" dirty="0"/>
          </a:p>
          <a:p>
            <a:pPr>
              <a:spcBef>
                <a:spcPts val="1200"/>
              </a:spcBef>
            </a:pPr>
            <a:r>
              <a:rPr kumimoji="1" lang="ja-JP" altLang="en-US" dirty="0"/>
              <a:t>クリック④（右上）：</a:t>
            </a:r>
            <a:endParaRPr kumimoji="1" lang="en-US" altLang="ja-JP" dirty="0"/>
          </a:p>
          <a:p>
            <a:pPr>
              <a:spcBef>
                <a:spcPts val="1200"/>
              </a:spcBef>
            </a:pPr>
            <a:r>
              <a:rPr kumimoji="1" lang="ja-JP" altLang="en-US" dirty="0"/>
              <a:t>　在宅避難（自宅の２階にとどまるため、自宅避難や垂直避難とも呼ばれます。）</a:t>
            </a:r>
            <a:endParaRPr kumimoji="1" lang="en-US" altLang="ja-JP" dirty="0"/>
          </a:p>
          <a:p>
            <a:pPr>
              <a:spcBef>
                <a:spcPts val="1200"/>
              </a:spcBef>
            </a:pPr>
            <a:r>
              <a:rPr kumimoji="1" lang="ja-JP" altLang="en-US" dirty="0"/>
              <a:t>　これは、自宅で安全が確保されている場合に限ってとれる避難です。</a:t>
            </a:r>
            <a:endParaRPr kumimoji="1" lang="en-US" altLang="ja-JP" dirty="0"/>
          </a:p>
          <a:p>
            <a:pPr>
              <a:spcBef>
                <a:spcPts val="1200"/>
              </a:spcBef>
            </a:pPr>
            <a:r>
              <a:rPr kumimoji="1" lang="ja-JP" altLang="en-US" dirty="0"/>
              <a:t>クリック⑤（左下）：</a:t>
            </a:r>
            <a:endParaRPr kumimoji="1" lang="en-US" altLang="ja-JP" dirty="0"/>
          </a:p>
          <a:p>
            <a:pPr>
              <a:spcBef>
                <a:spcPts val="1200"/>
              </a:spcBef>
            </a:pPr>
            <a:r>
              <a:rPr kumimoji="1" lang="ja-JP" altLang="en-US" dirty="0"/>
              <a:t>　学校などの避難所や、自宅だけでなく、</a:t>
            </a:r>
            <a:endParaRPr kumimoji="1" lang="en-US" altLang="ja-JP" dirty="0"/>
          </a:p>
          <a:p>
            <a:pPr>
              <a:spcBef>
                <a:spcPts val="1200"/>
              </a:spcBef>
            </a:pPr>
            <a:r>
              <a:rPr kumimoji="1" lang="ja-JP" altLang="en-US" dirty="0"/>
              <a:t>　親戚・知人宅（黒潮町内にはかなりすくないですが）などへの</a:t>
            </a:r>
            <a:endParaRPr kumimoji="1" lang="en-US" altLang="ja-JP" dirty="0"/>
          </a:p>
          <a:p>
            <a:pPr>
              <a:spcBef>
                <a:spcPts val="1200"/>
              </a:spcBef>
            </a:pPr>
            <a:r>
              <a:rPr kumimoji="1" lang="ja-JP" altLang="en-US" dirty="0"/>
              <a:t>　避難も</a:t>
            </a:r>
            <a:endParaRPr kumimoji="1" lang="en-US" altLang="ja-JP" dirty="0"/>
          </a:p>
          <a:p>
            <a:pPr>
              <a:spcBef>
                <a:spcPts val="1200"/>
              </a:spcBef>
            </a:pPr>
            <a:r>
              <a:rPr kumimoji="1" lang="ja-JP" altLang="en-US" dirty="0"/>
              <a:t>クリック⑥（右下）：</a:t>
            </a:r>
            <a:endParaRPr kumimoji="1" lang="en-US" altLang="ja-JP" dirty="0"/>
          </a:p>
          <a:p>
            <a:pPr>
              <a:spcBef>
                <a:spcPts val="1200"/>
              </a:spcBef>
            </a:pPr>
            <a:r>
              <a:rPr kumimoji="1" lang="ja-JP" altLang="en-US" dirty="0"/>
              <a:t>　避難所に入らないまでも、避難所の駐車場まで行って</a:t>
            </a:r>
            <a:endParaRPr kumimoji="1" lang="en-US" altLang="ja-JP" dirty="0"/>
          </a:p>
          <a:p>
            <a:pPr>
              <a:spcBef>
                <a:spcPts val="1200"/>
              </a:spcBef>
            </a:pPr>
            <a:r>
              <a:rPr kumimoji="1" lang="ja-JP" altLang="en-US" dirty="0"/>
              <a:t>　車のなかで過ごすというとも選択肢のひとつです。</a:t>
            </a:r>
            <a:endParaRPr kumimoji="1" lang="en-US" altLang="ja-JP" dirty="0"/>
          </a:p>
          <a:p>
            <a:pPr>
              <a:spcBef>
                <a:spcPts val="1200"/>
              </a:spcBef>
            </a:pPr>
            <a:r>
              <a:rPr kumimoji="1" lang="ja-JP" altLang="en-US" dirty="0"/>
              <a:t>　ただし、この場合は、特にエコノミークラス症候群の危険性も</a:t>
            </a:r>
            <a:endParaRPr kumimoji="1" lang="en-US" altLang="ja-JP" dirty="0"/>
          </a:p>
          <a:p>
            <a:pPr>
              <a:spcBef>
                <a:spcPts val="1200"/>
              </a:spcBef>
            </a:pPr>
            <a:r>
              <a:rPr kumimoji="1" lang="ja-JP" altLang="en-US" dirty="0"/>
              <a:t>　あることを頭においておかなければなりません。</a:t>
            </a:r>
            <a:endParaRPr kumimoji="1" lang="en-US" altLang="ja-JP" dirty="0"/>
          </a:p>
          <a:p>
            <a:pPr>
              <a:spcBef>
                <a:spcPts val="1200"/>
              </a:spcBef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91245-23A8-4996-A0C7-39E4967BE31F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2829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18E458A-5714-4EFF-8AA7-F71131A28E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1522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 userDrawn="1"/>
        </p:nvSpPr>
        <p:spPr>
          <a:xfrm>
            <a:off x="0" y="0"/>
            <a:ext cx="9144000" cy="330200"/>
          </a:xfrm>
          <a:prstGeom prst="rect">
            <a:avLst/>
          </a:prstGeom>
          <a:solidFill>
            <a:srgbClr val="496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4668320-2F44-49A8-ABAE-6E9ABD0D36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4350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64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1_blan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 userDrawn="1"/>
        </p:nvSpPr>
        <p:spPr>
          <a:xfrm>
            <a:off x="0" y="0"/>
            <a:ext cx="9144000" cy="1407886"/>
          </a:xfrm>
          <a:prstGeom prst="rect">
            <a:avLst/>
          </a:prstGeom>
          <a:solidFill>
            <a:srgbClr val="496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CBA7488-BE4E-49F1-9AB7-293F593192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82153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1_Gry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 userDrawn="1"/>
        </p:nvSpPr>
        <p:spPr>
          <a:xfrm>
            <a:off x="0" y="1731878"/>
            <a:ext cx="9144000" cy="4850292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0" y="0"/>
            <a:ext cx="9144000" cy="330200"/>
          </a:xfrm>
          <a:prstGeom prst="rect">
            <a:avLst/>
          </a:prstGeom>
          <a:solidFill>
            <a:srgbClr val="496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D1CE85-01A3-4223-A0A6-5E82B550FD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511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647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1_GryBac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 userDrawn="1"/>
        </p:nvSpPr>
        <p:spPr>
          <a:xfrm>
            <a:off x="0" y="0"/>
            <a:ext cx="9144000" cy="6561138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" name="直線コネクタ 6"/>
          <p:cNvCxnSpPr>
            <a:cxnSpLocks/>
          </p:cNvCxnSpPr>
          <p:nvPr userDrawn="1"/>
        </p:nvCxnSpPr>
        <p:spPr>
          <a:xfrm>
            <a:off x="0" y="167406"/>
            <a:ext cx="9144000" cy="0"/>
          </a:xfrm>
          <a:prstGeom prst="line">
            <a:avLst/>
          </a:prstGeom>
          <a:ln w="38100">
            <a:solidFill>
              <a:srgbClr val="496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FE81888F-96C5-413F-A8D1-76AB61D859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5894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3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 userDrawn="1"/>
        </p:nvSpPr>
        <p:spPr>
          <a:xfrm>
            <a:off x="0" y="0"/>
            <a:ext cx="9144000" cy="330200"/>
          </a:xfrm>
          <a:prstGeom prst="rect">
            <a:avLst/>
          </a:prstGeom>
          <a:solidFill>
            <a:srgbClr val="F57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F61C86-749D-41B9-8966-A3CE685AD1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2118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64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2_blan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 userDrawn="1"/>
        </p:nvSpPr>
        <p:spPr>
          <a:xfrm>
            <a:off x="0" y="0"/>
            <a:ext cx="9144000" cy="1407886"/>
          </a:xfrm>
          <a:prstGeom prst="rect">
            <a:avLst/>
          </a:prstGeom>
          <a:solidFill>
            <a:srgbClr val="F57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3C63FE2-336B-4854-AB62-99D17CA45D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09884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2_Gry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 userDrawn="1"/>
        </p:nvSpPr>
        <p:spPr>
          <a:xfrm>
            <a:off x="0" y="1731878"/>
            <a:ext cx="9144000" cy="4850292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0" y="0"/>
            <a:ext cx="9144000" cy="330200"/>
          </a:xfrm>
          <a:prstGeom prst="rect">
            <a:avLst/>
          </a:prstGeom>
          <a:solidFill>
            <a:srgbClr val="F57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9705DD2-8BAB-4D39-B219-1A02BAB4D5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2823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647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2_blan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 userDrawn="1"/>
        </p:nvSpPr>
        <p:spPr>
          <a:xfrm rot="16200000">
            <a:off x="-3263899" y="3263900"/>
            <a:ext cx="6858000" cy="330200"/>
          </a:xfrm>
          <a:prstGeom prst="rect">
            <a:avLst/>
          </a:prstGeom>
          <a:solidFill>
            <a:srgbClr val="F57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8981457-7FF3-4D8F-86B4-2153A81933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8876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5647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582169"/>
            <a:ext cx="2057400" cy="275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24C545B7-4A76-41C6-A249-81AA962B1F8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15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7" r:id="rId2"/>
    <p:sldLayoutId id="2147483674" r:id="rId3"/>
    <p:sldLayoutId id="2147483673" r:id="rId4"/>
    <p:sldLayoutId id="2147483676" r:id="rId5"/>
    <p:sldLayoutId id="2147483678" r:id="rId6"/>
    <p:sldLayoutId id="2147483679" r:id="rId7"/>
    <p:sldLayoutId id="2147483680" r:id="rId8"/>
    <p:sldLayoutId id="2147483675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userDrawn="1">
          <p15:clr>
            <a:srgbClr val="F26B43"/>
          </p15:clr>
        </p15:guide>
        <p15:guide id="3" orient="horz" pos="43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263930" y="1997659"/>
            <a:ext cx="8616141" cy="24314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6600"/>
              </a:lnSpc>
            </a:pPr>
            <a:r>
              <a:rPr kumimoji="1" lang="ja-JP" altLang="en-US" sz="4800" dirty="0">
                <a:solidFill>
                  <a:srgbClr val="F57F6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水害犠牲者</a:t>
            </a:r>
            <a:r>
              <a:rPr kumimoji="1" lang="ja-JP" altLang="en-US" sz="48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を</a:t>
            </a:r>
            <a:endParaRPr kumimoji="1" lang="en-US" altLang="ja-JP" sz="4800" dirty="0">
              <a:solidFill>
                <a:srgbClr val="49647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lnSpc>
                <a:spcPts val="6600"/>
              </a:lnSpc>
            </a:pPr>
            <a:r>
              <a:rPr kumimoji="1" lang="ja-JP" altLang="en-US" sz="48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豊岡市から</a:t>
            </a:r>
            <a:r>
              <a:rPr kumimoji="1" lang="ja-JP" altLang="en-US" sz="4800" dirty="0">
                <a:solidFill>
                  <a:srgbClr val="F57F6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一人も出さないために</a:t>
            </a:r>
            <a:endParaRPr kumimoji="1" lang="en-US" altLang="ja-JP" sz="4800" dirty="0">
              <a:solidFill>
                <a:srgbClr val="F57F6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r">
              <a:lnSpc>
                <a:spcPts val="6600"/>
              </a:lnSpc>
            </a:pPr>
            <a:r>
              <a:rPr kumimoji="1" lang="ja-JP" altLang="en-US" sz="48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できることを考える</a:t>
            </a:r>
            <a:endParaRPr kumimoji="1" lang="en-US" altLang="ja-JP" sz="3200" dirty="0">
              <a:solidFill>
                <a:srgbClr val="49647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B032207-8C78-4341-A82B-145BB0215F21}"/>
              </a:ext>
            </a:extLst>
          </p:cNvPr>
          <p:cNvSpPr txBox="1"/>
          <p:nvPr/>
        </p:nvSpPr>
        <p:spPr>
          <a:xfrm>
            <a:off x="7227532" y="298133"/>
            <a:ext cx="1685077" cy="458757"/>
          </a:xfrm>
          <a:prstGeom prst="rect">
            <a:avLst/>
          </a:prstGeom>
          <a:solidFill>
            <a:srgbClr val="49647F"/>
          </a:solidFill>
          <a:ln>
            <a:noFill/>
          </a:ln>
        </p:spPr>
        <p:txBody>
          <a:bodyPr wrap="none" tIns="72000" bIns="108000" rtlCol="0">
            <a:spAutoFit/>
          </a:bodyPr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中学生・水害③</a:t>
            </a:r>
          </a:p>
        </p:txBody>
      </p:sp>
      <p:sp>
        <p:nvSpPr>
          <p:cNvPr id="9" name="テキスト ボックス 7"/>
          <p:cNvSpPr txBox="1"/>
          <p:nvPr/>
        </p:nvSpPr>
        <p:spPr>
          <a:xfrm>
            <a:off x="3017729" y="5223194"/>
            <a:ext cx="3108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国土交通省　近畿地方整備局</a:t>
            </a:r>
            <a:endParaRPr kumimoji="1"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豊岡河川国道事務所</a:t>
            </a:r>
          </a:p>
        </p:txBody>
      </p:sp>
      <p:sp>
        <p:nvSpPr>
          <p:cNvPr id="11" name="テキスト ボックス 12"/>
          <p:cNvSpPr txBox="1"/>
          <p:nvPr/>
        </p:nvSpPr>
        <p:spPr>
          <a:xfrm>
            <a:off x="3073834" y="5869525"/>
            <a:ext cx="299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(</a:t>
            </a:r>
            <a:r>
              <a:rPr kumimoji="1" lang="ja-JP" altLang="en-US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資料提供・編集協力</a:t>
            </a:r>
            <a:r>
              <a:rPr kumimoji="1" lang="en-US" altLang="ja-JP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)</a:t>
            </a:r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豊 岡 市</a:t>
            </a:r>
          </a:p>
        </p:txBody>
      </p:sp>
      <p:cxnSp>
        <p:nvCxnSpPr>
          <p:cNvPr id="3" name="直線コネクタ 2"/>
          <p:cNvCxnSpPr/>
          <p:nvPr/>
        </p:nvCxnSpPr>
        <p:spPr>
          <a:xfrm>
            <a:off x="2686050" y="4961680"/>
            <a:ext cx="37719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249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CF32C47-E1FB-4AA3-B0BF-780EEB154445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4" name="図 13" descr="山の景色&#10;&#10;自動的に生成された説明">
              <a:extLst>
                <a:ext uri="{FF2B5EF4-FFF2-40B4-BE49-F238E27FC236}">
                  <a16:creationId xmlns:a16="http://schemas.microsoft.com/office/drawing/2014/main" id="{FB1966D7-A0C7-4AD9-97F1-023BA3F28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6" r="5556"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32706EAA-20C7-440D-8840-1FE02BBE77E6}"/>
                </a:ext>
              </a:extLst>
            </p:cNvPr>
            <p:cNvSpPr txBox="1"/>
            <p:nvPr/>
          </p:nvSpPr>
          <p:spPr bwMode="auto">
            <a:xfrm>
              <a:off x="123824" y="6611679"/>
              <a:ext cx="6486526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494949"/>
                    </a:glow>
                  </a:effectLst>
                  <a:uLnTx/>
                  <a:uFillTx/>
                </a:rPr>
                <a:t>撮影地）　</a:t>
              </a: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494949"/>
                    </a:glow>
                  </a:effectLst>
                  <a:uLnTx/>
                  <a:uFillTx/>
                </a:rPr>
                <a:t>球磨川（熊本県八代市坂本町）　＜国土地理院</a:t>
              </a: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494949"/>
                    </a:glow>
                  </a:effectLst>
                  <a:uLnTx/>
                  <a:uFillTx/>
                </a:rPr>
                <a:t>2020/07/04</a:t>
              </a: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494949"/>
                    </a:glow>
                  </a:effectLst>
                  <a:uLnTx/>
                  <a:uFillTx/>
                </a:rPr>
                <a:t>撮影＞</a:t>
              </a: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3F219AAD-2D4D-4B79-9355-3D7549DB837F}"/>
                </a:ext>
              </a:extLst>
            </p:cNvPr>
            <p:cNvSpPr/>
            <p:nvPr/>
          </p:nvSpPr>
          <p:spPr>
            <a:xfrm>
              <a:off x="4829175" y="31278"/>
              <a:ext cx="4269787" cy="500697"/>
            </a:xfrm>
            <a:prstGeom prst="rect">
              <a:avLst/>
            </a:prstGeom>
          </p:spPr>
          <p:txBody>
            <a:bodyPr wrap="square" lIns="0" tIns="0" rIns="0" anchor="t" anchorCtr="0">
              <a:noAutofit/>
            </a:bodyPr>
            <a:lstStyle/>
            <a:p>
              <a:pPr marL="444500" marR="0" lvl="0" indent="-44450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94949"/>
                  </a:solidFill>
                  <a:effectLst/>
                  <a:uLnTx/>
                  <a:uFillTx/>
                </a:rPr>
                <a:t>写真）</a:t>
              </a:r>
              <a:r>
                <a:rPr kumimoji="0" lang="en-US" altLang="ja-JP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94949"/>
                  </a:solidFill>
                  <a:effectLst/>
                  <a:uLnTx/>
                  <a:uFillTx/>
                </a:rPr>
                <a:t>	</a:t>
              </a:r>
              <a:r>
                <a:rPr kumimoji="0" lang="ja-JP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94949"/>
                  </a:solidFill>
                  <a:effectLst/>
                  <a:uLnTx/>
                  <a:uFillTx/>
                </a:rPr>
                <a:t>出展 ： 国土交通省 中国地方整備局　「平成</a:t>
              </a:r>
              <a:r>
                <a:rPr kumimoji="0" lang="en-US" altLang="ja-JP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94949"/>
                  </a:solidFill>
                  <a:effectLst/>
                  <a:uLnTx/>
                  <a:uFillTx/>
                </a:rPr>
                <a:t>30</a:t>
              </a:r>
              <a:r>
                <a:rPr kumimoji="0" lang="ja-JP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94949"/>
                  </a:solidFill>
                  <a:effectLst/>
                  <a:uLnTx/>
                  <a:uFillTx/>
                </a:rPr>
                <a:t>年７月豪雨による中国地方整備局管内の出水概況</a:t>
              </a:r>
              <a:r>
                <a:rPr kumimoji="0" lang="en-US" altLang="ja-JP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94949"/>
                  </a:solidFill>
                  <a:effectLst/>
                  <a:uLnTx/>
                  <a:uFillTx/>
                </a:rPr>
                <a:t>【</a:t>
              </a:r>
              <a:r>
                <a:rPr kumimoji="0" lang="ja-JP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94949"/>
                  </a:solidFill>
                  <a:effectLst/>
                  <a:uLnTx/>
                  <a:uFillTx/>
                </a:rPr>
                <a:t>第１報</a:t>
              </a:r>
              <a:r>
                <a:rPr kumimoji="0" lang="en-US" altLang="ja-JP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94949"/>
                  </a:solidFill>
                  <a:effectLst/>
                  <a:uLnTx/>
                  <a:uFillTx/>
                </a:rPr>
                <a:t>】</a:t>
              </a:r>
              <a:r>
                <a:rPr kumimoji="0" lang="ja-JP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94949"/>
                  </a:solidFill>
                  <a:effectLst/>
                  <a:uLnTx/>
                  <a:uFillTx/>
                </a:rPr>
                <a:t>７月</a:t>
              </a:r>
              <a:r>
                <a:rPr kumimoji="0" lang="en-US" altLang="ja-JP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94949"/>
                  </a:solidFill>
                  <a:effectLst/>
                  <a:uLnTx/>
                  <a:uFillTx/>
                </a:rPr>
                <a:t>10</a:t>
              </a:r>
              <a:r>
                <a:rPr kumimoji="0" lang="ja-JP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94949"/>
                  </a:solidFill>
                  <a:effectLst/>
                  <a:uLnTx/>
                  <a:uFillTx/>
                </a:rPr>
                <a:t>日（火） ９時現在」</a:t>
              </a:r>
            </a:p>
          </p:txBody>
        </p: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708CAB7-A8F0-4DE4-9797-ADE157CB59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>
                <a:solidFill>
                  <a:schemeClr val="bg1"/>
                </a:solidFill>
              </a:rPr>
              <a:pPr/>
              <a:t>10</a:t>
            </a:fld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3E9AFA4-89B1-4158-89EF-CFBC32875BAF}"/>
              </a:ext>
            </a:extLst>
          </p:cNvPr>
          <p:cNvSpPr/>
          <p:nvPr/>
        </p:nvSpPr>
        <p:spPr>
          <a:xfrm>
            <a:off x="-1171" y="109924"/>
            <a:ext cx="4320000" cy="136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6474111-E123-4146-9141-DC2CA69B03B5}"/>
              </a:ext>
            </a:extLst>
          </p:cNvPr>
          <p:cNvSpPr txBox="1"/>
          <p:nvPr/>
        </p:nvSpPr>
        <p:spPr>
          <a:xfrm>
            <a:off x="700097" y="519811"/>
            <a:ext cx="2917465" cy="86177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kumimoji="1" lang="zh-TW" altLang="en-US" sz="28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令和</a:t>
            </a:r>
            <a:r>
              <a:rPr kumimoji="1" lang="ja-JP" altLang="en-US" sz="36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</a:t>
            </a:r>
            <a:r>
              <a:rPr kumimoji="1" lang="zh-TW" altLang="en-US" sz="28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</a:t>
            </a:r>
            <a:r>
              <a:rPr kumimoji="1" lang="ja-JP" altLang="en-US" sz="36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７</a:t>
            </a:r>
            <a:r>
              <a:rPr kumimoji="1" lang="ja-JP" altLang="en-US" sz="28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月豪雨</a:t>
            </a:r>
            <a:endParaRPr kumimoji="1" lang="en-US" altLang="ja-JP" sz="3600" dirty="0">
              <a:solidFill>
                <a:srgbClr val="00206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20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（九州豪雨などの呼び名も）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AA3D2E3-87A2-4D33-8826-C0578968810C}"/>
              </a:ext>
            </a:extLst>
          </p:cNvPr>
          <p:cNvSpPr txBox="1"/>
          <p:nvPr/>
        </p:nvSpPr>
        <p:spPr>
          <a:xfrm>
            <a:off x="122596" y="186123"/>
            <a:ext cx="1154162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kumimoji="1" lang="ja-JP" altLang="en-US" sz="24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２０２０</a:t>
            </a:r>
            <a:r>
              <a:rPr kumimoji="1" lang="ja-JP" altLang="en-US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</a:t>
            </a: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38DC323D-0075-44A0-877D-D175A55F01AF}"/>
              </a:ext>
            </a:extLst>
          </p:cNvPr>
          <p:cNvGrpSpPr/>
          <p:nvPr/>
        </p:nvGrpSpPr>
        <p:grpSpPr>
          <a:xfrm>
            <a:off x="6804000" y="661585"/>
            <a:ext cx="2340000" cy="720000"/>
            <a:chOff x="6779360" y="410602"/>
            <a:chExt cx="2340000" cy="720000"/>
          </a:xfrm>
        </p:grpSpPr>
        <p:sp>
          <p:nvSpPr>
            <p:cNvPr id="11" name="四角形: 上の 2 つの角を丸める 10">
              <a:extLst>
                <a:ext uri="{FF2B5EF4-FFF2-40B4-BE49-F238E27FC236}">
                  <a16:creationId xmlns:a16="http://schemas.microsoft.com/office/drawing/2014/main" id="{6D623BAF-FB57-4597-9700-157AB97D2EFC}"/>
                </a:ext>
              </a:extLst>
            </p:cNvPr>
            <p:cNvSpPr/>
            <p:nvPr/>
          </p:nvSpPr>
          <p:spPr>
            <a:xfrm rot="16200000">
              <a:off x="7589360" y="-399398"/>
              <a:ext cx="720000" cy="234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3691293A-EDFE-47EB-8366-B18FD185C811}"/>
                </a:ext>
              </a:extLst>
            </p:cNvPr>
            <p:cNvSpPr txBox="1"/>
            <p:nvPr/>
          </p:nvSpPr>
          <p:spPr>
            <a:xfrm>
              <a:off x="7298652" y="492704"/>
              <a:ext cx="1384995" cy="55399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0" lang="zh-CN" altLang="en-US" sz="3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熊本県</a:t>
              </a:r>
              <a:endParaRPr lang="ja-JP" altLang="en-US" sz="3600" dirty="0"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0019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 descr="屋外, 眺め, 道路, 写真 が含まれている画像&#10;&#10;自動的に生成された説明">
            <a:extLst>
              <a:ext uri="{FF2B5EF4-FFF2-40B4-BE49-F238E27FC236}">
                <a16:creationId xmlns:a16="http://schemas.microsoft.com/office/drawing/2014/main" id="{68E5E346-EFF1-4D5E-B444-A49AB5EC7D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708CAB7-A8F0-4DE4-9797-ADE157CB59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2EDF7CCE-795A-407F-9992-E531162AF0D9}"/>
              </a:ext>
            </a:extLst>
          </p:cNvPr>
          <p:cNvSpPr/>
          <p:nvPr/>
        </p:nvSpPr>
        <p:spPr>
          <a:xfrm>
            <a:off x="-5174" y="109924"/>
            <a:ext cx="4320000" cy="136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FBAE25D-7E67-4AFF-A496-DE23C34C10A5}"/>
              </a:ext>
            </a:extLst>
          </p:cNvPr>
          <p:cNvSpPr txBox="1"/>
          <p:nvPr/>
        </p:nvSpPr>
        <p:spPr>
          <a:xfrm>
            <a:off x="231222" y="519811"/>
            <a:ext cx="3847208" cy="86177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kumimoji="1" lang="zh-TW" altLang="en-US" sz="28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令和</a:t>
            </a:r>
            <a:r>
              <a:rPr kumimoji="1" lang="zh-TW" altLang="en-US" sz="36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元</a:t>
            </a:r>
            <a:r>
              <a:rPr kumimoji="1" lang="zh-TW" altLang="en-US" sz="28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</a:t>
            </a:r>
            <a:r>
              <a:rPr kumimoji="1" lang="zh-TW" altLang="en-US" sz="36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東日本台風</a:t>
            </a:r>
            <a:endParaRPr kumimoji="1" lang="en-US" altLang="ja-JP" sz="3600" dirty="0">
              <a:solidFill>
                <a:srgbClr val="00206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20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（令和元年台風１９号）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9DC4B74-62E5-49A0-9047-D5BC21F11510}"/>
              </a:ext>
            </a:extLst>
          </p:cNvPr>
          <p:cNvSpPr txBox="1"/>
          <p:nvPr/>
        </p:nvSpPr>
        <p:spPr>
          <a:xfrm>
            <a:off x="118593" y="186123"/>
            <a:ext cx="1154162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kumimoji="1" lang="ja-JP" altLang="en-US" sz="24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２０１９</a:t>
            </a:r>
            <a:r>
              <a:rPr kumimoji="1" lang="ja-JP" altLang="en-US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7868FFA6-AEAC-4F52-8F9D-D086E5D9A14C}"/>
              </a:ext>
            </a:extLst>
          </p:cNvPr>
          <p:cNvGrpSpPr/>
          <p:nvPr/>
        </p:nvGrpSpPr>
        <p:grpSpPr>
          <a:xfrm>
            <a:off x="6804000" y="661585"/>
            <a:ext cx="2340000" cy="720000"/>
            <a:chOff x="6779360" y="410602"/>
            <a:chExt cx="2340000" cy="720000"/>
          </a:xfrm>
        </p:grpSpPr>
        <p:sp>
          <p:nvSpPr>
            <p:cNvPr id="15" name="四角形: 上の 2 つの角を丸める 14">
              <a:extLst>
                <a:ext uri="{FF2B5EF4-FFF2-40B4-BE49-F238E27FC236}">
                  <a16:creationId xmlns:a16="http://schemas.microsoft.com/office/drawing/2014/main" id="{51ACC223-E816-4828-B283-EC1F8A18F49A}"/>
                </a:ext>
              </a:extLst>
            </p:cNvPr>
            <p:cNvSpPr/>
            <p:nvPr/>
          </p:nvSpPr>
          <p:spPr>
            <a:xfrm rot="16200000">
              <a:off x="7589360" y="-399398"/>
              <a:ext cx="720000" cy="234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88138028-D6DF-40FF-9771-229C26340B66}"/>
                </a:ext>
              </a:extLst>
            </p:cNvPr>
            <p:cNvSpPr txBox="1"/>
            <p:nvPr/>
          </p:nvSpPr>
          <p:spPr>
            <a:xfrm>
              <a:off x="7298654" y="492704"/>
              <a:ext cx="1384995" cy="55399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ja-JP" altLang="en-US" sz="3600" kern="0" dirty="0">
                  <a:effectLst/>
                </a:rPr>
                <a:t>長野</a:t>
              </a:r>
              <a:r>
                <a:rPr kumimoji="0" lang="zh-CN" altLang="en-US" sz="3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県</a:t>
              </a:r>
              <a:endParaRPr lang="ja-JP" altLang="en-US" sz="3600" dirty="0"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529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9CAB6066-8BD9-4C1D-A1A7-645DE9D82F07}"/>
              </a:ext>
            </a:extLst>
          </p:cNvPr>
          <p:cNvGrpSpPr/>
          <p:nvPr/>
        </p:nvGrpSpPr>
        <p:grpSpPr>
          <a:xfrm>
            <a:off x="0" y="-2"/>
            <a:ext cx="9144002" cy="6858001"/>
            <a:chOff x="0" y="-2"/>
            <a:chExt cx="9144002" cy="6858001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1AE71486-D7E4-4C43-B7A0-F1582F723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40" r="340" b="529"/>
            <a:stretch/>
          </p:blipFill>
          <p:spPr>
            <a:xfrm>
              <a:off x="0" y="-2"/>
              <a:ext cx="9144002" cy="6858001"/>
            </a:xfrm>
            <a:prstGeom prst="rect">
              <a:avLst/>
            </a:prstGeom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1A500636-61A0-44A7-8665-0AEBF3AC7A6D}"/>
                </a:ext>
              </a:extLst>
            </p:cNvPr>
            <p:cNvSpPr txBox="1"/>
            <p:nvPr/>
          </p:nvSpPr>
          <p:spPr bwMode="auto">
            <a:xfrm>
              <a:off x="123824" y="6611679"/>
              <a:ext cx="6486526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494949"/>
                    </a:glow>
                  </a:effectLst>
                  <a:uLnTx/>
                  <a:uFillTx/>
                </a:rPr>
                <a:t>撮影地）　</a:t>
              </a:r>
              <a:r>
                <a:rPr kumimoji="0" lang="zh-TW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494949"/>
                    </a:glow>
                  </a:effectLst>
                  <a:uLnTx/>
                  <a:uFillTx/>
                </a:rPr>
                <a:t>高梁川水系高梁川：岡山県倉敷市真備町（平成</a:t>
              </a:r>
              <a:r>
                <a:rPr kumimoji="0" lang="en-US" altLang="zh-TW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494949"/>
                    </a:glow>
                  </a:effectLst>
                  <a:uLnTx/>
                  <a:uFillTx/>
                </a:rPr>
                <a:t>30</a:t>
              </a:r>
              <a:r>
                <a:rPr kumimoji="0" lang="zh-TW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494949"/>
                    </a:glow>
                  </a:effectLst>
                  <a:uLnTx/>
                  <a:uFillTx/>
                </a:rPr>
                <a:t>年</a:t>
              </a:r>
              <a:r>
                <a:rPr kumimoji="0" lang="en-US" altLang="zh-TW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494949"/>
                    </a:glow>
                  </a:effectLst>
                  <a:uLnTx/>
                  <a:uFillTx/>
                </a:rPr>
                <a:t>7</a:t>
              </a:r>
              <a:r>
                <a:rPr kumimoji="0" lang="zh-TW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494949"/>
                    </a:glow>
                  </a:effectLst>
                  <a:uLnTx/>
                  <a:uFillTx/>
                </a:rPr>
                <a:t>月</a:t>
              </a:r>
              <a:r>
                <a:rPr kumimoji="0" lang="en-US" altLang="zh-TW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494949"/>
                    </a:glow>
                  </a:effectLst>
                  <a:uLnTx/>
                  <a:uFillTx/>
                </a:rPr>
                <a:t>8</a:t>
              </a:r>
              <a:r>
                <a:rPr kumimoji="0" lang="zh-TW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494949"/>
                    </a:glow>
                  </a:effectLst>
                  <a:uLnTx/>
                  <a:uFillTx/>
                </a:rPr>
                <a:t>日（日））</a:t>
              </a:r>
              <a:endParaRPr kumimoji="0" lang="ja-JP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494949"/>
                  </a:glow>
                </a:effectLst>
                <a:uLnTx/>
                <a:uFillTx/>
              </a:endParaRP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06751EB0-9989-40C4-B77D-EA6F9DA775C1}"/>
                </a:ext>
              </a:extLst>
            </p:cNvPr>
            <p:cNvSpPr/>
            <p:nvPr/>
          </p:nvSpPr>
          <p:spPr>
            <a:xfrm>
              <a:off x="4829175" y="31278"/>
              <a:ext cx="4269787" cy="500697"/>
            </a:xfrm>
            <a:prstGeom prst="rect">
              <a:avLst/>
            </a:prstGeom>
          </p:spPr>
          <p:txBody>
            <a:bodyPr wrap="square" lIns="0" tIns="0" rIns="0" anchor="t" anchorCtr="0">
              <a:noAutofit/>
            </a:bodyPr>
            <a:lstStyle/>
            <a:p>
              <a:pPr marL="444500" marR="0" lvl="0" indent="-44450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94949"/>
                  </a:solidFill>
                  <a:effectLst/>
                  <a:uLnTx/>
                  <a:uFillTx/>
                </a:rPr>
                <a:t>写真）</a:t>
              </a:r>
              <a:r>
                <a:rPr kumimoji="0" lang="en-US" altLang="ja-JP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94949"/>
                  </a:solidFill>
                  <a:effectLst/>
                  <a:uLnTx/>
                  <a:uFillTx/>
                </a:rPr>
                <a:t>	</a:t>
              </a:r>
              <a:r>
                <a:rPr kumimoji="0" lang="ja-JP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94949"/>
                  </a:solidFill>
                  <a:effectLst/>
                  <a:uLnTx/>
                  <a:uFillTx/>
                </a:rPr>
                <a:t>出展 ： 国土交通省 中国地方整備局　「平成</a:t>
              </a:r>
              <a:r>
                <a:rPr kumimoji="0" lang="en-US" altLang="ja-JP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94949"/>
                  </a:solidFill>
                  <a:effectLst/>
                  <a:uLnTx/>
                  <a:uFillTx/>
                </a:rPr>
                <a:t>30</a:t>
              </a:r>
              <a:r>
                <a:rPr kumimoji="0" lang="ja-JP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94949"/>
                  </a:solidFill>
                  <a:effectLst/>
                  <a:uLnTx/>
                  <a:uFillTx/>
                </a:rPr>
                <a:t>年７月豪雨による中国地方整備局管内の出水概況</a:t>
              </a:r>
              <a:r>
                <a:rPr kumimoji="0" lang="en-US" altLang="ja-JP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94949"/>
                  </a:solidFill>
                  <a:effectLst/>
                  <a:uLnTx/>
                  <a:uFillTx/>
                </a:rPr>
                <a:t>【</a:t>
              </a:r>
              <a:r>
                <a:rPr kumimoji="0" lang="ja-JP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94949"/>
                  </a:solidFill>
                  <a:effectLst/>
                  <a:uLnTx/>
                  <a:uFillTx/>
                </a:rPr>
                <a:t>第１報</a:t>
              </a:r>
              <a:r>
                <a:rPr kumimoji="0" lang="en-US" altLang="ja-JP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94949"/>
                  </a:solidFill>
                  <a:effectLst/>
                  <a:uLnTx/>
                  <a:uFillTx/>
                </a:rPr>
                <a:t>】</a:t>
              </a:r>
              <a:r>
                <a:rPr kumimoji="0" lang="ja-JP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94949"/>
                  </a:solidFill>
                  <a:effectLst/>
                  <a:uLnTx/>
                  <a:uFillTx/>
                </a:rPr>
                <a:t>７月</a:t>
              </a:r>
              <a:r>
                <a:rPr kumimoji="0" lang="en-US" altLang="ja-JP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94949"/>
                  </a:solidFill>
                  <a:effectLst/>
                  <a:uLnTx/>
                  <a:uFillTx/>
                </a:rPr>
                <a:t>10</a:t>
              </a:r>
              <a:r>
                <a:rPr kumimoji="0" lang="ja-JP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94949"/>
                  </a:solidFill>
                  <a:effectLst/>
                  <a:uLnTx/>
                  <a:uFillTx/>
                </a:rPr>
                <a:t>日（火） ９時現在」</a:t>
              </a:r>
            </a:p>
          </p:txBody>
        </p: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708CAB7-A8F0-4DE4-9797-ADE157CB59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2E4EF25-195F-4DB7-AE00-469721F68D07}"/>
              </a:ext>
            </a:extLst>
          </p:cNvPr>
          <p:cNvSpPr/>
          <p:nvPr/>
        </p:nvSpPr>
        <p:spPr>
          <a:xfrm>
            <a:off x="-1171" y="109924"/>
            <a:ext cx="4320000" cy="136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FC21EAB-72E5-4618-8582-D0818C0F4578}"/>
              </a:ext>
            </a:extLst>
          </p:cNvPr>
          <p:cNvSpPr txBox="1"/>
          <p:nvPr/>
        </p:nvSpPr>
        <p:spPr>
          <a:xfrm>
            <a:off x="122596" y="186123"/>
            <a:ext cx="1154162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kumimoji="1" lang="ja-JP" altLang="en-US" sz="24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２０１８</a:t>
            </a:r>
            <a:r>
              <a:rPr kumimoji="1" lang="ja-JP" altLang="en-US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757990D-BE31-47AC-B462-BB5339A1A520}"/>
              </a:ext>
            </a:extLst>
          </p:cNvPr>
          <p:cNvSpPr txBox="1"/>
          <p:nvPr/>
        </p:nvSpPr>
        <p:spPr>
          <a:xfrm>
            <a:off x="350642" y="441408"/>
            <a:ext cx="3616375" cy="92333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平成</a:t>
            </a:r>
            <a:r>
              <a:rPr kumimoji="1" lang="ja-JP" altLang="en-US" sz="40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３０</a:t>
            </a:r>
            <a:r>
              <a:rPr kumimoji="1" lang="ja-JP" altLang="en-US" sz="32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</a:t>
            </a:r>
            <a:r>
              <a:rPr kumimoji="1" lang="ja-JP" altLang="en-US" sz="40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７</a:t>
            </a:r>
            <a:r>
              <a:rPr kumimoji="1" lang="ja-JP" altLang="en-US" sz="32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月豪雨</a:t>
            </a:r>
            <a:endParaRPr kumimoji="1" lang="en-US" altLang="ja-JP" sz="3200" dirty="0">
              <a:solidFill>
                <a:srgbClr val="00206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20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（西日本豪雨災害）</a:t>
            </a:r>
            <a:endParaRPr kumimoji="1" lang="ja-JP" altLang="en-US" sz="1600" dirty="0">
              <a:solidFill>
                <a:srgbClr val="00206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EAD6E63D-DB65-4794-B467-1B343284898A}"/>
              </a:ext>
            </a:extLst>
          </p:cNvPr>
          <p:cNvGrpSpPr/>
          <p:nvPr/>
        </p:nvGrpSpPr>
        <p:grpSpPr>
          <a:xfrm>
            <a:off x="6804000" y="661585"/>
            <a:ext cx="2340000" cy="720000"/>
            <a:chOff x="6779360" y="410602"/>
            <a:chExt cx="2340000" cy="720000"/>
          </a:xfrm>
        </p:grpSpPr>
        <p:sp>
          <p:nvSpPr>
            <p:cNvPr id="11" name="四角形: 上の 2 つの角を丸める 10">
              <a:extLst>
                <a:ext uri="{FF2B5EF4-FFF2-40B4-BE49-F238E27FC236}">
                  <a16:creationId xmlns:a16="http://schemas.microsoft.com/office/drawing/2014/main" id="{0AA5E2FF-55F3-463B-A877-FCFFE96BD07C}"/>
                </a:ext>
              </a:extLst>
            </p:cNvPr>
            <p:cNvSpPr/>
            <p:nvPr/>
          </p:nvSpPr>
          <p:spPr>
            <a:xfrm rot="16200000">
              <a:off x="7589360" y="-399398"/>
              <a:ext cx="720000" cy="234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0149408B-F7BC-4AA9-8223-CFE011CA0DCF}"/>
                </a:ext>
              </a:extLst>
            </p:cNvPr>
            <p:cNvSpPr txBox="1"/>
            <p:nvPr/>
          </p:nvSpPr>
          <p:spPr>
            <a:xfrm>
              <a:off x="7298653" y="492704"/>
              <a:ext cx="1384995" cy="55399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ja-JP" altLang="en-US" sz="3600" kern="0" dirty="0">
                  <a:effectLst/>
                </a:rPr>
                <a:t>岡山</a:t>
              </a:r>
              <a:r>
                <a:rPr kumimoji="0" lang="zh-CN" altLang="en-US" sz="3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県</a:t>
              </a:r>
              <a:endParaRPr lang="ja-JP" altLang="en-US" sz="3600" dirty="0"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343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CFBBEB9-F35B-4E8A-801C-7DD4BB1945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097548C-D296-4102-8535-C05995F36C4A}"/>
              </a:ext>
            </a:extLst>
          </p:cNvPr>
          <p:cNvSpPr txBox="1"/>
          <p:nvPr/>
        </p:nvSpPr>
        <p:spPr>
          <a:xfrm>
            <a:off x="4717143" y="168199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毎年、水害で犠牲者が</a:t>
            </a:r>
            <a:endParaRPr kumimoji="1" lang="en-US" altLang="ja-JP" sz="3200" dirty="0">
              <a:solidFill>
                <a:srgbClr val="49647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2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でてしまっています</a:t>
            </a:r>
          </a:p>
        </p:txBody>
      </p:sp>
      <p:pic>
        <p:nvPicPr>
          <p:cNvPr id="13" name="図 12" descr="マップ&#10;&#10;中程度の精度で自動的に生成された説明">
            <a:extLst>
              <a:ext uri="{FF2B5EF4-FFF2-40B4-BE49-F238E27FC236}">
                <a16:creationId xmlns:a16="http://schemas.microsoft.com/office/drawing/2014/main" id="{8E382BFC-70EA-46A5-BA33-74B3A6461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83" y="220666"/>
            <a:ext cx="3840000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図 10" descr="記号, 道路, ストリート, 高速道路 が含まれている画像&#10;&#10;自動的に生成された説明">
            <a:extLst>
              <a:ext uri="{FF2B5EF4-FFF2-40B4-BE49-F238E27FC236}">
                <a16:creationId xmlns:a16="http://schemas.microsoft.com/office/drawing/2014/main" id="{F32D914E-37B9-4D89-A2E0-6A1F0DE75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592" y="1883022"/>
            <a:ext cx="3840000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図 3" descr="自然, 谷, 山, 道路 が含まれている画像&#10;&#10;自動的に生成された説明">
            <a:extLst>
              <a:ext uri="{FF2B5EF4-FFF2-40B4-BE49-F238E27FC236}">
                <a16:creationId xmlns:a16="http://schemas.microsoft.com/office/drawing/2014/main" id="{2E403EBD-C6CA-45F5-A148-E759D06C9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600" y="3545378"/>
            <a:ext cx="3840000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583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1AE71486-D7E4-4C43-B7A0-F1582F7239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" r="340" b="529"/>
          <a:stretch/>
        </p:blipFill>
        <p:spPr>
          <a:xfrm>
            <a:off x="0" y="-2"/>
            <a:ext cx="9144002" cy="6858001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1B30A00-F94C-44E3-82ED-CF855F6626FF}"/>
              </a:ext>
            </a:extLst>
          </p:cNvPr>
          <p:cNvSpPr/>
          <p:nvPr/>
        </p:nvSpPr>
        <p:spPr>
          <a:xfrm>
            <a:off x="-1171" y="0"/>
            <a:ext cx="9144002" cy="6857998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9BA9A235-2C5F-448A-B5ED-643D150EDE98}"/>
              </a:ext>
            </a:extLst>
          </p:cNvPr>
          <p:cNvGrpSpPr/>
          <p:nvPr/>
        </p:nvGrpSpPr>
        <p:grpSpPr>
          <a:xfrm>
            <a:off x="876300" y="1133323"/>
            <a:ext cx="7391400" cy="5543552"/>
            <a:chOff x="876300" y="1133323"/>
            <a:chExt cx="7391400" cy="5543552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2AD8DBC-A6F5-4D68-AB53-97832FC0A5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300" y="1133323"/>
              <a:ext cx="7391400" cy="5543552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E3036A3A-556A-4008-8E7D-88DE082C9FB2}"/>
                </a:ext>
              </a:extLst>
            </p:cNvPr>
            <p:cNvSpPr txBox="1"/>
            <p:nvPr/>
          </p:nvSpPr>
          <p:spPr bwMode="auto">
            <a:xfrm>
              <a:off x="1028407" y="6434891"/>
              <a:ext cx="6486526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494949"/>
                    </a:glow>
                  </a:effectLst>
                  <a:uLnTx/>
                  <a:uFillTx/>
                </a:rPr>
                <a:t>撮影地）　</a:t>
              </a:r>
              <a:r>
                <a:rPr kumimoji="0" lang="zh-TW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494949"/>
                    </a:glow>
                  </a:effectLst>
                  <a:uLnTx/>
                  <a:uFillTx/>
                </a:rPr>
                <a:t>岡山県倉敷市真備町川辺　川辺小学校敷地内</a:t>
              </a:r>
              <a:r>
                <a:rPr kumimoji="0" lang="ja-JP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494949"/>
                    </a:glow>
                  </a:effectLst>
                  <a:uLnTx/>
                  <a:uFillTx/>
                </a:rPr>
                <a:t>　＜国土地理院・自然災害伝承碑＞</a:t>
              </a:r>
            </a:p>
          </p:txBody>
        </p: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708CAB7-A8F0-4DE4-9797-ADE157CB59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3B9A04A3-43A2-4985-8A01-F9395CA664C0}"/>
              </a:ext>
            </a:extLst>
          </p:cNvPr>
          <p:cNvGrpSpPr/>
          <p:nvPr/>
        </p:nvGrpSpPr>
        <p:grpSpPr>
          <a:xfrm>
            <a:off x="5155021" y="129148"/>
            <a:ext cx="3493679" cy="6248425"/>
            <a:chOff x="5155021" y="129148"/>
            <a:chExt cx="3493679" cy="6248425"/>
          </a:xfrm>
          <a:effectLst>
            <a:glow rad="63500">
              <a:schemeClr val="bg1"/>
            </a:glow>
          </a:effectLst>
        </p:grpSpPr>
        <p:sp>
          <p:nvSpPr>
            <p:cNvPr id="7" name="二等辺三角形 6">
              <a:extLst>
                <a:ext uri="{FF2B5EF4-FFF2-40B4-BE49-F238E27FC236}">
                  <a16:creationId xmlns:a16="http://schemas.microsoft.com/office/drawing/2014/main" id="{DB474E74-3672-4116-9521-055EF66ECC0B}"/>
                </a:ext>
              </a:extLst>
            </p:cNvPr>
            <p:cNvSpPr/>
            <p:nvPr/>
          </p:nvSpPr>
          <p:spPr>
            <a:xfrm rot="15300000">
              <a:off x="5903746" y="3793679"/>
              <a:ext cx="528791" cy="202624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79FD29D3-6CE2-443F-A236-9219A4155E5B}"/>
                </a:ext>
              </a:extLst>
            </p:cNvPr>
            <p:cNvSpPr/>
            <p:nvPr/>
          </p:nvSpPr>
          <p:spPr>
            <a:xfrm>
              <a:off x="6279566" y="129148"/>
              <a:ext cx="2369134" cy="62484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80FCF5D9-33DF-4FAB-A06C-A6180CB9882F}"/>
                </a:ext>
              </a:extLst>
            </p:cNvPr>
            <p:cNvSpPr txBox="1"/>
            <p:nvPr/>
          </p:nvSpPr>
          <p:spPr>
            <a:xfrm>
              <a:off x="6627328" y="343693"/>
              <a:ext cx="800219" cy="5029582"/>
            </a:xfrm>
            <a:prstGeom prst="rect">
              <a:avLst/>
            </a:prstGeom>
            <a:noFill/>
          </p:spPr>
          <p:txBody>
            <a:bodyPr vert="eaVert" wrap="none">
              <a:spAutoFit/>
            </a:bodyPr>
            <a:lstStyle/>
            <a:p>
              <a:r>
                <a:rPr lang="ja-JP" altLang="en-US" sz="4000" dirty="0">
                  <a:latin typeface="HGP創英ﾌﾟﾚｾﾞﾝｽEB" panose="02020800000000000000" pitchFamily="18" charset="-128"/>
                  <a:ea typeface="HGP創英ﾌﾟﾚｾﾞﾝｽEB" panose="02020800000000000000" pitchFamily="18" charset="-128"/>
                </a:rPr>
                <a:t>台風十七号による浸水</a:t>
              </a: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FB781344-DE14-4D4A-856D-A0E1AE5200DF}"/>
                </a:ext>
              </a:extLst>
            </p:cNvPr>
            <p:cNvSpPr txBox="1"/>
            <p:nvPr/>
          </p:nvSpPr>
          <p:spPr>
            <a:xfrm>
              <a:off x="7548269" y="343693"/>
              <a:ext cx="800219" cy="5734903"/>
            </a:xfrm>
            <a:prstGeom prst="rect">
              <a:avLst/>
            </a:prstGeom>
            <a:noFill/>
          </p:spPr>
          <p:txBody>
            <a:bodyPr vert="eaVert" wrap="none">
              <a:spAutoFit/>
            </a:bodyPr>
            <a:lstStyle/>
            <a:p>
              <a:r>
                <a:rPr lang="ja-JP" altLang="en-US" sz="4000" dirty="0">
                  <a:latin typeface="HGP創英ﾌﾟﾚｾﾞﾝｽEB" panose="02020800000000000000" pitchFamily="18" charset="-128"/>
                  <a:ea typeface="HGP創英ﾌﾟﾚｾﾞﾝｽEB" panose="02020800000000000000" pitchFamily="18" charset="-128"/>
                </a:rPr>
                <a:t>昭和五十一年九月十二日</a:t>
              </a:r>
              <a:endParaRPr lang="en-US" altLang="ja-JP" sz="4000" dirty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endParaRPr>
            </a:p>
          </p:txBody>
        </p:sp>
      </p:grp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2E4EF25-195F-4DB7-AE00-469721F68D07}"/>
              </a:ext>
            </a:extLst>
          </p:cNvPr>
          <p:cNvSpPr/>
          <p:nvPr/>
        </p:nvSpPr>
        <p:spPr>
          <a:xfrm>
            <a:off x="-1171" y="109924"/>
            <a:ext cx="4320000" cy="136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FC21EAB-72E5-4618-8582-D0818C0F4578}"/>
              </a:ext>
            </a:extLst>
          </p:cNvPr>
          <p:cNvSpPr txBox="1"/>
          <p:nvPr/>
        </p:nvSpPr>
        <p:spPr>
          <a:xfrm>
            <a:off x="122596" y="186123"/>
            <a:ext cx="1154162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kumimoji="1" lang="ja-JP" altLang="en-US" sz="24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２０１８</a:t>
            </a:r>
            <a:r>
              <a:rPr kumimoji="1" lang="ja-JP" altLang="en-US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757990D-BE31-47AC-B462-BB5339A1A520}"/>
              </a:ext>
            </a:extLst>
          </p:cNvPr>
          <p:cNvSpPr txBox="1"/>
          <p:nvPr/>
        </p:nvSpPr>
        <p:spPr>
          <a:xfrm>
            <a:off x="350642" y="441408"/>
            <a:ext cx="3616375" cy="92333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平成</a:t>
            </a:r>
            <a:r>
              <a:rPr kumimoji="1" lang="ja-JP" altLang="en-US" sz="40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３０</a:t>
            </a:r>
            <a:r>
              <a:rPr kumimoji="1" lang="ja-JP" altLang="en-US" sz="32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</a:t>
            </a:r>
            <a:r>
              <a:rPr kumimoji="1" lang="ja-JP" altLang="en-US" sz="40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７</a:t>
            </a:r>
            <a:r>
              <a:rPr kumimoji="1" lang="ja-JP" altLang="en-US" sz="32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月豪雨</a:t>
            </a:r>
            <a:endParaRPr kumimoji="1" lang="en-US" altLang="ja-JP" sz="3200" dirty="0">
              <a:solidFill>
                <a:srgbClr val="00206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20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（西日本豪雨災害）</a:t>
            </a:r>
            <a:endParaRPr kumimoji="1" lang="ja-JP" altLang="en-US" sz="1600" dirty="0">
              <a:solidFill>
                <a:srgbClr val="00206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043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 descr="航空隊撮影007">
            <a:extLst>
              <a:ext uri="{FF2B5EF4-FFF2-40B4-BE49-F238E27FC236}">
                <a16:creationId xmlns:a16="http://schemas.microsoft.com/office/drawing/2014/main" id="{615F5675-D250-471B-AFAD-CDB533E6E3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r="367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86600" y="6582169"/>
            <a:ext cx="2057400" cy="275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545B7-4A76-41C6-A249-81AA962B1F89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8C757CC7-29D4-4894-BE9D-49749192C86E}"/>
              </a:ext>
            </a:extLst>
          </p:cNvPr>
          <p:cNvSpPr/>
          <p:nvPr/>
        </p:nvSpPr>
        <p:spPr>
          <a:xfrm>
            <a:off x="270547" y="6339377"/>
            <a:ext cx="2877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effectLst>
                  <a:glow rad="1270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豊岡市 江本 （円山川右岸）</a:t>
            </a:r>
          </a:p>
        </p:txBody>
      </p:sp>
      <p:sp>
        <p:nvSpPr>
          <p:cNvPr id="62" name="正方形/長方形 61"/>
          <p:cNvSpPr/>
          <p:nvPr/>
        </p:nvSpPr>
        <p:spPr>
          <a:xfrm>
            <a:off x="7304823" y="17679"/>
            <a:ext cx="15183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800" dirty="0">
                <a:latin typeface="MS PGothic" panose="020B0600070205080204" pitchFamily="50" charset="-128"/>
                <a:ea typeface="MS PGothic" panose="020B0600070205080204" pitchFamily="50" charset="-128"/>
              </a:rPr>
              <a:t>写真｜</a:t>
            </a:r>
            <a:r>
              <a:rPr lang="zh-TW" altLang="en-US" sz="800" dirty="0">
                <a:latin typeface="MS PGothic" panose="020B0600070205080204" pitchFamily="50" charset="-128"/>
                <a:ea typeface="MS PGothic" panose="020B0600070205080204" pitchFamily="50" charset="-128"/>
              </a:rPr>
              <a:t>兵庫県消防防災航空隊</a:t>
            </a:r>
            <a:endParaRPr lang="en-US" altLang="ja-JP" sz="800" dirty="0">
              <a:latin typeface="MS PGothic" panose="020B0600070205080204" pitchFamily="50" charset="-128"/>
              <a:ea typeface="MS PGothic" panose="020B0600070205080204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947F84A-E2BA-4B01-B31B-8F665C2B55EF}"/>
              </a:ext>
            </a:extLst>
          </p:cNvPr>
          <p:cNvSpPr/>
          <p:nvPr/>
        </p:nvSpPr>
        <p:spPr>
          <a:xfrm>
            <a:off x="-1171" y="109924"/>
            <a:ext cx="4320000" cy="136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8B4C02B-071A-4F3F-B324-1C2CFDEBE822}"/>
              </a:ext>
            </a:extLst>
          </p:cNvPr>
          <p:cNvSpPr txBox="1"/>
          <p:nvPr/>
        </p:nvSpPr>
        <p:spPr>
          <a:xfrm>
            <a:off x="122596" y="186123"/>
            <a:ext cx="1154162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kumimoji="1" lang="ja-JP" altLang="en-US" sz="2400" dirty="0">
                <a:solidFill>
                  <a:schemeClr val="accent4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２００４</a:t>
            </a:r>
            <a:r>
              <a:rPr kumimoji="1" lang="ja-JP" altLang="en-US" dirty="0">
                <a:solidFill>
                  <a:schemeClr val="accent4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A967D1E-1B0C-4542-A10A-942DCBF1E2A5}"/>
              </a:ext>
            </a:extLst>
          </p:cNvPr>
          <p:cNvSpPr txBox="1"/>
          <p:nvPr/>
        </p:nvSpPr>
        <p:spPr>
          <a:xfrm>
            <a:off x="26035" y="595296"/>
            <a:ext cx="4265590" cy="61555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accent4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平成</a:t>
            </a:r>
            <a:r>
              <a:rPr kumimoji="1" lang="ja-JP" altLang="en-US" sz="4000" dirty="0">
                <a:solidFill>
                  <a:schemeClr val="accent4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１６</a:t>
            </a:r>
            <a:r>
              <a:rPr kumimoji="1" lang="ja-JP" altLang="en-US" sz="3200" dirty="0">
                <a:solidFill>
                  <a:schemeClr val="accent4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 台風</a:t>
            </a:r>
            <a:r>
              <a:rPr kumimoji="1" lang="ja-JP" altLang="en-US" sz="4000" dirty="0">
                <a:solidFill>
                  <a:schemeClr val="accent4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２３</a:t>
            </a:r>
            <a:r>
              <a:rPr kumimoji="1" lang="ja-JP" altLang="en-US" sz="3200" dirty="0">
                <a:solidFill>
                  <a:schemeClr val="accent4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号</a:t>
            </a:r>
            <a:endParaRPr kumimoji="1" lang="ja-JP" altLang="en-US" sz="1600" dirty="0">
              <a:solidFill>
                <a:schemeClr val="accent4">
                  <a:lumMod val="50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58C8218-EF69-4F50-B093-A5404F29F5F6}"/>
              </a:ext>
            </a:extLst>
          </p:cNvPr>
          <p:cNvGrpSpPr/>
          <p:nvPr/>
        </p:nvGrpSpPr>
        <p:grpSpPr>
          <a:xfrm>
            <a:off x="6804000" y="661585"/>
            <a:ext cx="2340000" cy="720000"/>
            <a:chOff x="6779360" y="410602"/>
            <a:chExt cx="2340000" cy="720000"/>
          </a:xfrm>
        </p:grpSpPr>
        <p:sp>
          <p:nvSpPr>
            <p:cNvPr id="12" name="四角形: 上の 2 つの角を丸める 11">
              <a:extLst>
                <a:ext uri="{FF2B5EF4-FFF2-40B4-BE49-F238E27FC236}">
                  <a16:creationId xmlns:a16="http://schemas.microsoft.com/office/drawing/2014/main" id="{0A2C11F2-D9AA-418A-AD11-7BC5D6AE041C}"/>
                </a:ext>
              </a:extLst>
            </p:cNvPr>
            <p:cNvSpPr/>
            <p:nvPr/>
          </p:nvSpPr>
          <p:spPr>
            <a:xfrm rot="16200000">
              <a:off x="7589360" y="-399398"/>
              <a:ext cx="720000" cy="234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F6478A59-85AA-4C64-B06C-61FD746313D8}"/>
                </a:ext>
              </a:extLst>
            </p:cNvPr>
            <p:cNvSpPr txBox="1"/>
            <p:nvPr/>
          </p:nvSpPr>
          <p:spPr>
            <a:xfrm>
              <a:off x="7298654" y="492704"/>
              <a:ext cx="1384995" cy="55399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ja-JP" altLang="en-US" sz="3600" kern="0" dirty="0">
                  <a:effectLst/>
                </a:rPr>
                <a:t>豊岡市</a:t>
              </a:r>
              <a:endParaRPr lang="ja-JP" altLang="en-US" sz="3600" dirty="0"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0158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 descr="航空隊撮影007">
            <a:extLst>
              <a:ext uri="{FF2B5EF4-FFF2-40B4-BE49-F238E27FC236}">
                <a16:creationId xmlns:a16="http://schemas.microsoft.com/office/drawing/2014/main" id="{615F5675-D250-471B-AFAD-CDB533E6E3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r="367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CB6A98E-E597-4251-88EA-EC7796153607}"/>
              </a:ext>
            </a:extLst>
          </p:cNvPr>
          <p:cNvSpPr/>
          <p:nvPr/>
        </p:nvSpPr>
        <p:spPr>
          <a:xfrm>
            <a:off x="-1171" y="0"/>
            <a:ext cx="9144002" cy="6857998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86600" y="6582169"/>
            <a:ext cx="2057400" cy="275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545B7-4A76-41C6-A249-81AA962B1F89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  <p:sp>
        <p:nvSpPr>
          <p:cNvPr id="62" name="正方形/長方形 61"/>
          <p:cNvSpPr/>
          <p:nvPr/>
        </p:nvSpPr>
        <p:spPr>
          <a:xfrm>
            <a:off x="7304823" y="17679"/>
            <a:ext cx="15183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800" dirty="0">
                <a:latin typeface="MS PGothic" panose="020B0600070205080204" pitchFamily="50" charset="-128"/>
                <a:ea typeface="MS PGothic" panose="020B0600070205080204" pitchFamily="50" charset="-128"/>
              </a:rPr>
              <a:t>写真｜</a:t>
            </a:r>
            <a:r>
              <a:rPr lang="zh-TW" altLang="en-US" sz="800" dirty="0">
                <a:latin typeface="MS PGothic" panose="020B0600070205080204" pitchFamily="50" charset="-128"/>
                <a:ea typeface="MS PGothic" panose="020B0600070205080204" pitchFamily="50" charset="-128"/>
              </a:rPr>
              <a:t>兵庫県消防防災航空隊</a:t>
            </a:r>
            <a:endParaRPr lang="en-US" altLang="ja-JP" sz="800" dirty="0">
              <a:latin typeface="MS PGothic" panose="020B0600070205080204" pitchFamily="50" charset="-128"/>
              <a:ea typeface="MS PGothic" panose="020B0600070205080204" pitchFamily="50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0C3C29D-38A0-4671-8E5B-13773CA9F8C8}"/>
              </a:ext>
            </a:extLst>
          </p:cNvPr>
          <p:cNvGrpSpPr/>
          <p:nvPr/>
        </p:nvGrpSpPr>
        <p:grpSpPr>
          <a:xfrm>
            <a:off x="879631" y="1133324"/>
            <a:ext cx="7384739" cy="5538554"/>
            <a:chOff x="879631" y="1133324"/>
            <a:chExt cx="7384739" cy="5538554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0A43614A-0940-4D8F-A884-381DDA5566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631" y="1133324"/>
              <a:ext cx="7384739" cy="5538554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2CE24BE5-AA8F-4A6B-BE32-382A7EAA85C6}"/>
                </a:ext>
              </a:extLst>
            </p:cNvPr>
            <p:cNvSpPr txBox="1"/>
            <p:nvPr/>
          </p:nvSpPr>
          <p:spPr bwMode="auto">
            <a:xfrm>
              <a:off x="1028407" y="6434891"/>
              <a:ext cx="6486526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494949"/>
                    </a:glow>
                  </a:effectLst>
                  <a:uLnTx/>
                  <a:uFillTx/>
                </a:rPr>
                <a:t>撮影地）　</a:t>
              </a:r>
              <a:r>
                <a:rPr kumimoji="0" lang="zh-TW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494949"/>
                    </a:glow>
                  </a:effectLst>
                  <a:uLnTx/>
                  <a:uFillTx/>
                </a:rPr>
                <a:t>兵庫県豊岡市日高町浅倉</a:t>
              </a:r>
              <a:r>
                <a:rPr kumimoji="0" lang="ja-JP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494949"/>
                    </a:glow>
                  </a:effectLst>
                  <a:uLnTx/>
                  <a:uFillTx/>
                </a:rPr>
                <a:t>　＜国土地理院・自然災害伝承碑＞</a:t>
              </a:r>
            </a:p>
          </p:txBody>
        </p:sp>
      </p:grp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947F84A-E2BA-4B01-B31B-8F665C2B55EF}"/>
              </a:ext>
            </a:extLst>
          </p:cNvPr>
          <p:cNvSpPr/>
          <p:nvPr/>
        </p:nvSpPr>
        <p:spPr>
          <a:xfrm>
            <a:off x="-1171" y="109924"/>
            <a:ext cx="4320000" cy="136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8B4C02B-071A-4F3F-B324-1C2CFDEBE822}"/>
              </a:ext>
            </a:extLst>
          </p:cNvPr>
          <p:cNvSpPr txBox="1"/>
          <p:nvPr/>
        </p:nvSpPr>
        <p:spPr>
          <a:xfrm>
            <a:off x="122596" y="186123"/>
            <a:ext cx="1154162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kumimoji="1" lang="ja-JP" altLang="en-US" sz="2400" dirty="0">
                <a:solidFill>
                  <a:schemeClr val="accent4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２００４</a:t>
            </a:r>
            <a:r>
              <a:rPr kumimoji="1" lang="ja-JP" altLang="en-US" dirty="0">
                <a:solidFill>
                  <a:schemeClr val="accent4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A967D1E-1B0C-4542-A10A-942DCBF1E2A5}"/>
              </a:ext>
            </a:extLst>
          </p:cNvPr>
          <p:cNvSpPr txBox="1"/>
          <p:nvPr/>
        </p:nvSpPr>
        <p:spPr>
          <a:xfrm>
            <a:off x="26035" y="595296"/>
            <a:ext cx="4265590" cy="61555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accent4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平成</a:t>
            </a:r>
            <a:r>
              <a:rPr kumimoji="1" lang="ja-JP" altLang="en-US" sz="4000" dirty="0">
                <a:solidFill>
                  <a:schemeClr val="accent4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１６</a:t>
            </a:r>
            <a:r>
              <a:rPr kumimoji="1" lang="ja-JP" altLang="en-US" sz="3200" dirty="0">
                <a:solidFill>
                  <a:schemeClr val="accent4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 台風</a:t>
            </a:r>
            <a:r>
              <a:rPr kumimoji="1" lang="ja-JP" altLang="en-US" sz="4000" dirty="0">
                <a:solidFill>
                  <a:schemeClr val="accent4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２３</a:t>
            </a:r>
            <a:r>
              <a:rPr kumimoji="1" lang="ja-JP" altLang="en-US" sz="3200" dirty="0">
                <a:solidFill>
                  <a:schemeClr val="accent4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号</a:t>
            </a:r>
            <a:endParaRPr kumimoji="1" lang="ja-JP" altLang="en-US" sz="1600" dirty="0">
              <a:solidFill>
                <a:schemeClr val="accent4">
                  <a:lumMod val="50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69D1B481-CC27-4283-BA2D-67EEDBB94392}"/>
              </a:ext>
            </a:extLst>
          </p:cNvPr>
          <p:cNvGrpSpPr/>
          <p:nvPr/>
        </p:nvGrpSpPr>
        <p:grpSpPr>
          <a:xfrm>
            <a:off x="4160050" y="2138213"/>
            <a:ext cx="1106203" cy="1380551"/>
            <a:chOff x="4160050" y="2138213"/>
            <a:chExt cx="1106203" cy="1380551"/>
          </a:xfrm>
        </p:grpSpPr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6B370DAA-12AB-48EE-BB6D-354ADD45E9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01334" y="2351454"/>
              <a:ext cx="0" cy="116731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  <a:headEnd type="oval"/>
            </a:ln>
            <a:effectLst>
              <a:glow rad="635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D025ABD4-23F0-47C1-AFA5-36B5B9F8F8FA}"/>
                </a:ext>
              </a:extLst>
            </p:cNvPr>
            <p:cNvSpPr txBox="1"/>
            <p:nvPr/>
          </p:nvSpPr>
          <p:spPr>
            <a:xfrm>
              <a:off x="4160050" y="2138213"/>
              <a:ext cx="1106203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kumimoji="1" lang="ja-JP" altLang="en-US" sz="2400" dirty="0">
                  <a:effectLst>
                    <a:glow rad="1270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赤崎橋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749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3C0CAD8-56DA-441A-8068-07D6D201C16D}"/>
              </a:ext>
            </a:extLst>
          </p:cNvPr>
          <p:cNvGrpSpPr/>
          <p:nvPr/>
        </p:nvGrpSpPr>
        <p:grpSpPr>
          <a:xfrm>
            <a:off x="4542403" y="1993118"/>
            <a:ext cx="4406900" cy="3305175"/>
            <a:chOff x="879631" y="1133324"/>
            <a:chExt cx="7384739" cy="5538554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97F33B28-BE18-4A88-B300-B8625D3F0D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631" y="1133324"/>
              <a:ext cx="7384739" cy="5538554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5B254D7E-4E7D-4C31-BC2F-F2DBBCBF77CE}"/>
                </a:ext>
              </a:extLst>
            </p:cNvPr>
            <p:cNvSpPr txBox="1"/>
            <p:nvPr/>
          </p:nvSpPr>
          <p:spPr bwMode="auto">
            <a:xfrm>
              <a:off x="982095" y="6277001"/>
              <a:ext cx="7235963" cy="283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494949"/>
                    </a:glow>
                  </a:effectLst>
                  <a:uLnTx/>
                  <a:uFillTx/>
                </a:rPr>
                <a:t>撮影地）</a:t>
              </a:r>
              <a:r>
                <a:rPr kumimoji="0" lang="zh-TW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494949"/>
                    </a:glow>
                  </a:effectLst>
                  <a:uLnTx/>
                  <a:uFillTx/>
                </a:rPr>
                <a:t>兵庫県豊岡市日高町浅倉</a:t>
              </a:r>
              <a:r>
                <a:rPr kumimoji="0" lang="ja-JP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494949"/>
                    </a:glow>
                  </a:effectLst>
                  <a:uLnTx/>
                  <a:uFillTx/>
                </a:rPr>
                <a:t>＜国土地理院・自然災害伝承碑＞</a:t>
              </a:r>
            </a:p>
          </p:txBody>
        </p: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5D83998-FA00-45E2-9B83-0BC7320214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9479475-1977-49ED-9F9F-BB682F3C15FD}"/>
              </a:ext>
            </a:extLst>
          </p:cNvPr>
          <p:cNvSpPr txBox="1"/>
          <p:nvPr/>
        </p:nvSpPr>
        <p:spPr>
          <a:xfrm>
            <a:off x="222334" y="626077"/>
            <a:ext cx="8699332" cy="12311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ja-JP" altLang="en-US" sz="4000" b="0" i="0" u="none" strike="noStrike" baseline="0" dirty="0">
                <a:solidFill>
                  <a:srgbClr val="49647F"/>
                </a:solidFill>
                <a:latin typeface="+mj-ea"/>
                <a:ea typeface="+mj-ea"/>
              </a:rPr>
              <a:t>どうして</a:t>
            </a:r>
            <a:endParaRPr lang="en-US" altLang="ja-JP" sz="4000" b="0" i="0" u="none" strike="noStrike" baseline="0" dirty="0">
              <a:solidFill>
                <a:srgbClr val="49647F"/>
              </a:solidFill>
              <a:latin typeface="+mj-ea"/>
              <a:ea typeface="+mj-ea"/>
            </a:endParaRPr>
          </a:p>
          <a:p>
            <a:pPr algn="r"/>
            <a:r>
              <a:rPr lang="ja-JP" altLang="en-US" sz="3200" b="0" i="0" u="none" strike="noStrike" baseline="0" dirty="0">
                <a:solidFill>
                  <a:srgbClr val="49647F"/>
                </a:solidFill>
                <a:latin typeface="+mj-ea"/>
                <a:ea typeface="+mj-ea"/>
              </a:rPr>
              <a:t>このような</a:t>
            </a:r>
            <a:r>
              <a:rPr lang="ja-JP" altLang="en-US" sz="4000" b="0" i="0" u="none" strike="noStrike" baseline="0" dirty="0">
                <a:solidFill>
                  <a:srgbClr val="49647F"/>
                </a:solidFill>
                <a:latin typeface="+mj-ea"/>
                <a:ea typeface="+mj-ea"/>
              </a:rPr>
              <a:t>石碑</a:t>
            </a:r>
            <a:r>
              <a:rPr lang="ja-JP" altLang="en-US" sz="3200" b="0" i="0" u="none" strike="noStrike" baseline="0" dirty="0">
                <a:solidFill>
                  <a:srgbClr val="49647F"/>
                </a:solidFill>
                <a:latin typeface="+mj-ea"/>
                <a:ea typeface="+mj-ea"/>
              </a:rPr>
              <a:t>が</a:t>
            </a:r>
            <a:r>
              <a:rPr lang="ja-JP" altLang="en-US" sz="4000" b="0" i="0" u="none" strike="noStrike" baseline="0" dirty="0">
                <a:solidFill>
                  <a:srgbClr val="49647F"/>
                </a:solidFill>
                <a:latin typeface="+mj-ea"/>
                <a:ea typeface="+mj-ea"/>
              </a:rPr>
              <a:t>建てられた</a:t>
            </a:r>
            <a:r>
              <a:rPr lang="ja-JP" altLang="en-US" sz="3200" b="0" i="0" u="none" strike="noStrike" baseline="0" dirty="0">
                <a:solidFill>
                  <a:srgbClr val="49647F"/>
                </a:solidFill>
                <a:latin typeface="+mj-ea"/>
                <a:ea typeface="+mj-ea"/>
              </a:rPr>
              <a:t>のでしょうか</a:t>
            </a:r>
            <a:r>
              <a:rPr lang="ja-JP" altLang="en-US" sz="4000" b="0" i="0" u="none" strike="noStrike" baseline="0" dirty="0">
                <a:solidFill>
                  <a:srgbClr val="49647F"/>
                </a:solidFill>
                <a:latin typeface="+mj-ea"/>
                <a:ea typeface="+mj-ea"/>
              </a:rPr>
              <a:t>？</a:t>
            </a:r>
            <a:endParaRPr lang="ja-JP" altLang="en-US" sz="3200" dirty="0">
              <a:solidFill>
                <a:srgbClr val="49647F"/>
              </a:solidFill>
              <a:latin typeface="+mj-ea"/>
              <a:ea typeface="+mj-ea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01FB64CB-7FCA-4BBE-9D10-569449F3E1D6}"/>
              </a:ext>
            </a:extLst>
          </p:cNvPr>
          <p:cNvGrpSpPr/>
          <p:nvPr/>
        </p:nvGrpSpPr>
        <p:grpSpPr>
          <a:xfrm>
            <a:off x="68944" y="1993118"/>
            <a:ext cx="4406900" cy="3305176"/>
            <a:chOff x="876300" y="1133323"/>
            <a:chExt cx="7391400" cy="5543552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46FADE99-8C45-4EFB-802C-248453C133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300" y="1133323"/>
              <a:ext cx="7391400" cy="5543552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3F920D8A-003A-4B2D-AC92-2A10128559F3}"/>
                </a:ext>
              </a:extLst>
            </p:cNvPr>
            <p:cNvSpPr txBox="1"/>
            <p:nvPr/>
          </p:nvSpPr>
          <p:spPr bwMode="auto">
            <a:xfrm>
              <a:off x="1028407" y="6048555"/>
              <a:ext cx="6486526" cy="567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494949"/>
                    </a:glow>
                  </a:effectLst>
                  <a:uLnTx/>
                  <a:uFillTx/>
                </a:rPr>
                <a:t>撮影地）　</a:t>
              </a:r>
              <a:r>
                <a:rPr kumimoji="0" lang="zh-TW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494949"/>
                    </a:glow>
                  </a:effectLst>
                  <a:uLnTx/>
                  <a:uFillTx/>
                </a:rPr>
                <a:t>岡山県倉敷市真備町川辺　川辺小学校敷地内</a:t>
              </a:r>
              <a:r>
                <a:rPr kumimoji="0" lang="ja-JP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494949"/>
                    </a:glow>
                  </a:effectLst>
                  <a:uLnTx/>
                  <a:uFillTx/>
                </a:rPr>
                <a:t>　＜国土地理院・自然災害伝承碑＞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9081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3C0CAD8-56DA-441A-8068-07D6D201C16D}"/>
              </a:ext>
            </a:extLst>
          </p:cNvPr>
          <p:cNvGrpSpPr/>
          <p:nvPr/>
        </p:nvGrpSpPr>
        <p:grpSpPr>
          <a:xfrm>
            <a:off x="4542403" y="1993118"/>
            <a:ext cx="4406900" cy="3305175"/>
            <a:chOff x="879631" y="1133324"/>
            <a:chExt cx="7384739" cy="5538554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97F33B28-BE18-4A88-B300-B8625D3F0D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631" y="1133324"/>
              <a:ext cx="7384739" cy="5538554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5B254D7E-4E7D-4C31-BC2F-F2DBBCBF77CE}"/>
                </a:ext>
              </a:extLst>
            </p:cNvPr>
            <p:cNvSpPr txBox="1"/>
            <p:nvPr/>
          </p:nvSpPr>
          <p:spPr bwMode="auto">
            <a:xfrm>
              <a:off x="982095" y="6277001"/>
              <a:ext cx="7235963" cy="283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494949"/>
                    </a:glow>
                  </a:effectLst>
                  <a:uLnTx/>
                  <a:uFillTx/>
                </a:rPr>
                <a:t>撮影地）</a:t>
              </a:r>
              <a:r>
                <a:rPr kumimoji="0" lang="zh-TW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494949"/>
                    </a:glow>
                  </a:effectLst>
                  <a:uLnTx/>
                  <a:uFillTx/>
                </a:rPr>
                <a:t>兵庫県豊岡市日高町浅倉</a:t>
              </a:r>
              <a:r>
                <a:rPr kumimoji="0" lang="ja-JP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494949"/>
                    </a:glow>
                  </a:effectLst>
                  <a:uLnTx/>
                  <a:uFillTx/>
                </a:rPr>
                <a:t>＜国土地理院・自然災害伝承碑＞</a:t>
              </a:r>
            </a:p>
          </p:txBody>
        </p: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5D83998-FA00-45E2-9B83-0BC7320214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9479475-1977-49ED-9F9F-BB682F3C15FD}"/>
              </a:ext>
            </a:extLst>
          </p:cNvPr>
          <p:cNvSpPr txBox="1"/>
          <p:nvPr/>
        </p:nvSpPr>
        <p:spPr>
          <a:xfrm>
            <a:off x="222334" y="626077"/>
            <a:ext cx="8699332" cy="12311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ja-JP" altLang="en-US" sz="4000" b="0" i="0" u="none" strike="noStrike" baseline="0" dirty="0">
                <a:solidFill>
                  <a:srgbClr val="49647F"/>
                </a:solidFill>
                <a:latin typeface="+mj-ea"/>
                <a:ea typeface="+mj-ea"/>
              </a:rPr>
              <a:t>どうして</a:t>
            </a:r>
            <a:endParaRPr lang="en-US" altLang="ja-JP" sz="4000" b="0" i="0" u="none" strike="noStrike" baseline="0" dirty="0">
              <a:solidFill>
                <a:srgbClr val="49647F"/>
              </a:solidFill>
              <a:latin typeface="+mj-ea"/>
              <a:ea typeface="+mj-ea"/>
            </a:endParaRPr>
          </a:p>
          <a:p>
            <a:pPr algn="r"/>
            <a:r>
              <a:rPr lang="ja-JP" altLang="en-US" sz="3200" b="0" i="0" u="none" strike="noStrike" baseline="0" dirty="0">
                <a:solidFill>
                  <a:srgbClr val="49647F"/>
                </a:solidFill>
                <a:latin typeface="+mj-ea"/>
                <a:ea typeface="+mj-ea"/>
              </a:rPr>
              <a:t>このような</a:t>
            </a:r>
            <a:r>
              <a:rPr lang="ja-JP" altLang="en-US" sz="4000" b="0" i="0" u="none" strike="noStrike" baseline="0" dirty="0">
                <a:solidFill>
                  <a:srgbClr val="49647F"/>
                </a:solidFill>
                <a:latin typeface="+mj-ea"/>
                <a:ea typeface="+mj-ea"/>
              </a:rPr>
              <a:t>石碑</a:t>
            </a:r>
            <a:r>
              <a:rPr lang="ja-JP" altLang="en-US" sz="3200" b="0" i="0" u="none" strike="noStrike" baseline="0" dirty="0">
                <a:solidFill>
                  <a:srgbClr val="49647F"/>
                </a:solidFill>
                <a:latin typeface="+mj-ea"/>
                <a:ea typeface="+mj-ea"/>
              </a:rPr>
              <a:t>が</a:t>
            </a:r>
            <a:r>
              <a:rPr lang="ja-JP" altLang="en-US" sz="4000" b="0" i="0" u="none" strike="noStrike" baseline="0" dirty="0">
                <a:solidFill>
                  <a:srgbClr val="49647F"/>
                </a:solidFill>
                <a:latin typeface="+mj-ea"/>
                <a:ea typeface="+mj-ea"/>
              </a:rPr>
              <a:t>建てられた</a:t>
            </a:r>
            <a:r>
              <a:rPr lang="ja-JP" altLang="en-US" sz="3200" b="0" i="0" u="none" strike="noStrike" baseline="0" dirty="0">
                <a:solidFill>
                  <a:srgbClr val="49647F"/>
                </a:solidFill>
                <a:latin typeface="+mj-ea"/>
                <a:ea typeface="+mj-ea"/>
              </a:rPr>
              <a:t>のでしょうか</a:t>
            </a:r>
            <a:r>
              <a:rPr lang="ja-JP" altLang="en-US" sz="4000" b="0" i="0" u="none" strike="noStrike" baseline="0" dirty="0">
                <a:solidFill>
                  <a:srgbClr val="49647F"/>
                </a:solidFill>
                <a:latin typeface="+mj-ea"/>
                <a:ea typeface="+mj-ea"/>
              </a:rPr>
              <a:t>？</a:t>
            </a:r>
            <a:endParaRPr lang="ja-JP" altLang="en-US" sz="3200" dirty="0">
              <a:solidFill>
                <a:srgbClr val="49647F"/>
              </a:solidFill>
              <a:latin typeface="+mj-ea"/>
              <a:ea typeface="+mj-ea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01FB64CB-7FCA-4BBE-9D10-569449F3E1D6}"/>
              </a:ext>
            </a:extLst>
          </p:cNvPr>
          <p:cNvGrpSpPr/>
          <p:nvPr/>
        </p:nvGrpSpPr>
        <p:grpSpPr>
          <a:xfrm>
            <a:off x="68944" y="1993118"/>
            <a:ext cx="4406900" cy="3305176"/>
            <a:chOff x="876300" y="1133323"/>
            <a:chExt cx="7391400" cy="5543552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46FADE99-8C45-4EFB-802C-248453C133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300" y="1133323"/>
              <a:ext cx="7391400" cy="5543552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3F920D8A-003A-4B2D-AC92-2A10128559F3}"/>
                </a:ext>
              </a:extLst>
            </p:cNvPr>
            <p:cNvSpPr txBox="1"/>
            <p:nvPr/>
          </p:nvSpPr>
          <p:spPr bwMode="auto">
            <a:xfrm>
              <a:off x="1028407" y="6048555"/>
              <a:ext cx="6486526" cy="567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494949"/>
                    </a:glow>
                  </a:effectLst>
                  <a:uLnTx/>
                  <a:uFillTx/>
                </a:rPr>
                <a:t>撮影地）　</a:t>
              </a:r>
              <a:r>
                <a:rPr kumimoji="0" lang="zh-TW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494949"/>
                    </a:glow>
                  </a:effectLst>
                  <a:uLnTx/>
                  <a:uFillTx/>
                </a:rPr>
                <a:t>岡山県倉敷市真備町川辺　川辺小学校敷地内</a:t>
              </a:r>
              <a:r>
                <a:rPr kumimoji="0" lang="ja-JP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494949"/>
                    </a:glow>
                  </a:effectLst>
                  <a:uLnTx/>
                  <a:uFillTx/>
                </a:rPr>
                <a:t>　＜国土地理院・自然災害伝承碑＞</a:t>
              </a:r>
            </a:p>
          </p:txBody>
        </p: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1C9C68B-B418-45C6-8635-A557D717B7F6}"/>
              </a:ext>
            </a:extLst>
          </p:cNvPr>
          <p:cNvSpPr txBox="1"/>
          <p:nvPr/>
        </p:nvSpPr>
        <p:spPr>
          <a:xfrm>
            <a:off x="222334" y="5351063"/>
            <a:ext cx="8699332" cy="12311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ja-JP" altLang="en-US" sz="3200" b="0" i="0" u="none" strike="noStrike" baseline="0" dirty="0">
                <a:solidFill>
                  <a:srgbClr val="49647F"/>
                </a:solidFill>
                <a:latin typeface="+mj-ea"/>
                <a:ea typeface="+mj-ea"/>
              </a:rPr>
              <a:t>このような</a:t>
            </a:r>
            <a:r>
              <a:rPr lang="ja-JP" altLang="en-US" sz="4000" b="0" i="0" u="none" strike="noStrike" baseline="0" dirty="0">
                <a:solidFill>
                  <a:srgbClr val="49647F"/>
                </a:solidFill>
                <a:latin typeface="+mj-ea"/>
                <a:ea typeface="+mj-ea"/>
              </a:rPr>
              <a:t>石碑</a:t>
            </a:r>
            <a:r>
              <a:rPr lang="ja-JP" altLang="en-US" sz="3200" b="0" i="0" u="none" strike="noStrike" baseline="0" dirty="0">
                <a:solidFill>
                  <a:srgbClr val="49647F"/>
                </a:solidFill>
                <a:latin typeface="+mj-ea"/>
                <a:ea typeface="+mj-ea"/>
              </a:rPr>
              <a:t>を</a:t>
            </a:r>
            <a:r>
              <a:rPr lang="ja-JP" altLang="en-US" sz="4000" b="0" i="0" u="none" strike="noStrike" baseline="0" dirty="0">
                <a:solidFill>
                  <a:srgbClr val="49647F"/>
                </a:solidFill>
                <a:latin typeface="+mj-ea"/>
                <a:ea typeface="+mj-ea"/>
              </a:rPr>
              <a:t>建てた人たち</a:t>
            </a:r>
            <a:r>
              <a:rPr lang="ja-JP" altLang="en-US" sz="3200" b="0" i="0" u="none" strike="noStrike" baseline="0" dirty="0">
                <a:solidFill>
                  <a:srgbClr val="49647F"/>
                </a:solidFill>
                <a:latin typeface="+mj-ea"/>
                <a:ea typeface="+mj-ea"/>
              </a:rPr>
              <a:t>は</a:t>
            </a:r>
            <a:endParaRPr lang="en-US" altLang="ja-JP" sz="3200" b="0" i="0" u="none" strike="noStrike" baseline="0" dirty="0">
              <a:solidFill>
                <a:srgbClr val="49647F"/>
              </a:solidFill>
              <a:latin typeface="+mj-ea"/>
              <a:ea typeface="+mj-ea"/>
            </a:endParaRPr>
          </a:p>
          <a:p>
            <a:pPr algn="r"/>
            <a:r>
              <a:rPr lang="ja-JP" altLang="en-US" sz="4000" b="0" i="0" u="none" strike="noStrike" baseline="0" dirty="0">
                <a:solidFill>
                  <a:srgbClr val="F57F61"/>
                </a:solidFill>
                <a:latin typeface="+mj-ea"/>
                <a:ea typeface="+mj-ea"/>
              </a:rPr>
              <a:t>誰</a:t>
            </a:r>
            <a:r>
              <a:rPr lang="ja-JP" altLang="en-US" sz="3200" b="0" i="0" u="none" strike="noStrike" baseline="0" dirty="0">
                <a:solidFill>
                  <a:srgbClr val="49647F"/>
                </a:solidFill>
                <a:latin typeface="+mj-ea"/>
                <a:ea typeface="+mj-ea"/>
              </a:rPr>
              <a:t>に向けて</a:t>
            </a:r>
            <a:r>
              <a:rPr kumimoji="0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57F61"/>
                </a:solidFill>
                <a:effectLst/>
                <a:uLnTx/>
                <a:uFillTx/>
                <a:latin typeface="HGP創英角ｺﾞｼｯｸUB"/>
                <a:ea typeface="HGP創英角ｺﾞｼｯｸUB"/>
                <a:cs typeface="+mn-cs"/>
              </a:rPr>
              <a:t>どんな思い</a:t>
            </a:r>
            <a:r>
              <a:rPr kumimoji="0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9647F"/>
                </a:solidFill>
                <a:effectLst/>
                <a:uLnTx/>
                <a:uFillTx/>
                <a:latin typeface="HGP創英角ｺﾞｼｯｸUB"/>
                <a:ea typeface="HGP創英角ｺﾞｼｯｸUB"/>
                <a:cs typeface="+mn-cs"/>
              </a:rPr>
              <a:t>で</a:t>
            </a:r>
            <a:r>
              <a:rPr lang="ja-JP" altLang="en-US" sz="3200" b="0" i="0" u="none" strike="noStrike" baseline="0" dirty="0">
                <a:solidFill>
                  <a:srgbClr val="49647F"/>
                </a:solidFill>
                <a:latin typeface="+mj-ea"/>
                <a:ea typeface="+mj-ea"/>
              </a:rPr>
              <a:t>建てたのでしょうか</a:t>
            </a:r>
            <a:r>
              <a:rPr lang="ja-JP" altLang="en-US" sz="4000" b="0" i="0" u="none" strike="noStrike" baseline="0" dirty="0">
                <a:solidFill>
                  <a:srgbClr val="49647F"/>
                </a:solidFill>
                <a:latin typeface="+mj-ea"/>
                <a:ea typeface="+mj-ea"/>
              </a:rPr>
              <a:t>？</a:t>
            </a:r>
            <a:endParaRPr lang="ja-JP" altLang="en-US" sz="3200" dirty="0">
              <a:solidFill>
                <a:srgbClr val="49647F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01026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 descr="航空隊撮影007">
            <a:extLst>
              <a:ext uri="{FF2B5EF4-FFF2-40B4-BE49-F238E27FC236}">
                <a16:creationId xmlns:a16="http://schemas.microsoft.com/office/drawing/2014/main" id="{615F5675-D250-471B-AFAD-CDB533E6E3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r="367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CB6A98E-E597-4251-88EA-EC7796153607}"/>
              </a:ext>
            </a:extLst>
          </p:cNvPr>
          <p:cNvSpPr/>
          <p:nvPr/>
        </p:nvSpPr>
        <p:spPr>
          <a:xfrm>
            <a:off x="-1171" y="0"/>
            <a:ext cx="9144002" cy="6857998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86600" y="6582169"/>
            <a:ext cx="2057400" cy="275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545B7-4A76-41C6-A249-81AA962B1F89}" type="slidenum">
              <a:rPr kumimoji="1" lang="ja-JP" altLang="en-US" smtClean="0">
                <a:solidFill>
                  <a:schemeClr val="bg1"/>
                </a:solidFill>
              </a:rPr>
              <a:pPr/>
              <a:t>19</a:t>
            </a:fld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62" name="正方形/長方形 61"/>
          <p:cNvSpPr/>
          <p:nvPr/>
        </p:nvSpPr>
        <p:spPr>
          <a:xfrm>
            <a:off x="7304823" y="17679"/>
            <a:ext cx="15183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800" dirty="0">
                <a:latin typeface="MS PGothic" panose="020B0600070205080204" pitchFamily="50" charset="-128"/>
                <a:ea typeface="MS PGothic" panose="020B0600070205080204" pitchFamily="50" charset="-128"/>
              </a:rPr>
              <a:t>写真｜</a:t>
            </a:r>
            <a:r>
              <a:rPr lang="zh-TW" altLang="en-US" sz="800" dirty="0">
                <a:latin typeface="MS PGothic" panose="020B0600070205080204" pitchFamily="50" charset="-128"/>
                <a:ea typeface="MS PGothic" panose="020B0600070205080204" pitchFamily="50" charset="-128"/>
              </a:rPr>
              <a:t>兵庫県消防防災航空隊</a:t>
            </a:r>
            <a:endParaRPr lang="en-US" altLang="ja-JP" sz="800" dirty="0">
              <a:latin typeface="MS PGothic" panose="020B0600070205080204" pitchFamily="50" charset="-128"/>
              <a:ea typeface="MS PGothic" panose="020B0600070205080204" pitchFamily="50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0C3C29D-38A0-4671-8E5B-13773CA9F8C8}"/>
              </a:ext>
            </a:extLst>
          </p:cNvPr>
          <p:cNvGrpSpPr/>
          <p:nvPr/>
        </p:nvGrpSpPr>
        <p:grpSpPr>
          <a:xfrm>
            <a:off x="879631" y="1133324"/>
            <a:ext cx="7384739" cy="5538554"/>
            <a:chOff x="879631" y="1133324"/>
            <a:chExt cx="7384739" cy="5538554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0A43614A-0940-4D8F-A884-381DDA5566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631" y="1133324"/>
              <a:ext cx="7384739" cy="5538554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2CE24BE5-AA8F-4A6B-BE32-382A7EAA85C6}"/>
                </a:ext>
              </a:extLst>
            </p:cNvPr>
            <p:cNvSpPr txBox="1"/>
            <p:nvPr/>
          </p:nvSpPr>
          <p:spPr bwMode="auto">
            <a:xfrm>
              <a:off x="1028407" y="6434891"/>
              <a:ext cx="6486526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494949"/>
                    </a:glow>
                  </a:effectLst>
                  <a:uLnTx/>
                  <a:uFillTx/>
                </a:rPr>
                <a:t>撮影地）　</a:t>
              </a:r>
              <a:r>
                <a:rPr kumimoji="0" lang="zh-TW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494949"/>
                    </a:glow>
                  </a:effectLst>
                  <a:uLnTx/>
                  <a:uFillTx/>
                </a:rPr>
                <a:t>兵庫県豊岡市日高町浅倉</a:t>
              </a:r>
              <a:r>
                <a:rPr kumimoji="0" lang="ja-JP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494949"/>
                    </a:glow>
                  </a:effectLst>
                  <a:uLnTx/>
                  <a:uFillTx/>
                </a:rPr>
                <a:t>　＜国土地理院・自然災害伝承碑＞</a:t>
              </a: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015B37E1-3F4E-40A1-9F02-7646C0EAD07A}"/>
              </a:ext>
            </a:extLst>
          </p:cNvPr>
          <p:cNvGrpSpPr/>
          <p:nvPr/>
        </p:nvGrpSpPr>
        <p:grpSpPr>
          <a:xfrm>
            <a:off x="3296609" y="129148"/>
            <a:ext cx="5685466" cy="6248425"/>
            <a:chOff x="2963234" y="129148"/>
            <a:chExt cx="5685466" cy="6248425"/>
          </a:xfrm>
          <a:effectLst>
            <a:glow rad="63500">
              <a:schemeClr val="bg1"/>
            </a:glow>
          </a:effectLst>
        </p:grpSpPr>
        <p:sp>
          <p:nvSpPr>
            <p:cNvPr id="18" name="二等辺三角形 17">
              <a:extLst>
                <a:ext uri="{FF2B5EF4-FFF2-40B4-BE49-F238E27FC236}">
                  <a16:creationId xmlns:a16="http://schemas.microsoft.com/office/drawing/2014/main" id="{9C170BCE-A7B2-4189-A293-E9834F5F63B8}"/>
                </a:ext>
              </a:extLst>
            </p:cNvPr>
            <p:cNvSpPr/>
            <p:nvPr/>
          </p:nvSpPr>
          <p:spPr>
            <a:xfrm rot="16200000">
              <a:off x="4425091" y="2362832"/>
              <a:ext cx="158207" cy="3081922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9BF71A12-2B04-483B-9F6C-5B3173CC60A0}"/>
                </a:ext>
              </a:extLst>
            </p:cNvPr>
            <p:cNvSpPr/>
            <p:nvPr/>
          </p:nvSpPr>
          <p:spPr>
            <a:xfrm>
              <a:off x="6037943" y="129148"/>
              <a:ext cx="2610757" cy="62484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A092E0AA-348D-42DC-84FB-090F17773D82}"/>
                </a:ext>
              </a:extLst>
            </p:cNvPr>
            <p:cNvSpPr txBox="1"/>
            <p:nvPr/>
          </p:nvSpPr>
          <p:spPr>
            <a:xfrm>
              <a:off x="7703778" y="343693"/>
              <a:ext cx="800219" cy="3056286"/>
            </a:xfrm>
            <a:prstGeom prst="rect">
              <a:avLst/>
            </a:prstGeom>
            <a:noFill/>
          </p:spPr>
          <p:txBody>
            <a:bodyPr vert="eaVert" wrap="none">
              <a:spAutoFit/>
            </a:bodyPr>
            <a:lstStyle/>
            <a:p>
              <a:r>
                <a:rPr lang="ja-JP" altLang="en-US" sz="4000" dirty="0">
                  <a:latin typeface="HGP創英ﾌﾟﾚｾﾞﾝｽEB" panose="02020800000000000000" pitchFamily="18" charset="-128"/>
                  <a:ea typeface="HGP創英ﾌﾟﾚｾﾞﾝｽEB" panose="02020800000000000000" pitchFamily="18" charset="-128"/>
                </a:rPr>
                <a:t>治水祈念の碑</a:t>
              </a: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0E08779E-7419-41B1-85B3-75B01978556B}"/>
                </a:ext>
              </a:extLst>
            </p:cNvPr>
            <p:cNvSpPr txBox="1"/>
            <p:nvPr/>
          </p:nvSpPr>
          <p:spPr>
            <a:xfrm>
              <a:off x="6290974" y="343693"/>
              <a:ext cx="1415772" cy="6018635"/>
            </a:xfrm>
            <a:prstGeom prst="rect">
              <a:avLst/>
            </a:prstGeom>
            <a:noFill/>
          </p:spPr>
          <p:txBody>
            <a:bodyPr vert="eaVert" wrap="none">
              <a:spAutoFit/>
            </a:bodyPr>
            <a:lstStyle/>
            <a:p>
              <a:r>
                <a:rPr lang="ja-JP" altLang="en-US" sz="2000" dirty="0">
                  <a:latin typeface="HGP創英ﾌﾟﾚｾﾞﾝｽEB" panose="02020800000000000000" pitchFamily="18" charset="-128"/>
                  <a:ea typeface="HGP創英ﾌﾟﾚｾﾞﾝｽEB" panose="02020800000000000000" pitchFamily="18" charset="-128"/>
                </a:rPr>
                <a:t>平成十六年十月二十日、台風二十三号により、</a:t>
              </a:r>
              <a:br>
                <a:rPr lang="en-US" altLang="ja-JP" sz="2000" dirty="0">
                  <a:latin typeface="HGP創英ﾌﾟﾚｾﾞﾝｽEB" panose="02020800000000000000" pitchFamily="18" charset="-128"/>
                  <a:ea typeface="HGP創英ﾌﾟﾚｾﾞﾝｽEB" panose="02020800000000000000" pitchFamily="18" charset="-128"/>
                </a:rPr>
              </a:br>
              <a:r>
                <a:rPr lang="ja-JP" altLang="en-US" sz="2000" dirty="0">
                  <a:latin typeface="HGP創英ﾌﾟﾚｾﾞﾝｽEB" panose="02020800000000000000" pitchFamily="18" charset="-128"/>
                  <a:ea typeface="HGP創英ﾌﾟﾚｾﾞﾝｽEB" panose="02020800000000000000" pitchFamily="18" charset="-128"/>
                </a:rPr>
                <a:t>この地にて</a:t>
              </a:r>
              <a:r>
                <a:rPr lang="ja-JP" altLang="en-US" sz="2000" dirty="0">
                  <a:solidFill>
                    <a:srgbClr val="C00000"/>
                  </a:solidFill>
                  <a:latin typeface="HGP創英ﾌﾟﾚｾﾞﾝｽEB" panose="02020800000000000000" pitchFamily="18" charset="-128"/>
                  <a:ea typeface="HGP創英ﾌﾟﾚｾﾞﾝｽEB" panose="02020800000000000000" pitchFamily="18" charset="-128"/>
                </a:rPr>
                <a:t>二人の尊い命</a:t>
              </a:r>
              <a:r>
                <a:rPr lang="ja-JP" altLang="en-US" sz="2000" dirty="0">
                  <a:latin typeface="HGP創英ﾌﾟﾚｾﾞﾝｽEB" panose="02020800000000000000" pitchFamily="18" charset="-128"/>
                  <a:ea typeface="HGP創英ﾌﾟﾚｾﾞﾝｽEB" panose="02020800000000000000" pitchFamily="18" charset="-128"/>
                </a:rPr>
                <a:t>が失われた。</a:t>
              </a:r>
              <a:endParaRPr lang="en-US" altLang="ja-JP" sz="2000" dirty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endParaRPr>
            </a:p>
            <a:p>
              <a:r>
                <a:rPr lang="ja-JP" altLang="en-US" sz="2000" dirty="0">
                  <a:latin typeface="HGP創英ﾌﾟﾚｾﾞﾝｽEB" panose="02020800000000000000" pitchFamily="18" charset="-128"/>
                  <a:ea typeface="HGP創英ﾌﾟﾚｾﾞﾝｽEB" panose="02020800000000000000" pitchFamily="18" charset="-128"/>
                </a:rPr>
                <a:t>ここに慰霊とともに、治水整備への</a:t>
              </a:r>
              <a:r>
                <a:rPr lang="ja-JP" altLang="en-US" sz="2000" dirty="0">
                  <a:solidFill>
                    <a:srgbClr val="C00000"/>
                  </a:solidFill>
                  <a:latin typeface="HGP創英ﾌﾟﾚｾﾞﾝｽEB" panose="02020800000000000000" pitchFamily="18" charset="-128"/>
                  <a:ea typeface="HGP創英ﾌﾟﾚｾﾞﾝｽEB" panose="02020800000000000000" pitchFamily="18" charset="-128"/>
                </a:rPr>
                <a:t>願い</a:t>
              </a:r>
              <a:r>
                <a:rPr lang="ja-JP" altLang="en-US" sz="2000" dirty="0">
                  <a:latin typeface="HGP創英ﾌﾟﾚｾﾞﾝｽEB" panose="02020800000000000000" pitchFamily="18" charset="-128"/>
                  <a:ea typeface="HGP創英ﾌﾟﾚｾﾞﾝｽEB" panose="02020800000000000000" pitchFamily="18" charset="-128"/>
                </a:rPr>
                <a:t>と</a:t>
              </a:r>
              <a:r>
                <a:rPr lang="ja-JP" altLang="en-US" sz="2000" dirty="0">
                  <a:solidFill>
                    <a:srgbClr val="C00000"/>
                  </a:solidFill>
                  <a:latin typeface="HGP創英ﾌﾟﾚｾﾞﾝｽEB" panose="02020800000000000000" pitchFamily="18" charset="-128"/>
                  <a:ea typeface="HGP創英ﾌﾟﾚｾﾞﾝｽEB" panose="02020800000000000000" pitchFamily="18" charset="-128"/>
                </a:rPr>
                <a:t>誓い</a:t>
              </a:r>
              <a:r>
                <a:rPr lang="ja-JP" altLang="en-US" sz="2000" dirty="0">
                  <a:latin typeface="HGP創英ﾌﾟﾚｾﾞﾝｽEB" panose="02020800000000000000" pitchFamily="18" charset="-128"/>
                  <a:ea typeface="HGP創英ﾌﾟﾚｾﾞﾝｽEB" panose="02020800000000000000" pitchFamily="18" charset="-128"/>
                </a:rPr>
                <a:t>を込めて、</a:t>
              </a:r>
              <a:endParaRPr lang="en-US" altLang="ja-JP" sz="2000" dirty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endParaRPr>
            </a:p>
            <a:p>
              <a:r>
                <a:rPr lang="ja-JP" altLang="en-US" sz="2000" dirty="0">
                  <a:latin typeface="HGP創英ﾌﾟﾚｾﾞﾝｽEB" panose="02020800000000000000" pitchFamily="18" charset="-128"/>
                  <a:ea typeface="HGP創英ﾌﾟﾚｾﾞﾝｽEB" panose="02020800000000000000" pitchFamily="18" charset="-128"/>
                </a:rPr>
                <a:t>治水祈念の碑を遺族、周辺住民の志により建立する。</a:t>
              </a:r>
              <a:endParaRPr lang="en-US" altLang="ja-JP" sz="2000" dirty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endParaRPr>
            </a:p>
          </p:txBody>
        </p:sp>
      </p:grp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947F84A-E2BA-4B01-B31B-8F665C2B55EF}"/>
              </a:ext>
            </a:extLst>
          </p:cNvPr>
          <p:cNvSpPr/>
          <p:nvPr/>
        </p:nvSpPr>
        <p:spPr>
          <a:xfrm>
            <a:off x="-1171" y="109924"/>
            <a:ext cx="4320000" cy="136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8B4C02B-071A-4F3F-B324-1C2CFDEBE822}"/>
              </a:ext>
            </a:extLst>
          </p:cNvPr>
          <p:cNvSpPr txBox="1"/>
          <p:nvPr/>
        </p:nvSpPr>
        <p:spPr>
          <a:xfrm>
            <a:off x="122596" y="186123"/>
            <a:ext cx="1154162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kumimoji="1" lang="ja-JP" altLang="en-US" sz="2400" dirty="0">
                <a:solidFill>
                  <a:schemeClr val="accent4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２００４</a:t>
            </a:r>
            <a:r>
              <a:rPr kumimoji="1" lang="ja-JP" altLang="en-US" dirty="0">
                <a:solidFill>
                  <a:schemeClr val="accent4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A967D1E-1B0C-4542-A10A-942DCBF1E2A5}"/>
              </a:ext>
            </a:extLst>
          </p:cNvPr>
          <p:cNvSpPr txBox="1"/>
          <p:nvPr/>
        </p:nvSpPr>
        <p:spPr>
          <a:xfrm>
            <a:off x="26035" y="595296"/>
            <a:ext cx="4265590" cy="61555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accent4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平成</a:t>
            </a:r>
            <a:r>
              <a:rPr kumimoji="1" lang="ja-JP" altLang="en-US" sz="4000" dirty="0">
                <a:solidFill>
                  <a:schemeClr val="accent4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１６</a:t>
            </a:r>
            <a:r>
              <a:rPr kumimoji="1" lang="ja-JP" altLang="en-US" sz="3200" dirty="0">
                <a:solidFill>
                  <a:schemeClr val="accent4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 台風</a:t>
            </a:r>
            <a:r>
              <a:rPr kumimoji="1" lang="ja-JP" altLang="en-US" sz="4000" dirty="0">
                <a:solidFill>
                  <a:schemeClr val="accent4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２３</a:t>
            </a:r>
            <a:r>
              <a:rPr kumimoji="1" lang="ja-JP" altLang="en-US" sz="3200" dirty="0">
                <a:solidFill>
                  <a:schemeClr val="accent4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号</a:t>
            </a:r>
            <a:endParaRPr kumimoji="1" lang="ja-JP" altLang="en-US" sz="1600" dirty="0">
              <a:solidFill>
                <a:schemeClr val="accent4">
                  <a:lumMod val="50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69D1B481-CC27-4283-BA2D-67EEDBB94392}"/>
              </a:ext>
            </a:extLst>
          </p:cNvPr>
          <p:cNvGrpSpPr/>
          <p:nvPr/>
        </p:nvGrpSpPr>
        <p:grpSpPr>
          <a:xfrm>
            <a:off x="4160050" y="2138213"/>
            <a:ext cx="1106203" cy="1380551"/>
            <a:chOff x="4160050" y="2138213"/>
            <a:chExt cx="1106203" cy="1380551"/>
          </a:xfrm>
        </p:grpSpPr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6B370DAA-12AB-48EE-BB6D-354ADD45E9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01334" y="2351454"/>
              <a:ext cx="0" cy="116731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  <a:headEnd type="oval"/>
            </a:ln>
            <a:effectLst>
              <a:glow rad="635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D025ABD4-23F0-47C1-AFA5-36B5B9F8F8FA}"/>
                </a:ext>
              </a:extLst>
            </p:cNvPr>
            <p:cNvSpPr txBox="1"/>
            <p:nvPr/>
          </p:nvSpPr>
          <p:spPr>
            <a:xfrm>
              <a:off x="4160050" y="2138213"/>
              <a:ext cx="1106203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kumimoji="1" lang="ja-JP" altLang="en-US" sz="2400" dirty="0">
                  <a:effectLst>
                    <a:glow rad="1270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赤崎橋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518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 descr="山の景色&#10;&#10;自動的に生成された説明">
            <a:extLst>
              <a:ext uri="{FF2B5EF4-FFF2-40B4-BE49-F238E27FC236}">
                <a16:creationId xmlns:a16="http://schemas.microsoft.com/office/drawing/2014/main" id="{75C7DA2E-BEEB-41A0-91FA-0991F7BE4C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488A2CD-396A-4DFE-8CC2-65CC32F77F87}"/>
              </a:ext>
            </a:extLst>
          </p:cNvPr>
          <p:cNvSpPr txBox="1"/>
          <p:nvPr/>
        </p:nvSpPr>
        <p:spPr bwMode="auto">
          <a:xfrm>
            <a:off x="123824" y="6611679"/>
            <a:ext cx="64865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494949"/>
                  </a:glow>
                </a:effectLst>
                <a:uLnTx/>
                <a:uFillTx/>
              </a:rPr>
              <a:t>撮影地）　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494949"/>
                  </a:glow>
                </a:effectLst>
                <a:uLnTx/>
                <a:uFillTx/>
              </a:rPr>
              <a:t>球磨川（熊本県八代市坂本町）　＜国土地理院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494949"/>
                  </a:glow>
                </a:effectLst>
                <a:uLnTx/>
                <a:uFillTx/>
              </a:rPr>
              <a:t>2020/07/04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494949"/>
                  </a:glow>
                </a:effectLst>
                <a:uLnTx/>
                <a:uFillTx/>
              </a:rPr>
              <a:t>撮影＞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-1" y="76200"/>
            <a:ext cx="4235117" cy="8136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050" y="189167"/>
            <a:ext cx="29161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000" spc="-15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令和２年７月豪雨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8023D3C9-EE8E-4B19-8C33-267BC22FB83E}"/>
              </a:ext>
            </a:extLst>
          </p:cNvPr>
          <p:cNvGrpSpPr/>
          <p:nvPr/>
        </p:nvGrpSpPr>
        <p:grpSpPr>
          <a:xfrm>
            <a:off x="6804000" y="210906"/>
            <a:ext cx="2340000" cy="720000"/>
            <a:chOff x="6779360" y="410602"/>
            <a:chExt cx="2340000" cy="720000"/>
          </a:xfrm>
        </p:grpSpPr>
        <p:sp>
          <p:nvSpPr>
            <p:cNvPr id="9" name="四角形: 上の 2 つの角を丸める 8">
              <a:extLst>
                <a:ext uri="{FF2B5EF4-FFF2-40B4-BE49-F238E27FC236}">
                  <a16:creationId xmlns:a16="http://schemas.microsoft.com/office/drawing/2014/main" id="{DDECF6E0-BA44-45C0-9C7C-F5B382505072}"/>
                </a:ext>
              </a:extLst>
            </p:cNvPr>
            <p:cNvSpPr/>
            <p:nvPr/>
          </p:nvSpPr>
          <p:spPr>
            <a:xfrm rot="16200000">
              <a:off x="7589360" y="-399398"/>
              <a:ext cx="720000" cy="234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31072A07-DDCF-4498-B3EB-FDAA09F98C2E}"/>
                </a:ext>
              </a:extLst>
            </p:cNvPr>
            <p:cNvSpPr txBox="1"/>
            <p:nvPr/>
          </p:nvSpPr>
          <p:spPr>
            <a:xfrm>
              <a:off x="7298652" y="492704"/>
              <a:ext cx="1384995" cy="55399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0" lang="zh-CN" altLang="en-US" sz="3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熊本県</a:t>
              </a:r>
              <a:endParaRPr lang="ja-JP" altLang="en-US" sz="3600" dirty="0">
                <a:effectLst/>
              </a:endParaRPr>
            </a:p>
          </p:txBody>
        </p:sp>
      </p:grp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F5970EB-8BD8-40A3-8F33-32C56CF1B507}"/>
              </a:ext>
            </a:extLst>
          </p:cNvPr>
          <p:cNvSpPr/>
          <p:nvPr/>
        </p:nvSpPr>
        <p:spPr>
          <a:xfrm>
            <a:off x="4997943" y="1306936"/>
            <a:ext cx="3888885" cy="1107996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000" dirty="0">
                <a:solidFill>
                  <a:srgbClr val="F57F61"/>
                </a:solidFill>
                <a:effectLst>
                  <a:glow rad="127000">
                    <a:srgbClr val="FFFFFF"/>
                  </a:glow>
                  <a:outerShdw dist="38100" dir="2700000" algn="tl" rotWithShape="0">
                    <a:prstClr val="black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行方不明者 </a:t>
            </a:r>
            <a:r>
              <a:rPr lang="ja-JP" altLang="en-US" sz="7200" dirty="0">
                <a:solidFill>
                  <a:srgbClr val="F57F61"/>
                </a:solidFill>
                <a:effectLst>
                  <a:glow rad="127000">
                    <a:srgbClr val="FFFFFF"/>
                  </a:glow>
                  <a:outerShdw dist="38100" dir="2700000" algn="tl" rotWithShape="0">
                    <a:prstClr val="black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</a:t>
            </a:r>
            <a:r>
              <a:rPr lang="ja-JP" altLang="en-US" sz="3600" dirty="0">
                <a:solidFill>
                  <a:srgbClr val="F57F61"/>
                </a:solidFill>
                <a:effectLst>
                  <a:glow rad="127000">
                    <a:srgbClr val="FFFFFF"/>
                  </a:glow>
                  <a:outerShdw dist="38100" dir="2700000" algn="tl" rotWithShape="0">
                    <a:prstClr val="black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名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72EAAF7-3D47-43D5-8E66-ABCD9CCCE900}"/>
              </a:ext>
            </a:extLst>
          </p:cNvPr>
          <p:cNvSpPr/>
          <p:nvPr/>
        </p:nvSpPr>
        <p:spPr>
          <a:xfrm>
            <a:off x="273050" y="1306936"/>
            <a:ext cx="2975173" cy="1107996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000" dirty="0">
                <a:effectLst>
                  <a:glow rad="127000">
                    <a:srgbClr val="FFFFFF"/>
                  </a:glow>
                  <a:outerShdw dist="38100" dir="2700000" algn="tl" rotWithShape="0">
                    <a:prstClr val="black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死者</a:t>
            </a:r>
            <a:r>
              <a:rPr lang="ja-JP" altLang="en-US" sz="7200" dirty="0">
                <a:effectLst>
                  <a:glow rad="127000">
                    <a:srgbClr val="FFFFFF"/>
                  </a:glow>
                  <a:outerShdw dist="38100" dir="2700000" algn="tl" rotWithShape="0">
                    <a:prstClr val="black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８４</a:t>
            </a:r>
            <a:r>
              <a:rPr lang="ja-JP" altLang="en-US" sz="4400" dirty="0">
                <a:effectLst>
                  <a:glow rad="127000">
                    <a:srgbClr val="FFFFFF"/>
                  </a:glow>
                  <a:outerShdw dist="38100" dir="2700000" algn="tl" rotWithShape="0">
                    <a:prstClr val="black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名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A5CC98E-0D47-4C39-BD81-3A4D207FBA32}"/>
              </a:ext>
            </a:extLst>
          </p:cNvPr>
          <p:cNvSpPr/>
          <p:nvPr/>
        </p:nvSpPr>
        <p:spPr>
          <a:xfrm>
            <a:off x="252000" y="946850"/>
            <a:ext cx="8640000" cy="500697"/>
          </a:xfrm>
          <a:prstGeom prst="rect">
            <a:avLst/>
          </a:prstGeom>
        </p:spPr>
        <p:txBody>
          <a:bodyPr wrap="square" lIns="0" tIns="0" rIns="0" anchor="t" anchorCtr="0">
            <a:noAutofit/>
          </a:bodyPr>
          <a:lstStyle/>
          <a:p>
            <a:pPr marL="444500" lvl="0" indent="-4445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</a:rPr>
              <a:t>統計）</a:t>
            </a:r>
            <a:r>
              <a:rPr kumimoji="0" lang="en-US" altLang="ja-JP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</a:rPr>
              <a:t>	</a:t>
            </a:r>
            <a:r>
              <a:rPr kumimoji="0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</a:rPr>
              <a:t>出展 ：消防庁　</a:t>
            </a:r>
            <a:r>
              <a:rPr kumimoji="0" lang="ja-JP" altLang="en-US" sz="1000" kern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「令和２年７月豪雨による被害及び消防機関等の対応状況（第</a:t>
            </a:r>
            <a:r>
              <a:rPr kumimoji="0" lang="en-US" altLang="ja-JP" sz="1000" kern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56</a:t>
            </a:r>
            <a:r>
              <a:rPr kumimoji="0" lang="ja-JP" altLang="en-US" sz="1000" kern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報）</a:t>
            </a:r>
            <a:r>
              <a:rPr kumimoji="0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</a:rPr>
              <a:t>」　</a:t>
            </a:r>
            <a:r>
              <a:rPr kumimoji="0" lang="en-US" altLang="ja-JP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</a:rPr>
              <a:t>2021</a:t>
            </a:r>
            <a:r>
              <a:rPr kumimoji="0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</a:rPr>
              <a:t>年</a:t>
            </a:r>
            <a:r>
              <a:rPr kumimoji="0" lang="en-US" altLang="ja-JP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</a:rPr>
              <a:t>2</a:t>
            </a:r>
            <a:r>
              <a:rPr kumimoji="0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</a:rPr>
              <a:t>月</a:t>
            </a:r>
            <a:r>
              <a:rPr kumimoji="0" lang="en-US" altLang="ja-JP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</a:rPr>
              <a:t>26</a:t>
            </a:r>
            <a:r>
              <a:rPr kumimoji="0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</a:rPr>
              <a:t>日</a:t>
            </a:r>
            <a:r>
              <a:rPr kumimoji="0" lang="en-US" altLang="ja-JP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</a:rPr>
              <a:t>15</a:t>
            </a:r>
            <a:r>
              <a:rPr kumimoji="0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</a:rPr>
              <a:t>時</a:t>
            </a:r>
            <a:r>
              <a:rPr kumimoji="0" lang="en-US" altLang="ja-JP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</a:rPr>
              <a:t>00</a:t>
            </a:r>
            <a:r>
              <a:rPr kumimoji="0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</a:rPr>
              <a:t>分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887C376-2B21-473E-90BE-B003C717D4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>
                <a:solidFill>
                  <a:schemeClr val="bg1"/>
                </a:solidFill>
              </a:rPr>
              <a:pPr/>
              <a:t>2</a:t>
            </a:fld>
            <a:endParaRPr kumimoji="1" lang="ja-JP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202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7D7D2EB-05CE-4802-861B-CECD1ED5E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E848609-E409-4BE2-9BBA-872BA2DAF7F8}"/>
              </a:ext>
            </a:extLst>
          </p:cNvPr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0185A86A-2208-4E1B-BC83-F52FC8A903D0}"/>
              </a:ext>
            </a:extLst>
          </p:cNvPr>
          <p:cNvGrpSpPr/>
          <p:nvPr/>
        </p:nvGrpSpPr>
        <p:grpSpPr>
          <a:xfrm>
            <a:off x="3614329" y="217885"/>
            <a:ext cx="4802597" cy="2902857"/>
            <a:chOff x="962477" y="566273"/>
            <a:chExt cx="4802597" cy="2902857"/>
          </a:xfrm>
        </p:grpSpPr>
        <p:sp>
          <p:nvSpPr>
            <p:cNvPr id="5" name="楕円 4">
              <a:extLst>
                <a:ext uri="{FF2B5EF4-FFF2-40B4-BE49-F238E27FC236}">
                  <a16:creationId xmlns:a16="http://schemas.microsoft.com/office/drawing/2014/main" id="{AA9F431E-84B6-4A88-8592-F6F3D58314A9}"/>
                </a:ext>
              </a:extLst>
            </p:cNvPr>
            <p:cNvSpPr/>
            <p:nvPr/>
          </p:nvSpPr>
          <p:spPr>
            <a:xfrm>
              <a:off x="1686510" y="566273"/>
              <a:ext cx="2902857" cy="2902857"/>
            </a:xfrm>
            <a:prstGeom prst="ellipse">
              <a:avLst/>
            </a:prstGeom>
            <a:solidFill>
              <a:schemeClr val="bg1">
                <a:alpha val="76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1797BE4-AF7B-4E62-B528-B4CB5FE6E2DB}"/>
                </a:ext>
              </a:extLst>
            </p:cNvPr>
            <p:cNvSpPr txBox="1"/>
            <p:nvPr/>
          </p:nvSpPr>
          <p:spPr>
            <a:xfrm>
              <a:off x="962477" y="1040842"/>
              <a:ext cx="4802597" cy="175432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l"/>
              <a:r>
                <a:rPr kumimoji="1" lang="ja-JP" altLang="en-US" sz="4800" dirty="0">
                  <a:solidFill>
                    <a:schemeClr val="bg1"/>
                  </a:solidFill>
                  <a:effectLst>
                    <a:glow rad="127000">
                      <a:srgbClr val="49647F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昔の</a:t>
              </a:r>
              <a:r>
                <a:rPr kumimoji="1" lang="ja-JP" altLang="en-US" sz="5400" dirty="0">
                  <a:solidFill>
                    <a:srgbClr val="FFFF00"/>
                  </a:solidFill>
                  <a:effectLst>
                    <a:glow rad="127000">
                      <a:srgbClr val="49647F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災害</a:t>
              </a:r>
              <a:r>
                <a:rPr kumimoji="1" lang="ja-JP" altLang="en-US" sz="4000" dirty="0">
                  <a:solidFill>
                    <a:schemeClr val="bg1"/>
                  </a:solidFill>
                  <a:effectLst>
                    <a:glow rad="127000">
                      <a:srgbClr val="49647F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を</a:t>
              </a:r>
              <a:endParaRPr kumimoji="1" lang="en-US" altLang="ja-JP" sz="4000" dirty="0">
                <a:solidFill>
                  <a:schemeClr val="bg1"/>
                </a:solidFill>
                <a:effectLst>
                  <a:glow rad="127000">
                    <a:srgbClr val="49647F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r>
                <a:rPr kumimoji="1" lang="ja-JP" altLang="en-US" sz="6000" dirty="0">
                  <a:solidFill>
                    <a:srgbClr val="FFFF00"/>
                  </a:solidFill>
                  <a:effectLst>
                    <a:glow rad="127000">
                      <a:srgbClr val="49647F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後世</a:t>
              </a:r>
              <a:r>
                <a:rPr kumimoji="1" lang="ja-JP" altLang="en-US" sz="4400" dirty="0">
                  <a:solidFill>
                    <a:srgbClr val="FFFF00"/>
                  </a:solidFill>
                  <a:effectLst>
                    <a:glow rad="127000">
                      <a:srgbClr val="49647F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に</a:t>
              </a:r>
              <a:r>
                <a:rPr kumimoji="1" lang="ja-JP" altLang="en-US" sz="6000" dirty="0">
                  <a:solidFill>
                    <a:srgbClr val="FFFF00"/>
                  </a:solidFill>
                  <a:effectLst>
                    <a:glow rad="127000">
                      <a:srgbClr val="49647F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伝</a:t>
              </a:r>
              <a:r>
                <a:rPr kumimoji="1" lang="ja-JP" altLang="en-US" sz="4400" dirty="0">
                  <a:solidFill>
                    <a:srgbClr val="FFFF00"/>
                  </a:solidFill>
                  <a:effectLst>
                    <a:glow rad="127000">
                      <a:srgbClr val="49647F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える</a:t>
              </a:r>
              <a:r>
                <a:rPr kumimoji="1" lang="ja-JP" altLang="en-US" sz="4400" dirty="0">
                  <a:solidFill>
                    <a:schemeClr val="bg1"/>
                  </a:solidFill>
                  <a:effectLst>
                    <a:glow rad="127000">
                      <a:srgbClr val="49647F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ため</a:t>
              </a:r>
              <a:endParaRPr kumimoji="1" lang="ja-JP" altLang="en-US" sz="4000" dirty="0">
                <a:solidFill>
                  <a:schemeClr val="bg1"/>
                </a:solidFill>
                <a:effectLst>
                  <a:glow rad="127000">
                    <a:srgbClr val="49647F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AE74F5A0-A4FA-493D-8D1D-EC0882761A51}"/>
              </a:ext>
            </a:extLst>
          </p:cNvPr>
          <p:cNvGrpSpPr/>
          <p:nvPr/>
        </p:nvGrpSpPr>
        <p:grpSpPr>
          <a:xfrm>
            <a:off x="4185829" y="3590925"/>
            <a:ext cx="4259179" cy="2902857"/>
            <a:chOff x="962477" y="566273"/>
            <a:chExt cx="4259179" cy="2902857"/>
          </a:xfrm>
        </p:grpSpPr>
        <p:sp>
          <p:nvSpPr>
            <p:cNvPr id="12" name="楕円 11">
              <a:extLst>
                <a:ext uri="{FF2B5EF4-FFF2-40B4-BE49-F238E27FC236}">
                  <a16:creationId xmlns:a16="http://schemas.microsoft.com/office/drawing/2014/main" id="{4C35E2E7-0CF4-4CE2-AD10-9D8C49FB157A}"/>
                </a:ext>
              </a:extLst>
            </p:cNvPr>
            <p:cNvSpPr/>
            <p:nvPr/>
          </p:nvSpPr>
          <p:spPr>
            <a:xfrm>
              <a:off x="1686510" y="566273"/>
              <a:ext cx="2902857" cy="2902857"/>
            </a:xfrm>
            <a:prstGeom prst="ellipse">
              <a:avLst/>
            </a:prstGeom>
            <a:solidFill>
              <a:schemeClr val="bg1">
                <a:alpha val="76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0BBEA326-53E5-4C40-8BB3-6D3BEBFEC3F7}"/>
                </a:ext>
              </a:extLst>
            </p:cNvPr>
            <p:cNvSpPr txBox="1"/>
            <p:nvPr/>
          </p:nvSpPr>
          <p:spPr>
            <a:xfrm>
              <a:off x="962477" y="625344"/>
              <a:ext cx="4259179" cy="2585323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kumimoji="1" lang="ja-JP" altLang="en-US" sz="6000" dirty="0">
                  <a:solidFill>
                    <a:srgbClr val="FFFF00"/>
                  </a:solidFill>
                  <a:effectLst>
                    <a:glow rad="127000">
                      <a:srgbClr val="49647F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後世</a:t>
              </a:r>
              <a:r>
                <a:rPr kumimoji="1" lang="ja-JP" altLang="en-US" sz="4400" dirty="0">
                  <a:solidFill>
                    <a:srgbClr val="FFFF00"/>
                  </a:solidFill>
                  <a:effectLst>
                    <a:glow rad="127000">
                      <a:srgbClr val="49647F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の</a:t>
              </a:r>
              <a:r>
                <a:rPr kumimoji="1" lang="ja-JP" altLang="en-US" sz="5400" dirty="0">
                  <a:solidFill>
                    <a:srgbClr val="FFFF00"/>
                  </a:solidFill>
                  <a:effectLst>
                    <a:glow rad="127000">
                      <a:srgbClr val="49647F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人</a:t>
              </a:r>
              <a:r>
                <a:rPr kumimoji="1" lang="ja-JP" altLang="en-US" sz="4400" dirty="0">
                  <a:solidFill>
                    <a:srgbClr val="FFFF00"/>
                  </a:solidFill>
                  <a:effectLst>
                    <a:glow rad="127000">
                      <a:srgbClr val="49647F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たちに</a:t>
              </a:r>
              <a:endParaRPr kumimoji="1" lang="en-US" altLang="ja-JP" sz="4400" dirty="0">
                <a:solidFill>
                  <a:srgbClr val="FFFF00"/>
                </a:solidFill>
                <a:effectLst>
                  <a:glow rad="127000">
                    <a:srgbClr val="49647F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r>
                <a:rPr kumimoji="1" lang="ja-JP" altLang="en-US" sz="6000" dirty="0">
                  <a:solidFill>
                    <a:srgbClr val="FFFF00"/>
                  </a:solidFill>
                  <a:effectLst>
                    <a:glow rad="127000">
                      <a:srgbClr val="49647F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つらい想い</a:t>
              </a:r>
              <a:r>
                <a:rPr kumimoji="1" lang="ja-JP" altLang="en-US" sz="4800" dirty="0">
                  <a:solidFill>
                    <a:srgbClr val="FFFF00"/>
                  </a:solidFill>
                  <a:effectLst>
                    <a:glow rad="127000">
                      <a:srgbClr val="49647F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を</a:t>
              </a:r>
              <a:endParaRPr kumimoji="1" lang="en-US" altLang="ja-JP" sz="4800" dirty="0">
                <a:solidFill>
                  <a:srgbClr val="FFFF00"/>
                </a:solidFill>
                <a:effectLst>
                  <a:glow rad="127000">
                    <a:srgbClr val="49647F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r"/>
              <a:r>
                <a:rPr kumimoji="1" lang="ja-JP" altLang="en-US" sz="4800" dirty="0">
                  <a:solidFill>
                    <a:srgbClr val="FFFF00"/>
                  </a:solidFill>
                  <a:effectLst>
                    <a:glow rad="127000">
                      <a:srgbClr val="49647F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させない</a:t>
              </a:r>
              <a:r>
                <a:rPr kumimoji="1" lang="ja-JP" altLang="en-US" sz="4400" dirty="0">
                  <a:solidFill>
                    <a:schemeClr val="bg1"/>
                  </a:solidFill>
                  <a:effectLst>
                    <a:glow rad="127000">
                      <a:srgbClr val="49647F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ため</a:t>
              </a:r>
              <a:endParaRPr kumimoji="1" lang="ja-JP" altLang="en-US" sz="4000" dirty="0">
                <a:solidFill>
                  <a:schemeClr val="bg1"/>
                </a:solidFill>
                <a:effectLst>
                  <a:glow rad="127000">
                    <a:srgbClr val="49647F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F0B38C4-167B-4EB8-8A2C-BBC6987BED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>
                <a:solidFill>
                  <a:schemeClr val="bg1"/>
                </a:solidFill>
              </a:rPr>
              <a:pPr/>
              <a:t>20</a:t>
            </a:fld>
            <a:endParaRPr kumimoji="1" lang="ja-JP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6357257"/>
          </a:xfrm>
          <a:prstGeom prst="rect">
            <a:avLst/>
          </a:prstGeom>
          <a:solidFill>
            <a:srgbClr val="496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051136" y="751907"/>
            <a:ext cx="50417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8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一緒に考えましょう</a:t>
            </a:r>
          </a:p>
        </p:txBody>
      </p:sp>
      <p:cxnSp>
        <p:nvCxnSpPr>
          <p:cNvPr id="8" name="直線コネクタ 7"/>
          <p:cNvCxnSpPr/>
          <p:nvPr/>
        </p:nvCxnSpPr>
        <p:spPr>
          <a:xfrm flipH="1">
            <a:off x="7316075" y="1021117"/>
            <a:ext cx="145175" cy="48737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543662" y="2263429"/>
            <a:ext cx="804098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水害犠牲者を出さない</a:t>
            </a:r>
            <a:r>
              <a:rPr kumimoji="1" lang="ja-JP" altLang="en-US" sz="4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ために、</a:t>
            </a:r>
            <a:endParaRPr kumimoji="1" lang="en-US" altLang="ja-JP" sz="44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わたしたちは、</a:t>
            </a:r>
            <a:endParaRPr kumimoji="1" lang="en-US" altLang="ja-JP" sz="44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44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どうしていけばいいのでしょうか？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303935" y="5347365"/>
            <a:ext cx="24304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グループで</a:t>
            </a:r>
          </a:p>
        </p:txBody>
      </p:sp>
      <p:grpSp>
        <p:nvGrpSpPr>
          <p:cNvPr id="10" name="グループ化 9"/>
          <p:cNvGrpSpPr/>
          <p:nvPr/>
        </p:nvGrpSpPr>
        <p:grpSpPr>
          <a:xfrm>
            <a:off x="7943296" y="5244695"/>
            <a:ext cx="901700" cy="810556"/>
            <a:chOff x="7213600" y="4383314"/>
            <a:chExt cx="901700" cy="810556"/>
          </a:xfrm>
        </p:grpSpPr>
        <p:sp>
          <p:nvSpPr>
            <p:cNvPr id="11" name="円/楕円 10"/>
            <p:cNvSpPr/>
            <p:nvPr/>
          </p:nvSpPr>
          <p:spPr>
            <a:xfrm>
              <a:off x="7213600" y="4383314"/>
              <a:ext cx="901700" cy="6404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7354652" y="4910159"/>
              <a:ext cx="226080" cy="226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7227898" y="5081414"/>
              <a:ext cx="112456" cy="1124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5" name="直線コネクタ 14"/>
          <p:cNvCxnSpPr/>
          <p:nvPr/>
        </p:nvCxnSpPr>
        <p:spPr>
          <a:xfrm>
            <a:off x="1691425" y="1021117"/>
            <a:ext cx="145175" cy="48737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9F1771E-8738-4CD2-A390-0C4E1B28BC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8987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6357257"/>
          </a:xfrm>
          <a:prstGeom prst="rect">
            <a:avLst/>
          </a:prstGeom>
          <a:solidFill>
            <a:srgbClr val="496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1181" y="2496457"/>
            <a:ext cx="840165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5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今日の授業でわかったことや</a:t>
            </a:r>
            <a:endParaRPr kumimoji="1" lang="en-US" altLang="ja-JP" sz="54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5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考えたことを書きましょう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244279" y="212419"/>
            <a:ext cx="46554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5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【</a:t>
            </a:r>
            <a:r>
              <a:rPr kumimoji="1" lang="ja-JP" altLang="en-US" sz="5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学習のまとめ</a:t>
            </a:r>
            <a:r>
              <a:rPr kumimoji="1" lang="en-US" altLang="ja-JP" sz="5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】</a:t>
            </a:r>
            <a:endParaRPr kumimoji="1" lang="ja-JP" altLang="en-US" sz="54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CA98582-F64F-465C-BD92-9D287B64C9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334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1657350"/>
            <a:ext cx="9144000" cy="3759200"/>
          </a:xfrm>
          <a:prstGeom prst="rect">
            <a:avLst/>
          </a:prstGeom>
          <a:solidFill>
            <a:srgbClr val="F29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72787" y="2185676"/>
            <a:ext cx="85379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28650" indent="-628650"/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●</a:t>
            </a:r>
            <a:r>
              <a:rPr kumimoji="1" lang="en-US" altLang="ja-JP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	</a:t>
            </a:r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石碑</a:t>
            </a:r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に</a:t>
            </a:r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託された思い</a:t>
            </a:r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を</a:t>
            </a:r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感じ取り</a:t>
            </a:r>
            <a:br>
              <a:rPr kumimoji="1" lang="en-US" altLang="ja-JP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</a:br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今日</a:t>
            </a:r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から、</a:t>
            </a:r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今</a:t>
            </a:r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から</a:t>
            </a:r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自分</a:t>
            </a:r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が</a:t>
            </a:r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まず</a:t>
            </a:r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は</a:t>
            </a:r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取組む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50366" y="307429"/>
            <a:ext cx="25346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solidFill>
                  <a:srgbClr val="F29D4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ふりかえり</a:t>
            </a:r>
          </a:p>
        </p:txBody>
      </p:sp>
      <p:sp>
        <p:nvSpPr>
          <p:cNvPr id="6" name="二等辺三角形 5"/>
          <p:cNvSpPr/>
          <p:nvPr/>
        </p:nvSpPr>
        <p:spPr>
          <a:xfrm rot="5400000">
            <a:off x="-180631" y="345529"/>
            <a:ext cx="892552" cy="769441"/>
          </a:xfrm>
          <a:prstGeom prst="triangle">
            <a:avLst/>
          </a:prstGeom>
          <a:solidFill>
            <a:srgbClr val="F29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2C289CD-EBA2-4348-9065-05647BF4AD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5F31A9C-0D9D-4C93-A3D0-55C7456980CD}"/>
              </a:ext>
            </a:extLst>
          </p:cNvPr>
          <p:cNvSpPr txBox="1"/>
          <p:nvPr/>
        </p:nvSpPr>
        <p:spPr>
          <a:xfrm>
            <a:off x="372787" y="4037441"/>
            <a:ext cx="7205819" cy="7328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28650" indent="-628650"/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●</a:t>
            </a:r>
            <a:r>
              <a:rPr kumimoji="1" lang="en-US" altLang="ja-JP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	</a:t>
            </a:r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地域への働きかけもチャレンジ</a:t>
            </a:r>
          </a:p>
        </p:txBody>
      </p:sp>
    </p:spTree>
    <p:extLst>
      <p:ext uri="{BB962C8B-B14F-4D97-AF65-F5344CB8AC3E}">
        <p14:creationId xmlns:p14="http://schemas.microsoft.com/office/powerpoint/2010/main" val="561480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597213" y="2463800"/>
            <a:ext cx="19495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おわり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3025" y="4229696"/>
            <a:ext cx="8997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水害犠牲者を豊岡市から一人も出さないために</a:t>
            </a:r>
            <a:br>
              <a:rPr kumimoji="1" lang="en-US" altLang="ja-JP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</a:br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できることを考える</a:t>
            </a:r>
          </a:p>
        </p:txBody>
      </p:sp>
      <p:cxnSp>
        <p:nvCxnSpPr>
          <p:cNvPr id="7" name="直線コネクタ 6"/>
          <p:cNvCxnSpPr/>
          <p:nvPr/>
        </p:nvCxnSpPr>
        <p:spPr>
          <a:xfrm>
            <a:off x="2484407" y="3953471"/>
            <a:ext cx="41751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61DDC0B-217D-49A7-B08C-516F5A7629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1721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545B7-4A76-41C6-A249-81AA962B1F89}" type="slidenum">
              <a:rPr kumimoji="1" lang="ja-JP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2349000"/>
            <a:ext cx="9144000" cy="2160000"/>
          </a:xfrm>
          <a:prstGeom prst="rect">
            <a:avLst/>
          </a:prstGeom>
          <a:solidFill>
            <a:srgbClr val="49647F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発展的な学習のための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参考資料</a:t>
            </a:r>
          </a:p>
        </p:txBody>
      </p:sp>
    </p:spTree>
    <p:extLst>
      <p:ext uri="{BB962C8B-B14F-4D97-AF65-F5344CB8AC3E}">
        <p14:creationId xmlns:p14="http://schemas.microsoft.com/office/powerpoint/2010/main" val="3825309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34150E6-940E-4A76-8E38-2016A90CD3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545B7-4A76-41C6-A249-81AA962B1F89}" type="slidenum">
              <a:rPr kumimoji="1" lang="ja-JP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46D800F-DFE8-4B60-B0FD-9D0A6841B0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73" r="8992"/>
          <a:stretch/>
        </p:blipFill>
        <p:spPr>
          <a:xfrm>
            <a:off x="1359" y="275831"/>
            <a:ext cx="9143999" cy="60626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B17E9B3-A824-484C-B9AC-144FD57C6CC7}"/>
              </a:ext>
            </a:extLst>
          </p:cNvPr>
          <p:cNvSpPr/>
          <p:nvPr/>
        </p:nvSpPr>
        <p:spPr>
          <a:xfrm>
            <a:off x="413897" y="6474460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三江小学校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4B06756-A117-436A-B13B-3CAA51EF9F62}"/>
              </a:ext>
            </a:extLst>
          </p:cNvPr>
          <p:cNvSpPr/>
          <p:nvPr/>
        </p:nvSpPr>
        <p:spPr>
          <a:xfrm>
            <a:off x="474661" y="6320559"/>
            <a:ext cx="5341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み　え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593C8A3-0594-4B39-8940-E58C55D5DC66}"/>
              </a:ext>
            </a:extLst>
          </p:cNvPr>
          <p:cNvSpPr/>
          <p:nvPr/>
        </p:nvSpPr>
        <p:spPr>
          <a:xfrm>
            <a:off x="8022967" y="6528931"/>
            <a:ext cx="80021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panose="020B0600070205080204" pitchFamily="50" charset="-128"/>
                <a:ea typeface="MS PGothic" panose="020B0600070205080204" pitchFamily="50" charset="-128"/>
                <a:cs typeface="+mn-cs"/>
              </a:rPr>
              <a:t>写真｜豊岡市</a:t>
            </a:r>
            <a:endParaRPr kumimoji="0" lang="en-US" altLang="ja-JP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S PGothic" panose="020B0600070205080204" pitchFamily="50" charset="-128"/>
              <a:ea typeface="MS PGothic" panose="020B0600070205080204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700ADFF-6657-4C0A-B77A-CC1A9C04D87D}"/>
              </a:ext>
            </a:extLst>
          </p:cNvPr>
          <p:cNvSpPr/>
          <p:nvPr/>
        </p:nvSpPr>
        <p:spPr>
          <a:xfrm>
            <a:off x="4381500" y="76200"/>
            <a:ext cx="4762501" cy="8136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CC7A55C-A4EF-4314-8755-616EE819CA7B}"/>
              </a:ext>
            </a:extLst>
          </p:cNvPr>
          <p:cNvSpPr txBox="1"/>
          <p:nvPr/>
        </p:nvSpPr>
        <p:spPr>
          <a:xfrm>
            <a:off x="4535259" y="189167"/>
            <a:ext cx="46105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台風</a:t>
            </a:r>
            <a:r>
              <a:rPr kumimoji="1" lang="en-US" altLang="ja-JP" sz="3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23</a:t>
            </a:r>
            <a:r>
              <a:rPr kumimoji="1" lang="ja-JP" altLang="en-US" sz="3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号</a:t>
            </a:r>
            <a:r>
              <a:rPr kumimoji="1" lang="ja-JP" altLang="en-US" sz="1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のときの</a:t>
            </a:r>
            <a:r>
              <a:rPr kumimoji="1" lang="ja-JP" altLang="en-US" sz="3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避難所の様子</a:t>
            </a:r>
            <a:endParaRPr kumimoji="1" lang="ja-JP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E17A025A-9208-46A0-BF89-E83F48170B47}"/>
              </a:ext>
            </a:extLst>
          </p:cNvPr>
          <p:cNvGrpSpPr/>
          <p:nvPr/>
        </p:nvGrpSpPr>
        <p:grpSpPr>
          <a:xfrm>
            <a:off x="0" y="4593051"/>
            <a:ext cx="9144000" cy="1659493"/>
            <a:chOff x="0" y="3788807"/>
            <a:chExt cx="9144000" cy="1659493"/>
          </a:xfrm>
        </p:grpSpPr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7370F3F0-D20C-43FE-A586-AF71EE62BC58}"/>
                </a:ext>
              </a:extLst>
            </p:cNvPr>
            <p:cNvSpPr/>
            <p:nvPr/>
          </p:nvSpPr>
          <p:spPr>
            <a:xfrm>
              <a:off x="0" y="3802380"/>
              <a:ext cx="9144000" cy="16459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AC4A6F0F-5CB6-457A-BA26-6713C9293C1E}"/>
                </a:ext>
              </a:extLst>
            </p:cNvPr>
            <p:cNvSpPr txBox="1"/>
            <p:nvPr/>
          </p:nvSpPr>
          <p:spPr>
            <a:xfrm>
              <a:off x="474661" y="3979307"/>
              <a:ext cx="737894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避難所には</a:t>
              </a:r>
              <a:endPara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どのような人が集まるでしょうか？</a:t>
              </a: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4C334328-8D9C-4F1C-A6A4-22A48EDE8CC8}"/>
                </a:ext>
              </a:extLst>
            </p:cNvPr>
            <p:cNvSpPr txBox="1"/>
            <p:nvPr/>
          </p:nvSpPr>
          <p:spPr>
            <a:xfrm>
              <a:off x="611521" y="3788807"/>
              <a:ext cx="14573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ひ　なん　じょ</a:t>
              </a:r>
            </a:p>
          </p:txBody>
        </p: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90E7B79-18C6-4ED0-B327-F883388E8C6C}"/>
              </a:ext>
            </a:extLst>
          </p:cNvPr>
          <p:cNvSpPr txBox="1"/>
          <p:nvPr/>
        </p:nvSpPr>
        <p:spPr>
          <a:xfrm>
            <a:off x="6934565" y="89039"/>
            <a:ext cx="10346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ひ　なん　じょ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pic>
        <p:nvPicPr>
          <p:cNvPr id="25" name="図 24" descr="手鏡, 座る, ミラー が含まれている画像&#10;&#10;自動的に生成された説明">
            <a:extLst>
              <a:ext uri="{FF2B5EF4-FFF2-40B4-BE49-F238E27FC236}">
                <a16:creationId xmlns:a16="http://schemas.microsoft.com/office/drawing/2014/main" id="{25A75464-10D3-466F-B636-EFA2F1A7B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587" y="3888681"/>
            <a:ext cx="1457326" cy="197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68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6B7AA37-485B-4271-B49E-02962FE7F3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545B7-4A76-41C6-A249-81AA962B1F89}" type="slidenum">
              <a:rPr kumimoji="1" lang="ja-JP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9CFAD640-EAE6-4E60-BC8E-91676C92EE59}"/>
              </a:ext>
            </a:extLst>
          </p:cNvPr>
          <p:cNvGrpSpPr/>
          <p:nvPr/>
        </p:nvGrpSpPr>
        <p:grpSpPr>
          <a:xfrm>
            <a:off x="0" y="2419350"/>
            <a:ext cx="9168046" cy="1603876"/>
            <a:chOff x="0" y="5251071"/>
            <a:chExt cx="9168046" cy="1603876"/>
          </a:xfrm>
        </p:grpSpPr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50360451-59C3-4405-8C30-20514A786AFD}"/>
                </a:ext>
              </a:extLst>
            </p:cNvPr>
            <p:cNvSpPr/>
            <p:nvPr/>
          </p:nvSpPr>
          <p:spPr>
            <a:xfrm>
              <a:off x="0" y="5251071"/>
              <a:ext cx="9144000" cy="16038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C5025C4-3552-40EC-AD32-F4E9EF09EC3F}"/>
                </a:ext>
              </a:extLst>
            </p:cNvPr>
            <p:cNvSpPr txBox="1"/>
            <p:nvPr/>
          </p:nvSpPr>
          <p:spPr>
            <a:xfrm>
              <a:off x="136406" y="5679866"/>
              <a:ext cx="903164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避難所にはいろいろな人たちが集まります</a:t>
              </a: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920BD4BE-F126-429E-8301-2B6312B269E3}"/>
                </a:ext>
              </a:extLst>
            </p:cNvPr>
            <p:cNvSpPr txBox="1"/>
            <p:nvPr/>
          </p:nvSpPr>
          <p:spPr>
            <a:xfrm>
              <a:off x="311321" y="5495200"/>
              <a:ext cx="14984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ひ　なん　じょ</a:t>
              </a:r>
            </a:p>
          </p:txBody>
        </p:sp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7F45E340-40A6-4014-9011-3D8B5B0A7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48" y="676204"/>
            <a:ext cx="2325188" cy="210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5219784-4D6A-475C-8BBF-0B90D8A20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090" y="3740697"/>
            <a:ext cx="2262703" cy="191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7679843A-F958-41E3-81BE-956C954C5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491" y="980072"/>
            <a:ext cx="1891320" cy="173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D3D443-AE75-4091-A21E-2512AFE83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763" y="3727498"/>
            <a:ext cx="1808568" cy="198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53273423-972A-43FE-B449-6AE6B4619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20" y="3826925"/>
            <a:ext cx="1808272" cy="180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>
            <a:extLst>
              <a:ext uri="{FF2B5EF4-FFF2-40B4-BE49-F238E27FC236}">
                <a16:creationId xmlns:a16="http://schemas.microsoft.com/office/drawing/2014/main" id="{6CAD3D01-B17A-4D4E-A5AF-DD3CF58A8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502" y="3812402"/>
            <a:ext cx="1567519" cy="182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1B0E8810-6E8D-4C6B-A301-946EC5638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217" y="900249"/>
            <a:ext cx="1588979" cy="194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35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楕円 11">
            <a:extLst>
              <a:ext uri="{FF2B5EF4-FFF2-40B4-BE49-F238E27FC236}">
                <a16:creationId xmlns:a16="http://schemas.microsoft.com/office/drawing/2014/main" id="{F9B04663-733F-4743-85EB-92FBB72C39A8}"/>
              </a:ext>
            </a:extLst>
          </p:cNvPr>
          <p:cNvSpPr/>
          <p:nvPr/>
        </p:nvSpPr>
        <p:spPr>
          <a:xfrm>
            <a:off x="1099883" y="1095596"/>
            <a:ext cx="1787391" cy="178739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BFB9C0D-3D8E-4FE1-8F10-475BD1025E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545B7-4A76-41C6-A249-81AA962B1F89}" type="slidenum">
              <a:rPr kumimoji="1" lang="ja-JP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4E7262A-9800-4CE3-B2FF-3C5FA8205219}"/>
              </a:ext>
            </a:extLst>
          </p:cNvPr>
          <p:cNvSpPr/>
          <p:nvPr/>
        </p:nvSpPr>
        <p:spPr>
          <a:xfrm>
            <a:off x="-155275" y="310551"/>
            <a:ext cx="8626415" cy="720000"/>
          </a:xfrm>
          <a:prstGeom prst="rect">
            <a:avLst/>
          </a:prstGeom>
          <a:solidFill>
            <a:srgbClr val="49647F"/>
          </a:solidFill>
          <a:ln>
            <a:solidFill>
              <a:srgbClr val="4964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D0703B0-70B8-4C25-9FFC-CED1B98BDF49}"/>
              </a:ext>
            </a:extLst>
          </p:cNvPr>
          <p:cNvSpPr txBox="1"/>
          <p:nvPr/>
        </p:nvSpPr>
        <p:spPr>
          <a:xfrm>
            <a:off x="293157" y="452735"/>
            <a:ext cx="8073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避難所での生活はふだんの生活とは大きくちがいます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9303F9A-AD36-46B1-92EB-456634B01BA6}"/>
              </a:ext>
            </a:extLst>
          </p:cNvPr>
          <p:cNvSpPr/>
          <p:nvPr/>
        </p:nvSpPr>
        <p:spPr>
          <a:xfrm>
            <a:off x="1889185" y="5631054"/>
            <a:ext cx="7254815" cy="720000"/>
          </a:xfrm>
          <a:prstGeom prst="rect">
            <a:avLst/>
          </a:prstGeom>
          <a:solidFill>
            <a:srgbClr val="49647F"/>
          </a:solidFill>
          <a:ln>
            <a:solidFill>
              <a:srgbClr val="4964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43B81FA-8808-4B0D-8DB2-385E179B5498}"/>
              </a:ext>
            </a:extLst>
          </p:cNvPr>
          <p:cNvSpPr txBox="1"/>
          <p:nvPr/>
        </p:nvSpPr>
        <p:spPr>
          <a:xfrm>
            <a:off x="2154564" y="5725008"/>
            <a:ext cx="6910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困ることやがまんすることもたくさんでてきます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5488BDF-8778-4A08-9A48-C5CF7401D144}"/>
              </a:ext>
            </a:extLst>
          </p:cNvPr>
          <p:cNvSpPr txBox="1"/>
          <p:nvPr/>
        </p:nvSpPr>
        <p:spPr>
          <a:xfrm>
            <a:off x="470311" y="310551"/>
            <a:ext cx="10346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ひ　なん　じょ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204A1B2-833E-494E-A97C-7DF21494C9D4}"/>
              </a:ext>
            </a:extLst>
          </p:cNvPr>
          <p:cNvSpPr txBox="1"/>
          <p:nvPr/>
        </p:nvSpPr>
        <p:spPr>
          <a:xfrm>
            <a:off x="2197694" y="5622182"/>
            <a:ext cx="4101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こま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D9BB2C0-448D-42D7-A072-8F0B1632FCCC}"/>
              </a:ext>
            </a:extLst>
          </p:cNvPr>
          <p:cNvSpPr txBox="1"/>
          <p:nvPr/>
        </p:nvSpPr>
        <p:spPr>
          <a:xfrm>
            <a:off x="293157" y="1442861"/>
            <a:ext cx="18614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知らない人と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距離が近い</a:t>
            </a:r>
          </a:p>
        </p:txBody>
      </p:sp>
      <p:pic>
        <p:nvPicPr>
          <p:cNvPr id="11" name="図 10" descr="テーブル, 女の子 が含まれている画像&#10;&#10;自動的に生成された説明">
            <a:extLst>
              <a:ext uri="{FF2B5EF4-FFF2-40B4-BE49-F238E27FC236}">
                <a16:creationId xmlns:a16="http://schemas.microsoft.com/office/drawing/2014/main" id="{1F860732-98B8-46A2-BE8C-0C2EE2A00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579" y="1442861"/>
            <a:ext cx="2815434" cy="2545152"/>
          </a:xfrm>
          <a:prstGeom prst="rect">
            <a:avLst/>
          </a:prstGeom>
        </p:spPr>
      </p:pic>
      <p:sp>
        <p:nvSpPr>
          <p:cNvPr id="15" name="楕円 14">
            <a:extLst>
              <a:ext uri="{FF2B5EF4-FFF2-40B4-BE49-F238E27FC236}">
                <a16:creationId xmlns:a16="http://schemas.microsoft.com/office/drawing/2014/main" id="{87B8D163-616E-45EE-BB5D-F893F5CE1019}"/>
              </a:ext>
            </a:extLst>
          </p:cNvPr>
          <p:cNvSpPr/>
          <p:nvPr/>
        </p:nvSpPr>
        <p:spPr>
          <a:xfrm>
            <a:off x="6840538" y="2776336"/>
            <a:ext cx="1787391" cy="178739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1FE8F1D-E3F6-4E4C-93E9-6E3A24EF77DD}"/>
              </a:ext>
            </a:extLst>
          </p:cNvPr>
          <p:cNvSpPr txBox="1"/>
          <p:nvPr/>
        </p:nvSpPr>
        <p:spPr>
          <a:xfrm>
            <a:off x="6631459" y="3099257"/>
            <a:ext cx="16225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お風呂にも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入れない</a:t>
            </a:r>
          </a:p>
        </p:txBody>
      </p:sp>
      <p:pic>
        <p:nvPicPr>
          <p:cNvPr id="14" name="図 13" descr="食品 が含まれている画像&#10;&#10;自動的に生成された説明">
            <a:extLst>
              <a:ext uri="{FF2B5EF4-FFF2-40B4-BE49-F238E27FC236}">
                <a16:creationId xmlns:a16="http://schemas.microsoft.com/office/drawing/2014/main" id="{F6731F8C-FB1E-4666-B6E6-20BA07A6F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756" y="2715437"/>
            <a:ext cx="2695216" cy="266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772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二等辺三角形 4">
            <a:extLst>
              <a:ext uri="{FF2B5EF4-FFF2-40B4-BE49-F238E27FC236}">
                <a16:creationId xmlns:a16="http://schemas.microsoft.com/office/drawing/2014/main" id="{0519245E-FA2B-4BB1-BCFB-4A0274809C91}"/>
              </a:ext>
            </a:extLst>
          </p:cNvPr>
          <p:cNvSpPr/>
          <p:nvPr/>
        </p:nvSpPr>
        <p:spPr>
          <a:xfrm rot="20546716">
            <a:off x="743200" y="1581012"/>
            <a:ext cx="2715152" cy="2087009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518DB21-EDC8-4541-9DB1-DEB73E17D8D6}"/>
              </a:ext>
            </a:extLst>
          </p:cNvPr>
          <p:cNvSpPr/>
          <p:nvPr/>
        </p:nvSpPr>
        <p:spPr>
          <a:xfrm>
            <a:off x="216000" y="4687410"/>
            <a:ext cx="8712000" cy="16448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73689EE6-EDBE-4D91-A4AF-344DA4D389E2}"/>
              </a:ext>
            </a:extLst>
          </p:cNvPr>
          <p:cNvGrpSpPr/>
          <p:nvPr/>
        </p:nvGrpSpPr>
        <p:grpSpPr>
          <a:xfrm>
            <a:off x="531211" y="4478227"/>
            <a:ext cx="2598788" cy="400110"/>
            <a:chOff x="-1528408" y="3582454"/>
            <a:chExt cx="2598788" cy="400110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4F0C7B2-55DC-4FB3-87B1-01563DB9696F}"/>
                </a:ext>
              </a:extLst>
            </p:cNvPr>
            <p:cNvSpPr txBox="1"/>
            <p:nvPr/>
          </p:nvSpPr>
          <p:spPr>
            <a:xfrm>
              <a:off x="-1528408" y="3582454"/>
              <a:ext cx="25987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 w="76200">
                    <a:solidFill>
                      <a:srgbClr val="B52F25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わたしたちにできること</a:t>
              </a: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2A819894-8AA4-4A1C-9B63-AE96F4244B97}"/>
                </a:ext>
              </a:extLst>
            </p:cNvPr>
            <p:cNvSpPr txBox="1"/>
            <p:nvPr/>
          </p:nvSpPr>
          <p:spPr>
            <a:xfrm>
              <a:off x="-1528408" y="3582454"/>
              <a:ext cx="25987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わたしたちにできること</a:t>
              </a:r>
            </a:p>
          </p:txBody>
        </p: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5C0CFB7-8447-4FD3-8327-9D46A107D6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545B7-4A76-41C6-A249-81AA962B1F89}" type="slidenum">
              <a:rPr kumimoji="1" lang="ja-JP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93BF2B5-A3BE-4D76-A8E9-6BDE4518C699}"/>
              </a:ext>
            </a:extLst>
          </p:cNvPr>
          <p:cNvSpPr/>
          <p:nvPr/>
        </p:nvSpPr>
        <p:spPr>
          <a:xfrm>
            <a:off x="875332" y="5581235"/>
            <a:ext cx="4138849" cy="630251"/>
          </a:xfrm>
          <a:prstGeom prst="rect">
            <a:avLst/>
          </a:prstGeom>
          <a:solidFill>
            <a:srgbClr val="B52F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B496E80-B571-4B66-8003-A9B37CBFF3F5}"/>
              </a:ext>
            </a:extLst>
          </p:cNvPr>
          <p:cNvSpPr txBox="1"/>
          <p:nvPr/>
        </p:nvSpPr>
        <p:spPr>
          <a:xfrm>
            <a:off x="875333" y="4812977"/>
            <a:ext cx="7932037" cy="13792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他の人のことを考えることができる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 気配りの心を持つ　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こと</a:t>
            </a:r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DC00A485-1C6B-42ED-AE40-1EC1B56A1E59}"/>
              </a:ext>
            </a:extLst>
          </p:cNvPr>
          <p:cNvSpPr/>
          <p:nvPr/>
        </p:nvSpPr>
        <p:spPr>
          <a:xfrm>
            <a:off x="1845146" y="444922"/>
            <a:ext cx="3653954" cy="572553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26E98A1-4871-4F30-ACAF-5C24A29861AC}"/>
              </a:ext>
            </a:extLst>
          </p:cNvPr>
          <p:cNvSpPr txBox="1"/>
          <p:nvPr/>
        </p:nvSpPr>
        <p:spPr>
          <a:xfrm>
            <a:off x="1957182" y="509479"/>
            <a:ext cx="3403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ぶつかったらあぶない・・・</a:t>
            </a: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BBB13BC2-893A-479A-BD45-06B785DF6D56}"/>
              </a:ext>
            </a:extLst>
          </p:cNvPr>
          <p:cNvSpPr/>
          <p:nvPr/>
        </p:nvSpPr>
        <p:spPr>
          <a:xfrm>
            <a:off x="2575225" y="971144"/>
            <a:ext cx="164561" cy="164561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B48B5288-555E-46DF-BC14-C42C7E79631D}"/>
              </a:ext>
            </a:extLst>
          </p:cNvPr>
          <p:cNvSpPr/>
          <p:nvPr/>
        </p:nvSpPr>
        <p:spPr>
          <a:xfrm>
            <a:off x="2492581" y="1173793"/>
            <a:ext cx="110754" cy="110754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AB7A0960-29D8-4954-9B7C-9BE82C00688B}"/>
              </a:ext>
            </a:extLst>
          </p:cNvPr>
          <p:cNvSpPr/>
          <p:nvPr/>
        </p:nvSpPr>
        <p:spPr>
          <a:xfrm>
            <a:off x="2381456" y="1329775"/>
            <a:ext cx="79730" cy="79730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BD5F084-0BEF-4F57-BCDC-7BDA531BA6EC}"/>
              </a:ext>
            </a:extLst>
          </p:cNvPr>
          <p:cNvGrpSpPr/>
          <p:nvPr/>
        </p:nvGrpSpPr>
        <p:grpSpPr>
          <a:xfrm>
            <a:off x="611808" y="1287136"/>
            <a:ext cx="3159237" cy="3019584"/>
            <a:chOff x="611808" y="1287136"/>
            <a:chExt cx="3159237" cy="3019584"/>
          </a:xfrm>
        </p:grpSpPr>
        <p:pic>
          <p:nvPicPr>
            <p:cNvPr id="27" name="図 26" descr="人形, おもちゃ, 部屋, 食品 が含まれている画像&#10;&#10;自動的に生成された説明">
              <a:extLst>
                <a:ext uri="{FF2B5EF4-FFF2-40B4-BE49-F238E27FC236}">
                  <a16:creationId xmlns:a16="http://schemas.microsoft.com/office/drawing/2014/main" id="{0EA95BE3-115F-4E49-B64E-B1F06AA53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808" y="1318082"/>
              <a:ext cx="3159237" cy="2988638"/>
            </a:xfrm>
            <a:prstGeom prst="rect">
              <a:avLst/>
            </a:prstGeom>
          </p:spPr>
        </p:pic>
        <p:sp>
          <p:nvSpPr>
            <p:cNvPr id="28" name="楕円 27">
              <a:extLst>
                <a:ext uri="{FF2B5EF4-FFF2-40B4-BE49-F238E27FC236}">
                  <a16:creationId xmlns:a16="http://schemas.microsoft.com/office/drawing/2014/main" id="{82091083-C18F-41D0-A0B4-0ADC185FAC0D}"/>
                </a:ext>
              </a:extLst>
            </p:cNvPr>
            <p:cNvSpPr/>
            <p:nvPr/>
          </p:nvSpPr>
          <p:spPr>
            <a:xfrm>
              <a:off x="1457325" y="1714500"/>
              <a:ext cx="159544" cy="97631"/>
            </a:xfrm>
            <a:prstGeom prst="ellipse">
              <a:avLst/>
            </a:prstGeom>
            <a:solidFill>
              <a:srgbClr val="FFC8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E837123A-5AF3-44F2-A5D6-7B6362735F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7247" y="1763315"/>
              <a:ext cx="83344" cy="28257"/>
            </a:xfrm>
            <a:prstGeom prst="line">
              <a:avLst/>
            </a:prstGeom>
            <a:ln w="41275" cap="rnd">
              <a:solidFill>
                <a:srgbClr val="000000"/>
              </a:solidFill>
              <a:round/>
            </a:ln>
            <a:effectLst>
              <a:softEdge rad="635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フリーフォーム: 図形 29">
              <a:extLst>
                <a:ext uri="{FF2B5EF4-FFF2-40B4-BE49-F238E27FC236}">
                  <a16:creationId xmlns:a16="http://schemas.microsoft.com/office/drawing/2014/main" id="{3527F677-BBD5-40CF-8E1F-FE012A24A6C5}"/>
                </a:ext>
              </a:extLst>
            </p:cNvPr>
            <p:cNvSpPr/>
            <p:nvPr/>
          </p:nvSpPr>
          <p:spPr>
            <a:xfrm>
              <a:off x="1119652" y="1287136"/>
              <a:ext cx="141068" cy="103432"/>
            </a:xfrm>
            <a:custGeom>
              <a:avLst/>
              <a:gdLst>
                <a:gd name="connsiteX0" fmla="*/ 139700 w 141068"/>
                <a:gd name="connsiteY0" fmla="*/ 101600 h 103432"/>
                <a:gd name="connsiteX1" fmla="*/ 133350 w 141068"/>
                <a:gd name="connsiteY1" fmla="*/ 69850 h 103432"/>
                <a:gd name="connsiteX2" fmla="*/ 95250 w 141068"/>
                <a:gd name="connsiteY2" fmla="*/ 19050 h 103432"/>
                <a:gd name="connsiteX3" fmla="*/ 69850 w 141068"/>
                <a:gd name="connsiteY3" fmla="*/ 6350 h 103432"/>
                <a:gd name="connsiteX4" fmla="*/ 12700 w 141068"/>
                <a:gd name="connsiteY4" fmla="*/ 0 h 103432"/>
                <a:gd name="connsiteX5" fmla="*/ 0 w 141068"/>
                <a:gd name="connsiteY5" fmla="*/ 19050 h 103432"/>
                <a:gd name="connsiteX6" fmla="*/ 12700 w 141068"/>
                <a:gd name="connsiteY6" fmla="*/ 82550 h 103432"/>
                <a:gd name="connsiteX7" fmla="*/ 31750 w 141068"/>
                <a:gd name="connsiteY7" fmla="*/ 88900 h 103432"/>
                <a:gd name="connsiteX8" fmla="*/ 107950 w 141068"/>
                <a:gd name="connsiteY8" fmla="*/ 95250 h 103432"/>
                <a:gd name="connsiteX9" fmla="*/ 139700 w 141068"/>
                <a:gd name="connsiteY9" fmla="*/ 101600 h 10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1068" h="103432">
                  <a:moveTo>
                    <a:pt x="139700" y="101600"/>
                  </a:moveTo>
                  <a:cubicBezTo>
                    <a:pt x="143933" y="97367"/>
                    <a:pt x="137358" y="79871"/>
                    <a:pt x="133350" y="69850"/>
                  </a:cubicBezTo>
                  <a:cubicBezTo>
                    <a:pt x="126834" y="53560"/>
                    <a:pt x="110546" y="29975"/>
                    <a:pt x="95250" y="19050"/>
                  </a:cubicBezTo>
                  <a:cubicBezTo>
                    <a:pt x="87547" y="13548"/>
                    <a:pt x="79074" y="8479"/>
                    <a:pt x="69850" y="6350"/>
                  </a:cubicBezTo>
                  <a:cubicBezTo>
                    <a:pt x="51174" y="2040"/>
                    <a:pt x="31750" y="2117"/>
                    <a:pt x="12700" y="0"/>
                  </a:cubicBezTo>
                  <a:cubicBezTo>
                    <a:pt x="8467" y="6350"/>
                    <a:pt x="0" y="11418"/>
                    <a:pt x="0" y="19050"/>
                  </a:cubicBezTo>
                  <a:cubicBezTo>
                    <a:pt x="0" y="40636"/>
                    <a:pt x="3768" y="62899"/>
                    <a:pt x="12700" y="82550"/>
                  </a:cubicBezTo>
                  <a:cubicBezTo>
                    <a:pt x="15470" y="88644"/>
                    <a:pt x="25115" y="88015"/>
                    <a:pt x="31750" y="88900"/>
                  </a:cubicBezTo>
                  <a:cubicBezTo>
                    <a:pt x="57014" y="92269"/>
                    <a:pt x="82550" y="93133"/>
                    <a:pt x="107950" y="95250"/>
                  </a:cubicBezTo>
                  <a:cubicBezTo>
                    <a:pt x="136254" y="102326"/>
                    <a:pt x="135467" y="105833"/>
                    <a:pt x="139700" y="10160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1" name="フリーフォーム: 図形 30">
              <a:extLst>
                <a:ext uri="{FF2B5EF4-FFF2-40B4-BE49-F238E27FC236}">
                  <a16:creationId xmlns:a16="http://schemas.microsoft.com/office/drawing/2014/main" id="{E6C04510-F9B6-453C-A5DE-35BBFB24352E}"/>
                </a:ext>
              </a:extLst>
            </p:cNvPr>
            <p:cNvSpPr/>
            <p:nvPr/>
          </p:nvSpPr>
          <p:spPr>
            <a:xfrm>
              <a:off x="1003300" y="1421514"/>
              <a:ext cx="141068" cy="103432"/>
            </a:xfrm>
            <a:custGeom>
              <a:avLst/>
              <a:gdLst>
                <a:gd name="connsiteX0" fmla="*/ 139700 w 141068"/>
                <a:gd name="connsiteY0" fmla="*/ 101600 h 103432"/>
                <a:gd name="connsiteX1" fmla="*/ 133350 w 141068"/>
                <a:gd name="connsiteY1" fmla="*/ 69850 h 103432"/>
                <a:gd name="connsiteX2" fmla="*/ 95250 w 141068"/>
                <a:gd name="connsiteY2" fmla="*/ 19050 h 103432"/>
                <a:gd name="connsiteX3" fmla="*/ 69850 w 141068"/>
                <a:gd name="connsiteY3" fmla="*/ 6350 h 103432"/>
                <a:gd name="connsiteX4" fmla="*/ 12700 w 141068"/>
                <a:gd name="connsiteY4" fmla="*/ 0 h 103432"/>
                <a:gd name="connsiteX5" fmla="*/ 0 w 141068"/>
                <a:gd name="connsiteY5" fmla="*/ 19050 h 103432"/>
                <a:gd name="connsiteX6" fmla="*/ 12700 w 141068"/>
                <a:gd name="connsiteY6" fmla="*/ 82550 h 103432"/>
                <a:gd name="connsiteX7" fmla="*/ 31750 w 141068"/>
                <a:gd name="connsiteY7" fmla="*/ 88900 h 103432"/>
                <a:gd name="connsiteX8" fmla="*/ 107950 w 141068"/>
                <a:gd name="connsiteY8" fmla="*/ 95250 h 103432"/>
                <a:gd name="connsiteX9" fmla="*/ 139700 w 141068"/>
                <a:gd name="connsiteY9" fmla="*/ 101600 h 10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1068" h="103432">
                  <a:moveTo>
                    <a:pt x="139700" y="101600"/>
                  </a:moveTo>
                  <a:cubicBezTo>
                    <a:pt x="143933" y="97367"/>
                    <a:pt x="137358" y="79871"/>
                    <a:pt x="133350" y="69850"/>
                  </a:cubicBezTo>
                  <a:cubicBezTo>
                    <a:pt x="126834" y="53560"/>
                    <a:pt x="110546" y="29975"/>
                    <a:pt x="95250" y="19050"/>
                  </a:cubicBezTo>
                  <a:cubicBezTo>
                    <a:pt x="87547" y="13548"/>
                    <a:pt x="79074" y="8479"/>
                    <a:pt x="69850" y="6350"/>
                  </a:cubicBezTo>
                  <a:cubicBezTo>
                    <a:pt x="51174" y="2040"/>
                    <a:pt x="31750" y="2117"/>
                    <a:pt x="12700" y="0"/>
                  </a:cubicBezTo>
                  <a:cubicBezTo>
                    <a:pt x="8467" y="6350"/>
                    <a:pt x="0" y="11418"/>
                    <a:pt x="0" y="19050"/>
                  </a:cubicBezTo>
                  <a:cubicBezTo>
                    <a:pt x="0" y="40636"/>
                    <a:pt x="3768" y="62899"/>
                    <a:pt x="12700" y="82550"/>
                  </a:cubicBezTo>
                  <a:cubicBezTo>
                    <a:pt x="15470" y="88644"/>
                    <a:pt x="25115" y="88015"/>
                    <a:pt x="31750" y="88900"/>
                  </a:cubicBezTo>
                  <a:cubicBezTo>
                    <a:pt x="57014" y="92269"/>
                    <a:pt x="82550" y="93133"/>
                    <a:pt x="107950" y="95250"/>
                  </a:cubicBezTo>
                  <a:cubicBezTo>
                    <a:pt x="136254" y="102326"/>
                    <a:pt x="135467" y="105833"/>
                    <a:pt x="139700" y="10160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6DB4A90-C7F5-4CFB-BC04-5F9D64B26D86}"/>
              </a:ext>
            </a:extLst>
          </p:cNvPr>
          <p:cNvGrpSpPr/>
          <p:nvPr/>
        </p:nvGrpSpPr>
        <p:grpSpPr>
          <a:xfrm>
            <a:off x="4841350" y="971144"/>
            <a:ext cx="3812325" cy="3507083"/>
            <a:chOff x="4841351" y="971144"/>
            <a:chExt cx="3336782" cy="3069615"/>
          </a:xfrm>
        </p:grpSpPr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6BC2DE8B-5C7F-429D-9557-50D7184150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1351" y="971144"/>
              <a:ext cx="3336782" cy="3069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フリーフォーム: 図形 32">
              <a:extLst>
                <a:ext uri="{FF2B5EF4-FFF2-40B4-BE49-F238E27FC236}">
                  <a16:creationId xmlns:a16="http://schemas.microsoft.com/office/drawing/2014/main" id="{A656DCB1-385E-4DC0-BB0C-0025705155B1}"/>
                </a:ext>
              </a:extLst>
            </p:cNvPr>
            <p:cNvSpPr/>
            <p:nvPr/>
          </p:nvSpPr>
          <p:spPr>
            <a:xfrm>
              <a:off x="6286500" y="1846064"/>
              <a:ext cx="62542" cy="125612"/>
            </a:xfrm>
            <a:custGeom>
              <a:avLst/>
              <a:gdLst>
                <a:gd name="connsiteX0" fmla="*/ 23813 w 62542"/>
                <a:gd name="connsiteY0" fmla="*/ 11312 h 125612"/>
                <a:gd name="connsiteX1" fmla="*/ 19050 w 62542"/>
                <a:gd name="connsiteY1" fmla="*/ 23218 h 125612"/>
                <a:gd name="connsiteX2" fmla="*/ 14288 w 62542"/>
                <a:gd name="connsiteY2" fmla="*/ 39887 h 125612"/>
                <a:gd name="connsiteX3" fmla="*/ 9525 w 62542"/>
                <a:gd name="connsiteY3" fmla="*/ 49412 h 125612"/>
                <a:gd name="connsiteX4" fmla="*/ 0 w 62542"/>
                <a:gd name="connsiteY4" fmla="*/ 75605 h 125612"/>
                <a:gd name="connsiteX5" fmla="*/ 16669 w 62542"/>
                <a:gd name="connsiteY5" fmla="*/ 123230 h 125612"/>
                <a:gd name="connsiteX6" fmla="*/ 26194 w 62542"/>
                <a:gd name="connsiteY6" fmla="*/ 125612 h 125612"/>
                <a:gd name="connsiteX7" fmla="*/ 61913 w 62542"/>
                <a:gd name="connsiteY7" fmla="*/ 111324 h 125612"/>
                <a:gd name="connsiteX8" fmla="*/ 57150 w 62542"/>
                <a:gd name="connsiteY8" fmla="*/ 68462 h 125612"/>
                <a:gd name="connsiteX9" fmla="*/ 52388 w 62542"/>
                <a:gd name="connsiteY9" fmla="*/ 58937 h 125612"/>
                <a:gd name="connsiteX10" fmla="*/ 50006 w 62542"/>
                <a:gd name="connsiteY10" fmla="*/ 51793 h 125612"/>
                <a:gd name="connsiteX11" fmla="*/ 45244 w 62542"/>
                <a:gd name="connsiteY11" fmla="*/ 42268 h 125612"/>
                <a:gd name="connsiteX12" fmla="*/ 42863 w 62542"/>
                <a:gd name="connsiteY12" fmla="*/ 35124 h 125612"/>
                <a:gd name="connsiteX13" fmla="*/ 35719 w 62542"/>
                <a:gd name="connsiteY13" fmla="*/ 23218 h 125612"/>
                <a:gd name="connsiteX14" fmla="*/ 33338 w 62542"/>
                <a:gd name="connsiteY14" fmla="*/ 13693 h 125612"/>
                <a:gd name="connsiteX15" fmla="*/ 26194 w 62542"/>
                <a:gd name="connsiteY15" fmla="*/ 1787 h 125612"/>
                <a:gd name="connsiteX16" fmla="*/ 23813 w 62542"/>
                <a:gd name="connsiteY16" fmla="*/ 11312 h 12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2542" h="125612">
                  <a:moveTo>
                    <a:pt x="23813" y="11312"/>
                  </a:moveTo>
                  <a:cubicBezTo>
                    <a:pt x="22622" y="14884"/>
                    <a:pt x="20402" y="19163"/>
                    <a:pt x="19050" y="23218"/>
                  </a:cubicBezTo>
                  <a:cubicBezTo>
                    <a:pt x="17223" y="28700"/>
                    <a:pt x="16263" y="34456"/>
                    <a:pt x="14288" y="39887"/>
                  </a:cubicBezTo>
                  <a:cubicBezTo>
                    <a:pt x="13075" y="43223"/>
                    <a:pt x="10738" y="46076"/>
                    <a:pt x="9525" y="49412"/>
                  </a:cubicBezTo>
                  <a:cubicBezTo>
                    <a:pt x="-1951" y="80969"/>
                    <a:pt x="10873" y="53862"/>
                    <a:pt x="0" y="75605"/>
                  </a:cubicBezTo>
                  <a:cubicBezTo>
                    <a:pt x="3969" y="109336"/>
                    <a:pt x="-6433" y="112962"/>
                    <a:pt x="16669" y="123230"/>
                  </a:cubicBezTo>
                  <a:cubicBezTo>
                    <a:pt x="19660" y="124559"/>
                    <a:pt x="23019" y="124818"/>
                    <a:pt x="26194" y="125612"/>
                  </a:cubicBezTo>
                  <a:cubicBezTo>
                    <a:pt x="29730" y="124969"/>
                    <a:pt x="59812" y="124633"/>
                    <a:pt x="61913" y="111324"/>
                  </a:cubicBezTo>
                  <a:cubicBezTo>
                    <a:pt x="63387" y="101991"/>
                    <a:pt x="62458" y="80849"/>
                    <a:pt x="57150" y="68462"/>
                  </a:cubicBezTo>
                  <a:cubicBezTo>
                    <a:pt x="55752" y="65199"/>
                    <a:pt x="53786" y="62200"/>
                    <a:pt x="52388" y="58937"/>
                  </a:cubicBezTo>
                  <a:cubicBezTo>
                    <a:pt x="51399" y="56630"/>
                    <a:pt x="50995" y="54100"/>
                    <a:pt x="50006" y="51793"/>
                  </a:cubicBezTo>
                  <a:cubicBezTo>
                    <a:pt x="48608" y="48530"/>
                    <a:pt x="46642" y="45531"/>
                    <a:pt x="45244" y="42268"/>
                  </a:cubicBezTo>
                  <a:cubicBezTo>
                    <a:pt x="44255" y="39961"/>
                    <a:pt x="43986" y="37369"/>
                    <a:pt x="42863" y="35124"/>
                  </a:cubicBezTo>
                  <a:cubicBezTo>
                    <a:pt x="40793" y="30984"/>
                    <a:pt x="38100" y="27187"/>
                    <a:pt x="35719" y="23218"/>
                  </a:cubicBezTo>
                  <a:cubicBezTo>
                    <a:pt x="34925" y="20043"/>
                    <a:pt x="34667" y="16684"/>
                    <a:pt x="33338" y="13693"/>
                  </a:cubicBezTo>
                  <a:cubicBezTo>
                    <a:pt x="31458" y="9464"/>
                    <a:pt x="27913" y="6084"/>
                    <a:pt x="26194" y="1787"/>
                  </a:cubicBezTo>
                  <a:cubicBezTo>
                    <a:pt x="23657" y="-4555"/>
                    <a:pt x="25004" y="7740"/>
                    <a:pt x="23813" y="11312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4" name="フリーフォーム: 図形 33">
              <a:extLst>
                <a:ext uri="{FF2B5EF4-FFF2-40B4-BE49-F238E27FC236}">
                  <a16:creationId xmlns:a16="http://schemas.microsoft.com/office/drawing/2014/main" id="{A9163D00-9FEB-40AC-B09F-0FACEFE1CC2D}"/>
                </a:ext>
              </a:extLst>
            </p:cNvPr>
            <p:cNvSpPr/>
            <p:nvPr/>
          </p:nvSpPr>
          <p:spPr>
            <a:xfrm>
              <a:off x="7566025" y="1369640"/>
              <a:ext cx="62542" cy="125612"/>
            </a:xfrm>
            <a:custGeom>
              <a:avLst/>
              <a:gdLst>
                <a:gd name="connsiteX0" fmla="*/ 23813 w 62542"/>
                <a:gd name="connsiteY0" fmla="*/ 11312 h 125612"/>
                <a:gd name="connsiteX1" fmla="*/ 19050 w 62542"/>
                <a:gd name="connsiteY1" fmla="*/ 23218 h 125612"/>
                <a:gd name="connsiteX2" fmla="*/ 14288 w 62542"/>
                <a:gd name="connsiteY2" fmla="*/ 39887 h 125612"/>
                <a:gd name="connsiteX3" fmla="*/ 9525 w 62542"/>
                <a:gd name="connsiteY3" fmla="*/ 49412 h 125612"/>
                <a:gd name="connsiteX4" fmla="*/ 0 w 62542"/>
                <a:gd name="connsiteY4" fmla="*/ 75605 h 125612"/>
                <a:gd name="connsiteX5" fmla="*/ 16669 w 62542"/>
                <a:gd name="connsiteY5" fmla="*/ 123230 h 125612"/>
                <a:gd name="connsiteX6" fmla="*/ 26194 w 62542"/>
                <a:gd name="connsiteY6" fmla="*/ 125612 h 125612"/>
                <a:gd name="connsiteX7" fmla="*/ 61913 w 62542"/>
                <a:gd name="connsiteY7" fmla="*/ 111324 h 125612"/>
                <a:gd name="connsiteX8" fmla="*/ 57150 w 62542"/>
                <a:gd name="connsiteY8" fmla="*/ 68462 h 125612"/>
                <a:gd name="connsiteX9" fmla="*/ 52388 w 62542"/>
                <a:gd name="connsiteY9" fmla="*/ 58937 h 125612"/>
                <a:gd name="connsiteX10" fmla="*/ 50006 w 62542"/>
                <a:gd name="connsiteY10" fmla="*/ 51793 h 125612"/>
                <a:gd name="connsiteX11" fmla="*/ 45244 w 62542"/>
                <a:gd name="connsiteY11" fmla="*/ 42268 h 125612"/>
                <a:gd name="connsiteX12" fmla="*/ 42863 w 62542"/>
                <a:gd name="connsiteY12" fmla="*/ 35124 h 125612"/>
                <a:gd name="connsiteX13" fmla="*/ 35719 w 62542"/>
                <a:gd name="connsiteY13" fmla="*/ 23218 h 125612"/>
                <a:gd name="connsiteX14" fmla="*/ 33338 w 62542"/>
                <a:gd name="connsiteY14" fmla="*/ 13693 h 125612"/>
                <a:gd name="connsiteX15" fmla="*/ 26194 w 62542"/>
                <a:gd name="connsiteY15" fmla="*/ 1787 h 125612"/>
                <a:gd name="connsiteX16" fmla="*/ 23813 w 62542"/>
                <a:gd name="connsiteY16" fmla="*/ 11312 h 12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2542" h="125612">
                  <a:moveTo>
                    <a:pt x="23813" y="11312"/>
                  </a:moveTo>
                  <a:cubicBezTo>
                    <a:pt x="22622" y="14884"/>
                    <a:pt x="20402" y="19163"/>
                    <a:pt x="19050" y="23218"/>
                  </a:cubicBezTo>
                  <a:cubicBezTo>
                    <a:pt x="17223" y="28700"/>
                    <a:pt x="16263" y="34456"/>
                    <a:pt x="14288" y="39887"/>
                  </a:cubicBezTo>
                  <a:cubicBezTo>
                    <a:pt x="13075" y="43223"/>
                    <a:pt x="10738" y="46076"/>
                    <a:pt x="9525" y="49412"/>
                  </a:cubicBezTo>
                  <a:cubicBezTo>
                    <a:pt x="-1951" y="80969"/>
                    <a:pt x="10873" y="53862"/>
                    <a:pt x="0" y="75605"/>
                  </a:cubicBezTo>
                  <a:cubicBezTo>
                    <a:pt x="3969" y="109336"/>
                    <a:pt x="-6433" y="112962"/>
                    <a:pt x="16669" y="123230"/>
                  </a:cubicBezTo>
                  <a:cubicBezTo>
                    <a:pt x="19660" y="124559"/>
                    <a:pt x="23019" y="124818"/>
                    <a:pt x="26194" y="125612"/>
                  </a:cubicBezTo>
                  <a:cubicBezTo>
                    <a:pt x="29730" y="124969"/>
                    <a:pt x="59812" y="124633"/>
                    <a:pt x="61913" y="111324"/>
                  </a:cubicBezTo>
                  <a:cubicBezTo>
                    <a:pt x="63387" y="101991"/>
                    <a:pt x="62458" y="80849"/>
                    <a:pt x="57150" y="68462"/>
                  </a:cubicBezTo>
                  <a:cubicBezTo>
                    <a:pt x="55752" y="65199"/>
                    <a:pt x="53786" y="62200"/>
                    <a:pt x="52388" y="58937"/>
                  </a:cubicBezTo>
                  <a:cubicBezTo>
                    <a:pt x="51399" y="56630"/>
                    <a:pt x="50995" y="54100"/>
                    <a:pt x="50006" y="51793"/>
                  </a:cubicBezTo>
                  <a:cubicBezTo>
                    <a:pt x="48608" y="48530"/>
                    <a:pt x="46642" y="45531"/>
                    <a:pt x="45244" y="42268"/>
                  </a:cubicBezTo>
                  <a:cubicBezTo>
                    <a:pt x="44255" y="39961"/>
                    <a:pt x="43986" y="37369"/>
                    <a:pt x="42863" y="35124"/>
                  </a:cubicBezTo>
                  <a:cubicBezTo>
                    <a:pt x="40793" y="30984"/>
                    <a:pt x="38100" y="27187"/>
                    <a:pt x="35719" y="23218"/>
                  </a:cubicBezTo>
                  <a:cubicBezTo>
                    <a:pt x="34925" y="20043"/>
                    <a:pt x="34667" y="16684"/>
                    <a:pt x="33338" y="13693"/>
                  </a:cubicBezTo>
                  <a:cubicBezTo>
                    <a:pt x="31458" y="9464"/>
                    <a:pt x="27913" y="6084"/>
                    <a:pt x="26194" y="1787"/>
                  </a:cubicBezTo>
                  <a:cubicBezTo>
                    <a:pt x="23657" y="-4555"/>
                    <a:pt x="25004" y="7740"/>
                    <a:pt x="23813" y="11312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8313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 descr="屋外, 眺め, 道路, 写真 が含まれている画像&#10;&#10;自動的に生成された説明">
            <a:extLst>
              <a:ext uri="{FF2B5EF4-FFF2-40B4-BE49-F238E27FC236}">
                <a16:creationId xmlns:a16="http://schemas.microsoft.com/office/drawing/2014/main" id="{4F0E6AE9-191F-4907-AC2A-EFA8A026BC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0FB2FE21-F71C-4B27-B913-3279CFDC4E04}"/>
              </a:ext>
            </a:extLst>
          </p:cNvPr>
          <p:cNvSpPr/>
          <p:nvPr/>
        </p:nvSpPr>
        <p:spPr>
          <a:xfrm>
            <a:off x="257175" y="2419427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600" dirty="0">
                <a:effectLst>
                  <a:glow rad="127000">
                    <a:schemeClr val="bg1"/>
                  </a:glow>
                </a:effectLst>
              </a:rPr>
              <a:t>※10</a:t>
            </a:r>
            <a:r>
              <a:rPr lang="ja-JP" altLang="en-US" sz="1600" dirty="0">
                <a:effectLst>
                  <a:glow rad="127000">
                    <a:schemeClr val="bg1"/>
                  </a:glow>
                </a:effectLst>
              </a:rPr>
              <a:t>月</a:t>
            </a:r>
            <a:r>
              <a:rPr lang="en-US" altLang="ja-JP" sz="1600" dirty="0">
                <a:effectLst>
                  <a:glow rad="127000">
                    <a:schemeClr val="bg1"/>
                  </a:glow>
                </a:effectLst>
              </a:rPr>
              <a:t>25</a:t>
            </a:r>
            <a:r>
              <a:rPr lang="ja-JP" altLang="en-US" sz="1600" dirty="0">
                <a:effectLst>
                  <a:glow rad="127000">
                    <a:schemeClr val="bg1"/>
                  </a:glow>
                </a:effectLst>
              </a:rPr>
              <a:t>日からの大雨による被害を含む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-1" y="76200"/>
            <a:ext cx="4235117" cy="8136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050" y="189167"/>
            <a:ext cx="37096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000" spc="-15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令和元年　東日本台風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67DC334-32EA-494C-8EFF-E14B48ED6F0D}"/>
              </a:ext>
            </a:extLst>
          </p:cNvPr>
          <p:cNvSpPr/>
          <p:nvPr/>
        </p:nvSpPr>
        <p:spPr>
          <a:xfrm>
            <a:off x="4548003" y="202814"/>
            <a:ext cx="1800000" cy="2769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主に、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10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月中旬～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AB5FF5A-A70E-44E0-9CEF-181866594CF5}"/>
              </a:ext>
            </a:extLst>
          </p:cNvPr>
          <p:cNvSpPr txBox="1"/>
          <p:nvPr/>
        </p:nvSpPr>
        <p:spPr bwMode="auto">
          <a:xfrm>
            <a:off x="125000" y="6630272"/>
            <a:ext cx="8640000" cy="221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36000" rtlCol="0" anchor="b" anchorCtr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ja-JP" altLang="en-US" sz="1200" kern="0" dirty="0">
                <a:solidFill>
                  <a:srgbClr val="FFFFFF"/>
                </a:solidFill>
                <a:effectLst>
                  <a:glow rad="127000">
                    <a:srgbClr val="494949"/>
                  </a:glow>
                </a:effectLst>
              </a:rPr>
              <a:t>撮影地）　長野県長野市（</a:t>
            </a:r>
            <a:r>
              <a:rPr kumimoji="0" lang="en-US" altLang="ja-JP" sz="1200" kern="0" dirty="0">
                <a:solidFill>
                  <a:srgbClr val="FFFFFF"/>
                </a:solidFill>
                <a:effectLst>
                  <a:glow rad="127000">
                    <a:srgbClr val="494949"/>
                  </a:glow>
                </a:effectLst>
              </a:rPr>
              <a:t>2019</a:t>
            </a:r>
            <a:r>
              <a:rPr kumimoji="0" lang="ja-JP" altLang="en-US" sz="1200" kern="0" dirty="0">
                <a:solidFill>
                  <a:srgbClr val="FFFFFF"/>
                </a:solidFill>
                <a:effectLst>
                  <a:glow rad="127000">
                    <a:srgbClr val="494949"/>
                  </a:glow>
                </a:effectLst>
              </a:rPr>
              <a:t>年</a:t>
            </a:r>
            <a:r>
              <a:rPr kumimoji="0" lang="en-US" altLang="ja-JP" sz="1200" kern="0" dirty="0">
                <a:solidFill>
                  <a:srgbClr val="FFFFFF"/>
                </a:solidFill>
                <a:effectLst>
                  <a:glow rad="127000">
                    <a:srgbClr val="494949"/>
                  </a:glow>
                </a:effectLst>
              </a:rPr>
              <a:t>10</a:t>
            </a:r>
            <a:r>
              <a:rPr kumimoji="0" lang="ja-JP" altLang="en-US" sz="1200" kern="0" dirty="0">
                <a:solidFill>
                  <a:srgbClr val="FFFFFF"/>
                </a:solidFill>
                <a:effectLst>
                  <a:glow rad="127000">
                    <a:srgbClr val="494949"/>
                  </a:glow>
                </a:effectLst>
              </a:rPr>
              <a:t>月</a:t>
            </a:r>
            <a:r>
              <a:rPr kumimoji="0" lang="en-US" altLang="ja-JP" sz="1200" kern="0" dirty="0">
                <a:solidFill>
                  <a:srgbClr val="FFFFFF"/>
                </a:solidFill>
                <a:effectLst>
                  <a:glow rad="127000">
                    <a:srgbClr val="494949"/>
                  </a:glow>
                </a:effectLst>
              </a:rPr>
              <a:t>13</a:t>
            </a:r>
            <a:r>
              <a:rPr kumimoji="0" lang="ja-JP" altLang="en-US" sz="1200" kern="0" dirty="0">
                <a:solidFill>
                  <a:srgbClr val="FFFFFF"/>
                </a:solidFill>
                <a:effectLst>
                  <a:glow rad="127000">
                    <a:srgbClr val="494949"/>
                  </a:glow>
                </a:effectLst>
              </a:rPr>
              <a:t>日） 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BD0E164-DFDF-4D2E-A814-FB993D1A91EF}"/>
              </a:ext>
            </a:extLst>
          </p:cNvPr>
          <p:cNvSpPr/>
          <p:nvPr/>
        </p:nvSpPr>
        <p:spPr>
          <a:xfrm>
            <a:off x="4997943" y="1306936"/>
            <a:ext cx="3888885" cy="1107996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000" dirty="0">
                <a:solidFill>
                  <a:srgbClr val="F57F61"/>
                </a:solidFill>
                <a:effectLst>
                  <a:glow rad="127000">
                    <a:srgbClr val="FFFFFF"/>
                  </a:glow>
                  <a:outerShdw dist="38100" dir="2700000" algn="tl" rotWithShape="0">
                    <a:prstClr val="black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行方不明者 </a:t>
            </a:r>
            <a:r>
              <a:rPr lang="ja-JP" altLang="en-US" sz="7200" dirty="0">
                <a:solidFill>
                  <a:srgbClr val="F57F61"/>
                </a:solidFill>
                <a:effectLst>
                  <a:glow rad="127000">
                    <a:srgbClr val="FFFFFF"/>
                  </a:glow>
                  <a:outerShdw dist="38100" dir="2700000" algn="tl" rotWithShape="0">
                    <a:prstClr val="black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３</a:t>
            </a:r>
            <a:r>
              <a:rPr lang="ja-JP" altLang="en-US" sz="3600" dirty="0">
                <a:solidFill>
                  <a:srgbClr val="F57F61"/>
                </a:solidFill>
                <a:effectLst>
                  <a:glow rad="127000">
                    <a:srgbClr val="FFFFFF"/>
                  </a:glow>
                  <a:outerShdw dist="38100" dir="2700000" algn="tl" rotWithShape="0">
                    <a:prstClr val="black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名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1904D526-12E0-4D8D-977F-5A5C50BE5FD7}"/>
              </a:ext>
            </a:extLst>
          </p:cNvPr>
          <p:cNvSpPr/>
          <p:nvPr/>
        </p:nvSpPr>
        <p:spPr>
          <a:xfrm>
            <a:off x="273050" y="1306936"/>
            <a:ext cx="3667671" cy="1107996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000" dirty="0">
                <a:effectLst>
                  <a:glow rad="127000">
                    <a:srgbClr val="FFFFFF"/>
                  </a:glow>
                  <a:outerShdw dist="38100" dir="2700000" algn="tl" rotWithShape="0">
                    <a:prstClr val="black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死者</a:t>
            </a:r>
            <a:r>
              <a:rPr lang="ja-JP" altLang="en-US" sz="7200" dirty="0">
                <a:effectLst>
                  <a:glow rad="127000">
                    <a:srgbClr val="FFFFFF"/>
                  </a:glow>
                  <a:outerShdw dist="38100" dir="2700000" algn="tl" rotWithShape="0">
                    <a:prstClr val="black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１１８</a:t>
            </a:r>
            <a:r>
              <a:rPr lang="ja-JP" altLang="en-US" sz="4400" dirty="0">
                <a:effectLst>
                  <a:glow rad="127000">
                    <a:srgbClr val="FFFFFF"/>
                  </a:glow>
                  <a:outerShdw dist="38100" dir="2700000" algn="tl" rotWithShape="0">
                    <a:prstClr val="black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名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FD8EF96A-674C-4D6D-86B9-0CF6F31B3E28}"/>
              </a:ext>
            </a:extLst>
          </p:cNvPr>
          <p:cNvSpPr/>
          <p:nvPr/>
        </p:nvSpPr>
        <p:spPr>
          <a:xfrm>
            <a:off x="252000" y="946850"/>
            <a:ext cx="8640000" cy="500697"/>
          </a:xfrm>
          <a:prstGeom prst="rect">
            <a:avLst/>
          </a:prstGeom>
        </p:spPr>
        <p:txBody>
          <a:bodyPr wrap="square" lIns="0" tIns="0" rIns="0" anchor="t" anchorCtr="0">
            <a:noAutofit/>
          </a:bodyPr>
          <a:lstStyle/>
          <a:p>
            <a:pPr marL="444500" lvl="0" indent="-4445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</a:rPr>
              <a:t>写真）</a:t>
            </a:r>
            <a:r>
              <a:rPr kumimoji="0" lang="en-US" altLang="ja-JP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</a:rPr>
              <a:t>	</a:t>
            </a:r>
            <a:r>
              <a:rPr kumimoji="0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</a:rPr>
              <a:t>出展 </a:t>
            </a:r>
            <a:r>
              <a:rPr kumimoji="0" lang="ja-JP" altLang="en-US" sz="1000" kern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：国土地理院</a:t>
            </a:r>
            <a:r>
              <a:rPr kumimoji="0" lang="en-US" altLang="ja-JP" sz="1000" kern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2019/10/13</a:t>
            </a:r>
            <a:r>
              <a:rPr kumimoji="0" lang="ja-JP" altLang="en-US" sz="1000" kern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撮影　</a:t>
            </a:r>
            <a:r>
              <a:rPr kumimoji="0" lang="en-US" altLang="ja-JP" sz="1000" kern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UAV</a:t>
            </a:r>
            <a:r>
              <a:rPr kumimoji="0" lang="ja-JP" altLang="en-US" sz="1000" kern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による動画からのキャプチャ</a:t>
            </a:r>
            <a:endParaRPr kumimoji="0" lang="en-US" altLang="ja-JP" sz="1000" kern="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  <a:p>
            <a:pPr marL="444500" lvl="0" indent="-4445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</a:rPr>
              <a:t>統計）</a:t>
            </a:r>
            <a:r>
              <a:rPr kumimoji="0" lang="en-US" altLang="ja-JP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</a:rPr>
              <a:t>	</a:t>
            </a:r>
            <a:r>
              <a:rPr kumimoji="0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</a:rPr>
              <a:t>出展 ：消防庁　</a:t>
            </a:r>
            <a:r>
              <a:rPr kumimoji="0" lang="ja-JP" altLang="en-US" sz="1000" kern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「令和元年台風第１９号及び前線による大雨による被害及び消防機関等の対応状況（第</a:t>
            </a:r>
            <a:r>
              <a:rPr kumimoji="0" lang="en-US" altLang="ja-JP" sz="1000" kern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58</a:t>
            </a:r>
            <a:r>
              <a:rPr kumimoji="0" lang="ja-JP" altLang="en-US" sz="1000" kern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報）</a:t>
            </a:r>
            <a:r>
              <a:rPr kumimoji="0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</a:rPr>
              <a:t>」　</a:t>
            </a:r>
            <a:r>
              <a:rPr kumimoji="0" lang="en-US" altLang="ja-JP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</a:rPr>
              <a:t>2019</a:t>
            </a:r>
            <a:r>
              <a:rPr kumimoji="0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</a:rPr>
              <a:t>年</a:t>
            </a:r>
            <a:r>
              <a:rPr kumimoji="0" lang="en-US" altLang="ja-JP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</a:rPr>
              <a:t>11</a:t>
            </a:r>
            <a:r>
              <a:rPr kumimoji="0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</a:rPr>
              <a:t>月</a:t>
            </a:r>
            <a:r>
              <a:rPr kumimoji="0" lang="en-US" altLang="ja-JP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</a:rPr>
              <a:t>25</a:t>
            </a:r>
            <a:r>
              <a:rPr kumimoji="0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</a:rPr>
              <a:t>日</a:t>
            </a:r>
            <a:r>
              <a:rPr kumimoji="0" lang="en-US" altLang="ja-JP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</a:rPr>
              <a:t>9</a:t>
            </a:r>
            <a:r>
              <a:rPr kumimoji="0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</a:rPr>
              <a:t>時</a:t>
            </a:r>
            <a:r>
              <a:rPr kumimoji="0" lang="en-US" altLang="ja-JP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</a:rPr>
              <a:t>00</a:t>
            </a:r>
            <a:r>
              <a:rPr kumimoji="0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</a:rPr>
              <a:t>分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BE720315-CE79-48EC-98EB-347D4F8C19A5}"/>
              </a:ext>
            </a:extLst>
          </p:cNvPr>
          <p:cNvGrpSpPr/>
          <p:nvPr/>
        </p:nvGrpSpPr>
        <p:grpSpPr>
          <a:xfrm>
            <a:off x="6804000" y="210906"/>
            <a:ext cx="2340000" cy="720000"/>
            <a:chOff x="6779360" y="410602"/>
            <a:chExt cx="2340000" cy="720000"/>
          </a:xfrm>
          <a:effectLst>
            <a:glow rad="63500">
              <a:schemeClr val="tx1"/>
            </a:glow>
          </a:effectLst>
        </p:grpSpPr>
        <p:sp>
          <p:nvSpPr>
            <p:cNvPr id="19" name="四角形: 上の 2 つの角を丸める 18">
              <a:extLst>
                <a:ext uri="{FF2B5EF4-FFF2-40B4-BE49-F238E27FC236}">
                  <a16:creationId xmlns:a16="http://schemas.microsoft.com/office/drawing/2014/main" id="{D738A612-16A5-42A3-84A6-D93ACBE21B41}"/>
                </a:ext>
              </a:extLst>
            </p:cNvPr>
            <p:cNvSpPr/>
            <p:nvPr/>
          </p:nvSpPr>
          <p:spPr>
            <a:xfrm rot="16200000">
              <a:off x="7589360" y="-399398"/>
              <a:ext cx="720000" cy="234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EC658008-CD9F-446E-A12D-765B05439A0F}"/>
                </a:ext>
              </a:extLst>
            </p:cNvPr>
            <p:cNvSpPr txBox="1"/>
            <p:nvPr/>
          </p:nvSpPr>
          <p:spPr>
            <a:xfrm>
              <a:off x="7298653" y="492704"/>
              <a:ext cx="1384995" cy="55399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0" lang="ja-JP" altLang="en-US" sz="36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</a:rPr>
                <a:t>長野</a:t>
              </a:r>
              <a:r>
                <a:rPr kumimoji="0" lang="zh-CN" altLang="en-US" sz="3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県</a:t>
              </a:r>
              <a:endParaRPr lang="ja-JP" altLang="en-US" sz="3600" dirty="0">
                <a:effectLst/>
              </a:endParaRPr>
            </a:p>
          </p:txBody>
        </p:sp>
      </p:grp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F5ED454-02D6-4BD2-919B-F2523DB834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6079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二等辺三角形 18">
            <a:extLst>
              <a:ext uri="{FF2B5EF4-FFF2-40B4-BE49-F238E27FC236}">
                <a16:creationId xmlns:a16="http://schemas.microsoft.com/office/drawing/2014/main" id="{9482F403-ED8B-43A4-BAB4-5EBB45817D52}"/>
              </a:ext>
            </a:extLst>
          </p:cNvPr>
          <p:cNvSpPr/>
          <p:nvPr/>
        </p:nvSpPr>
        <p:spPr>
          <a:xfrm rot="20902827">
            <a:off x="743200" y="1581012"/>
            <a:ext cx="2715152" cy="2087009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AE59455-8C1B-46C1-99D7-ACA3A7F2E167}"/>
              </a:ext>
            </a:extLst>
          </p:cNvPr>
          <p:cNvSpPr/>
          <p:nvPr/>
        </p:nvSpPr>
        <p:spPr>
          <a:xfrm>
            <a:off x="216000" y="4687410"/>
            <a:ext cx="8712000" cy="16448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E28D9EBD-5A7A-4558-A191-DEB4776A3B18}"/>
              </a:ext>
            </a:extLst>
          </p:cNvPr>
          <p:cNvGrpSpPr/>
          <p:nvPr/>
        </p:nvGrpSpPr>
        <p:grpSpPr>
          <a:xfrm>
            <a:off x="531211" y="4478227"/>
            <a:ext cx="2598788" cy="400110"/>
            <a:chOff x="-1528408" y="3582454"/>
            <a:chExt cx="2598788" cy="400110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99166AB-392D-47AE-9744-F6D876FD5EEF}"/>
                </a:ext>
              </a:extLst>
            </p:cNvPr>
            <p:cNvSpPr txBox="1"/>
            <p:nvPr/>
          </p:nvSpPr>
          <p:spPr>
            <a:xfrm>
              <a:off x="-1528408" y="3582454"/>
              <a:ext cx="25987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 w="76200">
                    <a:solidFill>
                      <a:srgbClr val="B52F25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わたしたちにできること</a:t>
              </a: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EB3D145-4646-4905-9D7B-31043D6214B2}"/>
                </a:ext>
              </a:extLst>
            </p:cNvPr>
            <p:cNvSpPr txBox="1"/>
            <p:nvPr/>
          </p:nvSpPr>
          <p:spPr>
            <a:xfrm>
              <a:off x="-1528408" y="3582454"/>
              <a:ext cx="25987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わたしたちにできること</a:t>
              </a:r>
            </a:p>
          </p:txBody>
        </p: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071E74E-C5CD-489C-A61E-1849039760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545B7-4A76-41C6-A249-81AA962B1F89}" type="slidenum">
              <a:rPr kumimoji="1" lang="ja-JP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ja-JP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60CB975-3DC0-4C44-8F0C-B1B8D2974AAA}"/>
              </a:ext>
            </a:extLst>
          </p:cNvPr>
          <p:cNvSpPr/>
          <p:nvPr/>
        </p:nvSpPr>
        <p:spPr>
          <a:xfrm>
            <a:off x="884970" y="5614116"/>
            <a:ext cx="5558962" cy="630251"/>
          </a:xfrm>
          <a:prstGeom prst="rect">
            <a:avLst/>
          </a:prstGeom>
          <a:solidFill>
            <a:srgbClr val="B52F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090C7DA-AB3C-444F-B2B7-1900C5AFEB85}"/>
              </a:ext>
            </a:extLst>
          </p:cNvPr>
          <p:cNvSpPr txBox="1"/>
          <p:nvPr/>
        </p:nvSpPr>
        <p:spPr>
          <a:xfrm>
            <a:off x="875333" y="4852735"/>
            <a:ext cx="7932037" cy="13792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みんなが気持ちよく過ごせるよう、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 助け合いの気持ちを持つ　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こと</a:t>
            </a:r>
          </a:p>
        </p:txBody>
      </p:sp>
      <p:pic>
        <p:nvPicPr>
          <p:cNvPr id="37" name="Picture 10">
            <a:extLst>
              <a:ext uri="{FF2B5EF4-FFF2-40B4-BE49-F238E27FC236}">
                <a16:creationId xmlns:a16="http://schemas.microsoft.com/office/drawing/2014/main" id="{527749F2-5D55-423A-973A-D937DEAD2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031" y="276558"/>
            <a:ext cx="3452224" cy="378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5C22F403-B9E5-48F5-8ADB-CA15FC00F65A}"/>
              </a:ext>
            </a:extLst>
          </p:cNvPr>
          <p:cNvGrpSpPr/>
          <p:nvPr/>
        </p:nvGrpSpPr>
        <p:grpSpPr>
          <a:xfrm>
            <a:off x="146244" y="1531746"/>
            <a:ext cx="3009229" cy="2973574"/>
            <a:chOff x="767751" y="1608103"/>
            <a:chExt cx="2362248" cy="2334259"/>
          </a:xfrm>
        </p:grpSpPr>
        <p:pic>
          <p:nvPicPr>
            <p:cNvPr id="39" name="図 38">
              <a:extLst>
                <a:ext uri="{FF2B5EF4-FFF2-40B4-BE49-F238E27FC236}">
                  <a16:creationId xmlns:a16="http://schemas.microsoft.com/office/drawing/2014/main" id="{4C41C86C-7495-40DC-A7F7-4F8C9C5618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49" t="24527"/>
            <a:stretch/>
          </p:blipFill>
          <p:spPr>
            <a:xfrm>
              <a:off x="1254512" y="1608103"/>
              <a:ext cx="1875487" cy="2334259"/>
            </a:xfrm>
            <a:prstGeom prst="rect">
              <a:avLst/>
            </a:prstGeom>
          </p:spPr>
        </p:pic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8C89DE42-0D92-4A03-A85E-48BAF90EDB79}"/>
                </a:ext>
              </a:extLst>
            </p:cNvPr>
            <p:cNvSpPr/>
            <p:nvPr/>
          </p:nvSpPr>
          <p:spPr>
            <a:xfrm>
              <a:off x="767751" y="2570088"/>
              <a:ext cx="828136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F6E276B2-5C2D-408F-93CB-91D5EA46976A}"/>
              </a:ext>
            </a:extLst>
          </p:cNvPr>
          <p:cNvGrpSpPr/>
          <p:nvPr/>
        </p:nvGrpSpPr>
        <p:grpSpPr>
          <a:xfrm>
            <a:off x="1830605" y="719214"/>
            <a:ext cx="2598788" cy="964583"/>
            <a:chOff x="1545274" y="1108928"/>
            <a:chExt cx="2598788" cy="964583"/>
          </a:xfrm>
        </p:grpSpPr>
        <p:sp>
          <p:nvSpPr>
            <p:cNvPr id="42" name="四角形: 角を丸くする 41">
              <a:extLst>
                <a:ext uri="{FF2B5EF4-FFF2-40B4-BE49-F238E27FC236}">
                  <a16:creationId xmlns:a16="http://schemas.microsoft.com/office/drawing/2014/main" id="{5E25E8EF-3012-4659-8F1C-7A4F2E6214D2}"/>
                </a:ext>
              </a:extLst>
            </p:cNvPr>
            <p:cNvSpPr/>
            <p:nvPr/>
          </p:nvSpPr>
          <p:spPr>
            <a:xfrm>
              <a:off x="1545274" y="1108928"/>
              <a:ext cx="2598788" cy="572553"/>
            </a:xfrm>
            <a:prstGeom prst="round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288D01BB-2C1B-40B0-9511-4E7154D05171}"/>
                </a:ext>
              </a:extLst>
            </p:cNvPr>
            <p:cNvSpPr txBox="1"/>
            <p:nvPr/>
          </p:nvSpPr>
          <p:spPr>
            <a:xfrm>
              <a:off x="1657310" y="1173485"/>
              <a:ext cx="24256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困ってないかな？</a:t>
              </a:r>
            </a:p>
          </p:txBody>
        </p:sp>
        <p:sp>
          <p:nvSpPr>
            <p:cNvPr id="44" name="楕円 43">
              <a:extLst>
                <a:ext uri="{FF2B5EF4-FFF2-40B4-BE49-F238E27FC236}">
                  <a16:creationId xmlns:a16="http://schemas.microsoft.com/office/drawing/2014/main" id="{3C1DFCEE-3928-4AD9-8C30-F1994AAD7442}"/>
                </a:ext>
              </a:extLst>
            </p:cNvPr>
            <p:cNvSpPr/>
            <p:nvPr/>
          </p:nvSpPr>
          <p:spPr>
            <a:xfrm>
              <a:off x="2275353" y="1635150"/>
              <a:ext cx="164561" cy="164561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5" name="楕円 44">
              <a:extLst>
                <a:ext uri="{FF2B5EF4-FFF2-40B4-BE49-F238E27FC236}">
                  <a16:creationId xmlns:a16="http://schemas.microsoft.com/office/drawing/2014/main" id="{833F46B2-3D02-48D9-A58C-0208C36FFBA6}"/>
                </a:ext>
              </a:extLst>
            </p:cNvPr>
            <p:cNvSpPr/>
            <p:nvPr/>
          </p:nvSpPr>
          <p:spPr>
            <a:xfrm>
              <a:off x="2192709" y="1837799"/>
              <a:ext cx="110754" cy="110754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6" name="楕円 45">
              <a:extLst>
                <a:ext uri="{FF2B5EF4-FFF2-40B4-BE49-F238E27FC236}">
                  <a16:creationId xmlns:a16="http://schemas.microsoft.com/office/drawing/2014/main" id="{44B4FDC8-398E-42B5-9CD3-99140B9C3C3C}"/>
                </a:ext>
              </a:extLst>
            </p:cNvPr>
            <p:cNvSpPr/>
            <p:nvPr/>
          </p:nvSpPr>
          <p:spPr>
            <a:xfrm>
              <a:off x="2081584" y="1993781"/>
              <a:ext cx="79730" cy="79730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96073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åçï¼è¨ç·´ã®æ§å­">
            <a:extLst>
              <a:ext uri="{FF2B5EF4-FFF2-40B4-BE49-F238E27FC236}">
                <a16:creationId xmlns:a16="http://schemas.microsoft.com/office/drawing/2014/main" id="{960974EE-A88E-410B-B20C-8016D0610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943" y="653138"/>
            <a:ext cx="6165048" cy="462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46EF534-6FE6-47D4-A466-748C0C435BF0}"/>
              </a:ext>
            </a:extLst>
          </p:cNvPr>
          <p:cNvSpPr/>
          <p:nvPr/>
        </p:nvSpPr>
        <p:spPr>
          <a:xfrm>
            <a:off x="216000" y="4687410"/>
            <a:ext cx="8712000" cy="16448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D251A2C-CF1B-4C9E-A664-58F0916F5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545B7-4A76-41C6-A249-81AA962B1F89}" type="slidenum">
              <a:rPr kumimoji="1" lang="ja-JP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4F612D6-5F5D-4D5A-9434-8186BD592D3C}"/>
              </a:ext>
            </a:extLst>
          </p:cNvPr>
          <p:cNvSpPr/>
          <p:nvPr/>
        </p:nvSpPr>
        <p:spPr>
          <a:xfrm>
            <a:off x="1215572" y="5609092"/>
            <a:ext cx="4339840" cy="630251"/>
          </a:xfrm>
          <a:prstGeom prst="rect">
            <a:avLst/>
          </a:prstGeom>
          <a:solidFill>
            <a:srgbClr val="B52F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477BC6A-CEEE-4666-A65D-43B18B9CDF89}"/>
              </a:ext>
            </a:extLst>
          </p:cNvPr>
          <p:cNvSpPr txBox="1"/>
          <p:nvPr/>
        </p:nvSpPr>
        <p:spPr>
          <a:xfrm>
            <a:off x="1185884" y="4845896"/>
            <a:ext cx="7932037" cy="13792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ふだんから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 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地域の活動に参加　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してみましょう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840CA95-A45A-406E-AB71-ACAEAB51E163}"/>
              </a:ext>
            </a:extLst>
          </p:cNvPr>
          <p:cNvSpPr/>
          <p:nvPr/>
        </p:nvSpPr>
        <p:spPr>
          <a:xfrm>
            <a:off x="6340415" y="76200"/>
            <a:ext cx="2803586" cy="8136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EC244AC-1602-4D9B-9D9A-8CA6F9263F99}"/>
              </a:ext>
            </a:extLst>
          </p:cNvPr>
          <p:cNvSpPr txBox="1"/>
          <p:nvPr/>
        </p:nvSpPr>
        <p:spPr>
          <a:xfrm>
            <a:off x="6403716" y="189167"/>
            <a:ext cx="27142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避難訓練の様子</a:t>
            </a:r>
            <a:endParaRPr kumimoji="1" lang="ja-JP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DFDF3CA-2867-479F-887E-F4B68D3B6F66}"/>
              </a:ext>
            </a:extLst>
          </p:cNvPr>
          <p:cNvSpPr txBox="1"/>
          <p:nvPr/>
        </p:nvSpPr>
        <p:spPr>
          <a:xfrm>
            <a:off x="6520497" y="89039"/>
            <a:ext cx="7343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ひ　なん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8744CB1-BE67-42B1-974B-D8FE33008F14}"/>
              </a:ext>
            </a:extLst>
          </p:cNvPr>
          <p:cNvSpPr/>
          <p:nvPr/>
        </p:nvSpPr>
        <p:spPr>
          <a:xfrm>
            <a:off x="7971209" y="6541435"/>
            <a:ext cx="80021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panose="020B0600070205080204" pitchFamily="50" charset="-128"/>
                <a:ea typeface="MS PGothic" panose="020B0600070205080204" pitchFamily="50" charset="-128"/>
                <a:cs typeface="+mn-cs"/>
              </a:rPr>
              <a:t>写真｜豊岡市</a:t>
            </a:r>
            <a:endParaRPr kumimoji="0" lang="en-US" altLang="ja-JP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S PGothic" panose="020B0600070205080204" pitchFamily="50" charset="-128"/>
              <a:ea typeface="MS PGothic" panose="020B0600070205080204" pitchFamily="50" charset="-128"/>
              <a:cs typeface="+mn-cs"/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CF8719B2-9C60-4A30-BC7B-03327EA9957A}"/>
              </a:ext>
            </a:extLst>
          </p:cNvPr>
          <p:cNvGrpSpPr/>
          <p:nvPr/>
        </p:nvGrpSpPr>
        <p:grpSpPr>
          <a:xfrm>
            <a:off x="531211" y="4478227"/>
            <a:ext cx="2598788" cy="400110"/>
            <a:chOff x="-1528408" y="3582454"/>
            <a:chExt cx="2598788" cy="400110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86938BE5-6950-4D2D-8F44-72CD3336A426}"/>
                </a:ext>
              </a:extLst>
            </p:cNvPr>
            <p:cNvSpPr txBox="1"/>
            <p:nvPr/>
          </p:nvSpPr>
          <p:spPr>
            <a:xfrm>
              <a:off x="-1528408" y="3582454"/>
              <a:ext cx="25987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 w="76200">
                    <a:solidFill>
                      <a:srgbClr val="B52F25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わたしたちにできること</a:t>
              </a: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9D96CF8B-4C9E-4BA4-9FDA-2B7F11A450B2}"/>
                </a:ext>
              </a:extLst>
            </p:cNvPr>
            <p:cNvSpPr txBox="1"/>
            <p:nvPr/>
          </p:nvSpPr>
          <p:spPr>
            <a:xfrm>
              <a:off x="-1528408" y="3582454"/>
              <a:ext cx="25987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わたしたちにできること</a:t>
              </a:r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B5971C7-317E-48AB-957E-E768491256F1}"/>
              </a:ext>
            </a:extLst>
          </p:cNvPr>
          <p:cNvSpPr txBox="1"/>
          <p:nvPr/>
        </p:nvSpPr>
        <p:spPr>
          <a:xfrm>
            <a:off x="190632" y="119816"/>
            <a:ext cx="5533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地域の人と話すことができる良い機会です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D041328-58F6-43F3-A3CB-C0AE5E802B35}"/>
              </a:ext>
            </a:extLst>
          </p:cNvPr>
          <p:cNvSpPr txBox="1"/>
          <p:nvPr/>
        </p:nvSpPr>
        <p:spPr>
          <a:xfrm>
            <a:off x="266700" y="0"/>
            <a:ext cx="6693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ち　いき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8457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D02AC667-9601-4A95-B85D-47DE0D5001B2}"/>
              </a:ext>
            </a:extLst>
          </p:cNvPr>
          <p:cNvSpPr/>
          <p:nvPr/>
        </p:nvSpPr>
        <p:spPr>
          <a:xfrm flipH="1">
            <a:off x="-2" y="210848"/>
            <a:ext cx="9144001" cy="1476964"/>
          </a:xfrm>
          <a:prstGeom prst="rect">
            <a:avLst/>
          </a:prstGeom>
          <a:solidFill>
            <a:srgbClr val="F1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F67CAE76-E12C-4E5E-8007-DE08F62A144E}"/>
              </a:ext>
            </a:extLst>
          </p:cNvPr>
          <p:cNvSpPr/>
          <p:nvPr/>
        </p:nvSpPr>
        <p:spPr>
          <a:xfrm>
            <a:off x="3482128" y="1993190"/>
            <a:ext cx="1564954" cy="156495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BD588438-6DF5-447F-9A01-A1C8ED4BEA19}"/>
              </a:ext>
            </a:extLst>
          </p:cNvPr>
          <p:cNvGrpSpPr/>
          <p:nvPr/>
        </p:nvGrpSpPr>
        <p:grpSpPr>
          <a:xfrm>
            <a:off x="0" y="5351149"/>
            <a:ext cx="9144000" cy="1092783"/>
            <a:chOff x="0" y="5454666"/>
            <a:chExt cx="9144000" cy="1092783"/>
          </a:xfrm>
        </p:grpSpPr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26B56883-6E38-44B7-91F7-F5B49190CBC5}"/>
                </a:ext>
              </a:extLst>
            </p:cNvPr>
            <p:cNvSpPr/>
            <p:nvPr/>
          </p:nvSpPr>
          <p:spPr>
            <a:xfrm>
              <a:off x="0" y="5454666"/>
              <a:ext cx="9144000" cy="10927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D33231B-0228-4EA0-9C5A-56828B8FE98A}"/>
                </a:ext>
              </a:extLst>
            </p:cNvPr>
            <p:cNvSpPr txBox="1"/>
            <p:nvPr/>
          </p:nvSpPr>
          <p:spPr>
            <a:xfrm>
              <a:off x="202028" y="5610853"/>
              <a:ext cx="893866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わたしたちにできることを考えてみましょう</a:t>
              </a:r>
            </a:p>
          </p:txBody>
        </p: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B90CCD7-8E90-4817-8083-8A947D6BFD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545B7-4A76-41C6-A249-81AA962B1F89}" type="slidenum">
              <a:rPr kumimoji="1" lang="ja-JP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0" name="図 9" descr="食品 が含まれている画像&#10;&#10;自動的に生成された説明">
            <a:extLst>
              <a:ext uri="{FF2B5EF4-FFF2-40B4-BE49-F238E27FC236}">
                <a16:creationId xmlns:a16="http://schemas.microsoft.com/office/drawing/2014/main" id="{259186D3-80DA-43D0-8034-2EE078411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00" y="-154793"/>
            <a:ext cx="2340620" cy="2200183"/>
          </a:xfrm>
          <a:prstGeom prst="rect">
            <a:avLst/>
          </a:prstGeom>
        </p:spPr>
      </p:pic>
      <p:pic>
        <p:nvPicPr>
          <p:cNvPr id="12" name="図 11" descr="レゴ が含まれている画像&#10;&#10;自動的に生成された説明">
            <a:extLst>
              <a:ext uri="{FF2B5EF4-FFF2-40B4-BE49-F238E27FC236}">
                <a16:creationId xmlns:a16="http://schemas.microsoft.com/office/drawing/2014/main" id="{D093F8E7-6B66-4609-9733-4B4679BDA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9" y="3611583"/>
            <a:ext cx="1609109" cy="1921324"/>
          </a:xfrm>
          <a:prstGeom prst="rect">
            <a:avLst/>
          </a:prstGeom>
        </p:spPr>
      </p:pic>
      <p:pic>
        <p:nvPicPr>
          <p:cNvPr id="15" name="図 14" descr="シャツ が含まれている画像&#10;&#10;自動的に生成された説明">
            <a:extLst>
              <a:ext uri="{FF2B5EF4-FFF2-40B4-BE49-F238E27FC236}">
                <a16:creationId xmlns:a16="http://schemas.microsoft.com/office/drawing/2014/main" id="{ACC088D7-95A2-4C4F-9388-57FEE13B45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443" y="3283507"/>
            <a:ext cx="1295483" cy="2224007"/>
          </a:xfrm>
          <a:prstGeom prst="rect">
            <a:avLst/>
          </a:prstGeom>
        </p:spPr>
      </p:pic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09506F4A-FAC5-4B84-A95E-74C7FFA8A8C5}"/>
              </a:ext>
            </a:extLst>
          </p:cNvPr>
          <p:cNvGrpSpPr/>
          <p:nvPr/>
        </p:nvGrpSpPr>
        <p:grpSpPr>
          <a:xfrm rot="843209">
            <a:off x="226995" y="2875190"/>
            <a:ext cx="1480389" cy="889620"/>
            <a:chOff x="650540" y="3091984"/>
            <a:chExt cx="1480389" cy="889620"/>
          </a:xfrm>
        </p:grpSpPr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D2671585-30D6-480C-8390-78291012A422}"/>
                </a:ext>
              </a:extLst>
            </p:cNvPr>
            <p:cNvSpPr txBox="1"/>
            <p:nvPr/>
          </p:nvSpPr>
          <p:spPr>
            <a:xfrm rot="20460396">
              <a:off x="732789" y="3139252"/>
              <a:ext cx="13981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給食当番で</a:t>
              </a: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やってるよ！</a:t>
              </a:r>
            </a:p>
          </p:txBody>
        </p: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88D7515D-1432-4488-97EA-B2A5B24FABD3}"/>
                </a:ext>
              </a:extLst>
            </p:cNvPr>
            <p:cNvCxnSpPr>
              <a:cxnSpLocks/>
            </p:cNvCxnSpPr>
            <p:nvPr/>
          </p:nvCxnSpPr>
          <p:spPr>
            <a:xfrm rot="20756791">
              <a:off x="650540" y="3702466"/>
              <a:ext cx="168304" cy="27913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43650E2D-950B-44A3-B4F0-1D1AA0E081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60781" y="3091984"/>
              <a:ext cx="52361" cy="42475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843D6D9F-90C0-42D9-8EBC-F2D6EEECD2D4}"/>
              </a:ext>
            </a:extLst>
          </p:cNvPr>
          <p:cNvGrpSpPr/>
          <p:nvPr/>
        </p:nvGrpSpPr>
        <p:grpSpPr>
          <a:xfrm rot="20954129">
            <a:off x="1663089" y="2453217"/>
            <a:ext cx="1665334" cy="772343"/>
            <a:chOff x="7164591" y="2274720"/>
            <a:chExt cx="1665334" cy="772343"/>
          </a:xfrm>
        </p:grpSpPr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A477832F-708C-42AA-BB35-A1BC94DCACEF}"/>
                </a:ext>
              </a:extLst>
            </p:cNvPr>
            <p:cNvSpPr txBox="1"/>
            <p:nvPr/>
          </p:nvSpPr>
          <p:spPr>
            <a:xfrm rot="645871">
              <a:off x="7345150" y="2274720"/>
              <a:ext cx="14173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家でご飯</a:t>
              </a: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作ってるよ！</a:t>
              </a:r>
            </a:p>
          </p:txBody>
        </p: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41FD6B44-CAC2-4102-90F6-271A63004FB8}"/>
                </a:ext>
              </a:extLst>
            </p:cNvPr>
            <p:cNvCxnSpPr>
              <a:cxnSpLocks/>
            </p:cNvCxnSpPr>
            <p:nvPr/>
          </p:nvCxnSpPr>
          <p:spPr>
            <a:xfrm rot="645871">
              <a:off x="7164591" y="2494903"/>
              <a:ext cx="255895" cy="333572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9D7EC29A-1CD1-410F-B02C-0F472B5B940B}"/>
                </a:ext>
              </a:extLst>
            </p:cNvPr>
            <p:cNvCxnSpPr>
              <a:cxnSpLocks/>
            </p:cNvCxnSpPr>
            <p:nvPr/>
          </p:nvCxnSpPr>
          <p:spPr>
            <a:xfrm rot="645871" flipH="1">
              <a:off x="8572917" y="2723898"/>
              <a:ext cx="257008" cy="323165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4B031AC-D4A4-4818-B000-DAF97A9EF11F}"/>
              </a:ext>
            </a:extLst>
          </p:cNvPr>
          <p:cNvSpPr txBox="1"/>
          <p:nvPr/>
        </p:nvSpPr>
        <p:spPr>
          <a:xfrm>
            <a:off x="2884512" y="378233"/>
            <a:ext cx="6014788" cy="1257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避難所では、集まった人々に水や食料を配ったり、</a:t>
            </a:r>
            <a:endParaRPr kumimoji="1" lang="en-US" altLang="ja-JP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ルールを決めたりなど、</a:t>
            </a:r>
            <a:endParaRPr kumimoji="1" lang="en-US" altLang="ja-JP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やらなければいけないことがたくさんあります。</a:t>
            </a:r>
            <a:endParaRPr kumimoji="1" lang="en-US" altLang="ja-JP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118B14E-053B-4F1D-87A9-328A03D80D6B}"/>
              </a:ext>
            </a:extLst>
          </p:cNvPr>
          <p:cNvSpPr txBox="1"/>
          <p:nvPr/>
        </p:nvSpPr>
        <p:spPr>
          <a:xfrm>
            <a:off x="4151526" y="2412224"/>
            <a:ext cx="5916744" cy="2221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大人だから、子どもだから、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男性だから、女性だから・・・ではなく、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それぞれができることで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協力し合うことが大切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です。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BADED19-C130-4615-A496-7AC3496317EA}"/>
              </a:ext>
            </a:extLst>
          </p:cNvPr>
          <p:cNvSpPr txBox="1"/>
          <p:nvPr/>
        </p:nvSpPr>
        <p:spPr>
          <a:xfrm>
            <a:off x="2936268" y="274502"/>
            <a:ext cx="903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ひ　なん　じょ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19A31F1D-938A-4A79-B455-7316BC2F6203}"/>
              </a:ext>
            </a:extLst>
          </p:cNvPr>
          <p:cNvSpPr txBox="1"/>
          <p:nvPr/>
        </p:nvSpPr>
        <p:spPr>
          <a:xfrm>
            <a:off x="4176926" y="2911017"/>
            <a:ext cx="7147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だんせい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94F84864-6625-480A-8EBB-AD57E6E1F848}"/>
              </a:ext>
            </a:extLst>
          </p:cNvPr>
          <p:cNvSpPr txBox="1"/>
          <p:nvPr/>
        </p:nvSpPr>
        <p:spPr>
          <a:xfrm>
            <a:off x="5824989" y="2911017"/>
            <a:ext cx="7147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じょせい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20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ï¼ï¼æï¼ï¼æ¥ãï¼ï¼æé 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2" t="9931"/>
          <a:stretch/>
        </p:blipFill>
        <p:spPr bwMode="auto">
          <a:xfrm>
            <a:off x="227160" y="1124698"/>
            <a:ext cx="3301450" cy="271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円/楕円 8"/>
          <p:cNvSpPr/>
          <p:nvPr/>
        </p:nvSpPr>
        <p:spPr>
          <a:xfrm>
            <a:off x="1345822" y="2658423"/>
            <a:ext cx="738673" cy="738673"/>
          </a:xfrm>
          <a:prstGeom prst="ellipse">
            <a:avLst/>
          </a:prstGeom>
          <a:noFill/>
          <a:ln w="63500">
            <a:solidFill>
              <a:srgbClr val="B52F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86600" y="6582169"/>
            <a:ext cx="2057400" cy="275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545B7-4A76-41C6-A249-81AA962B1F89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  <p:cxnSp>
        <p:nvCxnSpPr>
          <p:cNvPr id="15" name="直線コネクタ 14"/>
          <p:cNvCxnSpPr/>
          <p:nvPr/>
        </p:nvCxnSpPr>
        <p:spPr>
          <a:xfrm flipV="1">
            <a:off x="2739054" y="1856364"/>
            <a:ext cx="668331" cy="145970"/>
          </a:xfrm>
          <a:prstGeom prst="line">
            <a:avLst/>
          </a:prstGeom>
          <a:ln w="38100">
            <a:solidFill>
              <a:srgbClr val="2B4E9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2257694" y="1530234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2B4E91"/>
                </a:solidFill>
              </a:rPr>
              <a:t>川のながれ</a:t>
            </a:r>
          </a:p>
        </p:txBody>
      </p:sp>
      <p:sp>
        <p:nvSpPr>
          <p:cNvPr id="24" name="フリーフォーム 23"/>
          <p:cNvSpPr/>
          <p:nvPr/>
        </p:nvSpPr>
        <p:spPr>
          <a:xfrm rot="20691608">
            <a:off x="1873706" y="3244424"/>
            <a:ext cx="865354" cy="800133"/>
          </a:xfrm>
          <a:custGeom>
            <a:avLst/>
            <a:gdLst>
              <a:gd name="connsiteX0" fmla="*/ 0 w 1143000"/>
              <a:gd name="connsiteY0" fmla="*/ 0 h 848209"/>
              <a:gd name="connsiteX1" fmla="*/ 9525 w 1143000"/>
              <a:gd name="connsiteY1" fmla="*/ 171450 h 848209"/>
              <a:gd name="connsiteX2" fmla="*/ 28575 w 1143000"/>
              <a:gd name="connsiteY2" fmla="*/ 228600 h 848209"/>
              <a:gd name="connsiteX3" fmla="*/ 38100 w 1143000"/>
              <a:gd name="connsiteY3" fmla="*/ 257175 h 848209"/>
              <a:gd name="connsiteX4" fmla="*/ 47625 w 1143000"/>
              <a:gd name="connsiteY4" fmla="*/ 285750 h 848209"/>
              <a:gd name="connsiteX5" fmla="*/ 85725 w 1143000"/>
              <a:gd name="connsiteY5" fmla="*/ 342900 h 848209"/>
              <a:gd name="connsiteX6" fmla="*/ 104775 w 1143000"/>
              <a:gd name="connsiteY6" fmla="*/ 371475 h 848209"/>
              <a:gd name="connsiteX7" fmla="*/ 133350 w 1143000"/>
              <a:gd name="connsiteY7" fmla="*/ 428625 h 848209"/>
              <a:gd name="connsiteX8" fmla="*/ 152400 w 1143000"/>
              <a:gd name="connsiteY8" fmla="*/ 466725 h 848209"/>
              <a:gd name="connsiteX9" fmla="*/ 180975 w 1143000"/>
              <a:gd name="connsiteY9" fmla="*/ 485775 h 848209"/>
              <a:gd name="connsiteX10" fmla="*/ 200025 w 1143000"/>
              <a:gd name="connsiteY10" fmla="*/ 523875 h 848209"/>
              <a:gd name="connsiteX11" fmla="*/ 257175 w 1143000"/>
              <a:gd name="connsiteY11" fmla="*/ 571500 h 848209"/>
              <a:gd name="connsiteX12" fmla="*/ 333375 w 1143000"/>
              <a:gd name="connsiteY12" fmla="*/ 638175 h 848209"/>
              <a:gd name="connsiteX13" fmla="*/ 419100 w 1143000"/>
              <a:gd name="connsiteY13" fmla="*/ 704850 h 848209"/>
              <a:gd name="connsiteX14" fmla="*/ 447675 w 1143000"/>
              <a:gd name="connsiteY14" fmla="*/ 723900 h 848209"/>
              <a:gd name="connsiteX15" fmla="*/ 504825 w 1143000"/>
              <a:gd name="connsiteY15" fmla="*/ 742950 h 848209"/>
              <a:gd name="connsiteX16" fmla="*/ 533400 w 1143000"/>
              <a:gd name="connsiteY16" fmla="*/ 752475 h 848209"/>
              <a:gd name="connsiteX17" fmla="*/ 561975 w 1143000"/>
              <a:gd name="connsiteY17" fmla="*/ 771525 h 848209"/>
              <a:gd name="connsiteX18" fmla="*/ 619125 w 1143000"/>
              <a:gd name="connsiteY18" fmla="*/ 790575 h 848209"/>
              <a:gd name="connsiteX19" fmla="*/ 647700 w 1143000"/>
              <a:gd name="connsiteY19" fmla="*/ 800100 h 848209"/>
              <a:gd name="connsiteX20" fmla="*/ 790575 w 1143000"/>
              <a:gd name="connsiteY20" fmla="*/ 828675 h 848209"/>
              <a:gd name="connsiteX21" fmla="*/ 838200 w 1143000"/>
              <a:gd name="connsiteY21" fmla="*/ 838200 h 848209"/>
              <a:gd name="connsiteX22" fmla="*/ 1038225 w 1143000"/>
              <a:gd name="connsiteY22" fmla="*/ 847725 h 848209"/>
              <a:gd name="connsiteX23" fmla="*/ 1143000 w 1143000"/>
              <a:gd name="connsiteY23" fmla="*/ 847725 h 848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43000" h="848209">
                <a:moveTo>
                  <a:pt x="0" y="0"/>
                </a:moveTo>
                <a:cubicBezTo>
                  <a:pt x="3175" y="57150"/>
                  <a:pt x="2425" y="114654"/>
                  <a:pt x="9525" y="171450"/>
                </a:cubicBezTo>
                <a:cubicBezTo>
                  <a:pt x="12016" y="191375"/>
                  <a:pt x="22225" y="209550"/>
                  <a:pt x="28575" y="228600"/>
                </a:cubicBezTo>
                <a:lnTo>
                  <a:pt x="38100" y="257175"/>
                </a:lnTo>
                <a:cubicBezTo>
                  <a:pt x="41275" y="266700"/>
                  <a:pt x="42056" y="277396"/>
                  <a:pt x="47625" y="285750"/>
                </a:cubicBezTo>
                <a:lnTo>
                  <a:pt x="85725" y="342900"/>
                </a:lnTo>
                <a:cubicBezTo>
                  <a:pt x="92075" y="352425"/>
                  <a:pt x="101155" y="360615"/>
                  <a:pt x="104775" y="371475"/>
                </a:cubicBezTo>
                <a:cubicBezTo>
                  <a:pt x="122239" y="423866"/>
                  <a:pt x="103807" y="376924"/>
                  <a:pt x="133350" y="428625"/>
                </a:cubicBezTo>
                <a:cubicBezTo>
                  <a:pt x="140395" y="440953"/>
                  <a:pt x="143310" y="455817"/>
                  <a:pt x="152400" y="466725"/>
                </a:cubicBezTo>
                <a:cubicBezTo>
                  <a:pt x="159729" y="475519"/>
                  <a:pt x="171450" y="479425"/>
                  <a:pt x="180975" y="485775"/>
                </a:cubicBezTo>
                <a:cubicBezTo>
                  <a:pt x="187325" y="498475"/>
                  <a:pt x="191772" y="512321"/>
                  <a:pt x="200025" y="523875"/>
                </a:cubicBezTo>
                <a:cubicBezTo>
                  <a:pt x="216693" y="547210"/>
                  <a:pt x="234390" y="556310"/>
                  <a:pt x="257175" y="571500"/>
                </a:cubicBezTo>
                <a:cubicBezTo>
                  <a:pt x="311150" y="652462"/>
                  <a:pt x="222250" y="527050"/>
                  <a:pt x="333375" y="638175"/>
                </a:cubicBezTo>
                <a:cubicBezTo>
                  <a:pt x="378139" y="682939"/>
                  <a:pt x="350742" y="659278"/>
                  <a:pt x="419100" y="704850"/>
                </a:cubicBezTo>
                <a:cubicBezTo>
                  <a:pt x="428625" y="711200"/>
                  <a:pt x="436815" y="720280"/>
                  <a:pt x="447675" y="723900"/>
                </a:cubicBezTo>
                <a:lnTo>
                  <a:pt x="504825" y="742950"/>
                </a:lnTo>
                <a:cubicBezTo>
                  <a:pt x="514350" y="746125"/>
                  <a:pt x="525046" y="746906"/>
                  <a:pt x="533400" y="752475"/>
                </a:cubicBezTo>
                <a:cubicBezTo>
                  <a:pt x="542925" y="758825"/>
                  <a:pt x="551514" y="766876"/>
                  <a:pt x="561975" y="771525"/>
                </a:cubicBezTo>
                <a:cubicBezTo>
                  <a:pt x="580325" y="779680"/>
                  <a:pt x="600075" y="784225"/>
                  <a:pt x="619125" y="790575"/>
                </a:cubicBezTo>
                <a:cubicBezTo>
                  <a:pt x="628650" y="793750"/>
                  <a:pt x="637960" y="797665"/>
                  <a:pt x="647700" y="800100"/>
                </a:cubicBezTo>
                <a:cubicBezTo>
                  <a:pt x="776532" y="832308"/>
                  <a:pt x="671526" y="808834"/>
                  <a:pt x="790575" y="828675"/>
                </a:cubicBezTo>
                <a:cubicBezTo>
                  <a:pt x="806544" y="831337"/>
                  <a:pt x="822058" y="836958"/>
                  <a:pt x="838200" y="838200"/>
                </a:cubicBezTo>
                <a:cubicBezTo>
                  <a:pt x="904754" y="843320"/>
                  <a:pt x="971507" y="845640"/>
                  <a:pt x="1038225" y="847725"/>
                </a:cubicBezTo>
                <a:cubicBezTo>
                  <a:pt x="1073133" y="848816"/>
                  <a:pt x="1108075" y="847725"/>
                  <a:pt x="1143000" y="847725"/>
                </a:cubicBezTo>
              </a:path>
            </a:pathLst>
          </a:custGeom>
          <a:noFill/>
          <a:ln w="63500" cap="flat">
            <a:solidFill>
              <a:srgbClr val="B52F25"/>
            </a:solidFill>
            <a:bevel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8113F8D8-1E29-4848-829B-75EF0D6EE464}"/>
              </a:ext>
            </a:extLst>
          </p:cNvPr>
          <p:cNvSpPr/>
          <p:nvPr/>
        </p:nvSpPr>
        <p:spPr>
          <a:xfrm>
            <a:off x="146268" y="3967604"/>
            <a:ext cx="187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豊岡市立野 上空</a:t>
            </a: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20AF0D00-6840-400F-A36A-8D8FED1BA903}"/>
              </a:ext>
            </a:extLst>
          </p:cNvPr>
          <p:cNvSpPr/>
          <p:nvPr/>
        </p:nvSpPr>
        <p:spPr>
          <a:xfrm>
            <a:off x="853956" y="3817352"/>
            <a:ext cx="5597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1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たちの</a:t>
            </a: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7AADBFC5-5C6B-4D35-B58D-AAFCF6B69F62}"/>
              </a:ext>
            </a:extLst>
          </p:cNvPr>
          <p:cNvSpPr/>
          <p:nvPr/>
        </p:nvSpPr>
        <p:spPr>
          <a:xfrm>
            <a:off x="123247" y="3817352"/>
            <a:ext cx="78899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1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とよおかし</a:t>
            </a: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8C757CC7-29D4-4894-BE9D-49749192C86E}"/>
              </a:ext>
            </a:extLst>
          </p:cNvPr>
          <p:cNvSpPr/>
          <p:nvPr/>
        </p:nvSpPr>
        <p:spPr>
          <a:xfrm>
            <a:off x="270547" y="6339377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豊岡市立野（円山川右岸）</a:t>
            </a: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7B94E148-32DE-409B-A7D9-0E267E98D6EE}"/>
              </a:ext>
            </a:extLst>
          </p:cNvPr>
          <p:cNvSpPr/>
          <p:nvPr/>
        </p:nvSpPr>
        <p:spPr>
          <a:xfrm>
            <a:off x="978235" y="6189125"/>
            <a:ext cx="5597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10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たちの</a:t>
            </a:r>
            <a:endParaRPr lang="ja-JP" altLang="en-US" sz="11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C7C56DCE-7538-47D2-A5AE-7F07E081DB07}"/>
              </a:ext>
            </a:extLst>
          </p:cNvPr>
          <p:cNvSpPr/>
          <p:nvPr/>
        </p:nvSpPr>
        <p:spPr>
          <a:xfrm>
            <a:off x="247526" y="6189125"/>
            <a:ext cx="78899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1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とよおかし</a:t>
            </a: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62C315E5-3350-4802-A048-43CB3FF5EEBD}"/>
              </a:ext>
            </a:extLst>
          </p:cNvPr>
          <p:cNvSpPr/>
          <p:nvPr/>
        </p:nvSpPr>
        <p:spPr>
          <a:xfrm>
            <a:off x="1003300" y="1693147"/>
            <a:ext cx="1244600" cy="660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二等辺三角形 49">
            <a:extLst>
              <a:ext uri="{FF2B5EF4-FFF2-40B4-BE49-F238E27FC236}">
                <a16:creationId xmlns:a16="http://schemas.microsoft.com/office/drawing/2014/main" id="{AE32622A-0446-47EB-AA2C-C826AC5C4E36}"/>
              </a:ext>
            </a:extLst>
          </p:cNvPr>
          <p:cNvSpPr/>
          <p:nvPr/>
        </p:nvSpPr>
        <p:spPr>
          <a:xfrm rot="10644330">
            <a:off x="1688329" y="2183816"/>
            <a:ext cx="323851" cy="104170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4E539352-D846-4F76-8AB3-4333D8D84540}"/>
              </a:ext>
            </a:extLst>
          </p:cNvPr>
          <p:cNvSpPr txBox="1"/>
          <p:nvPr/>
        </p:nvSpPr>
        <p:spPr>
          <a:xfrm>
            <a:off x="957830" y="1885183"/>
            <a:ext cx="1313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立野大橋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E89D7E02-4234-4B19-8226-75FB8B159413}"/>
              </a:ext>
            </a:extLst>
          </p:cNvPr>
          <p:cNvSpPr txBox="1"/>
          <p:nvPr/>
        </p:nvSpPr>
        <p:spPr>
          <a:xfrm>
            <a:off x="921181" y="1684859"/>
            <a:ext cx="1386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spc="-1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たちのおおはし</a:t>
            </a:r>
            <a:endParaRPr kumimoji="1" lang="en-US" altLang="ja-JP" sz="1600" spc="-1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C7C56DCE-7538-47D2-A5AE-7F07E081DB07}"/>
              </a:ext>
            </a:extLst>
          </p:cNvPr>
          <p:cNvSpPr/>
          <p:nvPr/>
        </p:nvSpPr>
        <p:spPr>
          <a:xfrm>
            <a:off x="1486212" y="6189124"/>
            <a:ext cx="66236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1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まるやま</a:t>
            </a:r>
          </a:p>
        </p:txBody>
      </p:sp>
      <p:sp>
        <p:nvSpPr>
          <p:cNvPr id="62" name="正方形/長方形 61"/>
          <p:cNvSpPr/>
          <p:nvPr/>
        </p:nvSpPr>
        <p:spPr>
          <a:xfrm>
            <a:off x="6825523" y="6528931"/>
            <a:ext cx="199766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800" dirty="0">
                <a:latin typeface="MS PGothic" panose="020B0600070205080204" pitchFamily="50" charset="-128"/>
                <a:ea typeface="MS PGothic" panose="020B0600070205080204" pitchFamily="50" charset="-128"/>
              </a:rPr>
              <a:t>写真｜国土交通省　豊岡河川国道事務所</a:t>
            </a:r>
            <a:endParaRPr lang="en-US" altLang="ja-JP" sz="800" dirty="0">
              <a:latin typeface="MS PGothic" panose="020B0600070205080204" pitchFamily="50" charset="-128"/>
              <a:ea typeface="MS PGothic" panose="020B0600070205080204" pitchFamily="50" charset="-128"/>
            </a:endParaRPr>
          </a:p>
        </p:txBody>
      </p:sp>
      <p:pic>
        <p:nvPicPr>
          <p:cNvPr id="2052" name="Picture 4" descr="ï¼ï¼æï¼ï¼æ¥ãï¼ï¼æé 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912" y="2067595"/>
            <a:ext cx="5725826" cy="444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正方形/長方形 20"/>
          <p:cNvSpPr/>
          <p:nvPr/>
        </p:nvSpPr>
        <p:spPr>
          <a:xfrm>
            <a:off x="2975912" y="2067595"/>
            <a:ext cx="5727600" cy="4446000"/>
          </a:xfrm>
          <a:prstGeom prst="rect">
            <a:avLst/>
          </a:prstGeom>
          <a:noFill/>
          <a:ln w="38100">
            <a:solidFill>
              <a:srgbClr val="B52F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コネクタ 19"/>
          <p:cNvCxnSpPr/>
          <p:nvPr/>
        </p:nvCxnSpPr>
        <p:spPr>
          <a:xfrm flipV="1">
            <a:off x="6204553" y="5791517"/>
            <a:ext cx="1005872" cy="164387"/>
          </a:xfrm>
          <a:prstGeom prst="line">
            <a:avLst/>
          </a:prstGeom>
          <a:ln w="50800">
            <a:solidFill>
              <a:srgbClr val="2B4E9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6153491" y="5422831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2B4E91"/>
                </a:solidFill>
              </a:rPr>
              <a:t>川のながれ</a:t>
            </a:r>
          </a:p>
        </p:txBody>
      </p:sp>
      <p:cxnSp>
        <p:nvCxnSpPr>
          <p:cNvPr id="27" name="直線コネクタ 26"/>
          <p:cNvCxnSpPr/>
          <p:nvPr/>
        </p:nvCxnSpPr>
        <p:spPr>
          <a:xfrm>
            <a:off x="4104639" y="3677008"/>
            <a:ext cx="166044" cy="797073"/>
          </a:xfrm>
          <a:prstGeom prst="line">
            <a:avLst/>
          </a:prstGeom>
          <a:ln w="63500">
            <a:solidFill>
              <a:schemeClr val="bg1"/>
            </a:solidFill>
            <a:prstDash val="sysDot"/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グループ化 2"/>
          <p:cNvGrpSpPr/>
          <p:nvPr/>
        </p:nvGrpSpPr>
        <p:grpSpPr>
          <a:xfrm>
            <a:off x="3105936" y="1676427"/>
            <a:ext cx="6038064" cy="2049539"/>
            <a:chOff x="3105936" y="1676427"/>
            <a:chExt cx="6038064" cy="2049539"/>
          </a:xfrm>
        </p:grpSpPr>
        <p:grpSp>
          <p:nvGrpSpPr>
            <p:cNvPr id="33" name="グループ化 32"/>
            <p:cNvGrpSpPr/>
            <p:nvPr/>
          </p:nvGrpSpPr>
          <p:grpSpPr>
            <a:xfrm>
              <a:off x="7989448" y="1676427"/>
              <a:ext cx="1154552" cy="1154552"/>
              <a:chOff x="7246498" y="222005"/>
              <a:chExt cx="1866859" cy="1866859"/>
            </a:xfrm>
          </p:grpSpPr>
          <p:sp>
            <p:nvSpPr>
              <p:cNvPr id="34" name="星 12 33"/>
              <p:cNvSpPr/>
              <p:nvPr/>
            </p:nvSpPr>
            <p:spPr>
              <a:xfrm>
                <a:off x="7246498" y="222005"/>
                <a:ext cx="1866859" cy="1866859"/>
              </a:xfrm>
              <a:prstGeom prst="star12">
                <a:avLst>
                  <a:gd name="adj" fmla="val 30151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テキスト ボックス 34"/>
              <p:cNvSpPr txBox="1"/>
              <p:nvPr/>
            </p:nvSpPr>
            <p:spPr>
              <a:xfrm rot="985020">
                <a:off x="7532968" y="448201"/>
                <a:ext cx="1293918" cy="13436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4800" dirty="0"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！</a:t>
                </a:r>
              </a:p>
            </p:txBody>
          </p:sp>
        </p:grpSp>
        <p:grpSp>
          <p:nvGrpSpPr>
            <p:cNvPr id="16" name="グループ化 15"/>
            <p:cNvGrpSpPr/>
            <p:nvPr/>
          </p:nvGrpSpPr>
          <p:grpSpPr>
            <a:xfrm>
              <a:off x="3105936" y="2036193"/>
              <a:ext cx="5027338" cy="1689773"/>
              <a:chOff x="3105936" y="2198118"/>
              <a:chExt cx="5027338" cy="1689773"/>
            </a:xfrm>
          </p:grpSpPr>
          <p:sp>
            <p:nvSpPr>
              <p:cNvPr id="31" name="テキスト ボックス 30"/>
              <p:cNvSpPr txBox="1"/>
              <p:nvPr/>
            </p:nvSpPr>
            <p:spPr>
              <a:xfrm>
                <a:off x="3105936" y="2384915"/>
                <a:ext cx="5027338" cy="15029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5500"/>
                  </a:lnSpc>
                </a:pPr>
                <a:r>
                  <a:rPr kumimoji="1" lang="ja-JP" altLang="en-US" sz="4000" dirty="0">
                    <a:solidFill>
                      <a:srgbClr val="FFFFFF"/>
                    </a:solidFill>
                    <a:effectLst>
                      <a:glow rad="101600">
                        <a:schemeClr val="tx1">
                          <a:alpha val="70000"/>
                        </a:schemeClr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  <a:sym typeface="Wingdings" panose="05000000000000000000" pitchFamily="2" charset="2"/>
                  </a:rPr>
                  <a:t>川の堤防がこわれて</a:t>
                </a:r>
                <a:endParaRPr kumimoji="1" lang="en-US" altLang="ja-JP" sz="4000" dirty="0">
                  <a:solidFill>
                    <a:srgbClr val="FFFFFF"/>
                  </a:solidFill>
                  <a:effectLst>
                    <a:glow rad="101600">
                      <a:schemeClr val="tx1">
                        <a:alpha val="70000"/>
                      </a:schemeClr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sym typeface="Wingdings" panose="05000000000000000000" pitchFamily="2" charset="2"/>
                </a:endParaRPr>
              </a:p>
              <a:p>
                <a:pPr>
                  <a:lnSpc>
                    <a:spcPts val="5500"/>
                  </a:lnSpc>
                </a:pPr>
                <a:r>
                  <a:rPr kumimoji="1" lang="ja-JP" altLang="en-US" sz="4000" dirty="0">
                    <a:solidFill>
                      <a:srgbClr val="FFFFFF"/>
                    </a:solidFill>
                    <a:effectLst>
                      <a:glow rad="101600">
                        <a:schemeClr val="tx1">
                          <a:alpha val="70000"/>
                        </a:schemeClr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  <a:sym typeface="Wingdings" panose="05000000000000000000" pitchFamily="2" charset="2"/>
                  </a:rPr>
                  <a:t>川の水が町にあふれた</a:t>
                </a:r>
                <a:endParaRPr kumimoji="1" lang="en-US" altLang="ja-JP" sz="4000" dirty="0">
                  <a:solidFill>
                    <a:srgbClr val="FFFFFF"/>
                  </a:solidFill>
                  <a:effectLst>
                    <a:glow rad="101600">
                      <a:schemeClr val="tx1">
                        <a:alpha val="70000"/>
                      </a:schemeClr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sym typeface="Wingdings" panose="05000000000000000000" pitchFamily="2" charset="2"/>
                </a:endParaRPr>
              </a:p>
            </p:txBody>
          </p:sp>
          <p:sp>
            <p:nvSpPr>
              <p:cNvPr id="38" name="テキスト ボックス 37"/>
              <p:cNvSpPr txBox="1"/>
              <p:nvPr/>
            </p:nvSpPr>
            <p:spPr>
              <a:xfrm>
                <a:off x="3199454" y="2198118"/>
                <a:ext cx="1847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kumimoji="1" lang="en-US" altLang="ja-JP" sz="1600" dirty="0">
                  <a:solidFill>
                    <a:srgbClr val="FFFFFF"/>
                  </a:solidFill>
                  <a:effectLst>
                    <a:glow rad="101600">
                      <a:schemeClr val="tx1">
                        <a:alpha val="70000"/>
                      </a:schemeClr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sym typeface="Wingdings" panose="05000000000000000000" pitchFamily="2" charset="2"/>
                </a:endParaRPr>
              </a:p>
            </p:txBody>
          </p:sp>
          <p:sp>
            <p:nvSpPr>
              <p:cNvPr id="39" name="テキスト ボックス 38"/>
              <p:cNvSpPr txBox="1"/>
              <p:nvPr/>
            </p:nvSpPr>
            <p:spPr>
              <a:xfrm>
                <a:off x="3181070" y="2938708"/>
                <a:ext cx="1847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kumimoji="1" lang="en-US" altLang="ja-JP" sz="1600" dirty="0">
                  <a:solidFill>
                    <a:srgbClr val="FFFFFF"/>
                  </a:solidFill>
                  <a:effectLst>
                    <a:glow rad="101600">
                      <a:schemeClr val="tx1">
                        <a:alpha val="70000"/>
                      </a:schemeClr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sym typeface="Wingdings" panose="05000000000000000000" pitchFamily="2" charset="2"/>
                </a:endParaRPr>
              </a:p>
            </p:txBody>
          </p:sp>
          <p:sp>
            <p:nvSpPr>
              <p:cNvPr id="40" name="テキスト ボックス 39"/>
              <p:cNvSpPr txBox="1"/>
              <p:nvPr/>
            </p:nvSpPr>
            <p:spPr>
              <a:xfrm>
                <a:off x="4164221" y="2938708"/>
                <a:ext cx="1847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kumimoji="1" lang="en-US" altLang="ja-JP" sz="1600" dirty="0">
                  <a:solidFill>
                    <a:srgbClr val="FFFFFF"/>
                  </a:solidFill>
                  <a:effectLst>
                    <a:glow rad="101600">
                      <a:schemeClr val="tx1">
                        <a:alpha val="70000"/>
                      </a:schemeClr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sym typeface="Wingdings" panose="05000000000000000000" pitchFamily="2" charset="2"/>
                </a:endParaRPr>
              </a:p>
            </p:txBody>
          </p:sp>
          <p:sp>
            <p:nvSpPr>
              <p:cNvPr id="41" name="テキスト ボックス 40"/>
              <p:cNvSpPr txBox="1"/>
              <p:nvPr/>
            </p:nvSpPr>
            <p:spPr>
              <a:xfrm>
                <a:off x="5149986" y="2938708"/>
                <a:ext cx="1847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kumimoji="1" lang="en-US" altLang="ja-JP" sz="1600" dirty="0">
                  <a:solidFill>
                    <a:srgbClr val="FFFFFF"/>
                  </a:solidFill>
                  <a:effectLst>
                    <a:glow rad="101600">
                      <a:schemeClr val="tx1">
                        <a:alpha val="70000"/>
                      </a:schemeClr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sym typeface="Wingdings" panose="05000000000000000000" pitchFamily="2" charset="2"/>
                </a:endParaRPr>
              </a:p>
            </p:txBody>
          </p:sp>
        </p:grpSp>
        <p:sp>
          <p:nvSpPr>
            <p:cNvPr id="44" name="テキスト ボックス 43"/>
            <p:cNvSpPr txBox="1"/>
            <p:nvPr/>
          </p:nvSpPr>
          <p:spPr>
            <a:xfrm>
              <a:off x="4190227" y="2081375"/>
              <a:ext cx="996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ja-JP" altLang="en-US" sz="1200" dirty="0" err="1">
                  <a:solidFill>
                    <a:srgbClr val="FFFFFF"/>
                  </a:solidFill>
                  <a:effectLst>
                    <a:glow rad="101600">
                      <a:schemeClr val="tx1">
                        <a:alpha val="70000"/>
                      </a:schemeClr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sym typeface="Wingdings" panose="05000000000000000000" pitchFamily="2" charset="2"/>
                </a:rPr>
                <a:t>ていぼう</a:t>
              </a:r>
              <a:endParaRPr kumimoji="1" lang="en-US" altLang="ja-JP" sz="1200" dirty="0">
                <a:solidFill>
                  <a:srgbClr val="FFFFFF"/>
                </a:solidFill>
                <a:effectLst>
                  <a:glow rad="101600">
                    <a:schemeClr val="tx1">
                      <a:alpha val="7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  <a:sym typeface="Wingdings" panose="05000000000000000000" pitchFamily="2" charset="2"/>
              </a:endParaRPr>
            </a:p>
          </p:txBody>
        </p:sp>
      </p:grpSp>
      <p:cxnSp>
        <p:nvCxnSpPr>
          <p:cNvPr id="5" name="直線矢印コネクタ 4"/>
          <p:cNvCxnSpPr/>
          <p:nvPr/>
        </p:nvCxnSpPr>
        <p:spPr>
          <a:xfrm>
            <a:off x="4127500" y="3333750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正方形/長方形 52"/>
          <p:cNvSpPr/>
          <p:nvPr/>
        </p:nvSpPr>
        <p:spPr>
          <a:xfrm>
            <a:off x="-1" y="76200"/>
            <a:ext cx="4235117" cy="8136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273050" y="189167"/>
            <a:ext cx="35044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000" spc="-15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平成</a:t>
            </a:r>
            <a:r>
              <a:rPr kumimoji="1" lang="en-US" altLang="ja-JP" sz="3000" spc="-15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16</a:t>
            </a:r>
            <a:r>
              <a:rPr kumimoji="1" lang="ja-JP" altLang="en-US" sz="3000" spc="-15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　台風</a:t>
            </a:r>
            <a:r>
              <a:rPr kumimoji="1" lang="en-US" altLang="ja-JP" sz="3000" spc="-15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23</a:t>
            </a:r>
            <a:r>
              <a:rPr kumimoji="1" lang="ja-JP" altLang="en-US" sz="3000" spc="-15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号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640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86600" y="6582169"/>
            <a:ext cx="2057400" cy="275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545B7-4A76-41C6-A249-81AA962B1F89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  <p:pic>
        <p:nvPicPr>
          <p:cNvPr id="17" name="Picture 16" descr="Img175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676" y="1005076"/>
            <a:ext cx="6168424" cy="404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24" name="直線コネクタ 23"/>
          <p:cNvCxnSpPr/>
          <p:nvPr/>
        </p:nvCxnSpPr>
        <p:spPr>
          <a:xfrm flipH="1">
            <a:off x="6070282" y="1803516"/>
            <a:ext cx="335915" cy="694322"/>
          </a:xfrm>
          <a:prstGeom prst="line">
            <a:avLst/>
          </a:prstGeom>
          <a:ln w="63500">
            <a:solidFill>
              <a:schemeClr val="bg1"/>
            </a:solidFill>
            <a:prstDash val="sysDot"/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正方形/長方形 24"/>
          <p:cNvSpPr/>
          <p:nvPr/>
        </p:nvSpPr>
        <p:spPr>
          <a:xfrm>
            <a:off x="6902212" y="6622749"/>
            <a:ext cx="199766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800" dirty="0">
                <a:latin typeface="MS PGothic" panose="020B0600070205080204" pitchFamily="50" charset="-128"/>
                <a:ea typeface="MS PGothic" panose="020B0600070205080204" pitchFamily="50" charset="-128"/>
              </a:rPr>
              <a:t>写真｜国土交通省　豊岡河川国道事務所</a:t>
            </a:r>
            <a:endParaRPr lang="en-US" altLang="ja-JP" sz="800" dirty="0">
              <a:latin typeface="MS PGothic" panose="020B0600070205080204" pitchFamily="50" charset="-128"/>
              <a:ea typeface="MS PGothic" panose="020B0600070205080204" pitchFamily="50" charset="-128"/>
            </a:endParaRPr>
          </a:p>
        </p:txBody>
      </p:sp>
      <p:pic>
        <p:nvPicPr>
          <p:cNvPr id="26" name="Picture 9" descr="（別添）IMG_00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4857" y="3539303"/>
            <a:ext cx="3683485" cy="276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" name="テキスト ボックス 28"/>
          <p:cNvSpPr txBox="1"/>
          <p:nvPr/>
        </p:nvSpPr>
        <p:spPr>
          <a:xfrm>
            <a:off x="5773581" y="3111251"/>
            <a:ext cx="3046027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500"/>
              </a:lnSpc>
            </a:pPr>
            <a:r>
              <a:rPr kumimoji="1" lang="ja-JP" altLang="en-US" sz="4000" dirty="0">
                <a:solidFill>
                  <a:srgbClr val="FFFFFF"/>
                </a:solidFill>
                <a:effectLst>
                  <a:glow rad="101600">
                    <a:schemeClr val="tx1">
                      <a:alpha val="7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  <a:sym typeface="Wingdings" panose="05000000000000000000" pitchFamily="2" charset="2"/>
              </a:rPr>
              <a:t>車が流された</a:t>
            </a:r>
            <a:endParaRPr kumimoji="1" lang="en-US" altLang="ja-JP" sz="4000" dirty="0">
              <a:solidFill>
                <a:srgbClr val="FFFFFF"/>
              </a:solidFill>
              <a:effectLst>
                <a:glow rad="101600">
                  <a:schemeClr val="tx1">
                    <a:alpha val="7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  <a:sym typeface="Wingdings" panose="05000000000000000000" pitchFamily="2" charset="2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0619F2AD-B360-48F4-875B-F94925C0C24B}"/>
              </a:ext>
            </a:extLst>
          </p:cNvPr>
          <p:cNvSpPr/>
          <p:nvPr/>
        </p:nvSpPr>
        <p:spPr>
          <a:xfrm>
            <a:off x="5178663" y="6372290"/>
            <a:ext cx="1723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豊岡市　出石町</a:t>
            </a: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1CAD9187-72F9-42D2-A74C-ED5D77FE8412}"/>
              </a:ext>
            </a:extLst>
          </p:cNvPr>
          <p:cNvSpPr/>
          <p:nvPr/>
        </p:nvSpPr>
        <p:spPr>
          <a:xfrm>
            <a:off x="5155642" y="6213846"/>
            <a:ext cx="8467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とよおかし</a:t>
            </a: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24D14D9B-AD68-42F9-B2CA-19AF66AAAF7F}"/>
              </a:ext>
            </a:extLst>
          </p:cNvPr>
          <p:cNvSpPr/>
          <p:nvPr/>
        </p:nvSpPr>
        <p:spPr>
          <a:xfrm>
            <a:off x="6021270" y="6213846"/>
            <a:ext cx="9509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1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いずしちょう</a:t>
            </a:r>
          </a:p>
        </p:txBody>
      </p:sp>
      <p:cxnSp>
        <p:nvCxnSpPr>
          <p:cNvPr id="36" name="直線コネクタ 35"/>
          <p:cNvCxnSpPr/>
          <p:nvPr/>
        </p:nvCxnSpPr>
        <p:spPr>
          <a:xfrm flipH="1">
            <a:off x="7436987" y="3722007"/>
            <a:ext cx="237273" cy="728765"/>
          </a:xfrm>
          <a:prstGeom prst="line">
            <a:avLst/>
          </a:prstGeom>
          <a:ln w="63500">
            <a:solidFill>
              <a:schemeClr val="bg1"/>
            </a:solidFill>
            <a:prstDash val="sysDot"/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0619F2AD-B360-48F4-875B-F94925C0C24B}"/>
              </a:ext>
            </a:extLst>
          </p:cNvPr>
          <p:cNvSpPr/>
          <p:nvPr/>
        </p:nvSpPr>
        <p:spPr>
          <a:xfrm>
            <a:off x="445296" y="5209491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豊岡市　立野</a:t>
            </a: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1CAD9187-72F9-42D2-A74C-ED5D77FE8412}"/>
              </a:ext>
            </a:extLst>
          </p:cNvPr>
          <p:cNvSpPr/>
          <p:nvPr/>
        </p:nvSpPr>
        <p:spPr>
          <a:xfrm>
            <a:off x="422275" y="5051047"/>
            <a:ext cx="8467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とよおかし</a:t>
            </a: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24D14D9B-AD68-42F9-B2CA-19AF66AAAF7F}"/>
              </a:ext>
            </a:extLst>
          </p:cNvPr>
          <p:cNvSpPr/>
          <p:nvPr/>
        </p:nvSpPr>
        <p:spPr>
          <a:xfrm>
            <a:off x="1311424" y="5051047"/>
            <a:ext cx="5966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1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たちの</a:t>
            </a:r>
          </a:p>
        </p:txBody>
      </p:sp>
      <p:grpSp>
        <p:nvGrpSpPr>
          <p:cNvPr id="41" name="グループ化 40"/>
          <p:cNvGrpSpPr/>
          <p:nvPr/>
        </p:nvGrpSpPr>
        <p:grpSpPr>
          <a:xfrm>
            <a:off x="1609743" y="728757"/>
            <a:ext cx="6957354" cy="1095789"/>
            <a:chOff x="1609743" y="728757"/>
            <a:chExt cx="6957354" cy="1095789"/>
          </a:xfrm>
        </p:grpSpPr>
        <p:sp>
          <p:nvSpPr>
            <p:cNvPr id="42" name="テキスト ボックス 41"/>
            <p:cNvSpPr txBox="1"/>
            <p:nvPr/>
          </p:nvSpPr>
          <p:spPr>
            <a:xfrm>
              <a:off x="1609743" y="1155132"/>
              <a:ext cx="6957354" cy="669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kumimoji="1" lang="ja-JP" altLang="en-US" sz="4000" dirty="0">
                  <a:solidFill>
                    <a:srgbClr val="FFFFFF"/>
                  </a:solidFill>
                  <a:effectLst>
                    <a:glow rad="101600">
                      <a:schemeClr val="tx1">
                        <a:alpha val="70000"/>
                      </a:schemeClr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sym typeface="Wingdings" panose="05000000000000000000" pitchFamily="2" charset="2"/>
                </a:rPr>
                <a:t>たくさんの家が水</a:t>
              </a:r>
              <a:r>
                <a:rPr kumimoji="1" lang="ja-JP" altLang="en-US" sz="4000" dirty="0" err="1">
                  <a:solidFill>
                    <a:srgbClr val="FFFFFF"/>
                  </a:solidFill>
                  <a:effectLst>
                    <a:glow rad="101600">
                      <a:schemeClr val="tx1">
                        <a:alpha val="70000"/>
                      </a:schemeClr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sym typeface="Wingdings" panose="05000000000000000000" pitchFamily="2" charset="2"/>
                </a:rPr>
                <a:t>び</a:t>
              </a:r>
              <a:r>
                <a:rPr kumimoji="1" lang="ja-JP" altLang="en-US" sz="4000" dirty="0">
                  <a:solidFill>
                    <a:srgbClr val="FFFFFF"/>
                  </a:solidFill>
                  <a:effectLst>
                    <a:glow rad="101600">
                      <a:schemeClr val="tx1">
                        <a:alpha val="70000"/>
                      </a:schemeClr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sym typeface="Wingdings" panose="05000000000000000000" pitchFamily="2" charset="2"/>
                </a:rPr>
                <a:t>たしになった</a:t>
              </a:r>
              <a:endParaRPr kumimoji="1" lang="en-US" altLang="ja-JP" sz="4000" dirty="0">
                <a:solidFill>
                  <a:srgbClr val="FFFFFF"/>
                </a:solidFill>
                <a:effectLst>
                  <a:glow rad="101600">
                    <a:schemeClr val="tx1">
                      <a:alpha val="7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  <a:sym typeface="Wingdings" panose="05000000000000000000" pitchFamily="2" charset="2"/>
              </a:endParaRPr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3869639" y="728757"/>
              <a:ext cx="1585146" cy="559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4500"/>
                </a:lnSpc>
              </a:pPr>
              <a:endParaRPr kumimoji="1" lang="en-US" altLang="ja-JP" sz="1600" dirty="0">
                <a:solidFill>
                  <a:srgbClr val="FFFFFF"/>
                </a:solidFill>
                <a:effectLst>
                  <a:glow rad="101600">
                    <a:schemeClr val="tx1">
                      <a:alpha val="7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  <a:sym typeface="Wingdings" panose="05000000000000000000" pitchFamily="2" charset="2"/>
              </a:endParaRPr>
            </a:p>
          </p:txBody>
        </p:sp>
      </p:grpSp>
      <p:sp>
        <p:nvSpPr>
          <p:cNvPr id="30" name="正方形/長方形 29"/>
          <p:cNvSpPr/>
          <p:nvPr/>
        </p:nvSpPr>
        <p:spPr>
          <a:xfrm>
            <a:off x="-1" y="76200"/>
            <a:ext cx="4235117" cy="8136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273050" y="189167"/>
            <a:ext cx="35044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000" spc="-15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平成</a:t>
            </a:r>
            <a:r>
              <a:rPr kumimoji="1" lang="en-US" altLang="ja-JP" sz="3000" spc="-15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16</a:t>
            </a:r>
            <a:r>
              <a:rPr kumimoji="1" lang="ja-JP" altLang="en-US" sz="3000" spc="-15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　台風</a:t>
            </a:r>
            <a:r>
              <a:rPr kumimoji="1" lang="en-US" altLang="ja-JP" sz="3000" spc="-15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23</a:t>
            </a:r>
            <a:r>
              <a:rPr kumimoji="1" lang="ja-JP" altLang="en-US" sz="3000" spc="-15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号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348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フリーフォーム 16"/>
          <p:cNvSpPr/>
          <p:nvPr/>
        </p:nvSpPr>
        <p:spPr>
          <a:xfrm rot="10800000">
            <a:off x="358068" y="1181100"/>
            <a:ext cx="6080832" cy="1614169"/>
          </a:xfrm>
          <a:custGeom>
            <a:avLst/>
            <a:gdLst>
              <a:gd name="connsiteX0" fmla="*/ 2959100 w 2959100"/>
              <a:gd name="connsiteY0" fmla="*/ 1614169 h 1614169"/>
              <a:gd name="connsiteX1" fmla="*/ 0 w 2959100"/>
              <a:gd name="connsiteY1" fmla="*/ 1614169 h 1614169"/>
              <a:gd name="connsiteX2" fmla="*/ 0 w 2959100"/>
              <a:gd name="connsiteY2" fmla="*/ 394969 h 1614169"/>
              <a:gd name="connsiteX3" fmla="*/ 1335925 w 2959100"/>
              <a:gd name="connsiteY3" fmla="*/ 394969 h 1614169"/>
              <a:gd name="connsiteX4" fmla="*/ 1479550 w 2959100"/>
              <a:gd name="connsiteY4" fmla="*/ 0 h 1614169"/>
              <a:gd name="connsiteX5" fmla="*/ 1623175 w 2959100"/>
              <a:gd name="connsiteY5" fmla="*/ 394969 h 1614169"/>
              <a:gd name="connsiteX6" fmla="*/ 2959100 w 2959100"/>
              <a:gd name="connsiteY6" fmla="*/ 394969 h 161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59100" h="1614169">
                <a:moveTo>
                  <a:pt x="2959100" y="1614169"/>
                </a:moveTo>
                <a:lnTo>
                  <a:pt x="0" y="1614169"/>
                </a:lnTo>
                <a:lnTo>
                  <a:pt x="0" y="394969"/>
                </a:lnTo>
                <a:lnTo>
                  <a:pt x="1335925" y="394969"/>
                </a:lnTo>
                <a:lnTo>
                  <a:pt x="1479550" y="0"/>
                </a:lnTo>
                <a:lnTo>
                  <a:pt x="1623175" y="394969"/>
                </a:lnTo>
                <a:lnTo>
                  <a:pt x="2959100" y="394969"/>
                </a:lnTo>
                <a:close/>
              </a:path>
            </a:pathLst>
          </a:custGeom>
          <a:solidFill>
            <a:schemeClr val="bg1"/>
          </a:solidFill>
          <a:ln w="53975">
            <a:solidFill>
              <a:srgbClr val="4964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-508000" y="1372869"/>
            <a:ext cx="7812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水害時、たいせつなこと</a:t>
            </a:r>
            <a:endParaRPr kumimoji="1" lang="ja-JP" altLang="en-US" sz="5400" dirty="0">
              <a:solidFill>
                <a:srgbClr val="49647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13360" y="2960994"/>
            <a:ext cx="893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早めの避難行動</a:t>
            </a:r>
            <a:r>
              <a:rPr kumimoji="1" lang="en-US" altLang="ja-JP" sz="60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=</a:t>
            </a:r>
            <a:r>
              <a:rPr kumimoji="1" lang="ja-JP" altLang="en-US" sz="6000" dirty="0">
                <a:solidFill>
                  <a:srgbClr val="F57F6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命を守る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6A1AB70-5C15-4BE8-9A53-827EEABD7F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0899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897B507-AA97-496E-B14D-16C0210229C8}"/>
              </a:ext>
            </a:extLst>
          </p:cNvPr>
          <p:cNvGrpSpPr/>
          <p:nvPr/>
        </p:nvGrpSpPr>
        <p:grpSpPr>
          <a:xfrm>
            <a:off x="4595401" y="3436087"/>
            <a:ext cx="4318824" cy="2808000"/>
            <a:chOff x="4570824" y="4183770"/>
            <a:chExt cx="4318824" cy="2808000"/>
          </a:xfrm>
        </p:grpSpPr>
        <p:sp>
          <p:nvSpPr>
            <p:cNvPr id="106" name="正方形/長方形 105">
              <a:extLst>
                <a:ext uri="{FF2B5EF4-FFF2-40B4-BE49-F238E27FC236}">
                  <a16:creationId xmlns:a16="http://schemas.microsoft.com/office/drawing/2014/main" id="{DC2EA593-AD8F-4898-B240-DBE6D79C73D6}"/>
                </a:ext>
              </a:extLst>
            </p:cNvPr>
            <p:cNvSpPr/>
            <p:nvPr/>
          </p:nvSpPr>
          <p:spPr bwMode="auto">
            <a:xfrm>
              <a:off x="4570824" y="4183770"/>
              <a:ext cx="4318824" cy="2808000"/>
            </a:xfrm>
            <a:prstGeom prst="rect">
              <a:avLst/>
            </a:prstGeom>
            <a:solidFill>
              <a:srgbClr val="FFCC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Ｐゴシック" charset="-128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15" name="Picture 14" descr="注意のマーク">
              <a:extLst>
                <a:ext uri="{FF2B5EF4-FFF2-40B4-BE49-F238E27FC236}">
                  <a16:creationId xmlns:a16="http://schemas.microsoft.com/office/drawing/2014/main" id="{DF344662-EF8A-4967-9F9E-4844B3101E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4690" y="6402693"/>
              <a:ext cx="397687" cy="362890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8" name="テキスト ボックス 117">
              <a:extLst>
                <a:ext uri="{FF2B5EF4-FFF2-40B4-BE49-F238E27FC236}">
                  <a16:creationId xmlns:a16="http://schemas.microsoft.com/office/drawing/2014/main" id="{508ACE68-F7B0-438C-A6DE-028504E49372}"/>
                </a:ext>
              </a:extLst>
            </p:cNvPr>
            <p:cNvSpPr txBox="1"/>
            <p:nvPr/>
          </p:nvSpPr>
          <p:spPr>
            <a:xfrm>
              <a:off x="5368407" y="6460913"/>
              <a:ext cx="219451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ja-JP" altLang="en-US" dirty="0">
                  <a:effectLst>
                    <a:glow rad="1270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エコノミークラス症候群</a:t>
              </a:r>
            </a:p>
          </p:txBody>
        </p:sp>
        <p:pic>
          <p:nvPicPr>
            <p:cNvPr id="119" name="Picture 2" descr="雨が降る学校の建物のイラスト（背景素材）">
              <a:extLst>
                <a:ext uri="{FF2B5EF4-FFF2-40B4-BE49-F238E27FC236}">
                  <a16:creationId xmlns:a16="http://schemas.microsoft.com/office/drawing/2014/main" id="{6F9B4273-76FA-4DBB-9906-B41768ADFE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6201" y="4491179"/>
              <a:ext cx="2546019" cy="143425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0" name="Picture 10" descr="ミニバンのイラスト（車）">
              <a:extLst>
                <a:ext uri="{FF2B5EF4-FFF2-40B4-BE49-F238E27FC236}">
                  <a16:creationId xmlns:a16="http://schemas.microsoft.com/office/drawing/2014/main" id="{BF54AF4C-01F2-4989-AB91-D6EF56405B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304637" y="5224227"/>
              <a:ext cx="2361901" cy="1406643"/>
            </a:xfrm>
            <a:prstGeom prst="rect">
              <a:avLst/>
            </a:prstGeom>
            <a:noFill/>
            <a:effectLst>
              <a:glow rad="635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8" name="正方形/長方形 127">
              <a:extLst>
                <a:ext uri="{FF2B5EF4-FFF2-40B4-BE49-F238E27FC236}">
                  <a16:creationId xmlns:a16="http://schemas.microsoft.com/office/drawing/2014/main" id="{F399772D-1217-4C9B-B0A6-76718C8DE1E3}"/>
                </a:ext>
              </a:extLst>
            </p:cNvPr>
            <p:cNvSpPr/>
            <p:nvPr/>
          </p:nvSpPr>
          <p:spPr>
            <a:xfrm>
              <a:off x="6604918" y="4541536"/>
              <a:ext cx="1928733" cy="7078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4000" i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車中</a:t>
              </a:r>
              <a:r>
                <a:rPr lang="ja-JP" altLang="en-US" sz="2800" i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避難</a:t>
              </a:r>
              <a:endParaRPr lang="ja-JP" altLang="en-US" sz="1400" i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6514012-EC2B-4D4F-A855-91F19FE2C5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77F4A-F98C-4C6F-A4EB-1CA4DA7D21F7}" type="slidenum">
              <a:rPr kumimoji="1" lang="ja-JP" altLang="en-US" smtClean="0"/>
              <a:t>7</a:t>
            </a:fld>
            <a:endParaRPr kumimoji="1" lang="ja-JP" altLang="en-US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473E8C3B-9727-413E-967F-A39E7FB6B4E9}"/>
              </a:ext>
            </a:extLst>
          </p:cNvPr>
          <p:cNvGrpSpPr/>
          <p:nvPr/>
        </p:nvGrpSpPr>
        <p:grpSpPr>
          <a:xfrm>
            <a:off x="245864" y="3436086"/>
            <a:ext cx="4318824" cy="2808000"/>
            <a:chOff x="249648" y="4183769"/>
            <a:chExt cx="4318824" cy="2808000"/>
          </a:xfrm>
        </p:grpSpPr>
        <p:sp>
          <p:nvSpPr>
            <p:cNvPr id="105" name="正方形/長方形 104">
              <a:extLst>
                <a:ext uri="{FF2B5EF4-FFF2-40B4-BE49-F238E27FC236}">
                  <a16:creationId xmlns:a16="http://schemas.microsoft.com/office/drawing/2014/main" id="{4DE43392-D1D1-4901-9F4A-0F082A4EFDA5}"/>
                </a:ext>
              </a:extLst>
            </p:cNvPr>
            <p:cNvSpPr/>
            <p:nvPr/>
          </p:nvSpPr>
          <p:spPr bwMode="auto">
            <a:xfrm>
              <a:off x="249648" y="4183769"/>
              <a:ext cx="4318824" cy="2808000"/>
            </a:xfrm>
            <a:prstGeom prst="rect">
              <a:avLst/>
            </a:prstGeom>
            <a:solidFill>
              <a:srgbClr val="FFCC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ＭＳ Ｐゴシック" charset="-128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11" name="Picture 8" descr="高齢の親を呼び寄せる家族のイラスト">
              <a:extLst>
                <a:ext uri="{FF2B5EF4-FFF2-40B4-BE49-F238E27FC236}">
                  <a16:creationId xmlns:a16="http://schemas.microsoft.com/office/drawing/2014/main" id="{5E900CC2-DDE2-4F72-B4E3-40DAE7F6CD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1915" y="4931667"/>
              <a:ext cx="2289312" cy="1810637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3" name="正方形/長方形 112">
              <a:extLst>
                <a:ext uri="{FF2B5EF4-FFF2-40B4-BE49-F238E27FC236}">
                  <a16:creationId xmlns:a16="http://schemas.microsoft.com/office/drawing/2014/main" id="{316CF1FC-0952-49E0-845B-201646B1DC3B}"/>
                </a:ext>
              </a:extLst>
            </p:cNvPr>
            <p:cNvSpPr/>
            <p:nvPr/>
          </p:nvSpPr>
          <p:spPr>
            <a:xfrm>
              <a:off x="429343" y="4682270"/>
              <a:ext cx="2723823" cy="120032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ja-JP" altLang="en-US" sz="3600" i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親戚・知人宅</a:t>
              </a:r>
              <a:endParaRPr lang="en-US" altLang="ja-JP" sz="3600" i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r>
                <a:rPr lang="ja-JP" altLang="en-US" sz="3600" i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ホテル</a:t>
              </a:r>
              <a:endParaRPr lang="ja-JP" altLang="en-US" sz="4400" i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7E6D4BEA-F9CB-4B1F-BB79-086E441FE4E4}"/>
                </a:ext>
              </a:extLst>
            </p:cNvPr>
            <p:cNvSpPr/>
            <p:nvPr/>
          </p:nvSpPr>
          <p:spPr>
            <a:xfrm>
              <a:off x="554661" y="4438558"/>
              <a:ext cx="968535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i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しんせき</a:t>
              </a:r>
              <a:endParaRPr lang="ja-JP" altLang="en-US" sz="2400" i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6ED3CDCA-8903-40C0-9D85-23552A9E0762}"/>
                </a:ext>
              </a:extLst>
            </p:cNvPr>
            <p:cNvSpPr/>
            <p:nvPr/>
          </p:nvSpPr>
          <p:spPr>
            <a:xfrm>
              <a:off x="1823124" y="4438558"/>
              <a:ext cx="76174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i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ちじん</a:t>
              </a:r>
              <a:endParaRPr lang="ja-JP" altLang="en-US" sz="2400" i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FB7B42B-2F98-4776-955A-D5F6C3AF5E4E}"/>
              </a:ext>
            </a:extLst>
          </p:cNvPr>
          <p:cNvGrpSpPr/>
          <p:nvPr/>
        </p:nvGrpSpPr>
        <p:grpSpPr>
          <a:xfrm>
            <a:off x="245864" y="591742"/>
            <a:ext cx="4318824" cy="2808000"/>
            <a:chOff x="249648" y="1356674"/>
            <a:chExt cx="4318824" cy="2808000"/>
          </a:xfrm>
        </p:grpSpPr>
        <p:sp>
          <p:nvSpPr>
            <p:cNvPr id="103" name="正方形/長方形 102">
              <a:extLst>
                <a:ext uri="{FF2B5EF4-FFF2-40B4-BE49-F238E27FC236}">
                  <a16:creationId xmlns:a16="http://schemas.microsoft.com/office/drawing/2014/main" id="{7694029E-6048-4DAF-9DEB-D6DDD69AE00A}"/>
                </a:ext>
              </a:extLst>
            </p:cNvPr>
            <p:cNvSpPr/>
            <p:nvPr/>
          </p:nvSpPr>
          <p:spPr bwMode="auto">
            <a:xfrm>
              <a:off x="249648" y="1356674"/>
              <a:ext cx="4318824" cy="2808000"/>
            </a:xfrm>
            <a:prstGeom prst="rect">
              <a:avLst/>
            </a:prstGeom>
            <a:solidFill>
              <a:srgbClr val="FFCC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Ｐゴシック" charset="-128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107" name="グループ化 106">
              <a:extLst>
                <a:ext uri="{FF2B5EF4-FFF2-40B4-BE49-F238E27FC236}">
                  <a16:creationId xmlns:a16="http://schemas.microsoft.com/office/drawing/2014/main" id="{EAC79550-869E-4035-BBF1-F0E088D88C7D}"/>
                </a:ext>
              </a:extLst>
            </p:cNvPr>
            <p:cNvGrpSpPr/>
            <p:nvPr/>
          </p:nvGrpSpPr>
          <p:grpSpPr>
            <a:xfrm>
              <a:off x="2136460" y="1844633"/>
              <a:ext cx="2151762" cy="2153531"/>
              <a:chOff x="2279417" y="2122265"/>
              <a:chExt cx="3545777" cy="3548698"/>
            </a:xfrm>
            <a:effectLst/>
          </p:grpSpPr>
          <p:pic>
            <p:nvPicPr>
              <p:cNvPr id="108" name="図 107" descr="建物, スポーツゲーム, 部屋, 男 が含まれている画像&#10;&#10;自動的に生成された説明">
                <a:extLst>
                  <a:ext uri="{FF2B5EF4-FFF2-40B4-BE49-F238E27FC236}">
                    <a16:creationId xmlns:a16="http://schemas.microsoft.com/office/drawing/2014/main" id="{5D1F9269-FCB2-4E2A-9028-7C5A56B233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35887" y="2122265"/>
                <a:ext cx="3089307" cy="2448281"/>
              </a:xfrm>
              <a:prstGeom prst="rect">
                <a:avLst/>
              </a:prstGeom>
              <a:effectLst>
                <a:glow rad="127000">
                  <a:schemeClr val="bg1"/>
                </a:glow>
              </a:effectLst>
            </p:spPr>
          </p:pic>
          <p:pic>
            <p:nvPicPr>
              <p:cNvPr id="109" name="図 108">
                <a:extLst>
                  <a:ext uri="{FF2B5EF4-FFF2-40B4-BE49-F238E27FC236}">
                    <a16:creationId xmlns:a16="http://schemas.microsoft.com/office/drawing/2014/main" id="{6A1BBE1B-86CC-4E23-9F6D-A70075A3C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417" y="3554804"/>
                <a:ext cx="2340883" cy="2116159"/>
              </a:xfrm>
              <a:prstGeom prst="rect">
                <a:avLst/>
              </a:prstGeom>
              <a:effectLst>
                <a:glow rad="127000">
                  <a:schemeClr val="bg1"/>
                </a:glow>
              </a:effectLst>
            </p:spPr>
          </p:pic>
        </p:grpSp>
        <p:sp>
          <p:nvSpPr>
            <p:cNvPr id="110" name="正方形/長方形 109">
              <a:extLst>
                <a:ext uri="{FF2B5EF4-FFF2-40B4-BE49-F238E27FC236}">
                  <a16:creationId xmlns:a16="http://schemas.microsoft.com/office/drawing/2014/main" id="{721EB7F1-2A0E-4F82-BF65-05A43E970ECE}"/>
                </a:ext>
              </a:extLst>
            </p:cNvPr>
            <p:cNvSpPr/>
            <p:nvPr/>
          </p:nvSpPr>
          <p:spPr>
            <a:xfrm>
              <a:off x="428297" y="1722091"/>
              <a:ext cx="2800767" cy="7694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ja-JP" altLang="en-US" sz="4400" i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避難所</a:t>
              </a:r>
              <a:r>
                <a:rPr lang="ja-JP" altLang="en-US" sz="3200" i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避難</a:t>
              </a:r>
              <a:endParaRPr lang="ja-JP" altLang="en-US" sz="4400" i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116" name="テキスト ボックス 115">
              <a:extLst>
                <a:ext uri="{FF2B5EF4-FFF2-40B4-BE49-F238E27FC236}">
                  <a16:creationId xmlns:a16="http://schemas.microsoft.com/office/drawing/2014/main" id="{472CFF64-7932-4C84-912D-CBBD4456FA7B}"/>
                </a:ext>
              </a:extLst>
            </p:cNvPr>
            <p:cNvSpPr txBox="1"/>
            <p:nvPr/>
          </p:nvSpPr>
          <p:spPr>
            <a:xfrm>
              <a:off x="512147" y="2684470"/>
              <a:ext cx="193803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ja-JP" altLang="en-US" sz="2000" dirty="0">
                  <a:effectLst>
                    <a:glow rad="1270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命を守る</a:t>
              </a:r>
              <a:endParaRPr kumimoji="1" lang="en-US" altLang="ja-JP" sz="2000" dirty="0">
                <a:effectLst>
                  <a:glow rad="1270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r>
                <a:rPr kumimoji="1" lang="ja-JP" altLang="en-US" sz="2000" dirty="0">
                  <a:effectLst>
                    <a:glow rad="1270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最終手段のひとつ</a:t>
              </a:r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48E159F2-2F2C-4A4C-AB02-F3F4A044911A}"/>
              </a:ext>
            </a:extLst>
          </p:cNvPr>
          <p:cNvGrpSpPr/>
          <p:nvPr/>
        </p:nvGrpSpPr>
        <p:grpSpPr>
          <a:xfrm>
            <a:off x="4595401" y="601290"/>
            <a:ext cx="4318824" cy="2808000"/>
            <a:chOff x="4570824" y="1366222"/>
            <a:chExt cx="4318824" cy="2808000"/>
          </a:xfrm>
        </p:grpSpPr>
        <p:sp>
          <p:nvSpPr>
            <p:cNvPr id="104" name="正方形/長方形 103">
              <a:extLst>
                <a:ext uri="{FF2B5EF4-FFF2-40B4-BE49-F238E27FC236}">
                  <a16:creationId xmlns:a16="http://schemas.microsoft.com/office/drawing/2014/main" id="{329134CB-D2FA-4E17-A50C-DC75DB820E80}"/>
                </a:ext>
              </a:extLst>
            </p:cNvPr>
            <p:cNvSpPr/>
            <p:nvPr/>
          </p:nvSpPr>
          <p:spPr bwMode="auto">
            <a:xfrm>
              <a:off x="4570824" y="1366222"/>
              <a:ext cx="4318824" cy="2808000"/>
            </a:xfrm>
            <a:prstGeom prst="rect">
              <a:avLst/>
            </a:prstGeom>
            <a:solidFill>
              <a:srgbClr val="FFCC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Ｐゴシック" charset="-128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12" name="Picture 12" descr="雨が降る住宅街のイラスト（背景素材）">
              <a:extLst>
                <a:ext uri="{FF2B5EF4-FFF2-40B4-BE49-F238E27FC236}">
                  <a16:creationId xmlns:a16="http://schemas.microsoft.com/office/drawing/2014/main" id="{826A8461-B35C-449E-8A9E-553A6076B7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191" y="2084139"/>
              <a:ext cx="3097295" cy="1744809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4" name="正方形/長方形 113">
              <a:extLst>
                <a:ext uri="{FF2B5EF4-FFF2-40B4-BE49-F238E27FC236}">
                  <a16:creationId xmlns:a16="http://schemas.microsoft.com/office/drawing/2014/main" id="{D2403CAE-DC31-4FDD-833D-CAC4B8EE6D1E}"/>
                </a:ext>
              </a:extLst>
            </p:cNvPr>
            <p:cNvSpPr/>
            <p:nvPr/>
          </p:nvSpPr>
          <p:spPr>
            <a:xfrm>
              <a:off x="6589953" y="1658301"/>
              <a:ext cx="2133918" cy="7694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4400" i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在宅</a:t>
              </a:r>
              <a:r>
                <a:rPr lang="ja-JP" altLang="en-US" sz="3200" i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避難</a:t>
              </a:r>
              <a:endParaRPr lang="en-US" altLang="ja-JP" sz="4400" i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117" name="テキスト ボックス 116">
              <a:extLst>
                <a:ext uri="{FF2B5EF4-FFF2-40B4-BE49-F238E27FC236}">
                  <a16:creationId xmlns:a16="http://schemas.microsoft.com/office/drawing/2014/main" id="{7EF2C2B1-79A6-4FF2-A91C-31C33D42CFDC}"/>
                </a:ext>
              </a:extLst>
            </p:cNvPr>
            <p:cNvSpPr txBox="1"/>
            <p:nvPr/>
          </p:nvSpPr>
          <p:spPr>
            <a:xfrm>
              <a:off x="6436959" y="3616211"/>
              <a:ext cx="216084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dirty="0">
                  <a:effectLst>
                    <a:glow rad="1270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※</a:t>
              </a:r>
              <a:r>
                <a:rPr kumimoji="1" lang="ja-JP" altLang="en-US" dirty="0">
                  <a:effectLst>
                    <a:glow rad="1270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おうちが安全な場合</a:t>
              </a: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1AB0CCD-3E7D-4E0F-90A9-8A655A66555A}"/>
              </a:ext>
            </a:extLst>
          </p:cNvPr>
          <p:cNvGrpSpPr/>
          <p:nvPr/>
        </p:nvGrpSpPr>
        <p:grpSpPr>
          <a:xfrm>
            <a:off x="3388698" y="2495118"/>
            <a:ext cx="2361900" cy="2361900"/>
            <a:chOff x="3388698" y="3002032"/>
            <a:chExt cx="2361900" cy="2361900"/>
          </a:xfrm>
        </p:grpSpPr>
        <p:sp>
          <p:nvSpPr>
            <p:cNvPr id="126" name="楕円 125">
              <a:extLst>
                <a:ext uri="{FF2B5EF4-FFF2-40B4-BE49-F238E27FC236}">
                  <a16:creationId xmlns:a16="http://schemas.microsoft.com/office/drawing/2014/main" id="{293C2DB0-FD54-463A-8693-44246A0FE3CF}"/>
                </a:ext>
              </a:extLst>
            </p:cNvPr>
            <p:cNvSpPr/>
            <p:nvPr/>
          </p:nvSpPr>
          <p:spPr bwMode="auto">
            <a:xfrm>
              <a:off x="3388698" y="3002032"/>
              <a:ext cx="2361900" cy="2361900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127000">
                <a:srgbClr val="C00000"/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Ｐゴシック" charset="-128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3C1C8389-893D-4E59-B3C0-1D06FD572225}"/>
                </a:ext>
              </a:extLst>
            </p:cNvPr>
            <p:cNvSpPr/>
            <p:nvPr/>
          </p:nvSpPr>
          <p:spPr>
            <a:xfrm>
              <a:off x="3641637" y="3170710"/>
              <a:ext cx="1877437" cy="1938992"/>
            </a:xfrm>
            <a:prstGeom prst="rect">
              <a:avLst/>
            </a:prstGeom>
          </p:spPr>
          <p:txBody>
            <a:bodyPr wrap="none" anchor="ctr" anchorCtr="0">
              <a:spAutoFit/>
            </a:bodyPr>
            <a:lstStyle/>
            <a:p>
              <a:pPr lvl="0" algn="ctr"/>
              <a:r>
                <a:rPr lang="ja-JP" altLang="en-US" sz="6600" dirty="0">
                  <a:solidFill>
                    <a:schemeClr val="bg1"/>
                  </a:solidFill>
                  <a:effectLst>
                    <a:glow rad="127000">
                      <a:srgbClr val="C00000"/>
                    </a:glow>
                  </a:effectLst>
                  <a:latin typeface="HGP創英角ｺﾞｼｯｸUB"/>
                  <a:ea typeface="HGP創英角ｺﾞｼｯｸUB"/>
                </a:rPr>
                <a:t>分散</a:t>
              </a:r>
              <a:endParaRPr lang="en-US" altLang="ja-JP" sz="6600" dirty="0">
                <a:solidFill>
                  <a:schemeClr val="bg1"/>
                </a:solidFill>
                <a:effectLst>
                  <a:glow rad="127000">
                    <a:srgbClr val="C00000"/>
                  </a:glow>
                </a:effectLst>
                <a:latin typeface="HGP創英角ｺﾞｼｯｸUB"/>
                <a:ea typeface="HGP創英角ｺﾞｼｯｸUB"/>
              </a:endParaRPr>
            </a:p>
            <a:p>
              <a:pPr lvl="0" algn="ctr"/>
              <a:r>
                <a:rPr lang="ja-JP" altLang="en-US" sz="5400" dirty="0">
                  <a:solidFill>
                    <a:schemeClr val="bg1"/>
                  </a:solidFill>
                  <a:effectLst>
                    <a:glow rad="127000">
                      <a:srgbClr val="C00000"/>
                    </a:glow>
                  </a:effectLst>
                  <a:latin typeface="HGP創英角ｺﾞｼｯｸUB"/>
                  <a:ea typeface="HGP創英角ｺﾞｼｯｸUB"/>
                </a:rPr>
                <a:t>避難</a:t>
              </a:r>
              <a:endParaRPr lang="en-US" altLang="ja-JP" sz="6600" dirty="0">
                <a:solidFill>
                  <a:schemeClr val="bg1"/>
                </a:solidFill>
                <a:effectLst>
                  <a:glow rad="127000">
                    <a:srgbClr val="C00000"/>
                  </a:glow>
                </a:effectLst>
                <a:latin typeface="HGP創英角ｺﾞｼｯｸUB"/>
                <a:ea typeface="HGP創英角ｺﾞｼｯｸUB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670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12B5B59-98AC-4180-BA66-48D500DF52A5}"/>
              </a:ext>
            </a:extLst>
          </p:cNvPr>
          <p:cNvSpPr txBox="1"/>
          <p:nvPr/>
        </p:nvSpPr>
        <p:spPr>
          <a:xfrm>
            <a:off x="428625" y="1784245"/>
            <a:ext cx="8286750" cy="31085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平成</a:t>
            </a:r>
            <a:r>
              <a:rPr kumimoji="1" lang="ja-JP" altLang="en-US" sz="5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１６</a:t>
            </a:r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年に</a:t>
            </a:r>
            <a:r>
              <a:rPr kumimoji="1" lang="ja-JP" altLang="en-US" sz="5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災害</a:t>
            </a:r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が</a:t>
            </a:r>
            <a:r>
              <a:rPr kumimoji="1" lang="ja-JP" altLang="en-US" sz="5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豊岡</a:t>
            </a:r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であった</a:t>
            </a:r>
            <a:endParaRPr kumimoji="1" lang="en-US" altLang="ja-JP" sz="4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endParaRPr kumimoji="1" lang="en-US" altLang="ja-JP" sz="4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5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将来</a:t>
            </a:r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、</a:t>
            </a:r>
            <a:r>
              <a:rPr kumimoji="1" lang="ja-JP" altLang="en-US" sz="5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豊岡</a:t>
            </a:r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で</a:t>
            </a:r>
            <a:r>
              <a:rPr kumimoji="1" lang="ja-JP" altLang="en-US" sz="5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災害</a:t>
            </a:r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は</a:t>
            </a:r>
            <a:endParaRPr kumimoji="1" lang="en-US" altLang="ja-JP" sz="4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r"/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もう</a:t>
            </a:r>
            <a:r>
              <a:rPr kumimoji="1" lang="ja-JP" altLang="en-US" sz="5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起</a:t>
            </a:r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きることはない？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856A3A2-D120-4B22-97CC-4001F4205007}"/>
              </a:ext>
            </a:extLst>
          </p:cNvPr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E5BEBAD-29B2-48AD-85AE-E69F543687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BF85A5C6-33DB-4D7A-9F36-9BD27C543CD4}"/>
              </a:ext>
            </a:extLst>
          </p:cNvPr>
          <p:cNvGrpSpPr/>
          <p:nvPr/>
        </p:nvGrpSpPr>
        <p:grpSpPr>
          <a:xfrm>
            <a:off x="943427" y="566273"/>
            <a:ext cx="4389022" cy="2902857"/>
            <a:chOff x="943427" y="566273"/>
            <a:chExt cx="4389022" cy="2902857"/>
          </a:xfrm>
        </p:grpSpPr>
        <p:sp>
          <p:nvSpPr>
            <p:cNvPr id="7" name="楕円 6">
              <a:extLst>
                <a:ext uri="{FF2B5EF4-FFF2-40B4-BE49-F238E27FC236}">
                  <a16:creationId xmlns:a16="http://schemas.microsoft.com/office/drawing/2014/main" id="{D91D0946-A481-40AD-9521-07027A8883DB}"/>
                </a:ext>
              </a:extLst>
            </p:cNvPr>
            <p:cNvSpPr/>
            <p:nvPr/>
          </p:nvSpPr>
          <p:spPr>
            <a:xfrm>
              <a:off x="1686510" y="566273"/>
              <a:ext cx="2902857" cy="2902857"/>
            </a:xfrm>
            <a:prstGeom prst="ellipse">
              <a:avLst/>
            </a:prstGeom>
            <a:solidFill>
              <a:srgbClr val="49647F"/>
            </a:solidFill>
            <a:ln>
              <a:noFill/>
            </a:ln>
            <a:effectLst>
              <a:glow rad="127000">
                <a:srgbClr val="49647F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3CA2B2C6-0327-4260-A9C8-3B6D25ADA686}"/>
                </a:ext>
              </a:extLst>
            </p:cNvPr>
            <p:cNvSpPr txBox="1"/>
            <p:nvPr/>
          </p:nvSpPr>
          <p:spPr>
            <a:xfrm>
              <a:off x="943427" y="1032816"/>
              <a:ext cx="4389022" cy="196977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l"/>
              <a:r>
                <a:rPr kumimoji="1" lang="ja-JP" altLang="en-US" sz="4000" dirty="0">
                  <a:solidFill>
                    <a:schemeClr val="bg1"/>
                  </a:solidFill>
                  <a:effectLst>
                    <a:glow rad="127000">
                      <a:srgbClr val="49647F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昔</a:t>
              </a:r>
              <a:r>
                <a:rPr kumimoji="1" lang="ja-JP" altLang="en-US" sz="3200" dirty="0">
                  <a:solidFill>
                    <a:schemeClr val="bg1"/>
                  </a:solidFill>
                  <a:effectLst>
                    <a:glow rad="127000">
                      <a:srgbClr val="49647F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、</a:t>
              </a:r>
              <a:r>
                <a:rPr kumimoji="1" lang="ja-JP" altLang="en-US" sz="4400" dirty="0">
                  <a:solidFill>
                    <a:srgbClr val="FFFF00"/>
                  </a:solidFill>
                  <a:effectLst>
                    <a:glow rad="127000">
                      <a:srgbClr val="49647F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災害</a:t>
              </a:r>
              <a:r>
                <a:rPr kumimoji="1" lang="ja-JP" altLang="en-US" sz="3200" dirty="0">
                  <a:solidFill>
                    <a:schemeClr val="bg1"/>
                  </a:solidFill>
                  <a:effectLst>
                    <a:glow rad="127000">
                      <a:srgbClr val="49647F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があったなら</a:t>
              </a:r>
              <a:endParaRPr kumimoji="1" lang="en-US" altLang="ja-JP" sz="3200" dirty="0">
                <a:solidFill>
                  <a:schemeClr val="bg1"/>
                </a:solidFill>
                <a:effectLst>
                  <a:glow rad="127000">
                    <a:srgbClr val="49647F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l"/>
              <a:r>
                <a:rPr kumimoji="1" lang="ja-JP" altLang="en-US" sz="3600" dirty="0">
                  <a:solidFill>
                    <a:srgbClr val="FFFF00"/>
                  </a:solidFill>
                  <a:effectLst>
                    <a:glow rad="127000">
                      <a:srgbClr val="49647F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また</a:t>
              </a:r>
              <a:r>
                <a:rPr kumimoji="1" lang="ja-JP" altLang="en-US" sz="4400" dirty="0">
                  <a:solidFill>
                    <a:srgbClr val="FFFF00"/>
                  </a:solidFill>
                  <a:effectLst>
                    <a:glow rad="127000">
                      <a:srgbClr val="49647F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起</a:t>
              </a:r>
              <a:r>
                <a:rPr kumimoji="1" lang="ja-JP" altLang="en-US" sz="3600" dirty="0">
                  <a:solidFill>
                    <a:srgbClr val="FFFF00"/>
                  </a:solidFill>
                  <a:effectLst>
                    <a:glow rad="127000">
                      <a:srgbClr val="49647F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こってしまう</a:t>
              </a:r>
              <a:endParaRPr kumimoji="1" lang="en-US" altLang="ja-JP" sz="3600" dirty="0">
                <a:solidFill>
                  <a:srgbClr val="FFFF00"/>
                </a:solidFill>
                <a:effectLst>
                  <a:glow rad="127000">
                    <a:srgbClr val="49647F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r"/>
              <a:r>
                <a:rPr kumimoji="1" lang="ja-JP" altLang="en-US" sz="4000" dirty="0">
                  <a:solidFill>
                    <a:schemeClr val="bg1"/>
                  </a:solidFill>
                  <a:effectLst>
                    <a:glow rad="127000">
                      <a:srgbClr val="49647F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かも</a:t>
              </a:r>
              <a:r>
                <a:rPr kumimoji="1" lang="ja-JP" altLang="en-US" sz="3200" dirty="0">
                  <a:solidFill>
                    <a:schemeClr val="bg1"/>
                  </a:solidFill>
                  <a:effectLst>
                    <a:glow rad="127000">
                      <a:srgbClr val="49647F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しれない</a:t>
              </a:r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36440817-B04B-4755-ACD7-59872ADFACDE}"/>
              </a:ext>
            </a:extLst>
          </p:cNvPr>
          <p:cNvGrpSpPr/>
          <p:nvPr/>
        </p:nvGrpSpPr>
        <p:grpSpPr>
          <a:xfrm>
            <a:off x="3786652" y="3558892"/>
            <a:ext cx="4457952" cy="2902857"/>
            <a:chOff x="4251109" y="3486322"/>
            <a:chExt cx="4457952" cy="2902857"/>
          </a:xfrm>
        </p:grpSpPr>
        <p:sp>
          <p:nvSpPr>
            <p:cNvPr id="8" name="楕円 7">
              <a:extLst>
                <a:ext uri="{FF2B5EF4-FFF2-40B4-BE49-F238E27FC236}">
                  <a16:creationId xmlns:a16="http://schemas.microsoft.com/office/drawing/2014/main" id="{88D8F7EC-7A79-4BE9-B361-7A8D45F65CC5}"/>
                </a:ext>
              </a:extLst>
            </p:cNvPr>
            <p:cNvSpPr/>
            <p:nvPr/>
          </p:nvSpPr>
          <p:spPr>
            <a:xfrm>
              <a:off x="5028657" y="3486322"/>
              <a:ext cx="2902857" cy="2902857"/>
            </a:xfrm>
            <a:prstGeom prst="ellipse">
              <a:avLst/>
            </a:prstGeom>
            <a:solidFill>
              <a:srgbClr val="49647F"/>
            </a:solidFill>
            <a:ln>
              <a:noFill/>
            </a:ln>
            <a:effectLst>
              <a:glow rad="127000">
                <a:srgbClr val="49647F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9375587-BEBC-407D-8576-B3E181655094}"/>
                </a:ext>
              </a:extLst>
            </p:cNvPr>
            <p:cNvSpPr txBox="1"/>
            <p:nvPr/>
          </p:nvSpPr>
          <p:spPr>
            <a:xfrm>
              <a:off x="4251109" y="4014421"/>
              <a:ext cx="4457952" cy="184665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l"/>
              <a:r>
                <a:rPr kumimoji="1" lang="ja-JP" altLang="en-US" sz="4000" dirty="0">
                  <a:solidFill>
                    <a:schemeClr val="bg1"/>
                  </a:solidFill>
                  <a:effectLst>
                    <a:glow rad="127000">
                      <a:srgbClr val="49647F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最近、</a:t>
              </a:r>
              <a:r>
                <a:rPr kumimoji="1" lang="ja-JP" altLang="en-US" sz="4000" dirty="0">
                  <a:solidFill>
                    <a:srgbClr val="FFFF00"/>
                  </a:solidFill>
                  <a:effectLst>
                    <a:glow rad="127000">
                      <a:srgbClr val="49647F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日本</a:t>
              </a:r>
              <a:r>
                <a:rPr kumimoji="1" lang="ja-JP" altLang="en-US" sz="3200" dirty="0">
                  <a:solidFill>
                    <a:srgbClr val="FFFF00"/>
                  </a:solidFill>
                  <a:effectLst>
                    <a:glow rad="127000">
                      <a:srgbClr val="49647F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の</a:t>
              </a:r>
              <a:r>
                <a:rPr kumimoji="1" lang="ja-JP" altLang="en-US" sz="4000" dirty="0">
                  <a:solidFill>
                    <a:srgbClr val="FFFF00"/>
                  </a:solidFill>
                  <a:effectLst>
                    <a:glow rad="127000">
                      <a:srgbClr val="49647F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どこか</a:t>
              </a:r>
              <a:r>
                <a:rPr kumimoji="1" lang="ja-JP" altLang="en-US" sz="3200" dirty="0">
                  <a:solidFill>
                    <a:schemeClr val="bg1"/>
                  </a:solidFill>
                  <a:effectLst>
                    <a:glow rad="127000">
                      <a:srgbClr val="49647F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で</a:t>
              </a:r>
              <a:endParaRPr kumimoji="1" lang="en-US" altLang="ja-JP" sz="4000" dirty="0">
                <a:solidFill>
                  <a:schemeClr val="bg1"/>
                </a:solidFill>
                <a:effectLst>
                  <a:glow rad="127000">
                    <a:srgbClr val="49647F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l"/>
              <a:r>
                <a:rPr kumimoji="1" lang="ja-JP" altLang="en-US" sz="4000" dirty="0">
                  <a:solidFill>
                    <a:schemeClr val="bg1"/>
                  </a:solidFill>
                  <a:effectLst>
                    <a:glow rad="127000">
                      <a:srgbClr val="49647F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大雨・台風</a:t>
              </a:r>
              <a:r>
                <a:rPr kumimoji="1" lang="ja-JP" altLang="en-US" sz="3200" dirty="0">
                  <a:solidFill>
                    <a:schemeClr val="bg1"/>
                  </a:solidFill>
                  <a:effectLst>
                    <a:glow rad="127000">
                      <a:srgbClr val="49647F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で</a:t>
              </a:r>
              <a:endParaRPr kumimoji="1" lang="en-US" altLang="ja-JP" sz="3200" dirty="0">
                <a:solidFill>
                  <a:schemeClr val="bg1"/>
                </a:solidFill>
                <a:effectLst>
                  <a:glow rad="127000">
                    <a:srgbClr val="49647F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r"/>
              <a:r>
                <a:rPr kumimoji="1" lang="ja-JP" altLang="en-US" sz="4000" dirty="0">
                  <a:solidFill>
                    <a:srgbClr val="FFFF00"/>
                  </a:solidFill>
                  <a:effectLst>
                    <a:glow rad="127000">
                      <a:srgbClr val="49647F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被害</a:t>
              </a:r>
              <a:r>
                <a:rPr kumimoji="1" lang="ja-JP" altLang="en-US" sz="3200" dirty="0">
                  <a:solidFill>
                    <a:schemeClr val="bg1"/>
                  </a:solidFill>
                  <a:effectLst>
                    <a:glow rad="127000">
                      <a:srgbClr val="49647F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が</a:t>
              </a:r>
              <a:r>
                <a:rPr kumimoji="1" lang="ja-JP" altLang="en-US" sz="4000" dirty="0">
                  <a:solidFill>
                    <a:schemeClr val="bg1"/>
                  </a:solidFill>
                  <a:effectLst>
                    <a:glow rad="127000">
                      <a:srgbClr val="49647F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起</a:t>
              </a:r>
              <a:r>
                <a:rPr kumimoji="1" lang="ja-JP" altLang="en-US" sz="3200" dirty="0">
                  <a:solidFill>
                    <a:schemeClr val="bg1"/>
                  </a:solidFill>
                  <a:effectLst>
                    <a:glow rad="127000">
                      <a:srgbClr val="49647F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きている</a:t>
              </a:r>
              <a:endParaRPr kumimoji="1" lang="en-US" altLang="ja-JP" sz="3200" dirty="0">
                <a:solidFill>
                  <a:schemeClr val="bg1"/>
                </a:solidFill>
                <a:effectLst>
                  <a:glow rad="127000">
                    <a:srgbClr val="49647F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863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7CA26518-DA3B-4FC8-87F0-2C4798F215EE}"/>
              </a:ext>
            </a:extLst>
          </p:cNvPr>
          <p:cNvGrpSpPr/>
          <p:nvPr/>
        </p:nvGrpSpPr>
        <p:grpSpPr>
          <a:xfrm>
            <a:off x="190500" y="1187809"/>
            <a:ext cx="8763000" cy="4482383"/>
            <a:chOff x="190500" y="432517"/>
            <a:chExt cx="8763000" cy="4482383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2BAEAF94-40C2-422A-90EA-90CA494D86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ECEBE9"/>
                </a:clrFrom>
                <a:clrTo>
                  <a:srgbClr val="ECEBE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03" t="3554" r="10803" b="39791"/>
            <a:stretch/>
          </p:blipFill>
          <p:spPr>
            <a:xfrm>
              <a:off x="190500" y="1352550"/>
              <a:ext cx="8763000" cy="3562350"/>
            </a:xfrm>
            <a:prstGeom prst="rect">
              <a:avLst/>
            </a:prstGeom>
          </p:spPr>
        </p:pic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75D728F6-5091-431D-ADD8-26D8D4A8FE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ECEBE9"/>
                </a:clrFrom>
                <a:clrTo>
                  <a:srgbClr val="ECEBE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03" t="3554" r="10803" b="50872"/>
            <a:stretch/>
          </p:blipFill>
          <p:spPr>
            <a:xfrm>
              <a:off x="190500" y="432517"/>
              <a:ext cx="8763000" cy="2865583"/>
            </a:xfrm>
            <a:prstGeom prst="rect">
              <a:avLst/>
            </a:prstGeom>
          </p:spPr>
        </p:pic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>
          <a:xfrm>
            <a:off x="7086600" y="6582169"/>
            <a:ext cx="2057400" cy="275831"/>
          </a:xfrm>
        </p:spPr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37779" y="1377941"/>
            <a:ext cx="34676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今日の学習のめあて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AA66380-7462-4C0D-B91B-F7C285EC200D}"/>
              </a:ext>
            </a:extLst>
          </p:cNvPr>
          <p:cNvSpPr txBox="1"/>
          <p:nvPr/>
        </p:nvSpPr>
        <p:spPr>
          <a:xfrm>
            <a:off x="1332171" y="2336021"/>
            <a:ext cx="6479659" cy="24220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4400" dirty="0">
                <a:solidFill>
                  <a:srgbClr val="FFC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水害犠牲者ゼロ</a:t>
            </a:r>
            <a:r>
              <a:rPr kumimoji="1" lang="ja-JP" altLang="en-US" sz="4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を目指して</a:t>
            </a:r>
            <a:endParaRPr kumimoji="1" lang="en-US" altLang="ja-JP" sz="44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lnSpc>
                <a:spcPct val="120000"/>
              </a:lnSpc>
            </a:pPr>
            <a:r>
              <a:rPr kumimoji="1" lang="ja-JP" altLang="en-US" sz="4400" dirty="0">
                <a:solidFill>
                  <a:srgbClr val="FFC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中学生の自分たち</a:t>
            </a:r>
            <a:r>
              <a:rPr kumimoji="1" lang="ja-JP" altLang="en-US" sz="4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に</a:t>
            </a:r>
            <a:endParaRPr kumimoji="1" lang="en-US" altLang="ja-JP" sz="44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r">
              <a:lnSpc>
                <a:spcPct val="120000"/>
              </a:lnSpc>
            </a:pPr>
            <a:r>
              <a:rPr kumimoji="1" lang="ja-JP" altLang="en-US" sz="4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できることを考える</a:t>
            </a:r>
          </a:p>
        </p:txBody>
      </p:sp>
    </p:spTree>
    <p:extLst>
      <p:ext uri="{BB962C8B-B14F-4D97-AF65-F5344CB8AC3E}">
        <p14:creationId xmlns:p14="http://schemas.microsoft.com/office/powerpoint/2010/main" val="5948806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Arial Black"/>
        <a:ea typeface="HGP創英角ｺﾞｼｯｸUB"/>
        <a:cs typeface=""/>
      </a:majorFont>
      <a:minorFont>
        <a:latin typeface="Arial"/>
        <a:ea typeface="ＭＳ Ｐゴシック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 anchor="ctr" anchorCtr="0">
        <a:spAutoFit/>
      </a:bodyPr>
      <a:lstStyle>
        <a:defPPr algn="l">
          <a:defRPr kumimoji="1" sz="2400" dirty="0" smtClean="0">
            <a:latin typeface="HGP創英角ｺﾞｼｯｸUB" panose="020B0900000000000000" pitchFamily="50" charset="-128"/>
            <a:ea typeface="HGP創英角ｺﾞｼｯｸUB" panose="020B0900000000000000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6142</TotalTime>
  <Words>1500</Words>
  <Application>Microsoft Office PowerPoint</Application>
  <PresentationFormat>画面に合わせる (4:3)</PresentationFormat>
  <Paragraphs>265</Paragraphs>
  <Slides>32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32</vt:i4>
      </vt:variant>
    </vt:vector>
  </HeadingPairs>
  <TitlesOfParts>
    <vt:vector size="42" baseType="lpstr">
      <vt:lpstr>HGP創英ﾌﾟﾚｾﾞﾝｽEB</vt:lpstr>
      <vt:lpstr>HGP創英角ｺﾞｼｯｸUB</vt:lpstr>
      <vt:lpstr>MS PGothic</vt:lpstr>
      <vt:lpstr>MS PGothic</vt:lpstr>
      <vt:lpstr>メイリオ</vt:lpstr>
      <vt:lpstr>游ゴシック</vt:lpstr>
      <vt:lpstr>Arial</vt:lpstr>
      <vt:lpstr>Arial Black</vt:lpstr>
      <vt:lpstr>Calibri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kodama-idaist</dc:creator>
  <cp:lastModifiedBy>IDA</cp:lastModifiedBy>
  <cp:revision>496</cp:revision>
  <cp:lastPrinted>2020-09-02T07:11:23Z</cp:lastPrinted>
  <dcterms:created xsi:type="dcterms:W3CDTF">2016-12-27T07:02:10Z</dcterms:created>
  <dcterms:modified xsi:type="dcterms:W3CDTF">2021-09-09T05:10:56Z</dcterms:modified>
</cp:coreProperties>
</file>