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442" r:id="rId3"/>
    <p:sldId id="511" r:id="rId4"/>
    <p:sldId id="395" r:id="rId5"/>
    <p:sldId id="396" r:id="rId6"/>
    <p:sldId id="487" r:id="rId7"/>
    <p:sldId id="428" r:id="rId8"/>
    <p:sldId id="430" r:id="rId9"/>
    <p:sldId id="444" r:id="rId10"/>
    <p:sldId id="445" r:id="rId11"/>
    <p:sldId id="491" r:id="rId12"/>
    <p:sldId id="857" r:id="rId13"/>
    <p:sldId id="448" r:id="rId14"/>
    <p:sldId id="467" r:id="rId15"/>
    <p:sldId id="434" r:id="rId16"/>
    <p:sldId id="490" r:id="rId17"/>
    <p:sldId id="654" r:id="rId18"/>
    <p:sldId id="657" r:id="rId19"/>
    <p:sldId id="449" r:id="rId20"/>
    <p:sldId id="658" r:id="rId21"/>
    <p:sldId id="660" r:id="rId22"/>
    <p:sldId id="659" r:id="rId23"/>
    <p:sldId id="452" r:id="rId24"/>
    <p:sldId id="661" r:id="rId25"/>
    <p:sldId id="643" r:id="rId26"/>
    <p:sldId id="644" r:id="rId27"/>
    <p:sldId id="496" r:id="rId28"/>
    <p:sldId id="495" r:id="rId29"/>
    <p:sldId id="501" r:id="rId30"/>
    <p:sldId id="500" r:id="rId31"/>
    <p:sldId id="471" r:id="rId32"/>
    <p:sldId id="505" r:id="rId33"/>
    <p:sldId id="486" r:id="rId34"/>
    <p:sldId id="421" r:id="rId35"/>
  </p:sldIdLst>
  <p:sldSz cx="9144000" cy="6858000" type="screen4x3"/>
  <p:notesSz cx="10234613" cy="7099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8B006305-38A7-4A8C-9498-0F6DAB17E40B}">
          <p14:sldIdLst>
            <p14:sldId id="256"/>
            <p14:sldId id="442"/>
            <p14:sldId id="511"/>
            <p14:sldId id="395"/>
            <p14:sldId id="396"/>
            <p14:sldId id="487"/>
            <p14:sldId id="428"/>
            <p14:sldId id="430"/>
            <p14:sldId id="444"/>
            <p14:sldId id="445"/>
            <p14:sldId id="491"/>
            <p14:sldId id="857"/>
            <p14:sldId id="448"/>
            <p14:sldId id="467"/>
            <p14:sldId id="434"/>
            <p14:sldId id="490"/>
            <p14:sldId id="654"/>
            <p14:sldId id="657"/>
            <p14:sldId id="449"/>
            <p14:sldId id="658"/>
            <p14:sldId id="660"/>
            <p14:sldId id="659"/>
            <p14:sldId id="452"/>
            <p14:sldId id="661"/>
            <p14:sldId id="643"/>
            <p14:sldId id="644"/>
            <p14:sldId id="496"/>
            <p14:sldId id="495"/>
            <p14:sldId id="501"/>
            <p14:sldId id="500"/>
            <p14:sldId id="471"/>
            <p14:sldId id="505"/>
            <p14:sldId id="486"/>
            <p14:sldId id="4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1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9D43"/>
    <a:srgbClr val="F57F61"/>
    <a:srgbClr val="49647F"/>
    <a:srgbClr val="46A5D8"/>
    <a:srgbClr val="B52885"/>
    <a:srgbClr val="A2CDEB"/>
    <a:srgbClr val="EAEAEA"/>
    <a:srgbClr val="E1F85F"/>
    <a:srgbClr val="E7A7B7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575" autoAdjust="0"/>
    <p:restoredTop sz="96150" autoAdjust="0"/>
  </p:normalViewPr>
  <p:slideViewPr>
    <p:cSldViewPr snapToGrid="0">
      <p:cViewPr varScale="1">
        <p:scale>
          <a:sx n="115" d="100"/>
          <a:sy n="115" d="100"/>
        </p:scale>
        <p:origin x="1428" y="84"/>
      </p:cViewPr>
      <p:guideLst>
        <p:guide orient="horz" pos="4315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288"/>
    </p:cViewPr>
  </p:sorterViewPr>
  <p:notesViewPr>
    <p:cSldViewPr snapToGrid="0" showGuides="1">
      <p:cViewPr varScale="1">
        <p:scale>
          <a:sx n="115" d="100"/>
          <a:sy n="115" d="100"/>
        </p:scale>
        <p:origin x="91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5"/>
            <a:ext cx="4435304" cy="355680"/>
          </a:xfrm>
          <a:prstGeom prst="rect">
            <a:avLst/>
          </a:prstGeom>
        </p:spPr>
        <p:txBody>
          <a:bodyPr vert="horz" lIns="91390" tIns="45696" rIns="91390" bIns="45696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797022" y="5"/>
            <a:ext cx="4435304" cy="355680"/>
          </a:xfrm>
          <a:prstGeom prst="rect">
            <a:avLst/>
          </a:prstGeom>
        </p:spPr>
        <p:txBody>
          <a:bodyPr vert="horz" lIns="91390" tIns="45696" rIns="91390" bIns="45696" rtlCol="0"/>
          <a:lstStyle>
            <a:lvl1pPr algn="r">
              <a:defRPr sz="1100"/>
            </a:lvl1pPr>
          </a:lstStyle>
          <a:p>
            <a:fld id="{E7FB2217-CBDD-48DB-AC17-73D1C2F8948F}" type="datetimeFigureOut">
              <a:rPr kumimoji="1" lang="ja-JP" altLang="en-US" smtClean="0"/>
              <a:pPr/>
              <a:t>2021/9/15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6743621"/>
            <a:ext cx="4435304" cy="355680"/>
          </a:xfrm>
          <a:prstGeom prst="rect">
            <a:avLst/>
          </a:prstGeom>
        </p:spPr>
        <p:txBody>
          <a:bodyPr vert="horz" lIns="91390" tIns="45696" rIns="91390" bIns="45696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797022" y="6743621"/>
            <a:ext cx="4435304" cy="355680"/>
          </a:xfrm>
          <a:prstGeom prst="rect">
            <a:avLst/>
          </a:prstGeom>
        </p:spPr>
        <p:txBody>
          <a:bodyPr vert="horz" lIns="91390" tIns="45696" rIns="91390" bIns="45696" rtlCol="0" anchor="b"/>
          <a:lstStyle>
            <a:lvl1pPr algn="r">
              <a:defRPr sz="1100"/>
            </a:lvl1pPr>
          </a:lstStyle>
          <a:p>
            <a:fld id="{92305679-1BF0-436C-9755-67E9642487C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2780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434998" cy="356198"/>
          </a:xfrm>
          <a:prstGeom prst="rect">
            <a:avLst/>
          </a:prstGeom>
        </p:spPr>
        <p:txBody>
          <a:bodyPr vert="horz" lIns="98994" tIns="49496" rIns="98994" bIns="49496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797250" y="0"/>
            <a:ext cx="4434998" cy="356198"/>
          </a:xfrm>
          <a:prstGeom prst="rect">
            <a:avLst/>
          </a:prstGeom>
        </p:spPr>
        <p:txBody>
          <a:bodyPr vert="horz" lIns="98994" tIns="49496" rIns="98994" bIns="49496" rtlCol="0"/>
          <a:lstStyle>
            <a:lvl1pPr algn="r">
              <a:defRPr sz="1300"/>
            </a:lvl1pPr>
          </a:lstStyle>
          <a:p>
            <a:fld id="{9EC4DE7B-F0D2-4ABF-9DB6-85AB1CC4B47F}" type="datetimeFigureOut">
              <a:rPr kumimoji="1" lang="ja-JP" altLang="en-US" smtClean="0"/>
              <a:pPr/>
              <a:t>2021/9/15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521075" y="887413"/>
            <a:ext cx="3192463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94" tIns="49496" rIns="98994" bIns="4949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23462" y="3416539"/>
            <a:ext cx="8187690" cy="2795349"/>
          </a:xfrm>
          <a:prstGeom prst="rect">
            <a:avLst/>
          </a:prstGeom>
        </p:spPr>
        <p:txBody>
          <a:bodyPr vert="horz" lIns="98994" tIns="49496" rIns="98994" bIns="4949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6743108"/>
            <a:ext cx="4434998" cy="356197"/>
          </a:xfrm>
          <a:prstGeom prst="rect">
            <a:avLst/>
          </a:prstGeom>
        </p:spPr>
        <p:txBody>
          <a:bodyPr vert="horz" lIns="98994" tIns="49496" rIns="98994" bIns="49496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797250" y="6743108"/>
            <a:ext cx="4434998" cy="356197"/>
          </a:xfrm>
          <a:prstGeom prst="rect">
            <a:avLst/>
          </a:prstGeom>
        </p:spPr>
        <p:txBody>
          <a:bodyPr vert="horz" lIns="98994" tIns="49496" rIns="98994" bIns="49496" rtlCol="0" anchor="b"/>
          <a:lstStyle>
            <a:lvl1pPr algn="r">
              <a:defRPr sz="1300"/>
            </a:lvl1pPr>
          </a:lstStyle>
          <a:p>
            <a:fld id="{13DE0169-78C2-4ED3-82AC-3044DFE7EC7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645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466FE-E497-4DA0-9892-F6233B81F82E}" type="datetime1">
              <a:rPr kumimoji="1" lang="ja-JP" altLang="en-US" smtClean="0"/>
              <a:t>2021/9/15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703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56A91-9C34-4A30-9B28-6321A1D77550}" type="datetime1">
              <a:rPr kumimoji="1" lang="ja-JP" altLang="en-US" smtClean="0"/>
              <a:t>2021/9/15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0"/>
            <a:ext cx="9144000" cy="1407886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8215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56A91-9C34-4A30-9B28-6321A1D77550}" type="datetime1">
              <a:rPr kumimoji="1" lang="ja-JP" altLang="en-US" smtClean="0"/>
              <a:t>2021/9/15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0"/>
            <a:ext cx="9144000" cy="1407886"/>
          </a:xfrm>
          <a:prstGeom prst="rect">
            <a:avLst/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0988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16BD-85D5-41E1-BD32-2BA54A020CEC}" type="datetime1">
              <a:rPr kumimoji="1" lang="ja-JP" altLang="en-US" smtClean="0"/>
              <a:t>2021/9/15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152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2BA01-16CA-44D7-914F-7E2F88D237A2}" type="datetime1">
              <a:rPr kumimoji="1" lang="ja-JP" altLang="en-US" smtClean="0"/>
              <a:t>2021/9/15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1731878"/>
            <a:ext cx="9144000" cy="485029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0"/>
            <a:ext cx="9144000" cy="330200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51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64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2BA01-16CA-44D7-914F-7E2F88D237A2}" type="datetime1">
              <a:rPr kumimoji="1" lang="ja-JP" altLang="en-US" smtClean="0"/>
              <a:t>2021/9/15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1731878"/>
            <a:ext cx="9144000" cy="485029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0"/>
            <a:ext cx="9144000" cy="330200"/>
          </a:xfrm>
          <a:prstGeom prst="rect">
            <a:avLst/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2823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4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1E8C8-D2BA-4A87-B170-0D9F1A9A469F}" type="datetime1">
              <a:rPr kumimoji="1" lang="ja-JP" altLang="en-US" smtClean="0"/>
              <a:t>2021/9/15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0"/>
            <a:ext cx="9144000" cy="6561138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-285750" y="167406"/>
            <a:ext cx="9915525" cy="0"/>
          </a:xfrm>
          <a:prstGeom prst="line">
            <a:avLst/>
          </a:prstGeom>
          <a:ln w="38100">
            <a:solidFill>
              <a:srgbClr val="496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894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3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1E8C8-D2BA-4A87-B170-0D9F1A9A469F}" type="datetime1">
              <a:rPr kumimoji="1" lang="ja-JP" altLang="en-US" smtClean="0"/>
              <a:t>2021/9/15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0"/>
            <a:ext cx="9144000" cy="6561138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0279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9F667-D32D-4A3B-A351-17F57AFD4CDE}" type="datetime1">
              <a:rPr kumimoji="1" lang="ja-JP" altLang="en-US" smtClean="0"/>
              <a:t>2021/9/15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16200000">
            <a:off x="-4406899" y="2946400"/>
            <a:ext cx="9144000" cy="330200"/>
          </a:xfrm>
          <a:prstGeom prst="rect">
            <a:avLst/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8876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564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9F667-D32D-4A3B-A351-17F57AFD4CDE}" type="datetime1">
              <a:rPr kumimoji="1" lang="ja-JP" altLang="en-US" smtClean="0"/>
              <a:t>2021/9/15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0"/>
            <a:ext cx="9144000" cy="330200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4350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4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9F667-D32D-4A3B-A351-17F57AFD4CDE}" type="datetime1">
              <a:rPr kumimoji="1" lang="ja-JP" altLang="en-US" smtClean="0"/>
              <a:t>2021/9/15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0"/>
            <a:ext cx="9144000" cy="330200"/>
          </a:xfrm>
          <a:prstGeom prst="rect">
            <a:avLst/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118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4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04695-A0C2-42C1-A558-8719DFE57C95}" type="datetime1">
              <a:rPr kumimoji="1" lang="ja-JP" altLang="en-US" smtClean="0"/>
              <a:t>2021/9/15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582169"/>
            <a:ext cx="2057400" cy="275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15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73" r:id="rId3"/>
    <p:sldLayoutId id="2147483680" r:id="rId4"/>
    <p:sldLayoutId id="2147483676" r:id="rId5"/>
    <p:sldLayoutId id="2147483681" r:id="rId6"/>
    <p:sldLayoutId id="2147483675" r:id="rId7"/>
    <p:sldLayoutId id="2147483677" r:id="rId8"/>
    <p:sldLayoutId id="2147483678" r:id="rId9"/>
    <p:sldLayoutId id="2147483674" r:id="rId10"/>
    <p:sldLayoutId id="214748367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userDrawn="1">
          <p15:clr>
            <a:srgbClr val="F26B43"/>
          </p15:clr>
        </p15:guide>
        <p15:guide id="3" orient="horz" pos="43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977106" y="2064334"/>
            <a:ext cx="7189789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600"/>
              </a:lnSpc>
            </a:pPr>
            <a:r>
              <a:rPr kumimoji="1"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水害時の</a:t>
            </a:r>
            <a:endParaRPr kumimoji="1" lang="en-US" altLang="ja-JP" sz="4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ts val="6600"/>
              </a:lnSpc>
            </a:pPr>
            <a:r>
              <a:rPr kumimoji="1"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具体的な避難行動を考える</a:t>
            </a:r>
            <a:endParaRPr kumimoji="1" lang="en-US" altLang="ja-JP" sz="4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B032207-8C78-4341-A82B-145BB0215F21}"/>
              </a:ext>
            </a:extLst>
          </p:cNvPr>
          <p:cNvSpPr txBox="1"/>
          <p:nvPr/>
        </p:nvSpPr>
        <p:spPr>
          <a:xfrm>
            <a:off x="7227533" y="298133"/>
            <a:ext cx="1685077" cy="458757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txBody>
          <a:bodyPr wrap="none" tIns="72000" bIns="108000" rtlCol="0">
            <a:spAutoFit/>
          </a:bodyPr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中学生・水害②</a:t>
            </a:r>
          </a:p>
        </p:txBody>
      </p:sp>
      <p:sp>
        <p:nvSpPr>
          <p:cNvPr id="9" name="テキスト ボックス 7"/>
          <p:cNvSpPr txBox="1"/>
          <p:nvPr/>
        </p:nvSpPr>
        <p:spPr>
          <a:xfrm>
            <a:off x="2909779" y="5223194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国土交通省　近畿地方整備局</a:t>
            </a:r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豊岡河川国道事務所</a:t>
            </a:r>
          </a:p>
        </p:txBody>
      </p:sp>
      <p:sp>
        <p:nvSpPr>
          <p:cNvPr id="11" name="テキスト ボックス 12"/>
          <p:cNvSpPr txBox="1"/>
          <p:nvPr/>
        </p:nvSpPr>
        <p:spPr>
          <a:xfrm>
            <a:off x="2965884" y="5869525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</a:t>
            </a:r>
            <a:r>
              <a:rPr kumimoji="1"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資料提供・編集協力</a:t>
            </a:r>
            <a:r>
              <a:rPr kumimoji="1" lang="en-US" altLang="ja-JP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)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 岡 市</a:t>
            </a:r>
          </a:p>
        </p:txBody>
      </p:sp>
      <p:cxnSp>
        <p:nvCxnSpPr>
          <p:cNvPr id="3" name="直線コネクタ 2"/>
          <p:cNvCxnSpPr/>
          <p:nvPr/>
        </p:nvCxnSpPr>
        <p:spPr>
          <a:xfrm>
            <a:off x="2578100" y="4961680"/>
            <a:ext cx="37719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249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9964BA1-8B35-4148-A9B4-20F13AF95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01" y="2995664"/>
            <a:ext cx="2700000" cy="3818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正方形/長方形 2"/>
          <p:cNvSpPr/>
          <p:nvPr/>
        </p:nvSpPr>
        <p:spPr>
          <a:xfrm>
            <a:off x="3793373" y="5082217"/>
            <a:ext cx="4937760" cy="695128"/>
          </a:xfrm>
          <a:prstGeom prst="rect">
            <a:avLst/>
          </a:prstGeom>
          <a:solidFill>
            <a:srgbClr val="F29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洪水浸水想定区域図</a:t>
            </a:r>
            <a:endParaRPr kumimoji="1" lang="ja-JP" altLang="en-US" sz="36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5901" y="556814"/>
            <a:ext cx="7480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ハザードマップ</a:t>
            </a:r>
            <a:r>
              <a:rPr kumimoji="1" lang="ja-JP" altLang="en-US" sz="32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とは？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92452" y="1710393"/>
            <a:ext cx="7851548" cy="796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4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災害による被害の予想地図</a:t>
            </a:r>
          </a:p>
        </p:txBody>
      </p:sp>
      <p:grpSp>
        <p:nvGrpSpPr>
          <p:cNvPr id="10" name="グループ化 9"/>
          <p:cNvGrpSpPr/>
          <p:nvPr/>
        </p:nvGrpSpPr>
        <p:grpSpPr>
          <a:xfrm rot="21263450">
            <a:off x="5479086" y="506342"/>
            <a:ext cx="2749261" cy="789452"/>
            <a:chOff x="1974361" y="3669659"/>
            <a:chExt cx="2749261" cy="789452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2190201" y="3669659"/>
              <a:ext cx="24336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>
                  <a:solidFill>
                    <a:srgbClr val="F29D43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見たことある？</a:t>
              </a:r>
            </a:p>
          </p:txBody>
        </p:sp>
        <p:grpSp>
          <p:nvGrpSpPr>
            <p:cNvPr id="12" name="グループ化 11"/>
            <p:cNvGrpSpPr/>
            <p:nvPr/>
          </p:nvGrpSpPr>
          <p:grpSpPr>
            <a:xfrm>
              <a:off x="1974361" y="3905282"/>
              <a:ext cx="2749261" cy="553829"/>
              <a:chOff x="1974361" y="3905282"/>
              <a:chExt cx="2749261" cy="553829"/>
            </a:xfrm>
          </p:grpSpPr>
          <p:cxnSp>
            <p:nvCxnSpPr>
              <p:cNvPr id="13" name="直線コネクタ 12"/>
              <p:cNvCxnSpPr/>
              <p:nvPr/>
            </p:nvCxnSpPr>
            <p:spPr>
              <a:xfrm rot="336550" flipV="1">
                <a:off x="2138324" y="4134244"/>
                <a:ext cx="2585298" cy="253909"/>
              </a:xfrm>
              <a:prstGeom prst="line">
                <a:avLst/>
              </a:prstGeom>
              <a:ln w="50800" cap="rnd">
                <a:solidFill>
                  <a:srgbClr val="F29D43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コネクタ 13"/>
              <p:cNvCxnSpPr/>
              <p:nvPr/>
            </p:nvCxnSpPr>
            <p:spPr>
              <a:xfrm>
                <a:off x="1974361" y="3905282"/>
                <a:ext cx="100998" cy="275344"/>
              </a:xfrm>
              <a:prstGeom prst="line">
                <a:avLst/>
              </a:prstGeom>
              <a:ln w="50800" cap="rnd">
                <a:solidFill>
                  <a:srgbClr val="F29D43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>
              <a:xfrm flipH="1">
                <a:off x="2005615" y="4261198"/>
                <a:ext cx="113494" cy="197913"/>
              </a:xfrm>
              <a:prstGeom prst="line">
                <a:avLst/>
              </a:prstGeom>
              <a:ln w="50800" cap="rnd">
                <a:solidFill>
                  <a:srgbClr val="F29D43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" name="直線コネクタ 15"/>
          <p:cNvCxnSpPr/>
          <p:nvPr/>
        </p:nvCxnSpPr>
        <p:spPr>
          <a:xfrm>
            <a:off x="215901" y="1480144"/>
            <a:ext cx="5473699" cy="0"/>
          </a:xfrm>
          <a:prstGeom prst="line">
            <a:avLst/>
          </a:prstGeom>
          <a:ln w="63500" cap="rnd">
            <a:solidFill>
              <a:srgbClr val="49647F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二等辺三角形 19"/>
          <p:cNvSpPr/>
          <p:nvPr/>
        </p:nvSpPr>
        <p:spPr>
          <a:xfrm rot="16200000">
            <a:off x="3185738" y="4569078"/>
            <a:ext cx="424574" cy="366012"/>
          </a:xfrm>
          <a:prstGeom prst="triangle">
            <a:avLst/>
          </a:prstGeom>
          <a:solidFill>
            <a:srgbClr val="F29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63950" y="2582932"/>
            <a:ext cx="52661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地形や過去の大雨・地震のデータなどをもとに作成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92453" y="5832102"/>
            <a:ext cx="3138680" cy="576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kumimoji="1" lang="ja-JP" altLang="en-US" sz="28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</a:t>
            </a:r>
            <a:r>
              <a:rPr kumimoji="1" lang="ja-JP" altLang="en-US" sz="36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公表</a:t>
            </a:r>
            <a:r>
              <a:rPr kumimoji="1" lang="ja-JP" altLang="en-US" sz="28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されています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12E73D2-3145-45E5-861F-454681059DD0}"/>
              </a:ext>
            </a:extLst>
          </p:cNvPr>
          <p:cNvSpPr txBox="1"/>
          <p:nvPr/>
        </p:nvSpPr>
        <p:spPr>
          <a:xfrm>
            <a:off x="259901" y="2550043"/>
            <a:ext cx="2452695" cy="453183"/>
          </a:xfrm>
          <a:prstGeom prst="rect">
            <a:avLst/>
          </a:prstGeom>
          <a:noFill/>
        </p:spPr>
        <p:txBody>
          <a:bodyPr wrap="none" lIns="108000" tIns="72000" rIns="108000" bIns="72000">
            <a:spAutoFit/>
          </a:bodyPr>
          <a:lstStyle/>
          <a:p>
            <a:pPr marL="180975" indent="-180975"/>
            <a:r>
              <a:rPr lang="ja-JP" altLang="en-US" sz="1000" dirty="0">
                <a:effectLst>
                  <a:glow rad="1270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▼</a:t>
            </a:r>
            <a:r>
              <a:rPr lang="en-US" altLang="ja-JP" sz="1000" dirty="0">
                <a:effectLst>
                  <a:glow rad="1270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</a:t>
            </a:r>
            <a:r>
              <a:rPr lang="ja-JP" altLang="en-US" sz="1000" dirty="0">
                <a:effectLst>
                  <a:glow rad="1270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円山川水系円山川・出石川・奈佐川</a:t>
            </a:r>
            <a:br>
              <a:rPr lang="en-US" altLang="ja-JP" sz="1000" dirty="0">
                <a:effectLst>
                  <a:glow rad="1270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1000" dirty="0">
                <a:effectLst>
                  <a:glow rad="1270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洪水浸水想定区域図（想定最大規模）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6906D07-C1B8-4E55-8DC7-CD896031409B}"/>
              </a:ext>
            </a:extLst>
          </p:cNvPr>
          <p:cNvSpPr txBox="1"/>
          <p:nvPr/>
        </p:nvSpPr>
        <p:spPr>
          <a:xfrm>
            <a:off x="3793373" y="4404793"/>
            <a:ext cx="3037691" cy="576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36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国土交通省</a:t>
            </a:r>
            <a:r>
              <a:rPr kumimoji="1" lang="ja-JP" altLang="en-US" sz="28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から</a:t>
            </a:r>
          </a:p>
        </p:txBody>
      </p:sp>
    </p:spTree>
    <p:extLst>
      <p:ext uri="{BB962C8B-B14F-4D97-AF65-F5344CB8AC3E}">
        <p14:creationId xmlns:p14="http://schemas.microsoft.com/office/powerpoint/2010/main" val="2577718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0" y="0"/>
            <a:ext cx="9144000" cy="6357257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28092" y="2716963"/>
            <a:ext cx="8287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洪水ハザードマップを見てみよう</a:t>
            </a:r>
          </a:p>
        </p:txBody>
      </p:sp>
    </p:spTree>
    <p:extLst>
      <p:ext uri="{BB962C8B-B14F-4D97-AF65-F5344CB8AC3E}">
        <p14:creationId xmlns:p14="http://schemas.microsoft.com/office/powerpoint/2010/main" val="692697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28976ACE-0C83-4BCF-9AB3-AFEA007E84B0}"/>
              </a:ext>
            </a:extLst>
          </p:cNvPr>
          <p:cNvGrpSpPr/>
          <p:nvPr/>
        </p:nvGrpSpPr>
        <p:grpSpPr>
          <a:xfrm>
            <a:off x="252000" y="1447675"/>
            <a:ext cx="8640000" cy="5003925"/>
            <a:chOff x="157844" y="1447675"/>
            <a:chExt cx="8640000" cy="5003925"/>
          </a:xfrm>
        </p:grpSpPr>
        <p:sp>
          <p:nvSpPr>
            <p:cNvPr id="43" name="正方形/長方形 42"/>
            <p:cNvSpPr/>
            <p:nvPr/>
          </p:nvSpPr>
          <p:spPr>
            <a:xfrm>
              <a:off x="157844" y="1447675"/>
              <a:ext cx="8640000" cy="5003925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496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ffectLst/>
              </a:endParaRPr>
            </a:p>
          </p:txBody>
        </p:sp>
        <p:sp>
          <p:nvSpPr>
            <p:cNvPr id="47" name="正方形/長方形 46"/>
            <p:cNvSpPr/>
            <p:nvPr/>
          </p:nvSpPr>
          <p:spPr>
            <a:xfrm>
              <a:off x="157844" y="1447675"/>
              <a:ext cx="8640000" cy="261302"/>
            </a:xfrm>
            <a:prstGeom prst="rect">
              <a:avLst/>
            </a:prstGeom>
            <a:solidFill>
              <a:srgbClr val="49647F"/>
            </a:solidFill>
            <a:ln w="63500">
              <a:solidFill>
                <a:srgbClr val="496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92220DE5-0223-4C1F-AB95-8E7BD75F7D6C}"/>
              </a:ext>
            </a:extLst>
          </p:cNvPr>
          <p:cNvSpPr/>
          <p:nvPr/>
        </p:nvSpPr>
        <p:spPr>
          <a:xfrm>
            <a:off x="1606904" y="6069150"/>
            <a:ext cx="5357771" cy="215712"/>
          </a:xfrm>
          <a:prstGeom prst="rect">
            <a:avLst/>
          </a:prstGeom>
          <a:solidFill>
            <a:srgbClr val="F8F4A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ｚ</a:t>
            </a: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F2E87464-923D-4789-AC52-5E67C2C882F3}"/>
              </a:ext>
            </a:extLst>
          </p:cNvPr>
          <p:cNvSpPr/>
          <p:nvPr/>
        </p:nvSpPr>
        <p:spPr>
          <a:xfrm>
            <a:off x="1606904" y="5407024"/>
            <a:ext cx="5357771" cy="662126"/>
          </a:xfrm>
          <a:prstGeom prst="rect">
            <a:avLst/>
          </a:prstGeom>
          <a:solidFill>
            <a:srgbClr val="FED9B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EBA3B5C2-A8E3-48CC-BD6C-287B565252BF}"/>
              </a:ext>
            </a:extLst>
          </p:cNvPr>
          <p:cNvSpPr/>
          <p:nvPr/>
        </p:nvSpPr>
        <p:spPr>
          <a:xfrm>
            <a:off x="1606904" y="4198925"/>
            <a:ext cx="5357771" cy="1208096"/>
          </a:xfrm>
          <a:prstGeom prst="rect">
            <a:avLst/>
          </a:prstGeom>
          <a:solidFill>
            <a:srgbClr val="FFB7BA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89594E4F-581B-48E6-B709-3A81FA96CAAD}"/>
              </a:ext>
            </a:extLst>
          </p:cNvPr>
          <p:cNvSpPr/>
          <p:nvPr/>
        </p:nvSpPr>
        <p:spPr>
          <a:xfrm>
            <a:off x="1606904" y="3586921"/>
            <a:ext cx="5357771" cy="612000"/>
          </a:xfrm>
          <a:prstGeom prst="rect">
            <a:avLst/>
          </a:prstGeom>
          <a:solidFill>
            <a:srgbClr val="FE908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8A5E9FAC-8F6B-45EC-B9E3-312E7F72127D}"/>
              </a:ext>
            </a:extLst>
          </p:cNvPr>
          <p:cNvSpPr/>
          <p:nvPr/>
        </p:nvSpPr>
        <p:spPr>
          <a:xfrm>
            <a:off x="1606904" y="2974923"/>
            <a:ext cx="5357771" cy="612000"/>
          </a:xfrm>
          <a:prstGeom prst="rect">
            <a:avLst/>
          </a:prstGeom>
          <a:solidFill>
            <a:srgbClr val="F384C9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67B6DE39-8172-4929-84AE-0547800EE0AD}"/>
              </a:ext>
            </a:extLst>
          </p:cNvPr>
          <p:cNvSpPr/>
          <p:nvPr/>
        </p:nvSpPr>
        <p:spPr>
          <a:xfrm>
            <a:off x="1606904" y="2362922"/>
            <a:ext cx="5357771" cy="612000"/>
          </a:xfrm>
          <a:prstGeom prst="rect">
            <a:avLst/>
          </a:prstGeom>
          <a:solidFill>
            <a:srgbClr val="DB79DD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F7C3A77F-7087-439C-9615-A7583AF7BF42}"/>
              </a:ext>
            </a:extLst>
          </p:cNvPr>
          <p:cNvSpPr txBox="1"/>
          <p:nvPr/>
        </p:nvSpPr>
        <p:spPr>
          <a:xfrm>
            <a:off x="2649805" y="5963400"/>
            <a:ext cx="1591376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0.5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未満</a:t>
            </a:r>
            <a:endParaRPr kumimoji="1" lang="ja-JP" altLang="en-US" sz="20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9B337817-A614-41CA-8845-E569112E4A0B}"/>
              </a:ext>
            </a:extLst>
          </p:cNvPr>
          <p:cNvSpPr txBox="1"/>
          <p:nvPr/>
        </p:nvSpPr>
        <p:spPr>
          <a:xfrm>
            <a:off x="2649805" y="5553419"/>
            <a:ext cx="1647887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0.5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～３ｍ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未満</a:t>
            </a:r>
            <a:endParaRPr kumimoji="1" lang="ja-JP" altLang="en-US" sz="24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FF41835E-CA39-4DEC-BE2A-8E1402B4FC39}"/>
              </a:ext>
            </a:extLst>
          </p:cNvPr>
          <p:cNvSpPr txBox="1"/>
          <p:nvPr/>
        </p:nvSpPr>
        <p:spPr>
          <a:xfrm>
            <a:off x="2649805" y="4618307"/>
            <a:ext cx="1420261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３～５ｍ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未満</a:t>
            </a:r>
            <a:endParaRPr kumimoji="1" lang="ja-JP" altLang="en-US" sz="24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4A863852-E88A-4791-93EA-48AF7025384D}"/>
              </a:ext>
            </a:extLst>
          </p:cNvPr>
          <p:cNvSpPr txBox="1"/>
          <p:nvPr/>
        </p:nvSpPr>
        <p:spPr>
          <a:xfrm>
            <a:off x="2649805" y="3072345"/>
            <a:ext cx="1734449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10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～</a:t>
            </a:r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未満</a:t>
            </a:r>
            <a:endParaRPr kumimoji="1" lang="ja-JP" altLang="en-US" sz="24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0B67188D-CA4C-4F7C-B53C-197A069ECD09}"/>
              </a:ext>
            </a:extLst>
          </p:cNvPr>
          <p:cNvSpPr txBox="1"/>
          <p:nvPr/>
        </p:nvSpPr>
        <p:spPr>
          <a:xfrm>
            <a:off x="2649805" y="3715256"/>
            <a:ext cx="1577355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５～</a:t>
            </a:r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10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未満</a:t>
            </a:r>
            <a:endParaRPr kumimoji="1" lang="ja-JP" altLang="en-US" sz="24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EA2BCAD3-B051-4533-8812-D2B089E51574}"/>
              </a:ext>
            </a:extLst>
          </p:cNvPr>
          <p:cNvSpPr txBox="1"/>
          <p:nvPr/>
        </p:nvSpPr>
        <p:spPr>
          <a:xfrm>
            <a:off x="2649805" y="2410406"/>
            <a:ext cx="1038746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以上</a:t>
            </a:r>
            <a:endParaRPr kumimoji="1" lang="ja-JP" altLang="en-US" sz="20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92791" y="0"/>
            <a:ext cx="4230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ハザードマップの見方</a:t>
            </a:r>
          </a:p>
        </p:txBody>
      </p:sp>
      <p:cxnSp>
        <p:nvCxnSpPr>
          <p:cNvPr id="26" name="直線コネクタ 25"/>
          <p:cNvCxnSpPr/>
          <p:nvPr/>
        </p:nvCxnSpPr>
        <p:spPr>
          <a:xfrm>
            <a:off x="284100" y="695317"/>
            <a:ext cx="4663440" cy="0"/>
          </a:xfrm>
          <a:prstGeom prst="line">
            <a:avLst/>
          </a:prstGeom>
          <a:ln w="63500" cap="rnd">
            <a:solidFill>
              <a:srgbClr val="49647F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357079" y="1833217"/>
            <a:ext cx="41152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■浸水のおそれがあるところ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53366" y="1040585"/>
            <a:ext cx="2731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色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がついているところ</a:t>
            </a:r>
          </a:p>
        </p:txBody>
      </p:sp>
      <p:cxnSp>
        <p:nvCxnSpPr>
          <p:cNvPr id="49" name="直線矢印コネクタ 48"/>
          <p:cNvCxnSpPr/>
          <p:nvPr/>
        </p:nvCxnSpPr>
        <p:spPr>
          <a:xfrm flipV="1">
            <a:off x="7789028" y="2886651"/>
            <a:ext cx="0" cy="3126105"/>
          </a:xfrm>
          <a:prstGeom prst="straightConnector1">
            <a:avLst/>
          </a:prstGeom>
          <a:ln w="85725">
            <a:solidFill>
              <a:srgbClr val="C00000"/>
            </a:solidFill>
            <a:headEnd type="none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7418116" y="2365642"/>
            <a:ext cx="779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深い</a:t>
            </a:r>
          </a:p>
        </p:txBody>
      </p:sp>
      <p:grpSp>
        <p:nvGrpSpPr>
          <p:cNvPr id="27" name="グループ化 26"/>
          <p:cNvGrpSpPr/>
          <p:nvPr/>
        </p:nvGrpSpPr>
        <p:grpSpPr>
          <a:xfrm>
            <a:off x="729255" y="2461334"/>
            <a:ext cx="1158938" cy="967755"/>
            <a:chOff x="-59475" y="2370808"/>
            <a:chExt cx="1248423" cy="1042478"/>
          </a:xfrm>
          <a:effectLst>
            <a:glow rad="127000">
              <a:schemeClr val="bg1"/>
            </a:glow>
          </a:effectLst>
        </p:grpSpPr>
        <p:sp>
          <p:nvSpPr>
            <p:cNvPr id="55" name="右矢印 54"/>
            <p:cNvSpPr/>
            <p:nvPr/>
          </p:nvSpPr>
          <p:spPr>
            <a:xfrm rot="14316351" flipH="1">
              <a:off x="43498" y="2267835"/>
              <a:ext cx="1042478" cy="1248423"/>
            </a:xfrm>
            <a:prstGeom prst="rightArrow">
              <a:avLst>
                <a:gd name="adj1" fmla="val 50000"/>
                <a:gd name="adj2" fmla="val 57012"/>
              </a:avLst>
            </a:prstGeom>
            <a:solidFill>
              <a:srgbClr val="F29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159647" y="2644875"/>
              <a:ext cx="820564" cy="576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kumimoji="1" lang="ja-JP" altLang="en-US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マップ</a:t>
              </a:r>
              <a:endParaRPr kumimoji="1" lang="en-US" altLang="ja-JP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>
                <a:lnSpc>
                  <a:spcPct val="80000"/>
                </a:lnSpc>
              </a:pPr>
              <a:r>
                <a:rPr kumimoji="1" lang="ja-JP" altLang="en-US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表示</a:t>
              </a:r>
            </a:p>
          </p:txBody>
        </p:sp>
      </p:grpSp>
      <p:sp>
        <p:nvSpPr>
          <p:cNvPr id="76" name="フリーフォーム: 図形 75">
            <a:extLst>
              <a:ext uri="{FF2B5EF4-FFF2-40B4-BE49-F238E27FC236}">
                <a16:creationId xmlns:a16="http://schemas.microsoft.com/office/drawing/2014/main" id="{E9E66832-0E01-45AE-A539-31F4DE0660AB}"/>
              </a:ext>
            </a:extLst>
          </p:cNvPr>
          <p:cNvSpPr/>
          <p:nvPr/>
        </p:nvSpPr>
        <p:spPr>
          <a:xfrm>
            <a:off x="1606905" y="3859980"/>
            <a:ext cx="999491" cy="2432084"/>
          </a:xfrm>
          <a:custGeom>
            <a:avLst/>
            <a:gdLst>
              <a:gd name="connsiteX0" fmla="*/ 0 w 1288327"/>
              <a:gd name="connsiteY0" fmla="*/ 0 h 3134916"/>
              <a:gd name="connsiteX1" fmla="*/ 543849 w 1288327"/>
              <a:gd name="connsiteY1" fmla="*/ 0 h 3134916"/>
              <a:gd name="connsiteX2" fmla="*/ 574703 w 1288327"/>
              <a:gd name="connsiteY2" fmla="*/ 0 h 3134916"/>
              <a:gd name="connsiteX3" fmla="*/ 1072358 w 1288327"/>
              <a:gd name="connsiteY3" fmla="*/ 444998 h 3134916"/>
              <a:gd name="connsiteX4" fmla="*/ 792480 w 1288327"/>
              <a:gd name="connsiteY4" fmla="*/ 444998 h 3134916"/>
              <a:gd name="connsiteX5" fmla="*/ 792480 w 1288327"/>
              <a:gd name="connsiteY5" fmla="*/ 1503245 h 3134916"/>
              <a:gd name="connsiteX6" fmla="*/ 944960 w 1288327"/>
              <a:gd name="connsiteY6" fmla="*/ 1503245 h 3134916"/>
              <a:gd name="connsiteX7" fmla="*/ 1288327 w 1288327"/>
              <a:gd name="connsiteY7" fmla="*/ 1996128 h 3134916"/>
              <a:gd name="connsiteX8" fmla="*/ 1150620 w 1288327"/>
              <a:gd name="connsiteY8" fmla="*/ 1996128 h 3134916"/>
              <a:gd name="connsiteX9" fmla="*/ 1150620 w 1288327"/>
              <a:gd name="connsiteY9" fmla="*/ 3134916 h 3134916"/>
              <a:gd name="connsiteX10" fmla="*/ 0 w 1288327"/>
              <a:gd name="connsiteY10" fmla="*/ 3134916 h 3134916"/>
              <a:gd name="connsiteX11" fmla="*/ 0 w 1288327"/>
              <a:gd name="connsiteY11" fmla="*/ 2808885 h 3134916"/>
              <a:gd name="connsiteX12" fmla="*/ 462915 w 1288327"/>
              <a:gd name="connsiteY12" fmla="*/ 2808885 h 3134916"/>
              <a:gd name="connsiteX13" fmla="*/ 462915 w 1288327"/>
              <a:gd name="connsiteY13" fmla="*/ 2006775 h 3134916"/>
              <a:gd name="connsiteX14" fmla="*/ 0 w 1288327"/>
              <a:gd name="connsiteY14" fmla="*/ 2006775 h 3134916"/>
              <a:gd name="connsiteX15" fmla="*/ 0 w 1288327"/>
              <a:gd name="connsiteY15" fmla="*/ 1866953 h 3134916"/>
              <a:gd name="connsiteX16" fmla="*/ 0 w 1288327"/>
              <a:gd name="connsiteY16" fmla="*/ 1796626 h 3134916"/>
              <a:gd name="connsiteX17" fmla="*/ 0 w 1288327"/>
              <a:gd name="connsiteY17" fmla="*/ 1503245 h 3134916"/>
              <a:gd name="connsiteX18" fmla="*/ 0 w 1288327"/>
              <a:gd name="connsiteY18" fmla="*/ 1414257 h 3134916"/>
              <a:gd name="connsiteX19" fmla="*/ 0 w 1288327"/>
              <a:gd name="connsiteY19" fmla="*/ 382369 h 3134916"/>
              <a:gd name="connsiteX20" fmla="*/ 0 w 1288327"/>
              <a:gd name="connsiteY20" fmla="*/ 0 h 3134916"/>
              <a:gd name="connsiteX21" fmla="*/ 124300 w 1288327"/>
              <a:gd name="connsiteY21" fmla="*/ 789460 h 3134916"/>
              <a:gd name="connsiteX22" fmla="*/ 124300 w 1288327"/>
              <a:gd name="connsiteY22" fmla="*/ 1281271 h 3134916"/>
              <a:gd name="connsiteX23" fmla="*/ 350995 w 1288327"/>
              <a:gd name="connsiteY23" fmla="*/ 1281271 h 3134916"/>
              <a:gd name="connsiteX24" fmla="*/ 350995 w 1288327"/>
              <a:gd name="connsiteY24" fmla="*/ 789460 h 3134916"/>
              <a:gd name="connsiteX25" fmla="*/ 124300 w 1288327"/>
              <a:gd name="connsiteY25" fmla="*/ 789460 h 3134916"/>
              <a:gd name="connsiteX26" fmla="*/ 405407 w 1288327"/>
              <a:gd name="connsiteY26" fmla="*/ 789460 h 3134916"/>
              <a:gd name="connsiteX27" fmla="*/ 405407 w 1288327"/>
              <a:gd name="connsiteY27" fmla="*/ 1281271 h 3134916"/>
              <a:gd name="connsiteX28" fmla="*/ 632102 w 1288327"/>
              <a:gd name="connsiteY28" fmla="*/ 1281271 h 3134916"/>
              <a:gd name="connsiteX29" fmla="*/ 632102 w 1288327"/>
              <a:gd name="connsiteY29" fmla="*/ 789460 h 3134916"/>
              <a:gd name="connsiteX30" fmla="*/ 405407 w 1288327"/>
              <a:gd name="connsiteY30" fmla="*/ 789460 h 3134916"/>
              <a:gd name="connsiteX0" fmla="*/ 0 w 1288327"/>
              <a:gd name="connsiteY0" fmla="*/ 0 h 3134916"/>
              <a:gd name="connsiteX1" fmla="*/ 574703 w 1288327"/>
              <a:gd name="connsiteY1" fmla="*/ 0 h 3134916"/>
              <a:gd name="connsiteX2" fmla="*/ 1072358 w 1288327"/>
              <a:gd name="connsiteY2" fmla="*/ 444998 h 3134916"/>
              <a:gd name="connsiteX3" fmla="*/ 792480 w 1288327"/>
              <a:gd name="connsiteY3" fmla="*/ 444998 h 3134916"/>
              <a:gd name="connsiteX4" fmla="*/ 792480 w 1288327"/>
              <a:gd name="connsiteY4" fmla="*/ 1503245 h 3134916"/>
              <a:gd name="connsiteX5" fmla="*/ 944960 w 1288327"/>
              <a:gd name="connsiteY5" fmla="*/ 1503245 h 3134916"/>
              <a:gd name="connsiteX6" fmla="*/ 1288327 w 1288327"/>
              <a:gd name="connsiteY6" fmla="*/ 1996128 h 3134916"/>
              <a:gd name="connsiteX7" fmla="*/ 1150620 w 1288327"/>
              <a:gd name="connsiteY7" fmla="*/ 1996128 h 3134916"/>
              <a:gd name="connsiteX8" fmla="*/ 1150620 w 1288327"/>
              <a:gd name="connsiteY8" fmla="*/ 3134916 h 3134916"/>
              <a:gd name="connsiteX9" fmla="*/ 0 w 1288327"/>
              <a:gd name="connsiteY9" fmla="*/ 3134916 h 3134916"/>
              <a:gd name="connsiteX10" fmla="*/ 0 w 1288327"/>
              <a:gd name="connsiteY10" fmla="*/ 2808885 h 3134916"/>
              <a:gd name="connsiteX11" fmla="*/ 462915 w 1288327"/>
              <a:gd name="connsiteY11" fmla="*/ 2808885 h 3134916"/>
              <a:gd name="connsiteX12" fmla="*/ 462915 w 1288327"/>
              <a:gd name="connsiteY12" fmla="*/ 2006775 h 3134916"/>
              <a:gd name="connsiteX13" fmla="*/ 0 w 1288327"/>
              <a:gd name="connsiteY13" fmla="*/ 2006775 h 3134916"/>
              <a:gd name="connsiteX14" fmla="*/ 0 w 1288327"/>
              <a:gd name="connsiteY14" fmla="*/ 1866953 h 3134916"/>
              <a:gd name="connsiteX15" fmla="*/ 0 w 1288327"/>
              <a:gd name="connsiteY15" fmla="*/ 1796626 h 3134916"/>
              <a:gd name="connsiteX16" fmla="*/ 0 w 1288327"/>
              <a:gd name="connsiteY16" fmla="*/ 1503245 h 3134916"/>
              <a:gd name="connsiteX17" fmla="*/ 0 w 1288327"/>
              <a:gd name="connsiteY17" fmla="*/ 1414257 h 3134916"/>
              <a:gd name="connsiteX18" fmla="*/ 0 w 1288327"/>
              <a:gd name="connsiteY18" fmla="*/ 382369 h 3134916"/>
              <a:gd name="connsiteX19" fmla="*/ 0 w 1288327"/>
              <a:gd name="connsiteY19" fmla="*/ 0 h 3134916"/>
              <a:gd name="connsiteX20" fmla="*/ 124300 w 1288327"/>
              <a:gd name="connsiteY20" fmla="*/ 789460 h 3134916"/>
              <a:gd name="connsiteX21" fmla="*/ 124300 w 1288327"/>
              <a:gd name="connsiteY21" fmla="*/ 1281271 h 3134916"/>
              <a:gd name="connsiteX22" fmla="*/ 350995 w 1288327"/>
              <a:gd name="connsiteY22" fmla="*/ 1281271 h 3134916"/>
              <a:gd name="connsiteX23" fmla="*/ 350995 w 1288327"/>
              <a:gd name="connsiteY23" fmla="*/ 789460 h 3134916"/>
              <a:gd name="connsiteX24" fmla="*/ 124300 w 1288327"/>
              <a:gd name="connsiteY24" fmla="*/ 789460 h 3134916"/>
              <a:gd name="connsiteX25" fmla="*/ 405407 w 1288327"/>
              <a:gd name="connsiteY25" fmla="*/ 789460 h 3134916"/>
              <a:gd name="connsiteX26" fmla="*/ 405407 w 1288327"/>
              <a:gd name="connsiteY26" fmla="*/ 1281271 h 3134916"/>
              <a:gd name="connsiteX27" fmla="*/ 632102 w 1288327"/>
              <a:gd name="connsiteY27" fmla="*/ 1281271 h 3134916"/>
              <a:gd name="connsiteX28" fmla="*/ 632102 w 1288327"/>
              <a:gd name="connsiteY28" fmla="*/ 789460 h 3134916"/>
              <a:gd name="connsiteX29" fmla="*/ 405407 w 1288327"/>
              <a:gd name="connsiteY29" fmla="*/ 789460 h 3134916"/>
              <a:gd name="connsiteX0" fmla="*/ 0 w 1288327"/>
              <a:gd name="connsiteY0" fmla="*/ 0 h 3134916"/>
              <a:gd name="connsiteX1" fmla="*/ 574703 w 1288327"/>
              <a:gd name="connsiteY1" fmla="*/ 0 h 3134916"/>
              <a:gd name="connsiteX2" fmla="*/ 1072358 w 1288327"/>
              <a:gd name="connsiteY2" fmla="*/ 444998 h 3134916"/>
              <a:gd name="connsiteX3" fmla="*/ 792480 w 1288327"/>
              <a:gd name="connsiteY3" fmla="*/ 444998 h 3134916"/>
              <a:gd name="connsiteX4" fmla="*/ 792480 w 1288327"/>
              <a:gd name="connsiteY4" fmla="*/ 1503245 h 3134916"/>
              <a:gd name="connsiteX5" fmla="*/ 944960 w 1288327"/>
              <a:gd name="connsiteY5" fmla="*/ 1503245 h 3134916"/>
              <a:gd name="connsiteX6" fmla="*/ 1288327 w 1288327"/>
              <a:gd name="connsiteY6" fmla="*/ 1996128 h 3134916"/>
              <a:gd name="connsiteX7" fmla="*/ 1150620 w 1288327"/>
              <a:gd name="connsiteY7" fmla="*/ 1996128 h 3134916"/>
              <a:gd name="connsiteX8" fmla="*/ 1150620 w 1288327"/>
              <a:gd name="connsiteY8" fmla="*/ 3134916 h 3134916"/>
              <a:gd name="connsiteX9" fmla="*/ 0 w 1288327"/>
              <a:gd name="connsiteY9" fmla="*/ 3134916 h 3134916"/>
              <a:gd name="connsiteX10" fmla="*/ 0 w 1288327"/>
              <a:gd name="connsiteY10" fmla="*/ 2808885 h 3134916"/>
              <a:gd name="connsiteX11" fmla="*/ 462915 w 1288327"/>
              <a:gd name="connsiteY11" fmla="*/ 2808885 h 3134916"/>
              <a:gd name="connsiteX12" fmla="*/ 462915 w 1288327"/>
              <a:gd name="connsiteY12" fmla="*/ 2006775 h 3134916"/>
              <a:gd name="connsiteX13" fmla="*/ 0 w 1288327"/>
              <a:gd name="connsiteY13" fmla="*/ 2006775 h 3134916"/>
              <a:gd name="connsiteX14" fmla="*/ 0 w 1288327"/>
              <a:gd name="connsiteY14" fmla="*/ 1866953 h 3134916"/>
              <a:gd name="connsiteX15" fmla="*/ 0 w 1288327"/>
              <a:gd name="connsiteY15" fmla="*/ 1796626 h 3134916"/>
              <a:gd name="connsiteX16" fmla="*/ 0 w 1288327"/>
              <a:gd name="connsiteY16" fmla="*/ 1503245 h 3134916"/>
              <a:gd name="connsiteX17" fmla="*/ 0 w 1288327"/>
              <a:gd name="connsiteY17" fmla="*/ 382369 h 3134916"/>
              <a:gd name="connsiteX18" fmla="*/ 0 w 1288327"/>
              <a:gd name="connsiteY18" fmla="*/ 0 h 3134916"/>
              <a:gd name="connsiteX19" fmla="*/ 124300 w 1288327"/>
              <a:gd name="connsiteY19" fmla="*/ 789460 h 3134916"/>
              <a:gd name="connsiteX20" fmla="*/ 124300 w 1288327"/>
              <a:gd name="connsiteY20" fmla="*/ 1281271 h 3134916"/>
              <a:gd name="connsiteX21" fmla="*/ 350995 w 1288327"/>
              <a:gd name="connsiteY21" fmla="*/ 1281271 h 3134916"/>
              <a:gd name="connsiteX22" fmla="*/ 350995 w 1288327"/>
              <a:gd name="connsiteY22" fmla="*/ 789460 h 3134916"/>
              <a:gd name="connsiteX23" fmla="*/ 124300 w 1288327"/>
              <a:gd name="connsiteY23" fmla="*/ 789460 h 3134916"/>
              <a:gd name="connsiteX24" fmla="*/ 405407 w 1288327"/>
              <a:gd name="connsiteY24" fmla="*/ 789460 h 3134916"/>
              <a:gd name="connsiteX25" fmla="*/ 405407 w 1288327"/>
              <a:gd name="connsiteY25" fmla="*/ 1281271 h 3134916"/>
              <a:gd name="connsiteX26" fmla="*/ 632102 w 1288327"/>
              <a:gd name="connsiteY26" fmla="*/ 1281271 h 3134916"/>
              <a:gd name="connsiteX27" fmla="*/ 632102 w 1288327"/>
              <a:gd name="connsiteY27" fmla="*/ 789460 h 3134916"/>
              <a:gd name="connsiteX28" fmla="*/ 405407 w 1288327"/>
              <a:gd name="connsiteY28" fmla="*/ 789460 h 3134916"/>
              <a:gd name="connsiteX0" fmla="*/ 0 w 1288327"/>
              <a:gd name="connsiteY0" fmla="*/ 0 h 3134916"/>
              <a:gd name="connsiteX1" fmla="*/ 574703 w 1288327"/>
              <a:gd name="connsiteY1" fmla="*/ 0 h 3134916"/>
              <a:gd name="connsiteX2" fmla="*/ 1072358 w 1288327"/>
              <a:gd name="connsiteY2" fmla="*/ 444998 h 3134916"/>
              <a:gd name="connsiteX3" fmla="*/ 792480 w 1288327"/>
              <a:gd name="connsiteY3" fmla="*/ 444998 h 3134916"/>
              <a:gd name="connsiteX4" fmla="*/ 792480 w 1288327"/>
              <a:gd name="connsiteY4" fmla="*/ 1503245 h 3134916"/>
              <a:gd name="connsiteX5" fmla="*/ 944960 w 1288327"/>
              <a:gd name="connsiteY5" fmla="*/ 1503245 h 3134916"/>
              <a:gd name="connsiteX6" fmla="*/ 1288327 w 1288327"/>
              <a:gd name="connsiteY6" fmla="*/ 1996128 h 3134916"/>
              <a:gd name="connsiteX7" fmla="*/ 1150620 w 1288327"/>
              <a:gd name="connsiteY7" fmla="*/ 1996128 h 3134916"/>
              <a:gd name="connsiteX8" fmla="*/ 1150620 w 1288327"/>
              <a:gd name="connsiteY8" fmla="*/ 3134916 h 3134916"/>
              <a:gd name="connsiteX9" fmla="*/ 0 w 1288327"/>
              <a:gd name="connsiteY9" fmla="*/ 3134916 h 3134916"/>
              <a:gd name="connsiteX10" fmla="*/ 0 w 1288327"/>
              <a:gd name="connsiteY10" fmla="*/ 2808885 h 3134916"/>
              <a:gd name="connsiteX11" fmla="*/ 462915 w 1288327"/>
              <a:gd name="connsiteY11" fmla="*/ 2808885 h 3134916"/>
              <a:gd name="connsiteX12" fmla="*/ 462915 w 1288327"/>
              <a:gd name="connsiteY12" fmla="*/ 2006775 h 3134916"/>
              <a:gd name="connsiteX13" fmla="*/ 0 w 1288327"/>
              <a:gd name="connsiteY13" fmla="*/ 2006775 h 3134916"/>
              <a:gd name="connsiteX14" fmla="*/ 0 w 1288327"/>
              <a:gd name="connsiteY14" fmla="*/ 1866953 h 3134916"/>
              <a:gd name="connsiteX15" fmla="*/ 0 w 1288327"/>
              <a:gd name="connsiteY15" fmla="*/ 1796626 h 3134916"/>
              <a:gd name="connsiteX16" fmla="*/ 0 w 1288327"/>
              <a:gd name="connsiteY16" fmla="*/ 382369 h 3134916"/>
              <a:gd name="connsiteX17" fmla="*/ 0 w 1288327"/>
              <a:gd name="connsiteY17" fmla="*/ 0 h 3134916"/>
              <a:gd name="connsiteX18" fmla="*/ 124300 w 1288327"/>
              <a:gd name="connsiteY18" fmla="*/ 789460 h 3134916"/>
              <a:gd name="connsiteX19" fmla="*/ 124300 w 1288327"/>
              <a:gd name="connsiteY19" fmla="*/ 1281271 h 3134916"/>
              <a:gd name="connsiteX20" fmla="*/ 350995 w 1288327"/>
              <a:gd name="connsiteY20" fmla="*/ 1281271 h 3134916"/>
              <a:gd name="connsiteX21" fmla="*/ 350995 w 1288327"/>
              <a:gd name="connsiteY21" fmla="*/ 789460 h 3134916"/>
              <a:gd name="connsiteX22" fmla="*/ 124300 w 1288327"/>
              <a:gd name="connsiteY22" fmla="*/ 789460 h 3134916"/>
              <a:gd name="connsiteX23" fmla="*/ 405407 w 1288327"/>
              <a:gd name="connsiteY23" fmla="*/ 789460 h 3134916"/>
              <a:gd name="connsiteX24" fmla="*/ 405407 w 1288327"/>
              <a:gd name="connsiteY24" fmla="*/ 1281271 h 3134916"/>
              <a:gd name="connsiteX25" fmla="*/ 632102 w 1288327"/>
              <a:gd name="connsiteY25" fmla="*/ 1281271 h 3134916"/>
              <a:gd name="connsiteX26" fmla="*/ 632102 w 1288327"/>
              <a:gd name="connsiteY26" fmla="*/ 789460 h 3134916"/>
              <a:gd name="connsiteX27" fmla="*/ 405407 w 1288327"/>
              <a:gd name="connsiteY27" fmla="*/ 789460 h 3134916"/>
              <a:gd name="connsiteX0" fmla="*/ 0 w 1288327"/>
              <a:gd name="connsiteY0" fmla="*/ 0 h 3134916"/>
              <a:gd name="connsiteX1" fmla="*/ 574703 w 1288327"/>
              <a:gd name="connsiteY1" fmla="*/ 0 h 3134916"/>
              <a:gd name="connsiteX2" fmla="*/ 1072358 w 1288327"/>
              <a:gd name="connsiteY2" fmla="*/ 444998 h 3134916"/>
              <a:gd name="connsiteX3" fmla="*/ 792480 w 1288327"/>
              <a:gd name="connsiteY3" fmla="*/ 444998 h 3134916"/>
              <a:gd name="connsiteX4" fmla="*/ 792480 w 1288327"/>
              <a:gd name="connsiteY4" fmla="*/ 1503245 h 3134916"/>
              <a:gd name="connsiteX5" fmla="*/ 944960 w 1288327"/>
              <a:gd name="connsiteY5" fmla="*/ 1503245 h 3134916"/>
              <a:gd name="connsiteX6" fmla="*/ 1288327 w 1288327"/>
              <a:gd name="connsiteY6" fmla="*/ 1996128 h 3134916"/>
              <a:gd name="connsiteX7" fmla="*/ 1150620 w 1288327"/>
              <a:gd name="connsiteY7" fmla="*/ 1996128 h 3134916"/>
              <a:gd name="connsiteX8" fmla="*/ 1150620 w 1288327"/>
              <a:gd name="connsiteY8" fmla="*/ 3134916 h 3134916"/>
              <a:gd name="connsiteX9" fmla="*/ 0 w 1288327"/>
              <a:gd name="connsiteY9" fmla="*/ 3134916 h 3134916"/>
              <a:gd name="connsiteX10" fmla="*/ 0 w 1288327"/>
              <a:gd name="connsiteY10" fmla="*/ 2808885 h 3134916"/>
              <a:gd name="connsiteX11" fmla="*/ 462915 w 1288327"/>
              <a:gd name="connsiteY11" fmla="*/ 2808885 h 3134916"/>
              <a:gd name="connsiteX12" fmla="*/ 462915 w 1288327"/>
              <a:gd name="connsiteY12" fmla="*/ 2006775 h 3134916"/>
              <a:gd name="connsiteX13" fmla="*/ 0 w 1288327"/>
              <a:gd name="connsiteY13" fmla="*/ 2006775 h 3134916"/>
              <a:gd name="connsiteX14" fmla="*/ 0 w 1288327"/>
              <a:gd name="connsiteY14" fmla="*/ 1866953 h 3134916"/>
              <a:gd name="connsiteX15" fmla="*/ 0 w 1288327"/>
              <a:gd name="connsiteY15" fmla="*/ 382369 h 3134916"/>
              <a:gd name="connsiteX16" fmla="*/ 0 w 1288327"/>
              <a:gd name="connsiteY16" fmla="*/ 0 h 3134916"/>
              <a:gd name="connsiteX17" fmla="*/ 124300 w 1288327"/>
              <a:gd name="connsiteY17" fmla="*/ 789460 h 3134916"/>
              <a:gd name="connsiteX18" fmla="*/ 124300 w 1288327"/>
              <a:gd name="connsiteY18" fmla="*/ 1281271 h 3134916"/>
              <a:gd name="connsiteX19" fmla="*/ 350995 w 1288327"/>
              <a:gd name="connsiteY19" fmla="*/ 1281271 h 3134916"/>
              <a:gd name="connsiteX20" fmla="*/ 350995 w 1288327"/>
              <a:gd name="connsiteY20" fmla="*/ 789460 h 3134916"/>
              <a:gd name="connsiteX21" fmla="*/ 124300 w 1288327"/>
              <a:gd name="connsiteY21" fmla="*/ 789460 h 3134916"/>
              <a:gd name="connsiteX22" fmla="*/ 405407 w 1288327"/>
              <a:gd name="connsiteY22" fmla="*/ 789460 h 3134916"/>
              <a:gd name="connsiteX23" fmla="*/ 405407 w 1288327"/>
              <a:gd name="connsiteY23" fmla="*/ 1281271 h 3134916"/>
              <a:gd name="connsiteX24" fmla="*/ 632102 w 1288327"/>
              <a:gd name="connsiteY24" fmla="*/ 1281271 h 3134916"/>
              <a:gd name="connsiteX25" fmla="*/ 632102 w 1288327"/>
              <a:gd name="connsiteY25" fmla="*/ 789460 h 3134916"/>
              <a:gd name="connsiteX26" fmla="*/ 405407 w 1288327"/>
              <a:gd name="connsiteY26" fmla="*/ 789460 h 3134916"/>
              <a:gd name="connsiteX0" fmla="*/ 0 w 1288327"/>
              <a:gd name="connsiteY0" fmla="*/ 0 h 3134916"/>
              <a:gd name="connsiteX1" fmla="*/ 574703 w 1288327"/>
              <a:gd name="connsiteY1" fmla="*/ 0 h 3134916"/>
              <a:gd name="connsiteX2" fmla="*/ 1072358 w 1288327"/>
              <a:gd name="connsiteY2" fmla="*/ 444998 h 3134916"/>
              <a:gd name="connsiteX3" fmla="*/ 792480 w 1288327"/>
              <a:gd name="connsiteY3" fmla="*/ 444998 h 3134916"/>
              <a:gd name="connsiteX4" fmla="*/ 792480 w 1288327"/>
              <a:gd name="connsiteY4" fmla="*/ 1503245 h 3134916"/>
              <a:gd name="connsiteX5" fmla="*/ 944960 w 1288327"/>
              <a:gd name="connsiteY5" fmla="*/ 1503245 h 3134916"/>
              <a:gd name="connsiteX6" fmla="*/ 1288327 w 1288327"/>
              <a:gd name="connsiteY6" fmla="*/ 1996128 h 3134916"/>
              <a:gd name="connsiteX7" fmla="*/ 1150620 w 1288327"/>
              <a:gd name="connsiteY7" fmla="*/ 1996128 h 3134916"/>
              <a:gd name="connsiteX8" fmla="*/ 1150620 w 1288327"/>
              <a:gd name="connsiteY8" fmla="*/ 3134916 h 3134916"/>
              <a:gd name="connsiteX9" fmla="*/ 0 w 1288327"/>
              <a:gd name="connsiteY9" fmla="*/ 3134916 h 3134916"/>
              <a:gd name="connsiteX10" fmla="*/ 0 w 1288327"/>
              <a:gd name="connsiteY10" fmla="*/ 2808885 h 3134916"/>
              <a:gd name="connsiteX11" fmla="*/ 462915 w 1288327"/>
              <a:gd name="connsiteY11" fmla="*/ 2808885 h 3134916"/>
              <a:gd name="connsiteX12" fmla="*/ 462915 w 1288327"/>
              <a:gd name="connsiteY12" fmla="*/ 2006775 h 3134916"/>
              <a:gd name="connsiteX13" fmla="*/ 0 w 1288327"/>
              <a:gd name="connsiteY13" fmla="*/ 2006775 h 3134916"/>
              <a:gd name="connsiteX14" fmla="*/ 0 w 1288327"/>
              <a:gd name="connsiteY14" fmla="*/ 382369 h 3134916"/>
              <a:gd name="connsiteX15" fmla="*/ 0 w 1288327"/>
              <a:gd name="connsiteY15" fmla="*/ 0 h 3134916"/>
              <a:gd name="connsiteX16" fmla="*/ 124300 w 1288327"/>
              <a:gd name="connsiteY16" fmla="*/ 789460 h 3134916"/>
              <a:gd name="connsiteX17" fmla="*/ 124300 w 1288327"/>
              <a:gd name="connsiteY17" fmla="*/ 1281271 h 3134916"/>
              <a:gd name="connsiteX18" fmla="*/ 350995 w 1288327"/>
              <a:gd name="connsiteY18" fmla="*/ 1281271 h 3134916"/>
              <a:gd name="connsiteX19" fmla="*/ 350995 w 1288327"/>
              <a:gd name="connsiteY19" fmla="*/ 789460 h 3134916"/>
              <a:gd name="connsiteX20" fmla="*/ 124300 w 1288327"/>
              <a:gd name="connsiteY20" fmla="*/ 789460 h 3134916"/>
              <a:gd name="connsiteX21" fmla="*/ 405407 w 1288327"/>
              <a:gd name="connsiteY21" fmla="*/ 789460 h 3134916"/>
              <a:gd name="connsiteX22" fmla="*/ 405407 w 1288327"/>
              <a:gd name="connsiteY22" fmla="*/ 1281271 h 3134916"/>
              <a:gd name="connsiteX23" fmla="*/ 632102 w 1288327"/>
              <a:gd name="connsiteY23" fmla="*/ 1281271 h 3134916"/>
              <a:gd name="connsiteX24" fmla="*/ 632102 w 1288327"/>
              <a:gd name="connsiteY24" fmla="*/ 789460 h 3134916"/>
              <a:gd name="connsiteX25" fmla="*/ 405407 w 1288327"/>
              <a:gd name="connsiteY25" fmla="*/ 789460 h 313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88327" h="3134916">
                <a:moveTo>
                  <a:pt x="0" y="0"/>
                </a:moveTo>
                <a:lnTo>
                  <a:pt x="574703" y="0"/>
                </a:lnTo>
                <a:lnTo>
                  <a:pt x="1072358" y="444998"/>
                </a:lnTo>
                <a:lnTo>
                  <a:pt x="792480" y="444998"/>
                </a:lnTo>
                <a:lnTo>
                  <a:pt x="792480" y="1503245"/>
                </a:lnTo>
                <a:lnTo>
                  <a:pt x="944960" y="1503245"/>
                </a:lnTo>
                <a:lnTo>
                  <a:pt x="1288327" y="1996128"/>
                </a:lnTo>
                <a:lnTo>
                  <a:pt x="1150620" y="1996128"/>
                </a:lnTo>
                <a:lnTo>
                  <a:pt x="1150620" y="3134916"/>
                </a:lnTo>
                <a:lnTo>
                  <a:pt x="0" y="3134916"/>
                </a:lnTo>
                <a:lnTo>
                  <a:pt x="0" y="2808885"/>
                </a:lnTo>
                <a:lnTo>
                  <a:pt x="462915" y="2808885"/>
                </a:lnTo>
                <a:lnTo>
                  <a:pt x="462915" y="2006775"/>
                </a:lnTo>
                <a:lnTo>
                  <a:pt x="0" y="2006775"/>
                </a:lnTo>
                <a:lnTo>
                  <a:pt x="0" y="382369"/>
                </a:lnTo>
                <a:lnTo>
                  <a:pt x="0" y="0"/>
                </a:lnTo>
                <a:close/>
                <a:moveTo>
                  <a:pt x="124300" y="789460"/>
                </a:moveTo>
                <a:lnTo>
                  <a:pt x="124300" y="1281271"/>
                </a:lnTo>
                <a:lnTo>
                  <a:pt x="350995" y="1281271"/>
                </a:lnTo>
                <a:lnTo>
                  <a:pt x="350995" y="789460"/>
                </a:lnTo>
                <a:lnTo>
                  <a:pt x="124300" y="789460"/>
                </a:lnTo>
                <a:close/>
                <a:moveTo>
                  <a:pt x="405407" y="789460"/>
                </a:moveTo>
                <a:lnTo>
                  <a:pt x="405407" y="1281271"/>
                </a:lnTo>
                <a:lnTo>
                  <a:pt x="632102" y="1281271"/>
                </a:lnTo>
                <a:lnTo>
                  <a:pt x="632102" y="789460"/>
                </a:lnTo>
                <a:lnTo>
                  <a:pt x="405407" y="789460"/>
                </a:lnTo>
                <a:close/>
              </a:path>
            </a:pathLst>
          </a:cu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0F1866C2-C836-47D4-A1E3-C91A65364277}"/>
              </a:ext>
            </a:extLst>
          </p:cNvPr>
          <p:cNvSpPr txBox="1"/>
          <p:nvPr/>
        </p:nvSpPr>
        <p:spPr>
          <a:xfrm>
            <a:off x="4790021" y="5963400"/>
            <a:ext cx="171841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</a:t>
            </a:r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床下浸水</a:t>
            </a:r>
            <a:endParaRPr kumimoji="1" lang="ja-JP" altLang="en-US" sz="20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11958F74-0125-49EB-9894-E863303B68EB}"/>
              </a:ext>
            </a:extLst>
          </p:cNvPr>
          <p:cNvSpPr txBox="1"/>
          <p:nvPr/>
        </p:nvSpPr>
        <p:spPr>
          <a:xfrm>
            <a:off x="4790021" y="5553419"/>
            <a:ext cx="171841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</a:t>
            </a:r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床上浸水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F8BC236F-2A1B-4940-BEE5-FB12EA056397}"/>
              </a:ext>
            </a:extLst>
          </p:cNvPr>
          <p:cNvSpPr txBox="1"/>
          <p:nvPr/>
        </p:nvSpPr>
        <p:spPr>
          <a:xfrm>
            <a:off x="4790021" y="4618307"/>
            <a:ext cx="110286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</a:t>
            </a:r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浸水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EE67ADC3-9169-4B79-B5A3-AC83FD746918}"/>
              </a:ext>
            </a:extLst>
          </p:cNvPr>
          <p:cNvSpPr txBox="1"/>
          <p:nvPr/>
        </p:nvSpPr>
        <p:spPr>
          <a:xfrm>
            <a:off x="4790021" y="3288995"/>
            <a:ext cx="131125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階以下は</a:t>
            </a:r>
            <a:endParaRPr kumimoji="1" lang="en-US" altLang="ja-JP" sz="20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</a:t>
            </a:r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浸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かる</a:t>
            </a:r>
            <a:endParaRPr kumimoji="1" lang="ja-JP" altLang="en-US" sz="24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0" name="右中かっこ 9">
            <a:extLst>
              <a:ext uri="{FF2B5EF4-FFF2-40B4-BE49-F238E27FC236}">
                <a16:creationId xmlns:a16="http://schemas.microsoft.com/office/drawing/2014/main" id="{9EA32C57-11E5-4C9E-A7F1-F0440596B8A3}"/>
              </a:ext>
            </a:extLst>
          </p:cNvPr>
          <p:cNvSpPr/>
          <p:nvPr/>
        </p:nvSpPr>
        <p:spPr>
          <a:xfrm>
            <a:off x="4476113" y="2484120"/>
            <a:ext cx="246420" cy="1600468"/>
          </a:xfrm>
          <a:prstGeom prst="rightBrace">
            <a:avLst>
              <a:gd name="adj1" fmla="val 119655"/>
              <a:gd name="adj2" fmla="val 75581"/>
            </a:avLst>
          </a:prstGeom>
          <a:ln w="38100" cap="rnd">
            <a:solidFill>
              <a:schemeClr val="tx1"/>
            </a:solidFill>
            <a:round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480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1D8AA95-4691-42E0-A26A-305636CCB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31" y="1025188"/>
            <a:ext cx="7843138" cy="55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8300" y="9525"/>
            <a:ext cx="62295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みんなの住む地域が</a:t>
            </a:r>
            <a:endParaRPr kumimoji="1" lang="en-US" altLang="ja-JP" sz="20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洪水</a:t>
            </a:r>
            <a:r>
              <a:rPr kumimoji="1" lang="ja-JP" altLang="en-US" sz="32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でどうなるか</a:t>
            </a:r>
            <a:r>
              <a:rPr kumimoji="1" lang="ja-JP" altLang="en-US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調</a:t>
            </a:r>
            <a:r>
              <a:rPr kumimoji="1" lang="ja-JP" altLang="en-US" sz="32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べてみましょう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5445883-38D1-4356-AC61-CAF6297CF586}"/>
              </a:ext>
            </a:extLst>
          </p:cNvPr>
          <p:cNvSpPr txBox="1"/>
          <p:nvPr/>
        </p:nvSpPr>
        <p:spPr>
          <a:xfrm>
            <a:off x="252000" y="6652371"/>
            <a:ext cx="8367675" cy="205629"/>
          </a:xfrm>
          <a:prstGeom prst="rect">
            <a:avLst/>
          </a:prstGeom>
          <a:noFill/>
        </p:spPr>
        <p:txBody>
          <a:bodyPr wrap="none" lIns="0" tIns="0" rIns="0" bIns="36000" anchor="b" anchorCtr="0">
            <a:spAutoFit/>
          </a:bodyPr>
          <a:lstStyle/>
          <a:p>
            <a:r>
              <a:rPr lang="ja-JP" altLang="en-US" sz="11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地図）　</a:t>
            </a:r>
            <a:r>
              <a:rPr lang="zh-TW" altLang="en-US" sz="11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国土交通省近畿地方整備局豊岡河川国道事務所</a:t>
            </a:r>
            <a:r>
              <a:rPr lang="ja-JP" altLang="en-US" sz="11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「円山川水系円山川・出石川・奈佐川洪水浸水想定区域図（想定最大規模）（</a:t>
            </a:r>
            <a:r>
              <a:rPr lang="en-US" altLang="ja-JP" sz="11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3/8</a:t>
            </a:r>
            <a:r>
              <a:rPr lang="ja-JP" altLang="en-US" sz="11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）」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B7FE66B8-9FFC-4A2B-BEAC-229FB9F26DC2}"/>
              </a:ext>
            </a:extLst>
          </p:cNvPr>
          <p:cNvGrpSpPr/>
          <p:nvPr/>
        </p:nvGrpSpPr>
        <p:grpSpPr>
          <a:xfrm>
            <a:off x="1" y="5294524"/>
            <a:ext cx="9144000" cy="1233431"/>
            <a:chOff x="1" y="5010860"/>
            <a:chExt cx="9144000" cy="1233431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2ECD15F5-405B-4B41-B783-7AF4AEED5218}"/>
                </a:ext>
              </a:extLst>
            </p:cNvPr>
            <p:cNvSpPr/>
            <p:nvPr/>
          </p:nvSpPr>
          <p:spPr>
            <a:xfrm>
              <a:off x="1" y="5510160"/>
              <a:ext cx="9144000" cy="734131"/>
            </a:xfrm>
            <a:prstGeom prst="rect">
              <a:avLst/>
            </a:prstGeom>
            <a:solidFill>
              <a:srgbClr val="F29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D030950E-FCBA-428A-8E89-80B3F7C7484C}"/>
                </a:ext>
              </a:extLst>
            </p:cNvPr>
            <p:cNvSpPr txBox="1"/>
            <p:nvPr/>
          </p:nvSpPr>
          <p:spPr>
            <a:xfrm>
              <a:off x="31344" y="5554059"/>
              <a:ext cx="90091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36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広い範囲に色がついている</a:t>
              </a:r>
              <a:r>
                <a:rPr kumimoji="1" lang="ja-JP" altLang="en-US" sz="36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＝広い範囲で浸水</a:t>
              </a:r>
              <a:endPara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173FDDF0-B5D7-459D-A072-A3CD2852FDF7}"/>
                </a:ext>
              </a:extLst>
            </p:cNvPr>
            <p:cNvSpPr txBox="1"/>
            <p:nvPr/>
          </p:nvSpPr>
          <p:spPr>
            <a:xfrm>
              <a:off x="66564" y="5010860"/>
              <a:ext cx="43348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3600" dirty="0">
                  <a:solidFill>
                    <a:schemeClr val="bg1"/>
                  </a:solidFill>
                  <a:effectLst>
                    <a:glow rad="127000">
                      <a:srgbClr val="F29D43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人</a:t>
              </a:r>
              <a:r>
                <a:rPr kumimoji="1" lang="ja-JP" altLang="en-US" sz="2800" dirty="0">
                  <a:solidFill>
                    <a:schemeClr val="bg1"/>
                  </a:solidFill>
                  <a:effectLst>
                    <a:glow rad="127000">
                      <a:srgbClr val="F29D43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が</a:t>
              </a:r>
              <a:r>
                <a:rPr kumimoji="1" lang="ja-JP" altLang="en-US" sz="3600" dirty="0">
                  <a:solidFill>
                    <a:schemeClr val="bg1"/>
                  </a:solidFill>
                  <a:effectLst>
                    <a:glow rad="127000">
                      <a:srgbClr val="F29D43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住んでいる地域</a:t>
              </a:r>
              <a:r>
                <a:rPr kumimoji="1" lang="ja-JP" altLang="en-US" sz="2800" dirty="0">
                  <a:solidFill>
                    <a:schemeClr val="bg1"/>
                  </a:solidFill>
                  <a:effectLst>
                    <a:glow rad="127000">
                      <a:srgbClr val="F29D43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の</a:t>
              </a:r>
              <a:endParaRPr kumimoji="1" lang="ja-JP" altLang="en-US" sz="2400" dirty="0">
                <a:effectLst>
                  <a:glow rad="127000">
                    <a:srgbClr val="F29D43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689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>
            <a:extLst>
              <a:ext uri="{FF2B5EF4-FFF2-40B4-BE49-F238E27FC236}">
                <a16:creationId xmlns:a16="http://schemas.microsoft.com/office/drawing/2014/main" id="{A1883CA9-9F3A-4EC0-86CA-68201C329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31" y="1025188"/>
            <a:ext cx="7843138" cy="55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2804" y="76442"/>
            <a:ext cx="6151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ハザードマップは</a:t>
            </a:r>
            <a:r>
              <a: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予想地図だけど・・・</a:t>
            </a:r>
            <a:endParaRPr kumimoji="1" lang="en-US" altLang="ja-JP" sz="2800" dirty="0">
              <a:solidFill>
                <a:schemeClr val="bg1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988934" y="707418"/>
            <a:ext cx="2544087" cy="1980323"/>
            <a:chOff x="827171" y="840420"/>
            <a:chExt cx="2544087" cy="19803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円/楕円 13"/>
            <p:cNvSpPr/>
            <p:nvPr/>
          </p:nvSpPr>
          <p:spPr>
            <a:xfrm>
              <a:off x="1120678" y="840420"/>
              <a:ext cx="1980323" cy="1980323"/>
            </a:xfrm>
            <a:prstGeom prst="ellipse">
              <a:avLst/>
            </a:prstGeom>
            <a:solidFill>
              <a:srgbClr val="F29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827171" y="1318055"/>
              <a:ext cx="254408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このとおりに</a:t>
              </a:r>
              <a:endParaRPr kumimoji="1" lang="en-US" altLang="ja-JP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28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なる</a:t>
              </a:r>
              <a:endParaRPr kumimoji="1" lang="en-US" altLang="ja-JP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16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かもしれない</a:t>
              </a:r>
              <a:endParaRPr kumimoji="1" lang="en-US" altLang="ja-JP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1953105" y="2674477"/>
            <a:ext cx="1656199" cy="1656199"/>
            <a:chOff x="1432879" y="3081012"/>
            <a:chExt cx="1656199" cy="16561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円/楕円 16"/>
            <p:cNvSpPr/>
            <p:nvPr/>
          </p:nvSpPr>
          <p:spPr>
            <a:xfrm>
              <a:off x="1432879" y="3081012"/>
              <a:ext cx="1656199" cy="1656199"/>
            </a:xfrm>
            <a:prstGeom prst="ellipse">
              <a:avLst/>
            </a:prstGeom>
            <a:solidFill>
              <a:srgbClr val="F57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432879" y="3370502"/>
              <a:ext cx="16307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浸水範囲が</a:t>
              </a:r>
              <a:endParaRPr kumimoji="1" lang="en-US" altLang="ja-JP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28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広くなる</a:t>
              </a:r>
              <a:endParaRPr kumimoji="1" lang="en-US" altLang="ja-JP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16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かもしれない</a:t>
              </a:r>
              <a:endParaRPr kumimoji="1" lang="en-US" altLang="ja-JP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32" name="グループ化 31"/>
          <p:cNvGrpSpPr/>
          <p:nvPr/>
        </p:nvGrpSpPr>
        <p:grpSpPr>
          <a:xfrm>
            <a:off x="5884946" y="208221"/>
            <a:ext cx="2544087" cy="1980323"/>
            <a:chOff x="5884946" y="208221"/>
            <a:chExt cx="2544087" cy="19803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円/楕円 18"/>
            <p:cNvSpPr/>
            <p:nvPr/>
          </p:nvSpPr>
          <p:spPr>
            <a:xfrm>
              <a:off x="6178453" y="208221"/>
              <a:ext cx="1980323" cy="1980323"/>
            </a:xfrm>
            <a:prstGeom prst="ellipse">
              <a:avLst/>
            </a:prstGeom>
            <a:solidFill>
              <a:srgbClr val="F57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884946" y="685856"/>
              <a:ext cx="254408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このとおりに</a:t>
              </a:r>
              <a:endParaRPr kumimoji="1" lang="en-US" altLang="ja-JP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28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ならない</a:t>
              </a:r>
              <a:endParaRPr kumimoji="1" lang="en-US" altLang="ja-JP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16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かもしれない</a:t>
              </a:r>
              <a:endParaRPr kumimoji="1" lang="en-US" altLang="ja-JP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5975649" y="2281589"/>
            <a:ext cx="1764821" cy="1656199"/>
            <a:chOff x="6182300" y="2398251"/>
            <a:chExt cx="1764821" cy="16561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円/楕円 22"/>
            <p:cNvSpPr/>
            <p:nvPr/>
          </p:nvSpPr>
          <p:spPr>
            <a:xfrm>
              <a:off x="6258500" y="2398251"/>
              <a:ext cx="1656199" cy="1656199"/>
            </a:xfrm>
            <a:prstGeom prst="ellipse">
              <a:avLst/>
            </a:prstGeom>
            <a:solidFill>
              <a:srgbClr val="F29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6182300" y="2687741"/>
              <a:ext cx="176482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浸水範囲が</a:t>
              </a:r>
              <a:endParaRPr kumimoji="1" lang="en-US" altLang="ja-JP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28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せまくなる</a:t>
              </a:r>
              <a:endParaRPr kumimoji="1" lang="en-US" altLang="ja-JP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16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かもしれない</a:t>
              </a:r>
              <a:endParaRPr kumimoji="1" lang="en-US" altLang="ja-JP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542553" y="3931514"/>
            <a:ext cx="1945145" cy="1945145"/>
            <a:chOff x="940354" y="4801066"/>
            <a:chExt cx="1945145" cy="19451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円/楕円 24"/>
            <p:cNvSpPr/>
            <p:nvPr/>
          </p:nvSpPr>
          <p:spPr>
            <a:xfrm>
              <a:off x="940354" y="4801066"/>
              <a:ext cx="1945145" cy="1945145"/>
            </a:xfrm>
            <a:prstGeom prst="ellipse">
              <a:avLst/>
            </a:prstGeom>
            <a:solidFill>
              <a:srgbClr val="F29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1111247" y="5247491"/>
              <a:ext cx="16307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浸水の深さが</a:t>
              </a:r>
              <a:endParaRPr kumimoji="1" lang="en-US" altLang="ja-JP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28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深くなる</a:t>
              </a:r>
              <a:endParaRPr kumimoji="1" lang="en-US" altLang="ja-JP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16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かもしれない</a:t>
              </a:r>
              <a:endParaRPr kumimoji="1" lang="en-US" altLang="ja-JP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6324600" y="4007564"/>
            <a:ext cx="1945145" cy="1945145"/>
            <a:chOff x="6114027" y="4366613"/>
            <a:chExt cx="1945145" cy="19451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円/楕円 26"/>
            <p:cNvSpPr/>
            <p:nvPr/>
          </p:nvSpPr>
          <p:spPr>
            <a:xfrm>
              <a:off x="6114027" y="4366613"/>
              <a:ext cx="1945145" cy="1945145"/>
            </a:xfrm>
            <a:prstGeom prst="ellipse">
              <a:avLst/>
            </a:prstGeom>
            <a:solidFill>
              <a:srgbClr val="F57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6284920" y="4800338"/>
              <a:ext cx="1630783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浸水の深さが</a:t>
              </a:r>
              <a:endParaRPr kumimoji="1" lang="en-US" altLang="ja-JP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28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浅くなる</a:t>
              </a:r>
              <a:endParaRPr kumimoji="1" lang="en-US" altLang="ja-JP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16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かもしれない</a:t>
              </a:r>
              <a:endParaRPr kumimoji="1" lang="en-US" altLang="ja-JP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35" name="グループ化 34"/>
          <p:cNvGrpSpPr/>
          <p:nvPr/>
        </p:nvGrpSpPr>
        <p:grpSpPr>
          <a:xfrm>
            <a:off x="-1" y="5649044"/>
            <a:ext cx="9144001" cy="734131"/>
            <a:chOff x="-1" y="5510160"/>
            <a:chExt cx="9144001" cy="734131"/>
          </a:xfrm>
        </p:grpSpPr>
        <p:sp>
          <p:nvSpPr>
            <p:cNvPr id="36" name="正方形/長方形 35"/>
            <p:cNvSpPr/>
            <p:nvPr/>
          </p:nvSpPr>
          <p:spPr>
            <a:xfrm>
              <a:off x="-1" y="5510160"/>
              <a:ext cx="9144001" cy="734131"/>
            </a:xfrm>
            <a:prstGeom prst="rect">
              <a:avLst/>
            </a:prstGeom>
            <a:solidFill>
              <a:srgbClr val="496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1135820" y="5554059"/>
              <a:ext cx="68002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36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災害時にどうなるかはわかりません</a:t>
              </a:r>
              <a:endPara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FC06C42-70A7-4FF0-BAA3-98465A3561C5}"/>
              </a:ext>
            </a:extLst>
          </p:cNvPr>
          <p:cNvSpPr txBox="1"/>
          <p:nvPr/>
        </p:nvSpPr>
        <p:spPr>
          <a:xfrm>
            <a:off x="252000" y="6652371"/>
            <a:ext cx="8367675" cy="205629"/>
          </a:xfrm>
          <a:prstGeom prst="rect">
            <a:avLst/>
          </a:prstGeom>
          <a:noFill/>
        </p:spPr>
        <p:txBody>
          <a:bodyPr wrap="none" lIns="0" tIns="0" rIns="0" bIns="36000" anchor="b" anchorCtr="0">
            <a:spAutoFit/>
          </a:bodyPr>
          <a:lstStyle/>
          <a:p>
            <a:r>
              <a:rPr lang="ja-JP" altLang="en-US" sz="11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地図）　</a:t>
            </a:r>
            <a:r>
              <a:rPr lang="zh-TW" altLang="en-US" sz="11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国土交通省近畿地方整備局豊岡河川国道事務所</a:t>
            </a:r>
            <a:r>
              <a:rPr lang="ja-JP" altLang="en-US" sz="11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「円山川水系円山川・出石川・奈佐川洪水浸水想定区域図（想定最大規模）（</a:t>
            </a:r>
            <a:r>
              <a:rPr lang="en-US" altLang="ja-JP" sz="11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3/8</a:t>
            </a:r>
            <a:r>
              <a:rPr lang="ja-JP" altLang="en-US" sz="11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）」</a:t>
            </a:r>
          </a:p>
        </p:txBody>
      </p:sp>
    </p:spTree>
    <p:extLst>
      <p:ext uri="{BB962C8B-B14F-4D97-AF65-F5344CB8AC3E}">
        <p14:creationId xmlns:p14="http://schemas.microsoft.com/office/powerpoint/2010/main" val="3904613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0" y="0"/>
            <a:ext cx="9144000" cy="6357257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323918" y="751907"/>
            <a:ext cx="2496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問題です</a:t>
            </a:r>
          </a:p>
        </p:txBody>
      </p:sp>
      <p:cxnSp>
        <p:nvCxnSpPr>
          <p:cNvPr id="8" name="直線コネクタ 7"/>
          <p:cNvCxnSpPr/>
          <p:nvPr/>
        </p:nvCxnSpPr>
        <p:spPr>
          <a:xfrm flipH="1">
            <a:off x="5925425" y="1021117"/>
            <a:ext cx="145175" cy="48737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775955" y="2255298"/>
            <a:ext cx="75921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状況１・状況２のとき</a:t>
            </a:r>
            <a:endParaRPr kumimoji="1" lang="en-US" altLang="ja-JP" sz="5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どこに避難するか考えよう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496756" y="5347365"/>
            <a:ext cx="4196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理由も考えましょう</a:t>
            </a:r>
          </a:p>
        </p:txBody>
      </p:sp>
      <p:grpSp>
        <p:nvGrpSpPr>
          <p:cNvPr id="10" name="グループ化 9"/>
          <p:cNvGrpSpPr/>
          <p:nvPr/>
        </p:nvGrpSpPr>
        <p:grpSpPr>
          <a:xfrm>
            <a:off x="7943296" y="5244695"/>
            <a:ext cx="901700" cy="810556"/>
            <a:chOff x="7213600" y="4383314"/>
            <a:chExt cx="901700" cy="810556"/>
          </a:xfrm>
        </p:grpSpPr>
        <p:sp>
          <p:nvSpPr>
            <p:cNvPr id="11" name="円/楕円 10"/>
            <p:cNvSpPr/>
            <p:nvPr/>
          </p:nvSpPr>
          <p:spPr>
            <a:xfrm>
              <a:off x="7213600" y="4383314"/>
              <a:ext cx="901700" cy="6404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7354652" y="4910159"/>
              <a:ext cx="226080" cy="226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7227898" y="5081414"/>
              <a:ext cx="112456" cy="1124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5" name="直線コネクタ 14"/>
          <p:cNvCxnSpPr/>
          <p:nvPr/>
        </p:nvCxnSpPr>
        <p:spPr>
          <a:xfrm>
            <a:off x="3053500" y="1021117"/>
            <a:ext cx="145175" cy="48737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764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6249413" y="417097"/>
            <a:ext cx="1669852" cy="473243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48" y="252830"/>
            <a:ext cx="1669852" cy="162393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388467" y="413217"/>
            <a:ext cx="1510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２階建て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76153" y="987460"/>
            <a:ext cx="91027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みなさんの自宅が　　　 や　　　 の場所にあるとします。</a:t>
            </a:r>
          </a:p>
        </p:txBody>
      </p:sp>
      <p:grpSp>
        <p:nvGrpSpPr>
          <p:cNvPr id="17" name="グループ化 16"/>
          <p:cNvGrpSpPr/>
          <p:nvPr/>
        </p:nvGrpSpPr>
        <p:grpSpPr>
          <a:xfrm>
            <a:off x="2817242" y="894752"/>
            <a:ext cx="566058" cy="605064"/>
            <a:chOff x="3396343" y="1963965"/>
            <a:chExt cx="566058" cy="605064"/>
          </a:xfrm>
        </p:grpSpPr>
        <p:sp>
          <p:nvSpPr>
            <p:cNvPr id="18" name="円/楕円 17"/>
            <p:cNvSpPr/>
            <p:nvPr/>
          </p:nvSpPr>
          <p:spPr>
            <a:xfrm>
              <a:off x="3396343" y="2002971"/>
              <a:ext cx="566058" cy="56605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506247" y="1963965"/>
              <a:ext cx="34624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36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Ａ</a:t>
              </a:r>
              <a:endParaRPr kumimoji="1" lang="en-US" altLang="ja-JP" sz="3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3917632" y="913804"/>
            <a:ext cx="566058" cy="586012"/>
            <a:chOff x="4795851" y="1983017"/>
            <a:chExt cx="566058" cy="586012"/>
          </a:xfrm>
        </p:grpSpPr>
        <p:sp>
          <p:nvSpPr>
            <p:cNvPr id="21" name="円/楕円 20"/>
            <p:cNvSpPr/>
            <p:nvPr/>
          </p:nvSpPr>
          <p:spPr>
            <a:xfrm>
              <a:off x="4795851" y="2002971"/>
              <a:ext cx="566058" cy="56605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4918539" y="1983017"/>
              <a:ext cx="34143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kumimoji="1" lang="ja-JP" altLang="en-US" sz="36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Ｂ</a:t>
              </a:r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176153" y="84078"/>
            <a:ext cx="3367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49647F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条件</a:t>
            </a:r>
            <a:endParaRPr kumimoji="1" lang="ja-JP" altLang="en-US" sz="6000" dirty="0">
              <a:solidFill>
                <a:srgbClr val="49647F"/>
              </a:solidFill>
              <a:effectLst>
                <a:glow rad="127000">
                  <a:schemeClr val="bg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A8933BF-ABEB-49F5-B8C0-634283097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000" y="2682000"/>
            <a:ext cx="7424000" cy="41760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72468E1-BD2C-4770-BE88-780DE9677E8E}"/>
              </a:ext>
            </a:extLst>
          </p:cNvPr>
          <p:cNvGrpSpPr/>
          <p:nvPr/>
        </p:nvGrpSpPr>
        <p:grpSpPr>
          <a:xfrm>
            <a:off x="383993" y="1690793"/>
            <a:ext cx="4082278" cy="926935"/>
            <a:chOff x="383993" y="1690793"/>
            <a:chExt cx="4082278" cy="926935"/>
          </a:xfrm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DB56E93-5FE4-4AB0-AFC2-270792E1D135}"/>
                </a:ext>
              </a:extLst>
            </p:cNvPr>
            <p:cNvSpPr txBox="1"/>
            <p:nvPr/>
          </p:nvSpPr>
          <p:spPr>
            <a:xfrm>
              <a:off x="1051982" y="2022809"/>
              <a:ext cx="2520000" cy="584775"/>
            </a:xfrm>
            <a:prstGeom prst="rect">
              <a:avLst/>
            </a:prstGeom>
            <a:solidFill>
              <a:srgbClr val="FE908F"/>
            </a:solidFill>
            <a:ln>
              <a:solidFill>
                <a:schemeClr val="tx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kumimoji="1" lang="ja-JP" altLang="en-US" sz="3200" dirty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濃いピンク</a:t>
              </a:r>
              <a:endParaRPr kumimoji="1" lang="en-US" altLang="ja-JP" sz="32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BB4B13E5-4B16-4316-A087-E70278E1563E}"/>
                </a:ext>
              </a:extLst>
            </p:cNvPr>
            <p:cNvSpPr txBox="1"/>
            <p:nvPr/>
          </p:nvSpPr>
          <p:spPr>
            <a:xfrm>
              <a:off x="3619885" y="2241678"/>
              <a:ext cx="846386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kumimoji="1" lang="ja-JP" altLang="en-US" dirty="0">
                  <a:latin typeface="+mj-lt"/>
                  <a:ea typeface="+mj-ea"/>
                </a:rPr>
                <a:t>の</a:t>
              </a:r>
              <a:r>
                <a:rPr kumimoji="1" lang="ja-JP" altLang="en-US" sz="2400" dirty="0">
                  <a:latin typeface="+mj-lt"/>
                  <a:ea typeface="+mj-ea"/>
                </a:rPr>
                <a:t>地点</a:t>
              </a:r>
            </a:p>
          </p:txBody>
        </p:sp>
        <p:grpSp>
          <p:nvGrpSpPr>
            <p:cNvPr id="98" name="グループ化 97">
              <a:extLst>
                <a:ext uri="{FF2B5EF4-FFF2-40B4-BE49-F238E27FC236}">
                  <a16:creationId xmlns:a16="http://schemas.microsoft.com/office/drawing/2014/main" id="{F5376189-4C89-4311-8650-D4DD4E4530E1}"/>
                </a:ext>
              </a:extLst>
            </p:cNvPr>
            <p:cNvGrpSpPr/>
            <p:nvPr/>
          </p:nvGrpSpPr>
          <p:grpSpPr>
            <a:xfrm>
              <a:off x="383993" y="2012664"/>
              <a:ext cx="566058" cy="605064"/>
              <a:chOff x="3396343" y="1963965"/>
              <a:chExt cx="566058" cy="605064"/>
            </a:xfrm>
          </p:grpSpPr>
          <p:sp>
            <p:nvSpPr>
              <p:cNvPr id="99" name="円/楕円 17">
                <a:extLst>
                  <a:ext uri="{FF2B5EF4-FFF2-40B4-BE49-F238E27FC236}">
                    <a16:creationId xmlns:a16="http://schemas.microsoft.com/office/drawing/2014/main" id="{A35FBAEC-D57A-492E-8F17-010A59A8BE8B}"/>
                  </a:ext>
                </a:extLst>
              </p:cNvPr>
              <p:cNvSpPr/>
              <p:nvPr/>
            </p:nvSpPr>
            <p:spPr>
              <a:xfrm>
                <a:off x="3396343" y="2002971"/>
                <a:ext cx="566058" cy="56605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0" name="テキスト ボックス 99">
                <a:extLst>
                  <a:ext uri="{FF2B5EF4-FFF2-40B4-BE49-F238E27FC236}">
                    <a16:creationId xmlns:a16="http://schemas.microsoft.com/office/drawing/2014/main" id="{BD14E632-EA5E-4481-9C13-BC8D6BD58B23}"/>
                  </a:ext>
                </a:extLst>
              </p:cNvPr>
              <p:cNvSpPr txBox="1"/>
              <p:nvPr/>
            </p:nvSpPr>
            <p:spPr>
              <a:xfrm>
                <a:off x="3506247" y="1963965"/>
                <a:ext cx="34624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ja-JP" altLang="en-US" sz="3600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Ａ</a:t>
                </a:r>
                <a:endParaRPr kumimoji="1" lang="en-US" altLang="ja-JP" sz="36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</p:grp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DC9CF4BE-2EB1-41EA-A593-387201FDBB67}"/>
                </a:ext>
              </a:extLst>
            </p:cNvPr>
            <p:cNvSpPr txBox="1"/>
            <p:nvPr/>
          </p:nvSpPr>
          <p:spPr>
            <a:xfrm>
              <a:off x="840146" y="1696397"/>
              <a:ext cx="11958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ja-JP" altLang="en-US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５～</a:t>
              </a:r>
              <a:r>
                <a:rPr kumimoji="1" lang="en-US" altLang="ja-JP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10</a:t>
              </a:r>
              <a:r>
                <a:rPr kumimoji="1" lang="ja-JP" altLang="en-US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ｍ</a:t>
              </a:r>
              <a:r>
                <a:rPr kumimoji="1" lang="ja-JP" altLang="en-US" sz="11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未満</a:t>
              </a:r>
              <a:endParaRPr kumimoji="1" lang="ja-JP" altLang="en-US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25011F37-67B8-4F6E-A36E-F7222CF53E27}"/>
                </a:ext>
              </a:extLst>
            </p:cNvPr>
            <p:cNvSpPr txBox="1"/>
            <p:nvPr/>
          </p:nvSpPr>
          <p:spPr>
            <a:xfrm>
              <a:off x="2233597" y="1690793"/>
              <a:ext cx="159017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２</a:t>
              </a:r>
              <a:r>
                <a:rPr kumimoji="1" lang="ja-JP" altLang="en-US" sz="16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階が</a:t>
              </a:r>
              <a:r>
                <a: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水</a:t>
              </a:r>
              <a:r>
                <a:rPr kumimoji="1" lang="ja-JP" altLang="en-US" sz="16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に</a:t>
              </a:r>
              <a:r>
                <a: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浸</a:t>
              </a:r>
              <a:r>
                <a:rPr kumimoji="1" lang="ja-JP" altLang="en-US" sz="16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かる</a:t>
              </a:r>
              <a:endParaRPr kumimoji="1" lang="ja-JP" altLang="en-US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360ECAC-D2AC-4307-BF30-3134E4189C46}"/>
              </a:ext>
            </a:extLst>
          </p:cNvPr>
          <p:cNvGrpSpPr/>
          <p:nvPr/>
        </p:nvGrpSpPr>
        <p:grpSpPr>
          <a:xfrm>
            <a:off x="4945244" y="1707316"/>
            <a:ext cx="4089619" cy="903694"/>
            <a:chOff x="4945244" y="1707316"/>
            <a:chExt cx="4089619" cy="903694"/>
          </a:xfrm>
        </p:grpSpPr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BDB6D94E-FAF9-4F9E-913D-16B6F2B1C22C}"/>
                </a:ext>
              </a:extLst>
            </p:cNvPr>
            <p:cNvSpPr txBox="1"/>
            <p:nvPr/>
          </p:nvSpPr>
          <p:spPr>
            <a:xfrm>
              <a:off x="5610500" y="2022809"/>
              <a:ext cx="2520000" cy="584775"/>
            </a:xfrm>
            <a:prstGeom prst="rect">
              <a:avLst/>
            </a:prstGeom>
            <a:solidFill>
              <a:srgbClr val="FEE1CD"/>
            </a:solidFill>
            <a:ln>
              <a:solidFill>
                <a:schemeClr val="tx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kumimoji="1" lang="ja-JP" altLang="en-US" sz="3200" dirty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薄いオレンジ</a:t>
              </a:r>
              <a:endParaRPr kumimoji="1" lang="en-US" altLang="ja-JP" sz="32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41D4BE38-C1CE-4A73-BCD8-6128B26789FE}"/>
                </a:ext>
              </a:extLst>
            </p:cNvPr>
            <p:cNvSpPr txBox="1"/>
            <p:nvPr/>
          </p:nvSpPr>
          <p:spPr>
            <a:xfrm>
              <a:off x="8188477" y="2241678"/>
              <a:ext cx="846386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kumimoji="1" lang="ja-JP" altLang="en-US" dirty="0">
                  <a:latin typeface="+mj-lt"/>
                  <a:ea typeface="+mj-ea"/>
                </a:rPr>
                <a:t>の</a:t>
              </a:r>
              <a:r>
                <a:rPr kumimoji="1" lang="ja-JP" altLang="en-US" sz="2400" dirty="0">
                  <a:latin typeface="+mj-lt"/>
                  <a:ea typeface="+mj-ea"/>
                </a:rPr>
                <a:t>地点</a:t>
              </a:r>
            </a:p>
          </p:txBody>
        </p:sp>
        <p:grpSp>
          <p:nvGrpSpPr>
            <p:cNvPr id="101" name="グループ化 100">
              <a:extLst>
                <a:ext uri="{FF2B5EF4-FFF2-40B4-BE49-F238E27FC236}">
                  <a16:creationId xmlns:a16="http://schemas.microsoft.com/office/drawing/2014/main" id="{071DAA69-196A-40FF-9BDE-8EB92C4D00F4}"/>
                </a:ext>
              </a:extLst>
            </p:cNvPr>
            <p:cNvGrpSpPr/>
            <p:nvPr/>
          </p:nvGrpSpPr>
          <p:grpSpPr>
            <a:xfrm>
              <a:off x="4945244" y="2022190"/>
              <a:ext cx="566058" cy="586012"/>
              <a:chOff x="4795851" y="1983017"/>
              <a:chExt cx="566058" cy="586012"/>
            </a:xfrm>
          </p:grpSpPr>
          <p:sp>
            <p:nvSpPr>
              <p:cNvPr id="102" name="円/楕円 20">
                <a:extLst>
                  <a:ext uri="{FF2B5EF4-FFF2-40B4-BE49-F238E27FC236}">
                    <a16:creationId xmlns:a16="http://schemas.microsoft.com/office/drawing/2014/main" id="{7804E68E-6185-469C-B104-CB72CFE45DA1}"/>
                  </a:ext>
                </a:extLst>
              </p:cNvPr>
              <p:cNvSpPr/>
              <p:nvPr/>
            </p:nvSpPr>
            <p:spPr>
              <a:xfrm>
                <a:off x="4795851" y="2002971"/>
                <a:ext cx="566058" cy="56605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3" name="テキスト ボックス 102">
                <a:extLst>
                  <a:ext uri="{FF2B5EF4-FFF2-40B4-BE49-F238E27FC236}">
                    <a16:creationId xmlns:a16="http://schemas.microsoft.com/office/drawing/2014/main" id="{DFEE3CB3-8E07-4FF8-A5E3-784031FF2037}"/>
                  </a:ext>
                </a:extLst>
              </p:cNvPr>
              <p:cNvSpPr txBox="1"/>
              <p:nvPr/>
            </p:nvSpPr>
            <p:spPr>
              <a:xfrm>
                <a:off x="4918539" y="1983017"/>
                <a:ext cx="34143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kumimoji="1" lang="ja-JP" altLang="en-US" sz="3600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Ｂ</a:t>
                </a:r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2C48E36-C40B-419C-A5C5-83CAC3455816}"/>
                </a:ext>
              </a:extLst>
            </p:cNvPr>
            <p:cNvSpPr txBox="1"/>
            <p:nvPr/>
          </p:nvSpPr>
          <p:spPr>
            <a:xfrm>
              <a:off x="5414664" y="1707316"/>
              <a:ext cx="12487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0.5</a:t>
              </a:r>
              <a:r>
                <a:rPr kumimoji="1" lang="ja-JP" altLang="en-US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～３ｍ</a:t>
              </a:r>
              <a:r>
                <a:rPr kumimoji="1" lang="ja-JP" altLang="en-US" sz="11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未満</a:t>
              </a:r>
              <a:endParaRPr kumimoji="1" lang="ja-JP" altLang="en-US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19B7F6CC-C06C-49F2-93DE-3CC943D09081}"/>
                </a:ext>
              </a:extLst>
            </p:cNvPr>
            <p:cNvSpPr txBox="1"/>
            <p:nvPr/>
          </p:nvSpPr>
          <p:spPr>
            <a:xfrm>
              <a:off x="6884938" y="1707316"/>
              <a:ext cx="130163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１</a:t>
              </a:r>
              <a:r>
                <a:rPr kumimoji="1" lang="ja-JP" altLang="en-US" sz="16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階</a:t>
              </a:r>
              <a:r>
                <a: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床上浸水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6995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2D25B30B-C51F-4C47-A1E6-9A51D96914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416858A-14DC-421D-9806-616841E84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539EDD6-BF04-476B-B1BC-504351EF21E5}"/>
              </a:ext>
            </a:extLst>
          </p:cNvPr>
          <p:cNvGrpSpPr/>
          <p:nvPr/>
        </p:nvGrpSpPr>
        <p:grpSpPr>
          <a:xfrm>
            <a:off x="7115981" y="4924082"/>
            <a:ext cx="1617868" cy="379104"/>
            <a:chOff x="6954566" y="3262920"/>
            <a:chExt cx="1617868" cy="379104"/>
          </a:xfrm>
          <a:effectLst>
            <a:glow rad="101600">
              <a:schemeClr val="bg1"/>
            </a:glow>
          </a:effectLst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B73D5FF0-8A8C-401E-8B16-D63920777C63}"/>
                </a:ext>
              </a:extLst>
            </p:cNvPr>
            <p:cNvSpPr txBox="1"/>
            <p:nvPr/>
          </p:nvSpPr>
          <p:spPr>
            <a:xfrm>
              <a:off x="7341327" y="3262920"/>
              <a:ext cx="123110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kumimoji="1" lang="ja-JP" altLang="en-US" sz="2400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豊岡南中</a:t>
              </a:r>
              <a:endParaRPr kumimoji="1"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79C29C19-AC50-4858-A8C3-07E02D9E8861}"/>
                </a:ext>
              </a:extLst>
            </p:cNvPr>
            <p:cNvSpPr txBox="1"/>
            <p:nvPr/>
          </p:nvSpPr>
          <p:spPr>
            <a:xfrm rot="5400000">
              <a:off x="6985343" y="3303469"/>
              <a:ext cx="307778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kumimoji="1" lang="ja-JP" altLang="en-US" sz="2400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▼</a:t>
              </a:r>
              <a:endParaRPr kumimoji="1"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0AE6F2C-6EA7-4E22-BB9E-706A85B20AFE}"/>
              </a:ext>
            </a:extLst>
          </p:cNvPr>
          <p:cNvGrpSpPr/>
          <p:nvPr/>
        </p:nvGrpSpPr>
        <p:grpSpPr>
          <a:xfrm>
            <a:off x="7329348" y="2263172"/>
            <a:ext cx="1231107" cy="671434"/>
            <a:chOff x="5959292" y="3390519"/>
            <a:chExt cx="1231107" cy="671434"/>
          </a:xfrm>
          <a:effectLst>
            <a:glow rad="101600">
              <a:schemeClr val="bg1"/>
            </a:glow>
          </a:effectLst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0F27B43-DCA0-4338-8C10-A71E53276D5D}"/>
                </a:ext>
              </a:extLst>
            </p:cNvPr>
            <p:cNvSpPr txBox="1"/>
            <p:nvPr/>
          </p:nvSpPr>
          <p:spPr>
            <a:xfrm>
              <a:off x="5959292" y="3692621"/>
              <a:ext cx="123110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kumimoji="1" lang="ja-JP" altLang="en-US" sz="2400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立野大橋</a:t>
              </a:r>
              <a:endParaRPr kumimoji="1"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C09B9ED9-6BC4-42DC-B55F-D2367125DB1E}"/>
                </a:ext>
              </a:extLst>
            </p:cNvPr>
            <p:cNvSpPr txBox="1"/>
            <p:nvPr/>
          </p:nvSpPr>
          <p:spPr>
            <a:xfrm rot="10800000">
              <a:off x="6074708" y="3390519"/>
              <a:ext cx="307778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kumimoji="1" lang="ja-JP" altLang="en-US" sz="2400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▼</a:t>
              </a:r>
              <a:endParaRPr kumimoji="1"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9D44EA6-E18F-436C-B772-BABBF89E9D04}"/>
              </a:ext>
            </a:extLst>
          </p:cNvPr>
          <p:cNvSpPr txBox="1"/>
          <p:nvPr/>
        </p:nvSpPr>
        <p:spPr>
          <a:xfrm rot="20803412">
            <a:off x="7875655" y="3375344"/>
            <a:ext cx="3077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ja-JP" altLang="en-US" sz="2400" dirty="0">
                <a:solidFill>
                  <a:schemeClr val="bg1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円</a:t>
            </a:r>
            <a:endParaRPr kumimoji="1" lang="en-US" altLang="ja-JP" sz="2400" dirty="0">
              <a:solidFill>
                <a:schemeClr val="bg1"/>
              </a:solidFill>
              <a:effectLst>
                <a:glow rad="127000">
                  <a:schemeClr val="tx1">
                    <a:lumMod val="75000"/>
                    <a:lumOff val="25000"/>
                  </a:schemeClr>
                </a:glo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ja-JP" altLang="en-US" sz="2400" dirty="0">
                <a:solidFill>
                  <a:schemeClr val="bg1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山</a:t>
            </a:r>
            <a:endParaRPr kumimoji="1" lang="en-US" altLang="ja-JP" sz="2400" dirty="0">
              <a:solidFill>
                <a:schemeClr val="bg1"/>
              </a:solidFill>
              <a:effectLst>
                <a:glow rad="127000">
                  <a:schemeClr val="tx1">
                    <a:lumMod val="75000"/>
                    <a:lumOff val="25000"/>
                  </a:schemeClr>
                </a:glo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ja-JP" altLang="en-US" sz="2400" dirty="0">
                <a:solidFill>
                  <a:schemeClr val="bg1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川</a:t>
            </a:r>
            <a:endParaRPr kumimoji="1" lang="en-US" altLang="ja-JP" sz="2400" dirty="0">
              <a:solidFill>
                <a:schemeClr val="bg1"/>
              </a:solidFill>
              <a:effectLst>
                <a:glow rad="127000">
                  <a:schemeClr val="tx1">
                    <a:lumMod val="75000"/>
                    <a:lumOff val="25000"/>
                  </a:schemeClr>
                </a:glo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B0E83B15-4A75-440A-A768-FA75841929FC}"/>
              </a:ext>
            </a:extLst>
          </p:cNvPr>
          <p:cNvGrpSpPr/>
          <p:nvPr/>
        </p:nvGrpSpPr>
        <p:grpSpPr>
          <a:xfrm>
            <a:off x="2280012" y="3203363"/>
            <a:ext cx="1440000" cy="1524876"/>
            <a:chOff x="2996218" y="3451400"/>
            <a:chExt cx="1440000" cy="1524876"/>
          </a:xfrm>
          <a:effectLst>
            <a:glow rad="63500">
              <a:schemeClr val="bg1"/>
            </a:glow>
          </a:effectLst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57EE64F0-4672-4688-B9B6-7CF4CFA8DC7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996218" y="3451400"/>
              <a:ext cx="1440000" cy="14400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prstTxWarp prst="textArchUp">
                <a:avLst>
                  <a:gd name="adj" fmla="val 9675297"/>
                </a:avLst>
              </a:prstTxWarp>
              <a:spAutoFit/>
            </a:bodyPr>
            <a:lstStyle/>
            <a:p>
              <a:pPr algn="ctr"/>
              <a:r>
                <a:rPr kumimoji="1" lang="en-US" altLang="ja-JP" sz="2400" dirty="0">
                  <a:solidFill>
                    <a:srgbClr val="FEE1CD"/>
                  </a:solidFill>
                  <a:effectLst>
                    <a:glow rad="381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0.5</a:t>
              </a:r>
              <a:r>
                <a:rPr kumimoji="1" lang="ja-JP" altLang="en-US" sz="2400" dirty="0">
                  <a:solidFill>
                    <a:srgbClr val="FEE1CD"/>
                  </a:solidFill>
                  <a:effectLst>
                    <a:glow rad="381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～</a:t>
              </a:r>
              <a:r>
                <a:rPr kumimoji="1" lang="en-US" altLang="ja-JP" sz="2400" dirty="0">
                  <a:solidFill>
                    <a:srgbClr val="FEE1CD"/>
                  </a:solidFill>
                  <a:effectLst>
                    <a:glow rad="381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3</a:t>
              </a:r>
              <a:r>
                <a:rPr kumimoji="1" lang="ja-JP" altLang="en-US" sz="2400" dirty="0">
                  <a:solidFill>
                    <a:srgbClr val="FEE1CD"/>
                  </a:solidFill>
                  <a:effectLst>
                    <a:glow rad="381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ｍ</a:t>
              </a:r>
              <a:r>
                <a:rPr kumimoji="1" lang="ja-JP" altLang="en-US" sz="1400" dirty="0">
                  <a:solidFill>
                    <a:srgbClr val="FEE1CD"/>
                  </a:solidFill>
                  <a:effectLst>
                    <a:glow rad="381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未満</a:t>
              </a:r>
              <a:endParaRPr kumimoji="1" lang="en-US" altLang="ja-JP" sz="1400" dirty="0">
                <a:solidFill>
                  <a:srgbClr val="FEE1CD"/>
                </a:solidFill>
                <a:effectLst>
                  <a:glow rad="381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1400" dirty="0">
                  <a:solidFill>
                    <a:srgbClr val="FEE1CD"/>
                  </a:solidFill>
                  <a:effectLst>
                    <a:glow rad="381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（薄いオレンジ色）</a:t>
              </a:r>
              <a:endParaRPr kumimoji="1" lang="en-US" altLang="ja-JP" sz="1600" dirty="0">
                <a:solidFill>
                  <a:srgbClr val="FEE1CD"/>
                </a:solidFill>
                <a:effectLst>
                  <a:glow rad="381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916B418C-87D4-4BD5-87C7-63D54F6CFAE8}"/>
                </a:ext>
              </a:extLst>
            </p:cNvPr>
            <p:cNvGrpSpPr/>
            <p:nvPr/>
          </p:nvGrpSpPr>
          <p:grpSpPr>
            <a:xfrm>
              <a:off x="3248811" y="3543587"/>
              <a:ext cx="934815" cy="1432689"/>
              <a:chOff x="4999259" y="2963067"/>
              <a:chExt cx="934815" cy="1432689"/>
            </a:xfrm>
          </p:grpSpPr>
          <p:sp>
            <p:nvSpPr>
              <p:cNvPr id="31" name="二等辺三角形 30">
                <a:extLst>
                  <a:ext uri="{FF2B5EF4-FFF2-40B4-BE49-F238E27FC236}">
                    <a16:creationId xmlns:a16="http://schemas.microsoft.com/office/drawing/2014/main" id="{932D3FE2-BFCA-48C5-9410-095830CBC887}"/>
                  </a:ext>
                </a:extLst>
              </p:cNvPr>
              <p:cNvSpPr/>
              <p:nvPr/>
            </p:nvSpPr>
            <p:spPr>
              <a:xfrm rot="10800000">
                <a:off x="5334419" y="3718648"/>
                <a:ext cx="264496" cy="677108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円/楕円 11">
                <a:extLst>
                  <a:ext uri="{FF2B5EF4-FFF2-40B4-BE49-F238E27FC236}">
                    <a16:creationId xmlns:a16="http://schemas.microsoft.com/office/drawing/2014/main" id="{124EF4A4-B063-442C-8CEA-A6DC2915AF5A}"/>
                  </a:ext>
                </a:extLst>
              </p:cNvPr>
              <p:cNvSpPr/>
              <p:nvPr/>
            </p:nvSpPr>
            <p:spPr>
              <a:xfrm>
                <a:off x="4999259" y="2978549"/>
                <a:ext cx="934815" cy="93481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A401DE08-A8F5-45CF-A731-F82E698E0FF9}"/>
                  </a:ext>
                </a:extLst>
              </p:cNvPr>
              <p:cNvSpPr txBox="1"/>
              <p:nvPr/>
            </p:nvSpPr>
            <p:spPr>
              <a:xfrm>
                <a:off x="5210988" y="2963067"/>
                <a:ext cx="5113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kumimoji="1" lang="ja-JP" altLang="en-US" sz="5400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Ｂ</a:t>
                </a:r>
              </a:p>
            </p:txBody>
          </p:sp>
        </p:grp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795798F6-DAEC-45FB-9BB3-6B342C76149A}"/>
              </a:ext>
            </a:extLst>
          </p:cNvPr>
          <p:cNvGrpSpPr/>
          <p:nvPr/>
        </p:nvGrpSpPr>
        <p:grpSpPr>
          <a:xfrm>
            <a:off x="5079376" y="4846885"/>
            <a:ext cx="1445647" cy="1440000"/>
            <a:chOff x="2990571" y="3451400"/>
            <a:chExt cx="1445647" cy="1440000"/>
          </a:xfrm>
          <a:effectLst>
            <a:glow rad="63500">
              <a:schemeClr val="bg1"/>
            </a:glow>
          </a:effectLst>
        </p:grpSpPr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52574D77-788D-40B7-89AD-B1F3975BE33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996218" y="3451400"/>
              <a:ext cx="1440000" cy="14400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prstTxWarp prst="textArchUp">
                <a:avLst>
                  <a:gd name="adj" fmla="val 9675297"/>
                </a:avLst>
              </a:prstTxWarp>
              <a:spAutoFit/>
            </a:bodyPr>
            <a:lstStyle/>
            <a:p>
              <a:pPr algn="ctr"/>
              <a:r>
                <a:rPr kumimoji="1" lang="ja-JP" altLang="en-US" sz="2400" dirty="0">
                  <a:solidFill>
                    <a:srgbClr val="FE908F"/>
                  </a:solidFill>
                  <a:effectLst>
                    <a:glow rad="381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５～</a:t>
              </a:r>
              <a:r>
                <a:rPr kumimoji="1" lang="en-US" altLang="ja-JP" sz="2400" dirty="0">
                  <a:solidFill>
                    <a:srgbClr val="FE908F"/>
                  </a:solidFill>
                  <a:effectLst>
                    <a:glow rad="381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10</a:t>
              </a:r>
              <a:r>
                <a:rPr kumimoji="1" lang="ja-JP" altLang="en-US" sz="2400" dirty="0">
                  <a:solidFill>
                    <a:srgbClr val="FE908F"/>
                  </a:solidFill>
                  <a:effectLst>
                    <a:glow rad="381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ｍ</a:t>
              </a:r>
              <a:r>
                <a:rPr kumimoji="1" lang="ja-JP" altLang="en-US" sz="1400" dirty="0">
                  <a:solidFill>
                    <a:srgbClr val="FE908F"/>
                  </a:solidFill>
                  <a:effectLst>
                    <a:glow rad="381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未満</a:t>
              </a:r>
              <a:endParaRPr kumimoji="1" lang="en-US" altLang="ja-JP" sz="1400" dirty="0">
                <a:solidFill>
                  <a:srgbClr val="FE908F"/>
                </a:solidFill>
                <a:effectLst>
                  <a:glow rad="381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1400" dirty="0">
                  <a:solidFill>
                    <a:srgbClr val="FE908F"/>
                  </a:solidFill>
                  <a:effectLst>
                    <a:glow rad="381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（濃いピンク色）</a:t>
              </a:r>
              <a:endParaRPr kumimoji="1" lang="en-US" altLang="ja-JP" sz="1600" dirty="0">
                <a:solidFill>
                  <a:srgbClr val="FE908F"/>
                </a:solidFill>
                <a:effectLst>
                  <a:glow rad="381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D988EE43-F6C6-409C-AB91-FF72501875D4}"/>
                </a:ext>
              </a:extLst>
            </p:cNvPr>
            <p:cNvGrpSpPr/>
            <p:nvPr/>
          </p:nvGrpSpPr>
          <p:grpSpPr>
            <a:xfrm>
              <a:off x="2990571" y="3529298"/>
              <a:ext cx="1193055" cy="1027295"/>
              <a:chOff x="4741019" y="2948778"/>
              <a:chExt cx="1193055" cy="1027295"/>
            </a:xfrm>
          </p:grpSpPr>
          <p:sp>
            <p:nvSpPr>
              <p:cNvPr id="37" name="二等辺三角形 36">
                <a:extLst>
                  <a:ext uri="{FF2B5EF4-FFF2-40B4-BE49-F238E27FC236}">
                    <a16:creationId xmlns:a16="http://schemas.microsoft.com/office/drawing/2014/main" id="{23BE41E6-4808-4C28-AD94-EB7D500355A6}"/>
                  </a:ext>
                </a:extLst>
              </p:cNvPr>
              <p:cNvSpPr/>
              <p:nvPr/>
            </p:nvSpPr>
            <p:spPr>
              <a:xfrm rot="13500000">
                <a:off x="4947325" y="3505271"/>
                <a:ext cx="264496" cy="677108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円/楕円 11">
                <a:extLst>
                  <a:ext uri="{FF2B5EF4-FFF2-40B4-BE49-F238E27FC236}">
                    <a16:creationId xmlns:a16="http://schemas.microsoft.com/office/drawing/2014/main" id="{F4E25EAC-2772-4322-959F-DAF20E3C003D}"/>
                  </a:ext>
                </a:extLst>
              </p:cNvPr>
              <p:cNvSpPr/>
              <p:nvPr/>
            </p:nvSpPr>
            <p:spPr>
              <a:xfrm>
                <a:off x="4999259" y="2978549"/>
                <a:ext cx="934815" cy="934813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5D33BB81-2DDE-4CBE-AC34-7427C2867A59}"/>
                  </a:ext>
                </a:extLst>
              </p:cNvPr>
              <p:cNvSpPr txBox="1"/>
              <p:nvPr/>
            </p:nvSpPr>
            <p:spPr>
              <a:xfrm>
                <a:off x="5206981" y="2948778"/>
                <a:ext cx="519373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kumimoji="1" lang="ja-JP" altLang="en-US" sz="5400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Ａ</a:t>
                </a:r>
              </a:p>
            </p:txBody>
          </p:sp>
        </p:grpSp>
      </p:grpSp>
      <p:pic>
        <p:nvPicPr>
          <p:cNvPr id="23" name="図 22">
            <a:extLst>
              <a:ext uri="{FF2B5EF4-FFF2-40B4-BE49-F238E27FC236}">
                <a16:creationId xmlns:a16="http://schemas.microsoft.com/office/drawing/2014/main" id="{8A6EA033-4E10-44ED-8347-E528F0DCE2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2648" y="57535"/>
            <a:ext cx="2501927" cy="9859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2789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テキスト ボックス 27"/>
          <p:cNvSpPr txBox="1"/>
          <p:nvPr/>
        </p:nvSpPr>
        <p:spPr>
          <a:xfrm>
            <a:off x="5800188" y="4125326"/>
            <a:ext cx="3024000" cy="836571"/>
          </a:xfrm>
          <a:prstGeom prst="rect">
            <a:avLst/>
          </a:prstGeom>
          <a:solidFill>
            <a:srgbClr val="E7A7B7"/>
          </a:solidFill>
          <a:ln w="19050">
            <a:solidFill>
              <a:schemeClr val="bg1"/>
            </a:solidFill>
          </a:ln>
        </p:spPr>
        <p:txBody>
          <a:bodyPr wrap="square" lIns="144000" tIns="0" rIns="144000" bIns="36000" rtlCol="0" anchor="ctr" anchorCtr="0">
            <a:spAutoFit/>
          </a:bodyPr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階以上</a:t>
            </a:r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なら</a:t>
            </a:r>
            <a:endParaRPr kumimoji="1"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自宅</a:t>
            </a:r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にとどまることも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可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800188" y="4987897"/>
            <a:ext cx="3024000" cy="836571"/>
          </a:xfrm>
          <a:prstGeom prst="rect">
            <a:avLst/>
          </a:prstGeom>
          <a:solidFill>
            <a:srgbClr val="FC9956"/>
          </a:solidFill>
          <a:ln w="19050">
            <a:solidFill>
              <a:schemeClr val="bg1"/>
            </a:solidFill>
          </a:ln>
        </p:spPr>
        <p:txBody>
          <a:bodyPr wrap="square" lIns="144000" tIns="0" rIns="144000" bIns="36000" rtlCol="0" anchor="ctr" anchorCtr="0">
            <a:spAutoFit/>
          </a:bodyPr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階以上</a:t>
            </a:r>
            <a:r>
              <a:rPr kumimoji="1"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なら</a:t>
            </a:r>
            <a:endParaRPr kumimoji="1" lang="en-US" altLang="ja-JP" sz="2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自宅</a:t>
            </a:r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にとどまることも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可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800188" y="5863336"/>
            <a:ext cx="3024000" cy="405683"/>
          </a:xfrm>
          <a:prstGeom prst="rect">
            <a:avLst/>
          </a:prstGeom>
          <a:solidFill>
            <a:srgbClr val="E1F85F"/>
          </a:solidFill>
          <a:ln w="19050">
            <a:solidFill>
              <a:schemeClr val="bg1"/>
            </a:solidFill>
          </a:ln>
        </p:spPr>
        <p:txBody>
          <a:bodyPr wrap="square" lIns="144000" tIns="0" rIns="144000" bIns="36000" rtlCol="0" anchor="ctr" anchorCtr="0">
            <a:spAutoFit/>
          </a:bodyPr>
          <a:lstStyle/>
          <a:p>
            <a:pPr algn="ctr"/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自宅</a:t>
            </a:r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にとどまることも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可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B6A85050-6ADF-43FF-93A0-79D06D684BEA}"/>
              </a:ext>
            </a:extLst>
          </p:cNvPr>
          <p:cNvSpPr txBox="1"/>
          <p:nvPr/>
        </p:nvSpPr>
        <p:spPr>
          <a:xfrm>
            <a:off x="5800188" y="2754233"/>
            <a:ext cx="3024000" cy="119184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chemeClr val="bg1"/>
            </a:solidFill>
          </a:ln>
        </p:spPr>
        <p:txBody>
          <a:bodyPr wrap="square" lIns="144000" tIns="36000" rIns="144000" bIns="72000" rtlCol="0" anchor="ctr" anchorCtr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自宅</a:t>
            </a:r>
            <a:r>
              <a:rPr kumimoji="1" lang="ja-JP" altLang="en-US" sz="1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にとどまることは</a:t>
            </a:r>
            <a:r>
              <a:rPr kumimoji="1" lang="ja-JP" altLang="en-US" sz="2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不可</a:t>
            </a:r>
            <a:endParaRPr kumimoji="1" lang="en-US" altLang="ja-JP" sz="16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区域外</a:t>
            </a:r>
            <a:r>
              <a:rPr kumimoji="1" lang="ja-JP" altLang="en-US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への</a:t>
            </a:r>
            <a:endParaRPr kumimoji="1" lang="en-US" altLang="ja-JP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r"/>
            <a:r>
              <a:rPr kumimoji="1" lang="ja-JP" altLang="en-US" sz="24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早め</a:t>
            </a:r>
            <a:r>
              <a:rPr kumimoji="1" lang="ja-JP" altLang="en-US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</a:t>
            </a:r>
            <a:r>
              <a:rPr kumimoji="1" lang="ja-JP" altLang="en-US" sz="24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</a:t>
            </a:r>
            <a:r>
              <a:rPr kumimoji="1" lang="ja-JP" altLang="en-US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</a:t>
            </a:r>
            <a:r>
              <a:rPr kumimoji="1" lang="ja-JP" altLang="en-US" sz="2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必要</a:t>
            </a:r>
            <a:endParaRPr kumimoji="1" lang="ja-JP" altLang="en-US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7D02697E-2C2D-4C47-9869-646020A7C499}"/>
              </a:ext>
            </a:extLst>
          </p:cNvPr>
          <p:cNvSpPr/>
          <p:nvPr/>
        </p:nvSpPr>
        <p:spPr>
          <a:xfrm>
            <a:off x="489304" y="5926275"/>
            <a:ext cx="4824000" cy="215712"/>
          </a:xfrm>
          <a:prstGeom prst="rect">
            <a:avLst/>
          </a:prstGeom>
          <a:solidFill>
            <a:srgbClr val="F8F4AB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ｚ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453A10F9-FF74-42C0-9463-E05CF4A021E1}"/>
              </a:ext>
            </a:extLst>
          </p:cNvPr>
          <p:cNvSpPr/>
          <p:nvPr/>
        </p:nvSpPr>
        <p:spPr>
          <a:xfrm>
            <a:off x="489304" y="5264149"/>
            <a:ext cx="4824000" cy="662126"/>
          </a:xfrm>
          <a:prstGeom prst="rect">
            <a:avLst/>
          </a:prstGeom>
          <a:solidFill>
            <a:srgbClr val="FED9B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40E74665-3E22-4369-8CAA-B12CD8FBF8DD}"/>
              </a:ext>
            </a:extLst>
          </p:cNvPr>
          <p:cNvSpPr/>
          <p:nvPr/>
        </p:nvSpPr>
        <p:spPr>
          <a:xfrm>
            <a:off x="489304" y="4056050"/>
            <a:ext cx="4824000" cy="1208096"/>
          </a:xfrm>
          <a:prstGeom prst="rect">
            <a:avLst/>
          </a:prstGeom>
          <a:solidFill>
            <a:srgbClr val="FFB7BA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97657B8F-C6D5-4EE0-BD11-733915511435}"/>
              </a:ext>
            </a:extLst>
          </p:cNvPr>
          <p:cNvSpPr/>
          <p:nvPr/>
        </p:nvSpPr>
        <p:spPr>
          <a:xfrm>
            <a:off x="489304" y="3444046"/>
            <a:ext cx="4824000" cy="612000"/>
          </a:xfrm>
          <a:prstGeom prst="rect">
            <a:avLst/>
          </a:prstGeom>
          <a:solidFill>
            <a:srgbClr val="FE908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DF89698F-AADB-45E9-A0DC-EDDD7EA898A3}"/>
              </a:ext>
            </a:extLst>
          </p:cNvPr>
          <p:cNvSpPr/>
          <p:nvPr/>
        </p:nvSpPr>
        <p:spPr>
          <a:xfrm>
            <a:off x="489304" y="2832048"/>
            <a:ext cx="4824000" cy="612000"/>
          </a:xfrm>
          <a:prstGeom prst="rect">
            <a:avLst/>
          </a:prstGeom>
          <a:solidFill>
            <a:srgbClr val="F384C9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9F19A294-9BE5-4496-BF31-8F1CAFA91BA9}"/>
              </a:ext>
            </a:extLst>
          </p:cNvPr>
          <p:cNvSpPr/>
          <p:nvPr/>
        </p:nvSpPr>
        <p:spPr>
          <a:xfrm>
            <a:off x="489304" y="2220047"/>
            <a:ext cx="4824000" cy="612000"/>
          </a:xfrm>
          <a:prstGeom prst="rect">
            <a:avLst/>
          </a:prstGeom>
          <a:solidFill>
            <a:srgbClr val="DB79DD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828BC196-5C97-4B80-B3C5-67FEE7122855}"/>
              </a:ext>
            </a:extLst>
          </p:cNvPr>
          <p:cNvSpPr txBox="1"/>
          <p:nvPr/>
        </p:nvSpPr>
        <p:spPr>
          <a:xfrm>
            <a:off x="1443305" y="5820525"/>
            <a:ext cx="1591376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0.5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未満</a:t>
            </a:r>
            <a:endParaRPr kumimoji="1" lang="ja-JP" altLang="en-US" sz="20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F7553239-4A5B-4758-8746-8D5DFD8C095B}"/>
              </a:ext>
            </a:extLst>
          </p:cNvPr>
          <p:cNvSpPr txBox="1"/>
          <p:nvPr/>
        </p:nvSpPr>
        <p:spPr>
          <a:xfrm>
            <a:off x="1443305" y="5391494"/>
            <a:ext cx="1647887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0.5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～３ｍ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未満</a:t>
            </a:r>
            <a:endParaRPr kumimoji="1" lang="ja-JP" altLang="en-US" sz="24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C1B80EDE-51A5-4663-B7D2-7129819BF5BD}"/>
              </a:ext>
            </a:extLst>
          </p:cNvPr>
          <p:cNvSpPr txBox="1"/>
          <p:nvPr/>
        </p:nvSpPr>
        <p:spPr>
          <a:xfrm>
            <a:off x="1443305" y="4475432"/>
            <a:ext cx="1420261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３～５ｍ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未満</a:t>
            </a:r>
            <a:endParaRPr kumimoji="1" lang="ja-JP" altLang="en-US" sz="24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A4AE226E-756D-4D09-ABE4-DC62DA8DC9C3}"/>
              </a:ext>
            </a:extLst>
          </p:cNvPr>
          <p:cNvSpPr txBox="1"/>
          <p:nvPr/>
        </p:nvSpPr>
        <p:spPr>
          <a:xfrm>
            <a:off x="1443305" y="2929470"/>
            <a:ext cx="1734449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10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～</a:t>
            </a:r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未満</a:t>
            </a:r>
            <a:endParaRPr kumimoji="1" lang="ja-JP" altLang="en-US" sz="24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D88CE83C-4FD0-4621-85B3-C9B4DDCC3390}"/>
              </a:ext>
            </a:extLst>
          </p:cNvPr>
          <p:cNvSpPr txBox="1"/>
          <p:nvPr/>
        </p:nvSpPr>
        <p:spPr>
          <a:xfrm>
            <a:off x="1443305" y="3572381"/>
            <a:ext cx="1577355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５～</a:t>
            </a:r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10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未満</a:t>
            </a:r>
            <a:endParaRPr kumimoji="1" lang="ja-JP" altLang="en-US" sz="24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01D902FD-9828-4C01-8157-36508039BE4F}"/>
              </a:ext>
            </a:extLst>
          </p:cNvPr>
          <p:cNvSpPr txBox="1"/>
          <p:nvPr/>
        </p:nvSpPr>
        <p:spPr>
          <a:xfrm>
            <a:off x="1443305" y="2267531"/>
            <a:ext cx="1038746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以上</a:t>
            </a:r>
            <a:endParaRPr kumimoji="1" lang="ja-JP" altLang="en-US" sz="20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1" name="フリーフォーム: 図形 60">
            <a:extLst>
              <a:ext uri="{FF2B5EF4-FFF2-40B4-BE49-F238E27FC236}">
                <a16:creationId xmlns:a16="http://schemas.microsoft.com/office/drawing/2014/main" id="{1EB68CCE-A598-4B66-AEA8-377498471BC1}"/>
              </a:ext>
            </a:extLst>
          </p:cNvPr>
          <p:cNvSpPr/>
          <p:nvPr/>
        </p:nvSpPr>
        <p:spPr>
          <a:xfrm>
            <a:off x="489305" y="3717105"/>
            <a:ext cx="999491" cy="2432084"/>
          </a:xfrm>
          <a:custGeom>
            <a:avLst/>
            <a:gdLst>
              <a:gd name="connsiteX0" fmla="*/ 0 w 1288327"/>
              <a:gd name="connsiteY0" fmla="*/ 0 h 3134916"/>
              <a:gd name="connsiteX1" fmla="*/ 543849 w 1288327"/>
              <a:gd name="connsiteY1" fmla="*/ 0 h 3134916"/>
              <a:gd name="connsiteX2" fmla="*/ 574703 w 1288327"/>
              <a:gd name="connsiteY2" fmla="*/ 0 h 3134916"/>
              <a:gd name="connsiteX3" fmla="*/ 1072358 w 1288327"/>
              <a:gd name="connsiteY3" fmla="*/ 444998 h 3134916"/>
              <a:gd name="connsiteX4" fmla="*/ 792480 w 1288327"/>
              <a:gd name="connsiteY4" fmla="*/ 444998 h 3134916"/>
              <a:gd name="connsiteX5" fmla="*/ 792480 w 1288327"/>
              <a:gd name="connsiteY5" fmla="*/ 1503245 h 3134916"/>
              <a:gd name="connsiteX6" fmla="*/ 944960 w 1288327"/>
              <a:gd name="connsiteY6" fmla="*/ 1503245 h 3134916"/>
              <a:gd name="connsiteX7" fmla="*/ 1288327 w 1288327"/>
              <a:gd name="connsiteY7" fmla="*/ 1996128 h 3134916"/>
              <a:gd name="connsiteX8" fmla="*/ 1150620 w 1288327"/>
              <a:gd name="connsiteY8" fmla="*/ 1996128 h 3134916"/>
              <a:gd name="connsiteX9" fmla="*/ 1150620 w 1288327"/>
              <a:gd name="connsiteY9" fmla="*/ 3134916 h 3134916"/>
              <a:gd name="connsiteX10" fmla="*/ 0 w 1288327"/>
              <a:gd name="connsiteY10" fmla="*/ 3134916 h 3134916"/>
              <a:gd name="connsiteX11" fmla="*/ 0 w 1288327"/>
              <a:gd name="connsiteY11" fmla="*/ 2808885 h 3134916"/>
              <a:gd name="connsiteX12" fmla="*/ 462915 w 1288327"/>
              <a:gd name="connsiteY12" fmla="*/ 2808885 h 3134916"/>
              <a:gd name="connsiteX13" fmla="*/ 462915 w 1288327"/>
              <a:gd name="connsiteY13" fmla="*/ 2006775 h 3134916"/>
              <a:gd name="connsiteX14" fmla="*/ 0 w 1288327"/>
              <a:gd name="connsiteY14" fmla="*/ 2006775 h 3134916"/>
              <a:gd name="connsiteX15" fmla="*/ 0 w 1288327"/>
              <a:gd name="connsiteY15" fmla="*/ 1866953 h 3134916"/>
              <a:gd name="connsiteX16" fmla="*/ 0 w 1288327"/>
              <a:gd name="connsiteY16" fmla="*/ 1796626 h 3134916"/>
              <a:gd name="connsiteX17" fmla="*/ 0 w 1288327"/>
              <a:gd name="connsiteY17" fmla="*/ 1503245 h 3134916"/>
              <a:gd name="connsiteX18" fmla="*/ 0 w 1288327"/>
              <a:gd name="connsiteY18" fmla="*/ 1414257 h 3134916"/>
              <a:gd name="connsiteX19" fmla="*/ 0 w 1288327"/>
              <a:gd name="connsiteY19" fmla="*/ 382369 h 3134916"/>
              <a:gd name="connsiteX20" fmla="*/ 0 w 1288327"/>
              <a:gd name="connsiteY20" fmla="*/ 0 h 3134916"/>
              <a:gd name="connsiteX21" fmla="*/ 124300 w 1288327"/>
              <a:gd name="connsiteY21" fmla="*/ 789460 h 3134916"/>
              <a:gd name="connsiteX22" fmla="*/ 124300 w 1288327"/>
              <a:gd name="connsiteY22" fmla="*/ 1281271 h 3134916"/>
              <a:gd name="connsiteX23" fmla="*/ 350995 w 1288327"/>
              <a:gd name="connsiteY23" fmla="*/ 1281271 h 3134916"/>
              <a:gd name="connsiteX24" fmla="*/ 350995 w 1288327"/>
              <a:gd name="connsiteY24" fmla="*/ 789460 h 3134916"/>
              <a:gd name="connsiteX25" fmla="*/ 124300 w 1288327"/>
              <a:gd name="connsiteY25" fmla="*/ 789460 h 3134916"/>
              <a:gd name="connsiteX26" fmla="*/ 405407 w 1288327"/>
              <a:gd name="connsiteY26" fmla="*/ 789460 h 3134916"/>
              <a:gd name="connsiteX27" fmla="*/ 405407 w 1288327"/>
              <a:gd name="connsiteY27" fmla="*/ 1281271 h 3134916"/>
              <a:gd name="connsiteX28" fmla="*/ 632102 w 1288327"/>
              <a:gd name="connsiteY28" fmla="*/ 1281271 h 3134916"/>
              <a:gd name="connsiteX29" fmla="*/ 632102 w 1288327"/>
              <a:gd name="connsiteY29" fmla="*/ 789460 h 3134916"/>
              <a:gd name="connsiteX30" fmla="*/ 405407 w 1288327"/>
              <a:gd name="connsiteY30" fmla="*/ 789460 h 3134916"/>
              <a:gd name="connsiteX0" fmla="*/ 0 w 1288327"/>
              <a:gd name="connsiteY0" fmla="*/ 0 h 3134916"/>
              <a:gd name="connsiteX1" fmla="*/ 574703 w 1288327"/>
              <a:gd name="connsiteY1" fmla="*/ 0 h 3134916"/>
              <a:gd name="connsiteX2" fmla="*/ 1072358 w 1288327"/>
              <a:gd name="connsiteY2" fmla="*/ 444998 h 3134916"/>
              <a:gd name="connsiteX3" fmla="*/ 792480 w 1288327"/>
              <a:gd name="connsiteY3" fmla="*/ 444998 h 3134916"/>
              <a:gd name="connsiteX4" fmla="*/ 792480 w 1288327"/>
              <a:gd name="connsiteY4" fmla="*/ 1503245 h 3134916"/>
              <a:gd name="connsiteX5" fmla="*/ 944960 w 1288327"/>
              <a:gd name="connsiteY5" fmla="*/ 1503245 h 3134916"/>
              <a:gd name="connsiteX6" fmla="*/ 1288327 w 1288327"/>
              <a:gd name="connsiteY6" fmla="*/ 1996128 h 3134916"/>
              <a:gd name="connsiteX7" fmla="*/ 1150620 w 1288327"/>
              <a:gd name="connsiteY7" fmla="*/ 1996128 h 3134916"/>
              <a:gd name="connsiteX8" fmla="*/ 1150620 w 1288327"/>
              <a:gd name="connsiteY8" fmla="*/ 3134916 h 3134916"/>
              <a:gd name="connsiteX9" fmla="*/ 0 w 1288327"/>
              <a:gd name="connsiteY9" fmla="*/ 3134916 h 3134916"/>
              <a:gd name="connsiteX10" fmla="*/ 0 w 1288327"/>
              <a:gd name="connsiteY10" fmla="*/ 2808885 h 3134916"/>
              <a:gd name="connsiteX11" fmla="*/ 462915 w 1288327"/>
              <a:gd name="connsiteY11" fmla="*/ 2808885 h 3134916"/>
              <a:gd name="connsiteX12" fmla="*/ 462915 w 1288327"/>
              <a:gd name="connsiteY12" fmla="*/ 2006775 h 3134916"/>
              <a:gd name="connsiteX13" fmla="*/ 0 w 1288327"/>
              <a:gd name="connsiteY13" fmla="*/ 2006775 h 3134916"/>
              <a:gd name="connsiteX14" fmla="*/ 0 w 1288327"/>
              <a:gd name="connsiteY14" fmla="*/ 1866953 h 3134916"/>
              <a:gd name="connsiteX15" fmla="*/ 0 w 1288327"/>
              <a:gd name="connsiteY15" fmla="*/ 1796626 h 3134916"/>
              <a:gd name="connsiteX16" fmla="*/ 0 w 1288327"/>
              <a:gd name="connsiteY16" fmla="*/ 1503245 h 3134916"/>
              <a:gd name="connsiteX17" fmla="*/ 0 w 1288327"/>
              <a:gd name="connsiteY17" fmla="*/ 1414257 h 3134916"/>
              <a:gd name="connsiteX18" fmla="*/ 0 w 1288327"/>
              <a:gd name="connsiteY18" fmla="*/ 382369 h 3134916"/>
              <a:gd name="connsiteX19" fmla="*/ 0 w 1288327"/>
              <a:gd name="connsiteY19" fmla="*/ 0 h 3134916"/>
              <a:gd name="connsiteX20" fmla="*/ 124300 w 1288327"/>
              <a:gd name="connsiteY20" fmla="*/ 789460 h 3134916"/>
              <a:gd name="connsiteX21" fmla="*/ 124300 w 1288327"/>
              <a:gd name="connsiteY21" fmla="*/ 1281271 h 3134916"/>
              <a:gd name="connsiteX22" fmla="*/ 350995 w 1288327"/>
              <a:gd name="connsiteY22" fmla="*/ 1281271 h 3134916"/>
              <a:gd name="connsiteX23" fmla="*/ 350995 w 1288327"/>
              <a:gd name="connsiteY23" fmla="*/ 789460 h 3134916"/>
              <a:gd name="connsiteX24" fmla="*/ 124300 w 1288327"/>
              <a:gd name="connsiteY24" fmla="*/ 789460 h 3134916"/>
              <a:gd name="connsiteX25" fmla="*/ 405407 w 1288327"/>
              <a:gd name="connsiteY25" fmla="*/ 789460 h 3134916"/>
              <a:gd name="connsiteX26" fmla="*/ 405407 w 1288327"/>
              <a:gd name="connsiteY26" fmla="*/ 1281271 h 3134916"/>
              <a:gd name="connsiteX27" fmla="*/ 632102 w 1288327"/>
              <a:gd name="connsiteY27" fmla="*/ 1281271 h 3134916"/>
              <a:gd name="connsiteX28" fmla="*/ 632102 w 1288327"/>
              <a:gd name="connsiteY28" fmla="*/ 789460 h 3134916"/>
              <a:gd name="connsiteX29" fmla="*/ 405407 w 1288327"/>
              <a:gd name="connsiteY29" fmla="*/ 789460 h 3134916"/>
              <a:gd name="connsiteX0" fmla="*/ 0 w 1288327"/>
              <a:gd name="connsiteY0" fmla="*/ 0 h 3134916"/>
              <a:gd name="connsiteX1" fmla="*/ 574703 w 1288327"/>
              <a:gd name="connsiteY1" fmla="*/ 0 h 3134916"/>
              <a:gd name="connsiteX2" fmla="*/ 1072358 w 1288327"/>
              <a:gd name="connsiteY2" fmla="*/ 444998 h 3134916"/>
              <a:gd name="connsiteX3" fmla="*/ 792480 w 1288327"/>
              <a:gd name="connsiteY3" fmla="*/ 444998 h 3134916"/>
              <a:gd name="connsiteX4" fmla="*/ 792480 w 1288327"/>
              <a:gd name="connsiteY4" fmla="*/ 1503245 h 3134916"/>
              <a:gd name="connsiteX5" fmla="*/ 944960 w 1288327"/>
              <a:gd name="connsiteY5" fmla="*/ 1503245 h 3134916"/>
              <a:gd name="connsiteX6" fmla="*/ 1288327 w 1288327"/>
              <a:gd name="connsiteY6" fmla="*/ 1996128 h 3134916"/>
              <a:gd name="connsiteX7" fmla="*/ 1150620 w 1288327"/>
              <a:gd name="connsiteY7" fmla="*/ 1996128 h 3134916"/>
              <a:gd name="connsiteX8" fmla="*/ 1150620 w 1288327"/>
              <a:gd name="connsiteY8" fmla="*/ 3134916 h 3134916"/>
              <a:gd name="connsiteX9" fmla="*/ 0 w 1288327"/>
              <a:gd name="connsiteY9" fmla="*/ 3134916 h 3134916"/>
              <a:gd name="connsiteX10" fmla="*/ 0 w 1288327"/>
              <a:gd name="connsiteY10" fmla="*/ 2808885 h 3134916"/>
              <a:gd name="connsiteX11" fmla="*/ 462915 w 1288327"/>
              <a:gd name="connsiteY11" fmla="*/ 2808885 h 3134916"/>
              <a:gd name="connsiteX12" fmla="*/ 462915 w 1288327"/>
              <a:gd name="connsiteY12" fmla="*/ 2006775 h 3134916"/>
              <a:gd name="connsiteX13" fmla="*/ 0 w 1288327"/>
              <a:gd name="connsiteY13" fmla="*/ 2006775 h 3134916"/>
              <a:gd name="connsiteX14" fmla="*/ 0 w 1288327"/>
              <a:gd name="connsiteY14" fmla="*/ 1866953 h 3134916"/>
              <a:gd name="connsiteX15" fmla="*/ 0 w 1288327"/>
              <a:gd name="connsiteY15" fmla="*/ 1796626 h 3134916"/>
              <a:gd name="connsiteX16" fmla="*/ 0 w 1288327"/>
              <a:gd name="connsiteY16" fmla="*/ 1503245 h 3134916"/>
              <a:gd name="connsiteX17" fmla="*/ 0 w 1288327"/>
              <a:gd name="connsiteY17" fmla="*/ 382369 h 3134916"/>
              <a:gd name="connsiteX18" fmla="*/ 0 w 1288327"/>
              <a:gd name="connsiteY18" fmla="*/ 0 h 3134916"/>
              <a:gd name="connsiteX19" fmla="*/ 124300 w 1288327"/>
              <a:gd name="connsiteY19" fmla="*/ 789460 h 3134916"/>
              <a:gd name="connsiteX20" fmla="*/ 124300 w 1288327"/>
              <a:gd name="connsiteY20" fmla="*/ 1281271 h 3134916"/>
              <a:gd name="connsiteX21" fmla="*/ 350995 w 1288327"/>
              <a:gd name="connsiteY21" fmla="*/ 1281271 h 3134916"/>
              <a:gd name="connsiteX22" fmla="*/ 350995 w 1288327"/>
              <a:gd name="connsiteY22" fmla="*/ 789460 h 3134916"/>
              <a:gd name="connsiteX23" fmla="*/ 124300 w 1288327"/>
              <a:gd name="connsiteY23" fmla="*/ 789460 h 3134916"/>
              <a:gd name="connsiteX24" fmla="*/ 405407 w 1288327"/>
              <a:gd name="connsiteY24" fmla="*/ 789460 h 3134916"/>
              <a:gd name="connsiteX25" fmla="*/ 405407 w 1288327"/>
              <a:gd name="connsiteY25" fmla="*/ 1281271 h 3134916"/>
              <a:gd name="connsiteX26" fmla="*/ 632102 w 1288327"/>
              <a:gd name="connsiteY26" fmla="*/ 1281271 h 3134916"/>
              <a:gd name="connsiteX27" fmla="*/ 632102 w 1288327"/>
              <a:gd name="connsiteY27" fmla="*/ 789460 h 3134916"/>
              <a:gd name="connsiteX28" fmla="*/ 405407 w 1288327"/>
              <a:gd name="connsiteY28" fmla="*/ 789460 h 3134916"/>
              <a:gd name="connsiteX0" fmla="*/ 0 w 1288327"/>
              <a:gd name="connsiteY0" fmla="*/ 0 h 3134916"/>
              <a:gd name="connsiteX1" fmla="*/ 574703 w 1288327"/>
              <a:gd name="connsiteY1" fmla="*/ 0 h 3134916"/>
              <a:gd name="connsiteX2" fmla="*/ 1072358 w 1288327"/>
              <a:gd name="connsiteY2" fmla="*/ 444998 h 3134916"/>
              <a:gd name="connsiteX3" fmla="*/ 792480 w 1288327"/>
              <a:gd name="connsiteY3" fmla="*/ 444998 h 3134916"/>
              <a:gd name="connsiteX4" fmla="*/ 792480 w 1288327"/>
              <a:gd name="connsiteY4" fmla="*/ 1503245 h 3134916"/>
              <a:gd name="connsiteX5" fmla="*/ 944960 w 1288327"/>
              <a:gd name="connsiteY5" fmla="*/ 1503245 h 3134916"/>
              <a:gd name="connsiteX6" fmla="*/ 1288327 w 1288327"/>
              <a:gd name="connsiteY6" fmla="*/ 1996128 h 3134916"/>
              <a:gd name="connsiteX7" fmla="*/ 1150620 w 1288327"/>
              <a:gd name="connsiteY7" fmla="*/ 1996128 h 3134916"/>
              <a:gd name="connsiteX8" fmla="*/ 1150620 w 1288327"/>
              <a:gd name="connsiteY8" fmla="*/ 3134916 h 3134916"/>
              <a:gd name="connsiteX9" fmla="*/ 0 w 1288327"/>
              <a:gd name="connsiteY9" fmla="*/ 3134916 h 3134916"/>
              <a:gd name="connsiteX10" fmla="*/ 0 w 1288327"/>
              <a:gd name="connsiteY10" fmla="*/ 2808885 h 3134916"/>
              <a:gd name="connsiteX11" fmla="*/ 462915 w 1288327"/>
              <a:gd name="connsiteY11" fmla="*/ 2808885 h 3134916"/>
              <a:gd name="connsiteX12" fmla="*/ 462915 w 1288327"/>
              <a:gd name="connsiteY12" fmla="*/ 2006775 h 3134916"/>
              <a:gd name="connsiteX13" fmla="*/ 0 w 1288327"/>
              <a:gd name="connsiteY13" fmla="*/ 2006775 h 3134916"/>
              <a:gd name="connsiteX14" fmla="*/ 0 w 1288327"/>
              <a:gd name="connsiteY14" fmla="*/ 1866953 h 3134916"/>
              <a:gd name="connsiteX15" fmla="*/ 0 w 1288327"/>
              <a:gd name="connsiteY15" fmla="*/ 1796626 h 3134916"/>
              <a:gd name="connsiteX16" fmla="*/ 0 w 1288327"/>
              <a:gd name="connsiteY16" fmla="*/ 382369 h 3134916"/>
              <a:gd name="connsiteX17" fmla="*/ 0 w 1288327"/>
              <a:gd name="connsiteY17" fmla="*/ 0 h 3134916"/>
              <a:gd name="connsiteX18" fmla="*/ 124300 w 1288327"/>
              <a:gd name="connsiteY18" fmla="*/ 789460 h 3134916"/>
              <a:gd name="connsiteX19" fmla="*/ 124300 w 1288327"/>
              <a:gd name="connsiteY19" fmla="*/ 1281271 h 3134916"/>
              <a:gd name="connsiteX20" fmla="*/ 350995 w 1288327"/>
              <a:gd name="connsiteY20" fmla="*/ 1281271 h 3134916"/>
              <a:gd name="connsiteX21" fmla="*/ 350995 w 1288327"/>
              <a:gd name="connsiteY21" fmla="*/ 789460 h 3134916"/>
              <a:gd name="connsiteX22" fmla="*/ 124300 w 1288327"/>
              <a:gd name="connsiteY22" fmla="*/ 789460 h 3134916"/>
              <a:gd name="connsiteX23" fmla="*/ 405407 w 1288327"/>
              <a:gd name="connsiteY23" fmla="*/ 789460 h 3134916"/>
              <a:gd name="connsiteX24" fmla="*/ 405407 w 1288327"/>
              <a:gd name="connsiteY24" fmla="*/ 1281271 h 3134916"/>
              <a:gd name="connsiteX25" fmla="*/ 632102 w 1288327"/>
              <a:gd name="connsiteY25" fmla="*/ 1281271 h 3134916"/>
              <a:gd name="connsiteX26" fmla="*/ 632102 w 1288327"/>
              <a:gd name="connsiteY26" fmla="*/ 789460 h 3134916"/>
              <a:gd name="connsiteX27" fmla="*/ 405407 w 1288327"/>
              <a:gd name="connsiteY27" fmla="*/ 789460 h 3134916"/>
              <a:gd name="connsiteX0" fmla="*/ 0 w 1288327"/>
              <a:gd name="connsiteY0" fmla="*/ 0 h 3134916"/>
              <a:gd name="connsiteX1" fmla="*/ 574703 w 1288327"/>
              <a:gd name="connsiteY1" fmla="*/ 0 h 3134916"/>
              <a:gd name="connsiteX2" fmla="*/ 1072358 w 1288327"/>
              <a:gd name="connsiteY2" fmla="*/ 444998 h 3134916"/>
              <a:gd name="connsiteX3" fmla="*/ 792480 w 1288327"/>
              <a:gd name="connsiteY3" fmla="*/ 444998 h 3134916"/>
              <a:gd name="connsiteX4" fmla="*/ 792480 w 1288327"/>
              <a:gd name="connsiteY4" fmla="*/ 1503245 h 3134916"/>
              <a:gd name="connsiteX5" fmla="*/ 944960 w 1288327"/>
              <a:gd name="connsiteY5" fmla="*/ 1503245 h 3134916"/>
              <a:gd name="connsiteX6" fmla="*/ 1288327 w 1288327"/>
              <a:gd name="connsiteY6" fmla="*/ 1996128 h 3134916"/>
              <a:gd name="connsiteX7" fmla="*/ 1150620 w 1288327"/>
              <a:gd name="connsiteY7" fmla="*/ 1996128 h 3134916"/>
              <a:gd name="connsiteX8" fmla="*/ 1150620 w 1288327"/>
              <a:gd name="connsiteY8" fmla="*/ 3134916 h 3134916"/>
              <a:gd name="connsiteX9" fmla="*/ 0 w 1288327"/>
              <a:gd name="connsiteY9" fmla="*/ 3134916 h 3134916"/>
              <a:gd name="connsiteX10" fmla="*/ 0 w 1288327"/>
              <a:gd name="connsiteY10" fmla="*/ 2808885 h 3134916"/>
              <a:gd name="connsiteX11" fmla="*/ 462915 w 1288327"/>
              <a:gd name="connsiteY11" fmla="*/ 2808885 h 3134916"/>
              <a:gd name="connsiteX12" fmla="*/ 462915 w 1288327"/>
              <a:gd name="connsiteY12" fmla="*/ 2006775 h 3134916"/>
              <a:gd name="connsiteX13" fmla="*/ 0 w 1288327"/>
              <a:gd name="connsiteY13" fmla="*/ 2006775 h 3134916"/>
              <a:gd name="connsiteX14" fmla="*/ 0 w 1288327"/>
              <a:gd name="connsiteY14" fmla="*/ 1866953 h 3134916"/>
              <a:gd name="connsiteX15" fmla="*/ 0 w 1288327"/>
              <a:gd name="connsiteY15" fmla="*/ 382369 h 3134916"/>
              <a:gd name="connsiteX16" fmla="*/ 0 w 1288327"/>
              <a:gd name="connsiteY16" fmla="*/ 0 h 3134916"/>
              <a:gd name="connsiteX17" fmla="*/ 124300 w 1288327"/>
              <a:gd name="connsiteY17" fmla="*/ 789460 h 3134916"/>
              <a:gd name="connsiteX18" fmla="*/ 124300 w 1288327"/>
              <a:gd name="connsiteY18" fmla="*/ 1281271 h 3134916"/>
              <a:gd name="connsiteX19" fmla="*/ 350995 w 1288327"/>
              <a:gd name="connsiteY19" fmla="*/ 1281271 h 3134916"/>
              <a:gd name="connsiteX20" fmla="*/ 350995 w 1288327"/>
              <a:gd name="connsiteY20" fmla="*/ 789460 h 3134916"/>
              <a:gd name="connsiteX21" fmla="*/ 124300 w 1288327"/>
              <a:gd name="connsiteY21" fmla="*/ 789460 h 3134916"/>
              <a:gd name="connsiteX22" fmla="*/ 405407 w 1288327"/>
              <a:gd name="connsiteY22" fmla="*/ 789460 h 3134916"/>
              <a:gd name="connsiteX23" fmla="*/ 405407 w 1288327"/>
              <a:gd name="connsiteY23" fmla="*/ 1281271 h 3134916"/>
              <a:gd name="connsiteX24" fmla="*/ 632102 w 1288327"/>
              <a:gd name="connsiteY24" fmla="*/ 1281271 h 3134916"/>
              <a:gd name="connsiteX25" fmla="*/ 632102 w 1288327"/>
              <a:gd name="connsiteY25" fmla="*/ 789460 h 3134916"/>
              <a:gd name="connsiteX26" fmla="*/ 405407 w 1288327"/>
              <a:gd name="connsiteY26" fmla="*/ 789460 h 3134916"/>
              <a:gd name="connsiteX0" fmla="*/ 0 w 1288327"/>
              <a:gd name="connsiteY0" fmla="*/ 0 h 3134916"/>
              <a:gd name="connsiteX1" fmla="*/ 574703 w 1288327"/>
              <a:gd name="connsiteY1" fmla="*/ 0 h 3134916"/>
              <a:gd name="connsiteX2" fmla="*/ 1072358 w 1288327"/>
              <a:gd name="connsiteY2" fmla="*/ 444998 h 3134916"/>
              <a:gd name="connsiteX3" fmla="*/ 792480 w 1288327"/>
              <a:gd name="connsiteY3" fmla="*/ 444998 h 3134916"/>
              <a:gd name="connsiteX4" fmla="*/ 792480 w 1288327"/>
              <a:gd name="connsiteY4" fmla="*/ 1503245 h 3134916"/>
              <a:gd name="connsiteX5" fmla="*/ 944960 w 1288327"/>
              <a:gd name="connsiteY5" fmla="*/ 1503245 h 3134916"/>
              <a:gd name="connsiteX6" fmla="*/ 1288327 w 1288327"/>
              <a:gd name="connsiteY6" fmla="*/ 1996128 h 3134916"/>
              <a:gd name="connsiteX7" fmla="*/ 1150620 w 1288327"/>
              <a:gd name="connsiteY7" fmla="*/ 1996128 h 3134916"/>
              <a:gd name="connsiteX8" fmla="*/ 1150620 w 1288327"/>
              <a:gd name="connsiteY8" fmla="*/ 3134916 h 3134916"/>
              <a:gd name="connsiteX9" fmla="*/ 0 w 1288327"/>
              <a:gd name="connsiteY9" fmla="*/ 3134916 h 3134916"/>
              <a:gd name="connsiteX10" fmla="*/ 0 w 1288327"/>
              <a:gd name="connsiteY10" fmla="*/ 2808885 h 3134916"/>
              <a:gd name="connsiteX11" fmla="*/ 462915 w 1288327"/>
              <a:gd name="connsiteY11" fmla="*/ 2808885 h 3134916"/>
              <a:gd name="connsiteX12" fmla="*/ 462915 w 1288327"/>
              <a:gd name="connsiteY12" fmla="*/ 2006775 h 3134916"/>
              <a:gd name="connsiteX13" fmla="*/ 0 w 1288327"/>
              <a:gd name="connsiteY13" fmla="*/ 2006775 h 3134916"/>
              <a:gd name="connsiteX14" fmla="*/ 0 w 1288327"/>
              <a:gd name="connsiteY14" fmla="*/ 382369 h 3134916"/>
              <a:gd name="connsiteX15" fmla="*/ 0 w 1288327"/>
              <a:gd name="connsiteY15" fmla="*/ 0 h 3134916"/>
              <a:gd name="connsiteX16" fmla="*/ 124300 w 1288327"/>
              <a:gd name="connsiteY16" fmla="*/ 789460 h 3134916"/>
              <a:gd name="connsiteX17" fmla="*/ 124300 w 1288327"/>
              <a:gd name="connsiteY17" fmla="*/ 1281271 h 3134916"/>
              <a:gd name="connsiteX18" fmla="*/ 350995 w 1288327"/>
              <a:gd name="connsiteY18" fmla="*/ 1281271 h 3134916"/>
              <a:gd name="connsiteX19" fmla="*/ 350995 w 1288327"/>
              <a:gd name="connsiteY19" fmla="*/ 789460 h 3134916"/>
              <a:gd name="connsiteX20" fmla="*/ 124300 w 1288327"/>
              <a:gd name="connsiteY20" fmla="*/ 789460 h 3134916"/>
              <a:gd name="connsiteX21" fmla="*/ 405407 w 1288327"/>
              <a:gd name="connsiteY21" fmla="*/ 789460 h 3134916"/>
              <a:gd name="connsiteX22" fmla="*/ 405407 w 1288327"/>
              <a:gd name="connsiteY22" fmla="*/ 1281271 h 3134916"/>
              <a:gd name="connsiteX23" fmla="*/ 632102 w 1288327"/>
              <a:gd name="connsiteY23" fmla="*/ 1281271 h 3134916"/>
              <a:gd name="connsiteX24" fmla="*/ 632102 w 1288327"/>
              <a:gd name="connsiteY24" fmla="*/ 789460 h 3134916"/>
              <a:gd name="connsiteX25" fmla="*/ 405407 w 1288327"/>
              <a:gd name="connsiteY25" fmla="*/ 789460 h 313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88327" h="3134916">
                <a:moveTo>
                  <a:pt x="0" y="0"/>
                </a:moveTo>
                <a:lnTo>
                  <a:pt x="574703" y="0"/>
                </a:lnTo>
                <a:lnTo>
                  <a:pt x="1072358" y="444998"/>
                </a:lnTo>
                <a:lnTo>
                  <a:pt x="792480" y="444998"/>
                </a:lnTo>
                <a:lnTo>
                  <a:pt x="792480" y="1503245"/>
                </a:lnTo>
                <a:lnTo>
                  <a:pt x="944960" y="1503245"/>
                </a:lnTo>
                <a:lnTo>
                  <a:pt x="1288327" y="1996128"/>
                </a:lnTo>
                <a:lnTo>
                  <a:pt x="1150620" y="1996128"/>
                </a:lnTo>
                <a:lnTo>
                  <a:pt x="1150620" y="3134916"/>
                </a:lnTo>
                <a:lnTo>
                  <a:pt x="0" y="3134916"/>
                </a:lnTo>
                <a:lnTo>
                  <a:pt x="0" y="2808885"/>
                </a:lnTo>
                <a:lnTo>
                  <a:pt x="462915" y="2808885"/>
                </a:lnTo>
                <a:lnTo>
                  <a:pt x="462915" y="2006775"/>
                </a:lnTo>
                <a:lnTo>
                  <a:pt x="0" y="2006775"/>
                </a:lnTo>
                <a:lnTo>
                  <a:pt x="0" y="382369"/>
                </a:lnTo>
                <a:lnTo>
                  <a:pt x="0" y="0"/>
                </a:lnTo>
                <a:close/>
                <a:moveTo>
                  <a:pt x="124300" y="789460"/>
                </a:moveTo>
                <a:lnTo>
                  <a:pt x="124300" y="1281271"/>
                </a:lnTo>
                <a:lnTo>
                  <a:pt x="350995" y="1281271"/>
                </a:lnTo>
                <a:lnTo>
                  <a:pt x="350995" y="789460"/>
                </a:lnTo>
                <a:lnTo>
                  <a:pt x="124300" y="789460"/>
                </a:lnTo>
                <a:close/>
                <a:moveTo>
                  <a:pt x="405407" y="789460"/>
                </a:moveTo>
                <a:lnTo>
                  <a:pt x="405407" y="1281271"/>
                </a:lnTo>
                <a:lnTo>
                  <a:pt x="632102" y="1281271"/>
                </a:lnTo>
                <a:lnTo>
                  <a:pt x="632102" y="789460"/>
                </a:lnTo>
                <a:lnTo>
                  <a:pt x="405407" y="789460"/>
                </a:lnTo>
                <a:close/>
              </a:path>
            </a:pathLst>
          </a:cu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165B7681-78F7-4142-944E-22A3B6D1A065}"/>
              </a:ext>
            </a:extLst>
          </p:cNvPr>
          <p:cNvSpPr txBox="1"/>
          <p:nvPr/>
        </p:nvSpPr>
        <p:spPr>
          <a:xfrm>
            <a:off x="3520021" y="5820525"/>
            <a:ext cx="171841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</a:t>
            </a:r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床下浸水</a:t>
            </a:r>
            <a:endParaRPr kumimoji="1" lang="ja-JP" altLang="en-US" sz="20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E7F84C72-E5AA-483B-85B4-A56FC9BEEB48}"/>
              </a:ext>
            </a:extLst>
          </p:cNvPr>
          <p:cNvSpPr txBox="1"/>
          <p:nvPr/>
        </p:nvSpPr>
        <p:spPr>
          <a:xfrm>
            <a:off x="3520021" y="5391494"/>
            <a:ext cx="171841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</a:t>
            </a:r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床上浸水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C112EFA9-D442-4A65-B43D-02AD91462AD3}"/>
              </a:ext>
            </a:extLst>
          </p:cNvPr>
          <p:cNvSpPr txBox="1"/>
          <p:nvPr/>
        </p:nvSpPr>
        <p:spPr>
          <a:xfrm>
            <a:off x="3520021" y="4475432"/>
            <a:ext cx="110286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</a:t>
            </a:r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浸水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7AF0DBDF-C2EA-4657-9C3D-67EA52931F40}"/>
              </a:ext>
            </a:extLst>
          </p:cNvPr>
          <p:cNvSpPr txBox="1"/>
          <p:nvPr/>
        </p:nvSpPr>
        <p:spPr>
          <a:xfrm>
            <a:off x="3520021" y="3146120"/>
            <a:ext cx="131125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階以下は</a:t>
            </a:r>
            <a:endParaRPr kumimoji="1" lang="en-US" altLang="ja-JP" sz="20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</a:t>
            </a:r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浸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かる</a:t>
            </a:r>
            <a:endParaRPr kumimoji="1" lang="ja-JP" altLang="en-US" sz="24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8" name="右中かっこ 67">
            <a:extLst>
              <a:ext uri="{FF2B5EF4-FFF2-40B4-BE49-F238E27FC236}">
                <a16:creationId xmlns:a16="http://schemas.microsoft.com/office/drawing/2014/main" id="{ACDED472-153C-45D4-B970-3DA7D8DDABC8}"/>
              </a:ext>
            </a:extLst>
          </p:cNvPr>
          <p:cNvSpPr/>
          <p:nvPr/>
        </p:nvSpPr>
        <p:spPr>
          <a:xfrm>
            <a:off x="3206113" y="2341245"/>
            <a:ext cx="246420" cy="1600468"/>
          </a:xfrm>
          <a:prstGeom prst="rightBrace">
            <a:avLst>
              <a:gd name="adj1" fmla="val 119655"/>
              <a:gd name="adj2" fmla="val 75581"/>
            </a:avLst>
          </a:prstGeom>
          <a:ln w="38100" cap="rnd">
            <a:solidFill>
              <a:schemeClr val="tx1"/>
            </a:solidFill>
            <a:round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右矢印 43"/>
          <p:cNvSpPr/>
          <p:nvPr/>
        </p:nvSpPr>
        <p:spPr>
          <a:xfrm>
            <a:off x="5268426" y="3271316"/>
            <a:ext cx="576000" cy="43200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45" name="右矢印 44"/>
          <p:cNvSpPr/>
          <p:nvPr/>
        </p:nvSpPr>
        <p:spPr>
          <a:xfrm>
            <a:off x="5268426" y="4481782"/>
            <a:ext cx="576000" cy="43200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46" name="右矢印 45"/>
          <p:cNvSpPr/>
          <p:nvPr/>
        </p:nvSpPr>
        <p:spPr>
          <a:xfrm>
            <a:off x="5268426" y="5398415"/>
            <a:ext cx="576000" cy="43200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47" name="右矢印 46"/>
          <p:cNvSpPr/>
          <p:nvPr/>
        </p:nvSpPr>
        <p:spPr>
          <a:xfrm>
            <a:off x="5268426" y="5831815"/>
            <a:ext cx="576000" cy="43200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6153" y="84078"/>
            <a:ext cx="8723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49647F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避難行動の目安</a:t>
            </a:r>
            <a:r>
              <a:rPr kumimoji="1" lang="ja-JP" altLang="en-US" sz="2400" dirty="0">
                <a:solidFill>
                  <a:srgbClr val="49647F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を参考にして考えましょう</a:t>
            </a:r>
            <a:endParaRPr kumimoji="1" lang="ja-JP" altLang="en-US" sz="4400" dirty="0">
              <a:solidFill>
                <a:srgbClr val="49647F"/>
              </a:solidFill>
              <a:effectLst>
                <a:glow rad="127000">
                  <a:schemeClr val="bg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800189" y="1852815"/>
            <a:ext cx="3024000" cy="523220"/>
          </a:xfrm>
          <a:prstGeom prst="rect">
            <a:avLst/>
          </a:prstGeom>
          <a:solidFill>
            <a:srgbClr val="49647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避難行動</a:t>
            </a:r>
            <a:r>
              <a:rPr kumimoji="1" lang="ja-JP" altLang="en-US" sz="2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</a:t>
            </a:r>
            <a:r>
              <a: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目安</a:t>
            </a:r>
          </a:p>
        </p:txBody>
      </p:sp>
      <p:grpSp>
        <p:nvGrpSpPr>
          <p:cNvPr id="49" name="グループ化 48"/>
          <p:cNvGrpSpPr/>
          <p:nvPr/>
        </p:nvGrpSpPr>
        <p:grpSpPr>
          <a:xfrm>
            <a:off x="50375" y="1149282"/>
            <a:ext cx="1551122" cy="1295243"/>
            <a:chOff x="-59475" y="2370808"/>
            <a:chExt cx="1248423" cy="1042478"/>
          </a:xfrm>
          <a:effectLst>
            <a:glow rad="127000">
              <a:schemeClr val="bg1"/>
            </a:glow>
          </a:effectLst>
        </p:grpSpPr>
        <p:sp>
          <p:nvSpPr>
            <p:cNvPr id="50" name="右矢印 49"/>
            <p:cNvSpPr/>
            <p:nvPr/>
          </p:nvSpPr>
          <p:spPr>
            <a:xfrm rot="14316351" flipH="1">
              <a:off x="43498" y="2267835"/>
              <a:ext cx="1042478" cy="1248423"/>
            </a:xfrm>
            <a:prstGeom prst="rightArrow">
              <a:avLst>
                <a:gd name="adj1" fmla="val 50000"/>
                <a:gd name="adj2" fmla="val 57012"/>
              </a:avLst>
            </a:prstGeom>
            <a:solidFill>
              <a:srgbClr val="F29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170490" y="2665396"/>
              <a:ext cx="798879" cy="431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kumimoji="1" lang="ja-JP" altLang="en-US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マップ上</a:t>
              </a:r>
              <a:endParaRPr kumimoji="1" lang="en-US" altLang="ja-JP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>
                <a:lnSpc>
                  <a:spcPct val="80000"/>
                </a:lnSpc>
              </a:pPr>
              <a:r>
                <a:rPr kumimoji="1" lang="ja-JP" altLang="en-US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の表示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391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>
            <a:extLst>
              <a:ext uri="{FF2B5EF4-FFF2-40B4-BE49-F238E27FC236}">
                <a16:creationId xmlns:a16="http://schemas.microsoft.com/office/drawing/2014/main" id="{E37E804E-2A9E-417F-95CF-A28C06A95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000" y="1745002"/>
            <a:ext cx="7424000" cy="4176000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5770516" y="462420"/>
            <a:ext cx="2231189" cy="378391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0" y="6582169"/>
            <a:ext cx="2057400" cy="275831"/>
          </a:xfrm>
        </p:spPr>
        <p:txBody>
          <a:bodyPr/>
          <a:lstStyle/>
          <a:p>
            <a:pPr algn="l"/>
            <a:fld id="{24C545B7-4A76-41C6-A249-81AA962B1F89}" type="slidenum">
              <a:rPr kumimoji="1" lang="ja-JP" altLang="en-US" smtClean="0"/>
              <a:pPr algn="l"/>
              <a:t>19</a:t>
            </a:fld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0" y="0"/>
            <a:ext cx="2689979" cy="798286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45200"/>
            <a:ext cx="2689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状況１</a:t>
            </a:r>
            <a:endParaRPr kumimoji="1" lang="en-US" altLang="ja-JP" sz="40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15" y="365885"/>
            <a:ext cx="1669852" cy="1623931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770516" y="447005"/>
            <a:ext cx="3814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コンクリート２階建て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27088" y="1012616"/>
            <a:ext cx="7747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台風が近づいてきて </a:t>
            </a:r>
            <a:r>
              <a:rPr kumimoji="1" lang="ja-JP" altLang="en-US" sz="36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大雨</a:t>
            </a:r>
            <a:r>
              <a:rPr kumimoji="1" lang="ja-JP" altLang="en-US" sz="28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</a:t>
            </a:r>
            <a:r>
              <a:rPr kumimoji="1" lang="ja-JP" altLang="en-US" sz="36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予報</a:t>
            </a:r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がでています。</a:t>
            </a:r>
          </a:p>
        </p:txBody>
      </p:sp>
      <p:sp>
        <p:nvSpPr>
          <p:cNvPr id="32" name="四角形: 上の 2 つの角を丸める 31">
            <a:extLst>
              <a:ext uri="{FF2B5EF4-FFF2-40B4-BE49-F238E27FC236}">
                <a16:creationId xmlns:a16="http://schemas.microsoft.com/office/drawing/2014/main" id="{1CB6BC4C-F44F-4F94-9FC2-5B4AAFE79E3D}"/>
              </a:ext>
            </a:extLst>
          </p:cNvPr>
          <p:cNvSpPr/>
          <p:nvPr/>
        </p:nvSpPr>
        <p:spPr>
          <a:xfrm rot="16200000">
            <a:off x="4932000" y="2058781"/>
            <a:ext cx="648000" cy="777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四角形: 上の 2 つの角を丸める 32">
            <a:extLst>
              <a:ext uri="{FF2B5EF4-FFF2-40B4-BE49-F238E27FC236}">
                <a16:creationId xmlns:a16="http://schemas.microsoft.com/office/drawing/2014/main" id="{C7CFA8D9-4400-4670-A4FD-0A898F206E1E}"/>
              </a:ext>
            </a:extLst>
          </p:cNvPr>
          <p:cNvSpPr/>
          <p:nvPr/>
        </p:nvSpPr>
        <p:spPr>
          <a:xfrm rot="16200000">
            <a:off x="5796000" y="3448083"/>
            <a:ext cx="576000" cy="612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29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86154E7-E988-421D-8244-173D4BBE14AA}"/>
              </a:ext>
            </a:extLst>
          </p:cNvPr>
          <p:cNvSpPr txBox="1"/>
          <p:nvPr/>
        </p:nvSpPr>
        <p:spPr>
          <a:xfrm>
            <a:off x="3469893" y="6202836"/>
            <a:ext cx="5564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グループで意見を交換しましょう</a:t>
            </a:r>
            <a:endParaRPr kumimoji="1" lang="en-US" altLang="ja-JP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24E8F91-1649-49BC-9A26-B95CF916486D}"/>
              </a:ext>
            </a:extLst>
          </p:cNvPr>
          <p:cNvSpPr txBox="1"/>
          <p:nvPr/>
        </p:nvSpPr>
        <p:spPr>
          <a:xfrm>
            <a:off x="1843962" y="5606737"/>
            <a:ext cx="4325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どこに避難しますか？</a:t>
            </a:r>
            <a:endParaRPr kumimoji="1" lang="en-US" altLang="ja-JP" sz="36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2794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CC032AC5-D0F6-4A03-A3FA-9E84EAA84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" r="340" b="529"/>
          <a:stretch/>
        </p:blipFill>
        <p:spPr>
          <a:xfrm>
            <a:off x="0" y="-2"/>
            <a:ext cx="9144002" cy="6858001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BD0E164-DFDF-4D2E-A814-FB993D1A91EF}"/>
              </a:ext>
            </a:extLst>
          </p:cNvPr>
          <p:cNvSpPr/>
          <p:nvPr/>
        </p:nvSpPr>
        <p:spPr>
          <a:xfrm>
            <a:off x="4997943" y="1306936"/>
            <a:ext cx="3888885" cy="1107996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>
                <a:solidFill>
                  <a:srgbClr val="F57F61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行方不明者 </a:t>
            </a:r>
            <a:r>
              <a:rPr lang="ja-JP" altLang="en-US" sz="7200" dirty="0">
                <a:solidFill>
                  <a:srgbClr val="F57F61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８</a:t>
            </a:r>
            <a:r>
              <a:rPr lang="ja-JP" altLang="en-US" sz="3600" dirty="0">
                <a:solidFill>
                  <a:srgbClr val="F57F61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名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904D526-12E0-4D8D-977F-5A5C50BE5FD7}"/>
              </a:ext>
            </a:extLst>
          </p:cNvPr>
          <p:cNvSpPr/>
          <p:nvPr/>
        </p:nvSpPr>
        <p:spPr>
          <a:xfrm>
            <a:off x="273050" y="1306936"/>
            <a:ext cx="3667671" cy="1107996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死者</a:t>
            </a:r>
            <a:r>
              <a:rPr lang="ja-JP" altLang="en-US" sz="7200" dirty="0"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２６３</a:t>
            </a:r>
            <a:r>
              <a:rPr lang="ja-JP" altLang="en-US" sz="4400" dirty="0"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名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1BE3324-5D2A-4D61-ADE4-18A5BBE9F4B1}"/>
              </a:ext>
            </a:extLst>
          </p:cNvPr>
          <p:cNvSpPr/>
          <p:nvPr/>
        </p:nvSpPr>
        <p:spPr>
          <a:xfrm>
            <a:off x="252000" y="1063351"/>
            <a:ext cx="8640000" cy="500697"/>
          </a:xfrm>
          <a:prstGeom prst="rect">
            <a:avLst/>
          </a:prstGeom>
        </p:spPr>
        <p:txBody>
          <a:bodyPr wrap="square" lIns="0" tIns="0" rIns="0" anchor="t" anchorCtr="0">
            <a:noAutofit/>
          </a:bodyPr>
          <a:lstStyle/>
          <a:p>
            <a:pPr marL="444500" marR="0" lvl="0" indent="-44450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写真）</a:t>
            </a:r>
            <a:r>
              <a:rPr kumimoji="0" lang="en-US" altLang="ja-JP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	</a:t>
            </a:r>
            <a:r>
              <a:rPr kumimoji="0" lang="ja-JP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出展 ： 国土交通省 中国地方整備局　「平成</a:t>
            </a:r>
            <a:r>
              <a:rPr kumimoji="0" lang="en-US" altLang="ja-JP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30</a:t>
            </a:r>
            <a:r>
              <a:rPr kumimoji="0" lang="ja-JP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年７月豪雨による中国地方整備局管内の出水概況</a:t>
            </a:r>
            <a:r>
              <a:rPr kumimoji="0" lang="en-US" altLang="ja-JP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【</a:t>
            </a:r>
            <a:r>
              <a:rPr kumimoji="0" lang="ja-JP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第１報</a:t>
            </a:r>
            <a:r>
              <a:rPr kumimoji="0" lang="en-US" altLang="ja-JP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】</a:t>
            </a:r>
            <a:r>
              <a:rPr kumimoji="0" lang="ja-JP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７月</a:t>
            </a:r>
            <a:r>
              <a:rPr kumimoji="0" lang="en-US" altLang="ja-JP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10</a:t>
            </a:r>
            <a:r>
              <a:rPr kumimoji="0" lang="ja-JP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日（火） ９時現在」</a:t>
            </a:r>
            <a:endParaRPr kumimoji="0" lang="en-US" altLang="ja-JP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444500" marR="0" lvl="0" indent="-44450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統計）</a:t>
            </a:r>
            <a:r>
              <a:rPr kumimoji="0" lang="en-US" altLang="ja-JP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	</a:t>
            </a:r>
            <a:r>
              <a:rPr kumimoji="0" lang="ja-JP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出展 ：消防庁　「平成３０年７月豪雨及び台風第１２号による被害状況及び消防機関等の対応状況（第</a:t>
            </a:r>
            <a:r>
              <a:rPr kumimoji="0" lang="en-US" altLang="ja-JP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60</a:t>
            </a:r>
            <a:r>
              <a:rPr kumimoji="0" lang="ja-JP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報）」　</a:t>
            </a:r>
            <a:r>
              <a:rPr kumimoji="0" lang="en-US" altLang="ja-JP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2019</a:t>
            </a:r>
            <a:r>
              <a:rPr kumimoji="0" lang="ja-JP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年</a:t>
            </a:r>
            <a:r>
              <a:rPr kumimoji="0" lang="en-US" altLang="ja-JP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8</a:t>
            </a:r>
            <a:r>
              <a:rPr kumimoji="0" lang="ja-JP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月</a:t>
            </a:r>
            <a:r>
              <a:rPr kumimoji="0" lang="en-US" altLang="ja-JP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20</a:t>
            </a:r>
            <a:r>
              <a:rPr kumimoji="0" lang="ja-JP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日</a:t>
            </a:r>
            <a:r>
              <a:rPr kumimoji="0" lang="en-US" altLang="ja-JP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13</a:t>
            </a:r>
            <a:r>
              <a:rPr kumimoji="0" lang="ja-JP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時</a:t>
            </a:r>
            <a:r>
              <a:rPr kumimoji="0" lang="en-US" altLang="ja-JP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00</a:t>
            </a:r>
            <a:r>
              <a:rPr kumimoji="0" lang="ja-JP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分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7C15724-B156-4E86-8405-6944A6721C21}"/>
              </a:ext>
            </a:extLst>
          </p:cNvPr>
          <p:cNvSpPr txBox="1"/>
          <p:nvPr/>
        </p:nvSpPr>
        <p:spPr>
          <a:xfrm>
            <a:off x="406400" y="2444373"/>
            <a:ext cx="3459280" cy="49244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うち </a:t>
            </a:r>
            <a:r>
              <a:rPr kumimoji="1" lang="ja-JP" altLang="en-US" sz="32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５１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名 倉敷市</a:t>
            </a:r>
            <a:r>
              <a:rPr kumimoji="1" lang="ja-JP" altLang="en-US" sz="32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真備町</a:t>
            </a:r>
            <a:endParaRPr kumimoji="1" lang="ja-JP" altLang="en-US" sz="20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DB572E5-7F90-422C-905D-8FE204C6C41B}"/>
              </a:ext>
            </a:extLst>
          </p:cNvPr>
          <p:cNvSpPr txBox="1"/>
          <p:nvPr/>
        </p:nvSpPr>
        <p:spPr bwMode="auto">
          <a:xfrm>
            <a:off x="123824" y="5439523"/>
            <a:ext cx="64865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撮影地）　</a:t>
            </a: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高梁川水系高梁川：岡山県倉敷市真備町（平成</a:t>
            </a:r>
            <a:r>
              <a:rPr kumimoji="0" lang="en-US" altLang="zh-TW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30</a:t>
            </a: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年</a:t>
            </a:r>
            <a:r>
              <a:rPr kumimoji="0" lang="en-US" altLang="zh-TW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7</a:t>
            </a: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月</a:t>
            </a:r>
            <a:r>
              <a:rPr kumimoji="0" lang="en-US" altLang="zh-TW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8</a:t>
            </a: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日（日））</a:t>
            </a:r>
            <a:endParaRPr kumimoji="0" lang="ja-JP" alt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494949"/>
                </a:glow>
              </a:effectLst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1" y="5649044"/>
            <a:ext cx="9143999" cy="734131"/>
            <a:chOff x="1" y="5510160"/>
            <a:chExt cx="9143999" cy="734131"/>
          </a:xfrm>
        </p:grpSpPr>
        <p:sp>
          <p:nvSpPr>
            <p:cNvPr id="9" name="正方形/長方形 8"/>
            <p:cNvSpPr/>
            <p:nvPr/>
          </p:nvSpPr>
          <p:spPr>
            <a:xfrm>
              <a:off x="1" y="5510160"/>
              <a:ext cx="9143999" cy="734131"/>
            </a:xfrm>
            <a:prstGeom prst="rect">
              <a:avLst/>
            </a:prstGeom>
            <a:solidFill>
              <a:srgbClr val="496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99490" y="5554059"/>
              <a:ext cx="88729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36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水害など災害によってたくさんの被害がでます</a:t>
              </a:r>
              <a:endPara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DD4B8F9-289C-4E9A-B6BE-8BFC9EAF1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721" y="429279"/>
            <a:ext cx="2303146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>
            <a:spAutoFit/>
          </a:bodyPr>
          <a:lstStyle>
            <a:lvl1pPr>
              <a:spcBef>
                <a:spcPts val="12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300"/>
              </a:spcBef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300"/>
              </a:spcBef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300"/>
              </a:spcBef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300"/>
              </a:spcBef>
              <a:buChar char="»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主に</a:t>
            </a:r>
            <a:r>
              <a:rPr lang="en-US" altLang="ja-JP" sz="1600" dirty="0"/>
              <a:t>2018</a:t>
            </a:r>
            <a:r>
              <a:rPr lang="ja-JP" altLang="en-US" sz="1600" dirty="0"/>
              <a:t>年</a:t>
            </a:r>
            <a:r>
              <a:rPr lang="en-US" altLang="ja-JP" sz="1600" dirty="0"/>
              <a:t>6</a:t>
            </a:r>
            <a:r>
              <a:rPr lang="ja-JP" altLang="en-US" sz="1600" dirty="0"/>
              <a:t>月</a:t>
            </a:r>
            <a:r>
              <a:rPr lang="en-US" altLang="ja-JP" sz="1600" dirty="0"/>
              <a:t>28</a:t>
            </a:r>
            <a:r>
              <a:rPr lang="ja-JP" altLang="en-US" sz="1600" dirty="0"/>
              <a:t>日</a:t>
            </a:r>
            <a:endParaRPr lang="en-US" altLang="ja-JP" sz="1600" dirty="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～</a:t>
            </a:r>
            <a:r>
              <a:rPr lang="en-US" altLang="ja-JP" sz="1600" dirty="0"/>
              <a:t>7</a:t>
            </a:r>
            <a:r>
              <a:rPr lang="ja-JP" altLang="en-US" sz="1600" dirty="0"/>
              <a:t>月</a:t>
            </a:r>
            <a:r>
              <a:rPr lang="en-US" altLang="ja-JP" sz="1600" dirty="0"/>
              <a:t>8</a:t>
            </a:r>
            <a:r>
              <a:rPr lang="ja-JP" altLang="en-US" sz="1600" dirty="0"/>
              <a:t>日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0" y="76200"/>
            <a:ext cx="3788230" cy="813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73050" y="189167"/>
            <a:ext cx="32015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平成</a:t>
            </a:r>
            <a:r>
              <a:rPr kumimoji="1" lang="en-US" altLang="ja-JP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30</a:t>
            </a:r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 ７月豪雨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B88F910-3959-4A78-BC83-F40EDD47CB2D}"/>
              </a:ext>
            </a:extLst>
          </p:cNvPr>
          <p:cNvGrpSpPr/>
          <p:nvPr/>
        </p:nvGrpSpPr>
        <p:grpSpPr>
          <a:xfrm>
            <a:off x="6804000" y="210906"/>
            <a:ext cx="2340000" cy="720000"/>
            <a:chOff x="6779360" y="410602"/>
            <a:chExt cx="2340000" cy="720000"/>
          </a:xfrm>
          <a:effectLst>
            <a:glow rad="63500">
              <a:sysClr val="windowText" lastClr="000000"/>
            </a:glow>
          </a:effectLst>
        </p:grpSpPr>
        <p:sp>
          <p:nvSpPr>
            <p:cNvPr id="24" name="四角形: 上の 2 つの角を丸める 23">
              <a:extLst>
                <a:ext uri="{FF2B5EF4-FFF2-40B4-BE49-F238E27FC236}">
                  <a16:creationId xmlns:a16="http://schemas.microsoft.com/office/drawing/2014/main" id="{EDE970C6-A0DD-4F0D-8931-8058C5D96205}"/>
                </a:ext>
              </a:extLst>
            </p:cNvPr>
            <p:cNvSpPr/>
            <p:nvPr/>
          </p:nvSpPr>
          <p:spPr>
            <a:xfrm rot="16200000">
              <a:off x="7589360" y="-399398"/>
              <a:ext cx="720000" cy="234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7731277B-F0D2-437E-818A-F1590F45170D}"/>
                </a:ext>
              </a:extLst>
            </p:cNvPr>
            <p:cNvSpPr txBox="1"/>
            <p:nvPr/>
          </p:nvSpPr>
          <p:spPr>
            <a:xfrm>
              <a:off x="7298654" y="492704"/>
              <a:ext cx="1384995" cy="55399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岡山</a:t>
              </a:r>
              <a:r>
                <a:rPr kumimoji="0" lang="zh-CN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県</a:t>
              </a:r>
              <a:endParaRPr kumimoji="0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0169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テキスト ボックス 27"/>
          <p:cNvSpPr txBox="1"/>
          <p:nvPr/>
        </p:nvSpPr>
        <p:spPr>
          <a:xfrm>
            <a:off x="5800188" y="4125326"/>
            <a:ext cx="3024000" cy="836571"/>
          </a:xfrm>
          <a:prstGeom prst="rect">
            <a:avLst/>
          </a:prstGeom>
          <a:solidFill>
            <a:srgbClr val="E7A7B7"/>
          </a:solidFill>
          <a:ln w="19050">
            <a:solidFill>
              <a:schemeClr val="bg1"/>
            </a:solidFill>
          </a:ln>
        </p:spPr>
        <p:txBody>
          <a:bodyPr wrap="square" lIns="144000" tIns="0" rIns="144000" bIns="36000" rtlCol="0" anchor="ctr" anchorCtr="0">
            <a:spAutoFit/>
          </a:bodyPr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階以上</a:t>
            </a:r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なら</a:t>
            </a:r>
            <a:endParaRPr kumimoji="1"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自宅</a:t>
            </a:r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にとどまることも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可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800188" y="4987897"/>
            <a:ext cx="3024000" cy="836571"/>
          </a:xfrm>
          <a:prstGeom prst="rect">
            <a:avLst/>
          </a:prstGeom>
          <a:solidFill>
            <a:srgbClr val="FC9956"/>
          </a:solidFill>
          <a:ln w="19050">
            <a:solidFill>
              <a:schemeClr val="bg1"/>
            </a:solidFill>
          </a:ln>
        </p:spPr>
        <p:txBody>
          <a:bodyPr wrap="square" lIns="144000" tIns="0" rIns="144000" bIns="36000" rtlCol="0" anchor="ctr" anchorCtr="0">
            <a:spAutoFit/>
          </a:bodyPr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階以上</a:t>
            </a:r>
            <a:r>
              <a:rPr kumimoji="1"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なら</a:t>
            </a:r>
            <a:endParaRPr kumimoji="1" lang="en-US" altLang="ja-JP" sz="2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自宅</a:t>
            </a:r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にとどまることも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可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800188" y="5863336"/>
            <a:ext cx="3024000" cy="405683"/>
          </a:xfrm>
          <a:prstGeom prst="rect">
            <a:avLst/>
          </a:prstGeom>
          <a:solidFill>
            <a:srgbClr val="E1F85F"/>
          </a:solidFill>
          <a:ln w="19050">
            <a:solidFill>
              <a:schemeClr val="bg1"/>
            </a:solidFill>
          </a:ln>
        </p:spPr>
        <p:txBody>
          <a:bodyPr wrap="square" lIns="144000" tIns="0" rIns="144000" bIns="36000" rtlCol="0" anchor="ctr" anchorCtr="0">
            <a:spAutoFit/>
          </a:bodyPr>
          <a:lstStyle/>
          <a:p>
            <a:pPr algn="ctr"/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自宅</a:t>
            </a:r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にとどまることも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可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B6A85050-6ADF-43FF-93A0-79D06D684BEA}"/>
              </a:ext>
            </a:extLst>
          </p:cNvPr>
          <p:cNvSpPr txBox="1"/>
          <p:nvPr/>
        </p:nvSpPr>
        <p:spPr>
          <a:xfrm>
            <a:off x="5800188" y="2754233"/>
            <a:ext cx="3024000" cy="119184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chemeClr val="bg1"/>
            </a:solidFill>
          </a:ln>
        </p:spPr>
        <p:txBody>
          <a:bodyPr wrap="square" lIns="144000" tIns="36000" rIns="144000" bIns="72000" rtlCol="0" anchor="ctr" anchorCtr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自宅</a:t>
            </a:r>
            <a:r>
              <a:rPr kumimoji="1" lang="ja-JP" altLang="en-US" sz="1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にとどまることは</a:t>
            </a:r>
            <a:r>
              <a:rPr kumimoji="1" lang="ja-JP" altLang="en-US" sz="2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不可</a:t>
            </a:r>
            <a:endParaRPr kumimoji="1" lang="en-US" altLang="ja-JP" sz="16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区域外</a:t>
            </a:r>
            <a:r>
              <a:rPr kumimoji="1" lang="ja-JP" altLang="en-US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への</a:t>
            </a:r>
            <a:endParaRPr kumimoji="1" lang="en-US" altLang="ja-JP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r"/>
            <a:r>
              <a:rPr kumimoji="1" lang="ja-JP" altLang="en-US" sz="24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早め</a:t>
            </a:r>
            <a:r>
              <a:rPr kumimoji="1" lang="ja-JP" altLang="en-US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</a:t>
            </a:r>
            <a:r>
              <a:rPr kumimoji="1" lang="ja-JP" altLang="en-US" sz="24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</a:t>
            </a:r>
            <a:r>
              <a:rPr kumimoji="1" lang="ja-JP" altLang="en-US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</a:t>
            </a:r>
            <a:r>
              <a:rPr kumimoji="1" lang="ja-JP" altLang="en-US" sz="2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必要</a:t>
            </a:r>
            <a:endParaRPr kumimoji="1" lang="ja-JP" altLang="en-US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7D02697E-2C2D-4C47-9869-646020A7C499}"/>
              </a:ext>
            </a:extLst>
          </p:cNvPr>
          <p:cNvSpPr/>
          <p:nvPr/>
        </p:nvSpPr>
        <p:spPr>
          <a:xfrm>
            <a:off x="489304" y="5926275"/>
            <a:ext cx="4824000" cy="215712"/>
          </a:xfrm>
          <a:prstGeom prst="rect">
            <a:avLst/>
          </a:prstGeom>
          <a:solidFill>
            <a:srgbClr val="F8F4AB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ｚ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453A10F9-FF74-42C0-9463-E05CF4A021E1}"/>
              </a:ext>
            </a:extLst>
          </p:cNvPr>
          <p:cNvSpPr/>
          <p:nvPr/>
        </p:nvSpPr>
        <p:spPr>
          <a:xfrm>
            <a:off x="489304" y="5264149"/>
            <a:ext cx="4824000" cy="662126"/>
          </a:xfrm>
          <a:prstGeom prst="rect">
            <a:avLst/>
          </a:prstGeom>
          <a:solidFill>
            <a:srgbClr val="FED9B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40E74665-3E22-4369-8CAA-B12CD8FBF8DD}"/>
              </a:ext>
            </a:extLst>
          </p:cNvPr>
          <p:cNvSpPr/>
          <p:nvPr/>
        </p:nvSpPr>
        <p:spPr>
          <a:xfrm>
            <a:off x="489304" y="4056050"/>
            <a:ext cx="4824000" cy="1208096"/>
          </a:xfrm>
          <a:prstGeom prst="rect">
            <a:avLst/>
          </a:prstGeom>
          <a:solidFill>
            <a:srgbClr val="FFB7BA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97657B8F-C6D5-4EE0-BD11-733915511435}"/>
              </a:ext>
            </a:extLst>
          </p:cNvPr>
          <p:cNvSpPr/>
          <p:nvPr/>
        </p:nvSpPr>
        <p:spPr>
          <a:xfrm>
            <a:off x="489304" y="3444046"/>
            <a:ext cx="4824000" cy="612000"/>
          </a:xfrm>
          <a:prstGeom prst="rect">
            <a:avLst/>
          </a:prstGeom>
          <a:solidFill>
            <a:srgbClr val="FE908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DF89698F-AADB-45E9-A0DC-EDDD7EA898A3}"/>
              </a:ext>
            </a:extLst>
          </p:cNvPr>
          <p:cNvSpPr/>
          <p:nvPr/>
        </p:nvSpPr>
        <p:spPr>
          <a:xfrm>
            <a:off x="489304" y="2832048"/>
            <a:ext cx="4824000" cy="612000"/>
          </a:xfrm>
          <a:prstGeom prst="rect">
            <a:avLst/>
          </a:prstGeom>
          <a:solidFill>
            <a:srgbClr val="F384C9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9F19A294-9BE5-4496-BF31-8F1CAFA91BA9}"/>
              </a:ext>
            </a:extLst>
          </p:cNvPr>
          <p:cNvSpPr/>
          <p:nvPr/>
        </p:nvSpPr>
        <p:spPr>
          <a:xfrm>
            <a:off x="489304" y="2220047"/>
            <a:ext cx="4824000" cy="612000"/>
          </a:xfrm>
          <a:prstGeom prst="rect">
            <a:avLst/>
          </a:prstGeom>
          <a:solidFill>
            <a:srgbClr val="DB79DD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828BC196-5C97-4B80-B3C5-67FEE7122855}"/>
              </a:ext>
            </a:extLst>
          </p:cNvPr>
          <p:cNvSpPr txBox="1"/>
          <p:nvPr/>
        </p:nvSpPr>
        <p:spPr>
          <a:xfrm>
            <a:off x="1443305" y="5820525"/>
            <a:ext cx="1591376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0.5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未満</a:t>
            </a:r>
            <a:endParaRPr kumimoji="1" lang="ja-JP" altLang="en-US" sz="20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F7553239-4A5B-4758-8746-8D5DFD8C095B}"/>
              </a:ext>
            </a:extLst>
          </p:cNvPr>
          <p:cNvSpPr txBox="1"/>
          <p:nvPr/>
        </p:nvSpPr>
        <p:spPr>
          <a:xfrm>
            <a:off x="1443305" y="5391494"/>
            <a:ext cx="1647887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0.5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～３ｍ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未満</a:t>
            </a:r>
            <a:endParaRPr kumimoji="1" lang="ja-JP" altLang="en-US" sz="24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C1B80EDE-51A5-4663-B7D2-7129819BF5BD}"/>
              </a:ext>
            </a:extLst>
          </p:cNvPr>
          <p:cNvSpPr txBox="1"/>
          <p:nvPr/>
        </p:nvSpPr>
        <p:spPr>
          <a:xfrm>
            <a:off x="1443305" y="4475432"/>
            <a:ext cx="1420261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３～５ｍ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未満</a:t>
            </a:r>
            <a:endParaRPr kumimoji="1" lang="ja-JP" altLang="en-US" sz="24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A4AE226E-756D-4D09-ABE4-DC62DA8DC9C3}"/>
              </a:ext>
            </a:extLst>
          </p:cNvPr>
          <p:cNvSpPr txBox="1"/>
          <p:nvPr/>
        </p:nvSpPr>
        <p:spPr>
          <a:xfrm>
            <a:off x="1443305" y="2929470"/>
            <a:ext cx="1734449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10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～</a:t>
            </a:r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未満</a:t>
            </a:r>
            <a:endParaRPr kumimoji="1" lang="ja-JP" altLang="en-US" sz="24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D88CE83C-4FD0-4621-85B3-C9B4DDCC3390}"/>
              </a:ext>
            </a:extLst>
          </p:cNvPr>
          <p:cNvSpPr txBox="1"/>
          <p:nvPr/>
        </p:nvSpPr>
        <p:spPr>
          <a:xfrm>
            <a:off x="1443305" y="3572381"/>
            <a:ext cx="1577355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５～</a:t>
            </a:r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10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未満</a:t>
            </a:r>
            <a:endParaRPr kumimoji="1" lang="ja-JP" altLang="en-US" sz="24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01D902FD-9828-4C01-8157-36508039BE4F}"/>
              </a:ext>
            </a:extLst>
          </p:cNvPr>
          <p:cNvSpPr txBox="1"/>
          <p:nvPr/>
        </p:nvSpPr>
        <p:spPr>
          <a:xfrm>
            <a:off x="1443305" y="2267531"/>
            <a:ext cx="1038746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以上</a:t>
            </a:r>
            <a:endParaRPr kumimoji="1" lang="ja-JP" altLang="en-US" sz="20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1" name="フリーフォーム: 図形 60">
            <a:extLst>
              <a:ext uri="{FF2B5EF4-FFF2-40B4-BE49-F238E27FC236}">
                <a16:creationId xmlns:a16="http://schemas.microsoft.com/office/drawing/2014/main" id="{1EB68CCE-A598-4B66-AEA8-377498471BC1}"/>
              </a:ext>
            </a:extLst>
          </p:cNvPr>
          <p:cNvSpPr/>
          <p:nvPr/>
        </p:nvSpPr>
        <p:spPr>
          <a:xfrm>
            <a:off x="489305" y="3717105"/>
            <a:ext cx="999491" cy="2432084"/>
          </a:xfrm>
          <a:custGeom>
            <a:avLst/>
            <a:gdLst>
              <a:gd name="connsiteX0" fmla="*/ 0 w 1288327"/>
              <a:gd name="connsiteY0" fmla="*/ 0 h 3134916"/>
              <a:gd name="connsiteX1" fmla="*/ 543849 w 1288327"/>
              <a:gd name="connsiteY1" fmla="*/ 0 h 3134916"/>
              <a:gd name="connsiteX2" fmla="*/ 574703 w 1288327"/>
              <a:gd name="connsiteY2" fmla="*/ 0 h 3134916"/>
              <a:gd name="connsiteX3" fmla="*/ 1072358 w 1288327"/>
              <a:gd name="connsiteY3" fmla="*/ 444998 h 3134916"/>
              <a:gd name="connsiteX4" fmla="*/ 792480 w 1288327"/>
              <a:gd name="connsiteY4" fmla="*/ 444998 h 3134916"/>
              <a:gd name="connsiteX5" fmla="*/ 792480 w 1288327"/>
              <a:gd name="connsiteY5" fmla="*/ 1503245 h 3134916"/>
              <a:gd name="connsiteX6" fmla="*/ 944960 w 1288327"/>
              <a:gd name="connsiteY6" fmla="*/ 1503245 h 3134916"/>
              <a:gd name="connsiteX7" fmla="*/ 1288327 w 1288327"/>
              <a:gd name="connsiteY7" fmla="*/ 1996128 h 3134916"/>
              <a:gd name="connsiteX8" fmla="*/ 1150620 w 1288327"/>
              <a:gd name="connsiteY8" fmla="*/ 1996128 h 3134916"/>
              <a:gd name="connsiteX9" fmla="*/ 1150620 w 1288327"/>
              <a:gd name="connsiteY9" fmla="*/ 3134916 h 3134916"/>
              <a:gd name="connsiteX10" fmla="*/ 0 w 1288327"/>
              <a:gd name="connsiteY10" fmla="*/ 3134916 h 3134916"/>
              <a:gd name="connsiteX11" fmla="*/ 0 w 1288327"/>
              <a:gd name="connsiteY11" fmla="*/ 2808885 h 3134916"/>
              <a:gd name="connsiteX12" fmla="*/ 462915 w 1288327"/>
              <a:gd name="connsiteY12" fmla="*/ 2808885 h 3134916"/>
              <a:gd name="connsiteX13" fmla="*/ 462915 w 1288327"/>
              <a:gd name="connsiteY13" fmla="*/ 2006775 h 3134916"/>
              <a:gd name="connsiteX14" fmla="*/ 0 w 1288327"/>
              <a:gd name="connsiteY14" fmla="*/ 2006775 h 3134916"/>
              <a:gd name="connsiteX15" fmla="*/ 0 w 1288327"/>
              <a:gd name="connsiteY15" fmla="*/ 1866953 h 3134916"/>
              <a:gd name="connsiteX16" fmla="*/ 0 w 1288327"/>
              <a:gd name="connsiteY16" fmla="*/ 1796626 h 3134916"/>
              <a:gd name="connsiteX17" fmla="*/ 0 w 1288327"/>
              <a:gd name="connsiteY17" fmla="*/ 1503245 h 3134916"/>
              <a:gd name="connsiteX18" fmla="*/ 0 w 1288327"/>
              <a:gd name="connsiteY18" fmla="*/ 1414257 h 3134916"/>
              <a:gd name="connsiteX19" fmla="*/ 0 w 1288327"/>
              <a:gd name="connsiteY19" fmla="*/ 382369 h 3134916"/>
              <a:gd name="connsiteX20" fmla="*/ 0 w 1288327"/>
              <a:gd name="connsiteY20" fmla="*/ 0 h 3134916"/>
              <a:gd name="connsiteX21" fmla="*/ 124300 w 1288327"/>
              <a:gd name="connsiteY21" fmla="*/ 789460 h 3134916"/>
              <a:gd name="connsiteX22" fmla="*/ 124300 w 1288327"/>
              <a:gd name="connsiteY22" fmla="*/ 1281271 h 3134916"/>
              <a:gd name="connsiteX23" fmla="*/ 350995 w 1288327"/>
              <a:gd name="connsiteY23" fmla="*/ 1281271 h 3134916"/>
              <a:gd name="connsiteX24" fmla="*/ 350995 w 1288327"/>
              <a:gd name="connsiteY24" fmla="*/ 789460 h 3134916"/>
              <a:gd name="connsiteX25" fmla="*/ 124300 w 1288327"/>
              <a:gd name="connsiteY25" fmla="*/ 789460 h 3134916"/>
              <a:gd name="connsiteX26" fmla="*/ 405407 w 1288327"/>
              <a:gd name="connsiteY26" fmla="*/ 789460 h 3134916"/>
              <a:gd name="connsiteX27" fmla="*/ 405407 w 1288327"/>
              <a:gd name="connsiteY27" fmla="*/ 1281271 h 3134916"/>
              <a:gd name="connsiteX28" fmla="*/ 632102 w 1288327"/>
              <a:gd name="connsiteY28" fmla="*/ 1281271 h 3134916"/>
              <a:gd name="connsiteX29" fmla="*/ 632102 w 1288327"/>
              <a:gd name="connsiteY29" fmla="*/ 789460 h 3134916"/>
              <a:gd name="connsiteX30" fmla="*/ 405407 w 1288327"/>
              <a:gd name="connsiteY30" fmla="*/ 789460 h 3134916"/>
              <a:gd name="connsiteX0" fmla="*/ 0 w 1288327"/>
              <a:gd name="connsiteY0" fmla="*/ 0 h 3134916"/>
              <a:gd name="connsiteX1" fmla="*/ 574703 w 1288327"/>
              <a:gd name="connsiteY1" fmla="*/ 0 h 3134916"/>
              <a:gd name="connsiteX2" fmla="*/ 1072358 w 1288327"/>
              <a:gd name="connsiteY2" fmla="*/ 444998 h 3134916"/>
              <a:gd name="connsiteX3" fmla="*/ 792480 w 1288327"/>
              <a:gd name="connsiteY3" fmla="*/ 444998 h 3134916"/>
              <a:gd name="connsiteX4" fmla="*/ 792480 w 1288327"/>
              <a:gd name="connsiteY4" fmla="*/ 1503245 h 3134916"/>
              <a:gd name="connsiteX5" fmla="*/ 944960 w 1288327"/>
              <a:gd name="connsiteY5" fmla="*/ 1503245 h 3134916"/>
              <a:gd name="connsiteX6" fmla="*/ 1288327 w 1288327"/>
              <a:gd name="connsiteY6" fmla="*/ 1996128 h 3134916"/>
              <a:gd name="connsiteX7" fmla="*/ 1150620 w 1288327"/>
              <a:gd name="connsiteY7" fmla="*/ 1996128 h 3134916"/>
              <a:gd name="connsiteX8" fmla="*/ 1150620 w 1288327"/>
              <a:gd name="connsiteY8" fmla="*/ 3134916 h 3134916"/>
              <a:gd name="connsiteX9" fmla="*/ 0 w 1288327"/>
              <a:gd name="connsiteY9" fmla="*/ 3134916 h 3134916"/>
              <a:gd name="connsiteX10" fmla="*/ 0 w 1288327"/>
              <a:gd name="connsiteY10" fmla="*/ 2808885 h 3134916"/>
              <a:gd name="connsiteX11" fmla="*/ 462915 w 1288327"/>
              <a:gd name="connsiteY11" fmla="*/ 2808885 h 3134916"/>
              <a:gd name="connsiteX12" fmla="*/ 462915 w 1288327"/>
              <a:gd name="connsiteY12" fmla="*/ 2006775 h 3134916"/>
              <a:gd name="connsiteX13" fmla="*/ 0 w 1288327"/>
              <a:gd name="connsiteY13" fmla="*/ 2006775 h 3134916"/>
              <a:gd name="connsiteX14" fmla="*/ 0 w 1288327"/>
              <a:gd name="connsiteY14" fmla="*/ 1866953 h 3134916"/>
              <a:gd name="connsiteX15" fmla="*/ 0 w 1288327"/>
              <a:gd name="connsiteY15" fmla="*/ 1796626 h 3134916"/>
              <a:gd name="connsiteX16" fmla="*/ 0 w 1288327"/>
              <a:gd name="connsiteY16" fmla="*/ 1503245 h 3134916"/>
              <a:gd name="connsiteX17" fmla="*/ 0 w 1288327"/>
              <a:gd name="connsiteY17" fmla="*/ 1414257 h 3134916"/>
              <a:gd name="connsiteX18" fmla="*/ 0 w 1288327"/>
              <a:gd name="connsiteY18" fmla="*/ 382369 h 3134916"/>
              <a:gd name="connsiteX19" fmla="*/ 0 w 1288327"/>
              <a:gd name="connsiteY19" fmla="*/ 0 h 3134916"/>
              <a:gd name="connsiteX20" fmla="*/ 124300 w 1288327"/>
              <a:gd name="connsiteY20" fmla="*/ 789460 h 3134916"/>
              <a:gd name="connsiteX21" fmla="*/ 124300 w 1288327"/>
              <a:gd name="connsiteY21" fmla="*/ 1281271 h 3134916"/>
              <a:gd name="connsiteX22" fmla="*/ 350995 w 1288327"/>
              <a:gd name="connsiteY22" fmla="*/ 1281271 h 3134916"/>
              <a:gd name="connsiteX23" fmla="*/ 350995 w 1288327"/>
              <a:gd name="connsiteY23" fmla="*/ 789460 h 3134916"/>
              <a:gd name="connsiteX24" fmla="*/ 124300 w 1288327"/>
              <a:gd name="connsiteY24" fmla="*/ 789460 h 3134916"/>
              <a:gd name="connsiteX25" fmla="*/ 405407 w 1288327"/>
              <a:gd name="connsiteY25" fmla="*/ 789460 h 3134916"/>
              <a:gd name="connsiteX26" fmla="*/ 405407 w 1288327"/>
              <a:gd name="connsiteY26" fmla="*/ 1281271 h 3134916"/>
              <a:gd name="connsiteX27" fmla="*/ 632102 w 1288327"/>
              <a:gd name="connsiteY27" fmla="*/ 1281271 h 3134916"/>
              <a:gd name="connsiteX28" fmla="*/ 632102 w 1288327"/>
              <a:gd name="connsiteY28" fmla="*/ 789460 h 3134916"/>
              <a:gd name="connsiteX29" fmla="*/ 405407 w 1288327"/>
              <a:gd name="connsiteY29" fmla="*/ 789460 h 3134916"/>
              <a:gd name="connsiteX0" fmla="*/ 0 w 1288327"/>
              <a:gd name="connsiteY0" fmla="*/ 0 h 3134916"/>
              <a:gd name="connsiteX1" fmla="*/ 574703 w 1288327"/>
              <a:gd name="connsiteY1" fmla="*/ 0 h 3134916"/>
              <a:gd name="connsiteX2" fmla="*/ 1072358 w 1288327"/>
              <a:gd name="connsiteY2" fmla="*/ 444998 h 3134916"/>
              <a:gd name="connsiteX3" fmla="*/ 792480 w 1288327"/>
              <a:gd name="connsiteY3" fmla="*/ 444998 h 3134916"/>
              <a:gd name="connsiteX4" fmla="*/ 792480 w 1288327"/>
              <a:gd name="connsiteY4" fmla="*/ 1503245 h 3134916"/>
              <a:gd name="connsiteX5" fmla="*/ 944960 w 1288327"/>
              <a:gd name="connsiteY5" fmla="*/ 1503245 h 3134916"/>
              <a:gd name="connsiteX6" fmla="*/ 1288327 w 1288327"/>
              <a:gd name="connsiteY6" fmla="*/ 1996128 h 3134916"/>
              <a:gd name="connsiteX7" fmla="*/ 1150620 w 1288327"/>
              <a:gd name="connsiteY7" fmla="*/ 1996128 h 3134916"/>
              <a:gd name="connsiteX8" fmla="*/ 1150620 w 1288327"/>
              <a:gd name="connsiteY8" fmla="*/ 3134916 h 3134916"/>
              <a:gd name="connsiteX9" fmla="*/ 0 w 1288327"/>
              <a:gd name="connsiteY9" fmla="*/ 3134916 h 3134916"/>
              <a:gd name="connsiteX10" fmla="*/ 0 w 1288327"/>
              <a:gd name="connsiteY10" fmla="*/ 2808885 h 3134916"/>
              <a:gd name="connsiteX11" fmla="*/ 462915 w 1288327"/>
              <a:gd name="connsiteY11" fmla="*/ 2808885 h 3134916"/>
              <a:gd name="connsiteX12" fmla="*/ 462915 w 1288327"/>
              <a:gd name="connsiteY12" fmla="*/ 2006775 h 3134916"/>
              <a:gd name="connsiteX13" fmla="*/ 0 w 1288327"/>
              <a:gd name="connsiteY13" fmla="*/ 2006775 h 3134916"/>
              <a:gd name="connsiteX14" fmla="*/ 0 w 1288327"/>
              <a:gd name="connsiteY14" fmla="*/ 1866953 h 3134916"/>
              <a:gd name="connsiteX15" fmla="*/ 0 w 1288327"/>
              <a:gd name="connsiteY15" fmla="*/ 1796626 h 3134916"/>
              <a:gd name="connsiteX16" fmla="*/ 0 w 1288327"/>
              <a:gd name="connsiteY16" fmla="*/ 1503245 h 3134916"/>
              <a:gd name="connsiteX17" fmla="*/ 0 w 1288327"/>
              <a:gd name="connsiteY17" fmla="*/ 382369 h 3134916"/>
              <a:gd name="connsiteX18" fmla="*/ 0 w 1288327"/>
              <a:gd name="connsiteY18" fmla="*/ 0 h 3134916"/>
              <a:gd name="connsiteX19" fmla="*/ 124300 w 1288327"/>
              <a:gd name="connsiteY19" fmla="*/ 789460 h 3134916"/>
              <a:gd name="connsiteX20" fmla="*/ 124300 w 1288327"/>
              <a:gd name="connsiteY20" fmla="*/ 1281271 h 3134916"/>
              <a:gd name="connsiteX21" fmla="*/ 350995 w 1288327"/>
              <a:gd name="connsiteY21" fmla="*/ 1281271 h 3134916"/>
              <a:gd name="connsiteX22" fmla="*/ 350995 w 1288327"/>
              <a:gd name="connsiteY22" fmla="*/ 789460 h 3134916"/>
              <a:gd name="connsiteX23" fmla="*/ 124300 w 1288327"/>
              <a:gd name="connsiteY23" fmla="*/ 789460 h 3134916"/>
              <a:gd name="connsiteX24" fmla="*/ 405407 w 1288327"/>
              <a:gd name="connsiteY24" fmla="*/ 789460 h 3134916"/>
              <a:gd name="connsiteX25" fmla="*/ 405407 w 1288327"/>
              <a:gd name="connsiteY25" fmla="*/ 1281271 h 3134916"/>
              <a:gd name="connsiteX26" fmla="*/ 632102 w 1288327"/>
              <a:gd name="connsiteY26" fmla="*/ 1281271 h 3134916"/>
              <a:gd name="connsiteX27" fmla="*/ 632102 w 1288327"/>
              <a:gd name="connsiteY27" fmla="*/ 789460 h 3134916"/>
              <a:gd name="connsiteX28" fmla="*/ 405407 w 1288327"/>
              <a:gd name="connsiteY28" fmla="*/ 789460 h 3134916"/>
              <a:gd name="connsiteX0" fmla="*/ 0 w 1288327"/>
              <a:gd name="connsiteY0" fmla="*/ 0 h 3134916"/>
              <a:gd name="connsiteX1" fmla="*/ 574703 w 1288327"/>
              <a:gd name="connsiteY1" fmla="*/ 0 h 3134916"/>
              <a:gd name="connsiteX2" fmla="*/ 1072358 w 1288327"/>
              <a:gd name="connsiteY2" fmla="*/ 444998 h 3134916"/>
              <a:gd name="connsiteX3" fmla="*/ 792480 w 1288327"/>
              <a:gd name="connsiteY3" fmla="*/ 444998 h 3134916"/>
              <a:gd name="connsiteX4" fmla="*/ 792480 w 1288327"/>
              <a:gd name="connsiteY4" fmla="*/ 1503245 h 3134916"/>
              <a:gd name="connsiteX5" fmla="*/ 944960 w 1288327"/>
              <a:gd name="connsiteY5" fmla="*/ 1503245 h 3134916"/>
              <a:gd name="connsiteX6" fmla="*/ 1288327 w 1288327"/>
              <a:gd name="connsiteY6" fmla="*/ 1996128 h 3134916"/>
              <a:gd name="connsiteX7" fmla="*/ 1150620 w 1288327"/>
              <a:gd name="connsiteY7" fmla="*/ 1996128 h 3134916"/>
              <a:gd name="connsiteX8" fmla="*/ 1150620 w 1288327"/>
              <a:gd name="connsiteY8" fmla="*/ 3134916 h 3134916"/>
              <a:gd name="connsiteX9" fmla="*/ 0 w 1288327"/>
              <a:gd name="connsiteY9" fmla="*/ 3134916 h 3134916"/>
              <a:gd name="connsiteX10" fmla="*/ 0 w 1288327"/>
              <a:gd name="connsiteY10" fmla="*/ 2808885 h 3134916"/>
              <a:gd name="connsiteX11" fmla="*/ 462915 w 1288327"/>
              <a:gd name="connsiteY11" fmla="*/ 2808885 h 3134916"/>
              <a:gd name="connsiteX12" fmla="*/ 462915 w 1288327"/>
              <a:gd name="connsiteY12" fmla="*/ 2006775 h 3134916"/>
              <a:gd name="connsiteX13" fmla="*/ 0 w 1288327"/>
              <a:gd name="connsiteY13" fmla="*/ 2006775 h 3134916"/>
              <a:gd name="connsiteX14" fmla="*/ 0 w 1288327"/>
              <a:gd name="connsiteY14" fmla="*/ 1866953 h 3134916"/>
              <a:gd name="connsiteX15" fmla="*/ 0 w 1288327"/>
              <a:gd name="connsiteY15" fmla="*/ 1796626 h 3134916"/>
              <a:gd name="connsiteX16" fmla="*/ 0 w 1288327"/>
              <a:gd name="connsiteY16" fmla="*/ 382369 h 3134916"/>
              <a:gd name="connsiteX17" fmla="*/ 0 w 1288327"/>
              <a:gd name="connsiteY17" fmla="*/ 0 h 3134916"/>
              <a:gd name="connsiteX18" fmla="*/ 124300 w 1288327"/>
              <a:gd name="connsiteY18" fmla="*/ 789460 h 3134916"/>
              <a:gd name="connsiteX19" fmla="*/ 124300 w 1288327"/>
              <a:gd name="connsiteY19" fmla="*/ 1281271 h 3134916"/>
              <a:gd name="connsiteX20" fmla="*/ 350995 w 1288327"/>
              <a:gd name="connsiteY20" fmla="*/ 1281271 h 3134916"/>
              <a:gd name="connsiteX21" fmla="*/ 350995 w 1288327"/>
              <a:gd name="connsiteY21" fmla="*/ 789460 h 3134916"/>
              <a:gd name="connsiteX22" fmla="*/ 124300 w 1288327"/>
              <a:gd name="connsiteY22" fmla="*/ 789460 h 3134916"/>
              <a:gd name="connsiteX23" fmla="*/ 405407 w 1288327"/>
              <a:gd name="connsiteY23" fmla="*/ 789460 h 3134916"/>
              <a:gd name="connsiteX24" fmla="*/ 405407 w 1288327"/>
              <a:gd name="connsiteY24" fmla="*/ 1281271 h 3134916"/>
              <a:gd name="connsiteX25" fmla="*/ 632102 w 1288327"/>
              <a:gd name="connsiteY25" fmla="*/ 1281271 h 3134916"/>
              <a:gd name="connsiteX26" fmla="*/ 632102 w 1288327"/>
              <a:gd name="connsiteY26" fmla="*/ 789460 h 3134916"/>
              <a:gd name="connsiteX27" fmla="*/ 405407 w 1288327"/>
              <a:gd name="connsiteY27" fmla="*/ 789460 h 3134916"/>
              <a:gd name="connsiteX0" fmla="*/ 0 w 1288327"/>
              <a:gd name="connsiteY0" fmla="*/ 0 h 3134916"/>
              <a:gd name="connsiteX1" fmla="*/ 574703 w 1288327"/>
              <a:gd name="connsiteY1" fmla="*/ 0 h 3134916"/>
              <a:gd name="connsiteX2" fmla="*/ 1072358 w 1288327"/>
              <a:gd name="connsiteY2" fmla="*/ 444998 h 3134916"/>
              <a:gd name="connsiteX3" fmla="*/ 792480 w 1288327"/>
              <a:gd name="connsiteY3" fmla="*/ 444998 h 3134916"/>
              <a:gd name="connsiteX4" fmla="*/ 792480 w 1288327"/>
              <a:gd name="connsiteY4" fmla="*/ 1503245 h 3134916"/>
              <a:gd name="connsiteX5" fmla="*/ 944960 w 1288327"/>
              <a:gd name="connsiteY5" fmla="*/ 1503245 h 3134916"/>
              <a:gd name="connsiteX6" fmla="*/ 1288327 w 1288327"/>
              <a:gd name="connsiteY6" fmla="*/ 1996128 h 3134916"/>
              <a:gd name="connsiteX7" fmla="*/ 1150620 w 1288327"/>
              <a:gd name="connsiteY7" fmla="*/ 1996128 h 3134916"/>
              <a:gd name="connsiteX8" fmla="*/ 1150620 w 1288327"/>
              <a:gd name="connsiteY8" fmla="*/ 3134916 h 3134916"/>
              <a:gd name="connsiteX9" fmla="*/ 0 w 1288327"/>
              <a:gd name="connsiteY9" fmla="*/ 3134916 h 3134916"/>
              <a:gd name="connsiteX10" fmla="*/ 0 w 1288327"/>
              <a:gd name="connsiteY10" fmla="*/ 2808885 h 3134916"/>
              <a:gd name="connsiteX11" fmla="*/ 462915 w 1288327"/>
              <a:gd name="connsiteY11" fmla="*/ 2808885 h 3134916"/>
              <a:gd name="connsiteX12" fmla="*/ 462915 w 1288327"/>
              <a:gd name="connsiteY12" fmla="*/ 2006775 h 3134916"/>
              <a:gd name="connsiteX13" fmla="*/ 0 w 1288327"/>
              <a:gd name="connsiteY13" fmla="*/ 2006775 h 3134916"/>
              <a:gd name="connsiteX14" fmla="*/ 0 w 1288327"/>
              <a:gd name="connsiteY14" fmla="*/ 1866953 h 3134916"/>
              <a:gd name="connsiteX15" fmla="*/ 0 w 1288327"/>
              <a:gd name="connsiteY15" fmla="*/ 382369 h 3134916"/>
              <a:gd name="connsiteX16" fmla="*/ 0 w 1288327"/>
              <a:gd name="connsiteY16" fmla="*/ 0 h 3134916"/>
              <a:gd name="connsiteX17" fmla="*/ 124300 w 1288327"/>
              <a:gd name="connsiteY17" fmla="*/ 789460 h 3134916"/>
              <a:gd name="connsiteX18" fmla="*/ 124300 w 1288327"/>
              <a:gd name="connsiteY18" fmla="*/ 1281271 h 3134916"/>
              <a:gd name="connsiteX19" fmla="*/ 350995 w 1288327"/>
              <a:gd name="connsiteY19" fmla="*/ 1281271 h 3134916"/>
              <a:gd name="connsiteX20" fmla="*/ 350995 w 1288327"/>
              <a:gd name="connsiteY20" fmla="*/ 789460 h 3134916"/>
              <a:gd name="connsiteX21" fmla="*/ 124300 w 1288327"/>
              <a:gd name="connsiteY21" fmla="*/ 789460 h 3134916"/>
              <a:gd name="connsiteX22" fmla="*/ 405407 w 1288327"/>
              <a:gd name="connsiteY22" fmla="*/ 789460 h 3134916"/>
              <a:gd name="connsiteX23" fmla="*/ 405407 w 1288327"/>
              <a:gd name="connsiteY23" fmla="*/ 1281271 h 3134916"/>
              <a:gd name="connsiteX24" fmla="*/ 632102 w 1288327"/>
              <a:gd name="connsiteY24" fmla="*/ 1281271 h 3134916"/>
              <a:gd name="connsiteX25" fmla="*/ 632102 w 1288327"/>
              <a:gd name="connsiteY25" fmla="*/ 789460 h 3134916"/>
              <a:gd name="connsiteX26" fmla="*/ 405407 w 1288327"/>
              <a:gd name="connsiteY26" fmla="*/ 789460 h 3134916"/>
              <a:gd name="connsiteX0" fmla="*/ 0 w 1288327"/>
              <a:gd name="connsiteY0" fmla="*/ 0 h 3134916"/>
              <a:gd name="connsiteX1" fmla="*/ 574703 w 1288327"/>
              <a:gd name="connsiteY1" fmla="*/ 0 h 3134916"/>
              <a:gd name="connsiteX2" fmla="*/ 1072358 w 1288327"/>
              <a:gd name="connsiteY2" fmla="*/ 444998 h 3134916"/>
              <a:gd name="connsiteX3" fmla="*/ 792480 w 1288327"/>
              <a:gd name="connsiteY3" fmla="*/ 444998 h 3134916"/>
              <a:gd name="connsiteX4" fmla="*/ 792480 w 1288327"/>
              <a:gd name="connsiteY4" fmla="*/ 1503245 h 3134916"/>
              <a:gd name="connsiteX5" fmla="*/ 944960 w 1288327"/>
              <a:gd name="connsiteY5" fmla="*/ 1503245 h 3134916"/>
              <a:gd name="connsiteX6" fmla="*/ 1288327 w 1288327"/>
              <a:gd name="connsiteY6" fmla="*/ 1996128 h 3134916"/>
              <a:gd name="connsiteX7" fmla="*/ 1150620 w 1288327"/>
              <a:gd name="connsiteY7" fmla="*/ 1996128 h 3134916"/>
              <a:gd name="connsiteX8" fmla="*/ 1150620 w 1288327"/>
              <a:gd name="connsiteY8" fmla="*/ 3134916 h 3134916"/>
              <a:gd name="connsiteX9" fmla="*/ 0 w 1288327"/>
              <a:gd name="connsiteY9" fmla="*/ 3134916 h 3134916"/>
              <a:gd name="connsiteX10" fmla="*/ 0 w 1288327"/>
              <a:gd name="connsiteY10" fmla="*/ 2808885 h 3134916"/>
              <a:gd name="connsiteX11" fmla="*/ 462915 w 1288327"/>
              <a:gd name="connsiteY11" fmla="*/ 2808885 h 3134916"/>
              <a:gd name="connsiteX12" fmla="*/ 462915 w 1288327"/>
              <a:gd name="connsiteY12" fmla="*/ 2006775 h 3134916"/>
              <a:gd name="connsiteX13" fmla="*/ 0 w 1288327"/>
              <a:gd name="connsiteY13" fmla="*/ 2006775 h 3134916"/>
              <a:gd name="connsiteX14" fmla="*/ 0 w 1288327"/>
              <a:gd name="connsiteY14" fmla="*/ 382369 h 3134916"/>
              <a:gd name="connsiteX15" fmla="*/ 0 w 1288327"/>
              <a:gd name="connsiteY15" fmla="*/ 0 h 3134916"/>
              <a:gd name="connsiteX16" fmla="*/ 124300 w 1288327"/>
              <a:gd name="connsiteY16" fmla="*/ 789460 h 3134916"/>
              <a:gd name="connsiteX17" fmla="*/ 124300 w 1288327"/>
              <a:gd name="connsiteY17" fmla="*/ 1281271 h 3134916"/>
              <a:gd name="connsiteX18" fmla="*/ 350995 w 1288327"/>
              <a:gd name="connsiteY18" fmla="*/ 1281271 h 3134916"/>
              <a:gd name="connsiteX19" fmla="*/ 350995 w 1288327"/>
              <a:gd name="connsiteY19" fmla="*/ 789460 h 3134916"/>
              <a:gd name="connsiteX20" fmla="*/ 124300 w 1288327"/>
              <a:gd name="connsiteY20" fmla="*/ 789460 h 3134916"/>
              <a:gd name="connsiteX21" fmla="*/ 405407 w 1288327"/>
              <a:gd name="connsiteY21" fmla="*/ 789460 h 3134916"/>
              <a:gd name="connsiteX22" fmla="*/ 405407 w 1288327"/>
              <a:gd name="connsiteY22" fmla="*/ 1281271 h 3134916"/>
              <a:gd name="connsiteX23" fmla="*/ 632102 w 1288327"/>
              <a:gd name="connsiteY23" fmla="*/ 1281271 h 3134916"/>
              <a:gd name="connsiteX24" fmla="*/ 632102 w 1288327"/>
              <a:gd name="connsiteY24" fmla="*/ 789460 h 3134916"/>
              <a:gd name="connsiteX25" fmla="*/ 405407 w 1288327"/>
              <a:gd name="connsiteY25" fmla="*/ 789460 h 313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88327" h="3134916">
                <a:moveTo>
                  <a:pt x="0" y="0"/>
                </a:moveTo>
                <a:lnTo>
                  <a:pt x="574703" y="0"/>
                </a:lnTo>
                <a:lnTo>
                  <a:pt x="1072358" y="444998"/>
                </a:lnTo>
                <a:lnTo>
                  <a:pt x="792480" y="444998"/>
                </a:lnTo>
                <a:lnTo>
                  <a:pt x="792480" y="1503245"/>
                </a:lnTo>
                <a:lnTo>
                  <a:pt x="944960" y="1503245"/>
                </a:lnTo>
                <a:lnTo>
                  <a:pt x="1288327" y="1996128"/>
                </a:lnTo>
                <a:lnTo>
                  <a:pt x="1150620" y="1996128"/>
                </a:lnTo>
                <a:lnTo>
                  <a:pt x="1150620" y="3134916"/>
                </a:lnTo>
                <a:lnTo>
                  <a:pt x="0" y="3134916"/>
                </a:lnTo>
                <a:lnTo>
                  <a:pt x="0" y="2808885"/>
                </a:lnTo>
                <a:lnTo>
                  <a:pt x="462915" y="2808885"/>
                </a:lnTo>
                <a:lnTo>
                  <a:pt x="462915" y="2006775"/>
                </a:lnTo>
                <a:lnTo>
                  <a:pt x="0" y="2006775"/>
                </a:lnTo>
                <a:lnTo>
                  <a:pt x="0" y="382369"/>
                </a:lnTo>
                <a:lnTo>
                  <a:pt x="0" y="0"/>
                </a:lnTo>
                <a:close/>
                <a:moveTo>
                  <a:pt x="124300" y="789460"/>
                </a:moveTo>
                <a:lnTo>
                  <a:pt x="124300" y="1281271"/>
                </a:lnTo>
                <a:lnTo>
                  <a:pt x="350995" y="1281271"/>
                </a:lnTo>
                <a:lnTo>
                  <a:pt x="350995" y="789460"/>
                </a:lnTo>
                <a:lnTo>
                  <a:pt x="124300" y="789460"/>
                </a:lnTo>
                <a:close/>
                <a:moveTo>
                  <a:pt x="405407" y="789460"/>
                </a:moveTo>
                <a:lnTo>
                  <a:pt x="405407" y="1281271"/>
                </a:lnTo>
                <a:lnTo>
                  <a:pt x="632102" y="1281271"/>
                </a:lnTo>
                <a:lnTo>
                  <a:pt x="632102" y="789460"/>
                </a:lnTo>
                <a:lnTo>
                  <a:pt x="405407" y="789460"/>
                </a:lnTo>
                <a:close/>
              </a:path>
            </a:pathLst>
          </a:cu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165B7681-78F7-4142-944E-22A3B6D1A065}"/>
              </a:ext>
            </a:extLst>
          </p:cNvPr>
          <p:cNvSpPr txBox="1"/>
          <p:nvPr/>
        </p:nvSpPr>
        <p:spPr>
          <a:xfrm>
            <a:off x="3520021" y="5820525"/>
            <a:ext cx="171841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</a:t>
            </a:r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床下浸水</a:t>
            </a:r>
            <a:endParaRPr kumimoji="1" lang="ja-JP" altLang="en-US" sz="20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E7F84C72-E5AA-483B-85B4-A56FC9BEEB48}"/>
              </a:ext>
            </a:extLst>
          </p:cNvPr>
          <p:cNvSpPr txBox="1"/>
          <p:nvPr/>
        </p:nvSpPr>
        <p:spPr>
          <a:xfrm>
            <a:off x="3520021" y="5391494"/>
            <a:ext cx="171841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</a:t>
            </a:r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床上浸水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C112EFA9-D442-4A65-B43D-02AD91462AD3}"/>
              </a:ext>
            </a:extLst>
          </p:cNvPr>
          <p:cNvSpPr txBox="1"/>
          <p:nvPr/>
        </p:nvSpPr>
        <p:spPr>
          <a:xfrm>
            <a:off x="3520021" y="4475432"/>
            <a:ext cx="110286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</a:t>
            </a:r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浸水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7AF0DBDF-C2EA-4657-9C3D-67EA52931F40}"/>
              </a:ext>
            </a:extLst>
          </p:cNvPr>
          <p:cNvSpPr txBox="1"/>
          <p:nvPr/>
        </p:nvSpPr>
        <p:spPr>
          <a:xfrm>
            <a:off x="3520021" y="3146120"/>
            <a:ext cx="131125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階以下は</a:t>
            </a:r>
            <a:endParaRPr kumimoji="1" lang="en-US" altLang="ja-JP" sz="20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</a:t>
            </a:r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浸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かる</a:t>
            </a:r>
            <a:endParaRPr kumimoji="1" lang="ja-JP" altLang="en-US" sz="24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8" name="右中かっこ 67">
            <a:extLst>
              <a:ext uri="{FF2B5EF4-FFF2-40B4-BE49-F238E27FC236}">
                <a16:creationId xmlns:a16="http://schemas.microsoft.com/office/drawing/2014/main" id="{ACDED472-153C-45D4-B970-3DA7D8DDABC8}"/>
              </a:ext>
            </a:extLst>
          </p:cNvPr>
          <p:cNvSpPr/>
          <p:nvPr/>
        </p:nvSpPr>
        <p:spPr>
          <a:xfrm>
            <a:off x="3206113" y="2341245"/>
            <a:ext cx="246420" cy="1600468"/>
          </a:xfrm>
          <a:prstGeom prst="rightBrace">
            <a:avLst>
              <a:gd name="adj1" fmla="val 119655"/>
              <a:gd name="adj2" fmla="val 75581"/>
            </a:avLst>
          </a:prstGeom>
          <a:ln w="38100" cap="rnd">
            <a:solidFill>
              <a:schemeClr val="tx1"/>
            </a:solidFill>
            <a:round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右矢印 43"/>
          <p:cNvSpPr/>
          <p:nvPr/>
        </p:nvSpPr>
        <p:spPr>
          <a:xfrm>
            <a:off x="5268426" y="3271316"/>
            <a:ext cx="576000" cy="43200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45" name="右矢印 44"/>
          <p:cNvSpPr/>
          <p:nvPr/>
        </p:nvSpPr>
        <p:spPr>
          <a:xfrm>
            <a:off x="5268426" y="4481782"/>
            <a:ext cx="576000" cy="43200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46" name="右矢印 45"/>
          <p:cNvSpPr/>
          <p:nvPr/>
        </p:nvSpPr>
        <p:spPr>
          <a:xfrm>
            <a:off x="5268426" y="5398415"/>
            <a:ext cx="576000" cy="43200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47" name="右矢印 46"/>
          <p:cNvSpPr/>
          <p:nvPr/>
        </p:nvSpPr>
        <p:spPr>
          <a:xfrm>
            <a:off x="5268426" y="5831815"/>
            <a:ext cx="576000" cy="43200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6153" y="84078"/>
            <a:ext cx="8723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49647F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避難行動の目安</a:t>
            </a:r>
            <a:r>
              <a:rPr kumimoji="1" lang="ja-JP" altLang="en-US" sz="2400" dirty="0">
                <a:solidFill>
                  <a:srgbClr val="49647F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を参考にして考えましょう</a:t>
            </a:r>
            <a:endParaRPr kumimoji="1" lang="ja-JP" altLang="en-US" sz="4400" dirty="0">
              <a:solidFill>
                <a:srgbClr val="49647F"/>
              </a:solidFill>
              <a:effectLst>
                <a:glow rad="127000">
                  <a:schemeClr val="bg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800189" y="1852815"/>
            <a:ext cx="3024000" cy="523220"/>
          </a:xfrm>
          <a:prstGeom prst="rect">
            <a:avLst/>
          </a:prstGeom>
          <a:solidFill>
            <a:srgbClr val="49647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避難行動</a:t>
            </a:r>
            <a:r>
              <a:rPr kumimoji="1" lang="ja-JP" altLang="en-US" sz="2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</a:t>
            </a:r>
            <a:r>
              <a: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目安</a:t>
            </a:r>
          </a:p>
        </p:txBody>
      </p:sp>
      <p:grpSp>
        <p:nvGrpSpPr>
          <p:cNvPr id="49" name="グループ化 48"/>
          <p:cNvGrpSpPr/>
          <p:nvPr/>
        </p:nvGrpSpPr>
        <p:grpSpPr>
          <a:xfrm>
            <a:off x="50375" y="1149282"/>
            <a:ext cx="1551122" cy="1295243"/>
            <a:chOff x="-59475" y="2370808"/>
            <a:chExt cx="1248423" cy="1042478"/>
          </a:xfrm>
          <a:effectLst>
            <a:glow rad="127000">
              <a:schemeClr val="bg1"/>
            </a:glow>
          </a:effectLst>
        </p:grpSpPr>
        <p:sp>
          <p:nvSpPr>
            <p:cNvPr id="50" name="右矢印 49"/>
            <p:cNvSpPr/>
            <p:nvPr/>
          </p:nvSpPr>
          <p:spPr>
            <a:xfrm rot="14316351" flipH="1">
              <a:off x="43498" y="2267835"/>
              <a:ext cx="1042478" cy="1248423"/>
            </a:xfrm>
            <a:prstGeom prst="rightArrow">
              <a:avLst>
                <a:gd name="adj1" fmla="val 50000"/>
                <a:gd name="adj2" fmla="val 57012"/>
              </a:avLst>
            </a:prstGeom>
            <a:solidFill>
              <a:srgbClr val="F29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170490" y="2665396"/>
              <a:ext cx="798879" cy="431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kumimoji="1" lang="ja-JP" altLang="en-US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マップ上</a:t>
              </a:r>
              <a:endParaRPr kumimoji="1" lang="en-US" altLang="ja-JP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>
                <a:lnSpc>
                  <a:spcPct val="80000"/>
                </a:lnSpc>
              </a:pPr>
              <a:r>
                <a:rPr kumimoji="1" lang="ja-JP" altLang="en-US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の表示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6571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>
            <a:extLst>
              <a:ext uri="{FF2B5EF4-FFF2-40B4-BE49-F238E27FC236}">
                <a16:creationId xmlns:a16="http://schemas.microsoft.com/office/drawing/2014/main" id="{E37E804E-2A9E-417F-95CF-A28C06A95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000" y="2049802"/>
            <a:ext cx="7424000" cy="4176000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5770516" y="462420"/>
            <a:ext cx="2231189" cy="378391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0" y="0"/>
            <a:ext cx="2689979" cy="798286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45200"/>
            <a:ext cx="2689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状況１</a:t>
            </a:r>
            <a:endParaRPr kumimoji="1" lang="en-US" altLang="ja-JP" sz="40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770516" y="447005"/>
            <a:ext cx="3814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コンクリート２階建て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27088" y="1012616"/>
            <a:ext cx="7747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台風が近づいてきて </a:t>
            </a:r>
            <a:r>
              <a:rPr kumimoji="1" lang="ja-JP" altLang="en-US" sz="36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大雨</a:t>
            </a:r>
            <a:r>
              <a:rPr kumimoji="1" lang="ja-JP" altLang="en-US" sz="28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</a:t>
            </a:r>
            <a:r>
              <a:rPr kumimoji="1" lang="ja-JP" altLang="en-US" sz="36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予報</a:t>
            </a:r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がでています。</a:t>
            </a:r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A17F9334-AA62-4FA2-8673-8D32CF9F461A}"/>
              </a:ext>
            </a:extLst>
          </p:cNvPr>
          <p:cNvSpPr/>
          <p:nvPr/>
        </p:nvSpPr>
        <p:spPr>
          <a:xfrm>
            <a:off x="859998" y="2049802"/>
            <a:ext cx="7424000" cy="4176000"/>
          </a:xfrm>
          <a:custGeom>
            <a:avLst/>
            <a:gdLst>
              <a:gd name="connsiteX0" fmla="*/ 4731175 w 7424000"/>
              <a:gd name="connsiteY0" fmla="*/ 2084296 h 4170065"/>
              <a:gd name="connsiteX1" fmla="*/ 3740575 w 7424000"/>
              <a:gd name="connsiteY1" fmla="*/ 3074896 h 4170065"/>
              <a:gd name="connsiteX2" fmla="*/ 4731175 w 7424000"/>
              <a:gd name="connsiteY2" fmla="*/ 4065496 h 4170065"/>
              <a:gd name="connsiteX3" fmla="*/ 5721775 w 7424000"/>
              <a:gd name="connsiteY3" fmla="*/ 3074896 h 4170065"/>
              <a:gd name="connsiteX4" fmla="*/ 4731175 w 7424000"/>
              <a:gd name="connsiteY4" fmla="*/ 2084296 h 4170065"/>
              <a:gd name="connsiteX5" fmla="*/ 0 w 7424000"/>
              <a:gd name="connsiteY5" fmla="*/ 0 h 4170065"/>
              <a:gd name="connsiteX6" fmla="*/ 7424000 w 7424000"/>
              <a:gd name="connsiteY6" fmla="*/ 0 h 4170065"/>
              <a:gd name="connsiteX7" fmla="*/ 7424000 w 7424000"/>
              <a:gd name="connsiteY7" fmla="*/ 4170065 h 4170065"/>
              <a:gd name="connsiteX8" fmla="*/ 0 w 7424000"/>
              <a:gd name="connsiteY8" fmla="*/ 4170065 h 417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24000" h="4170065">
                <a:moveTo>
                  <a:pt x="4731175" y="2084296"/>
                </a:moveTo>
                <a:cubicBezTo>
                  <a:pt x="4184082" y="2084296"/>
                  <a:pt x="3740575" y="2527803"/>
                  <a:pt x="3740575" y="3074896"/>
                </a:cubicBezTo>
                <a:cubicBezTo>
                  <a:pt x="3740575" y="3621989"/>
                  <a:pt x="4184082" y="4065496"/>
                  <a:pt x="4731175" y="4065496"/>
                </a:cubicBezTo>
                <a:cubicBezTo>
                  <a:pt x="5278268" y="4065496"/>
                  <a:pt x="5721775" y="3621989"/>
                  <a:pt x="5721775" y="3074896"/>
                </a:cubicBezTo>
                <a:cubicBezTo>
                  <a:pt x="5721775" y="2527803"/>
                  <a:pt x="5278268" y="2084296"/>
                  <a:pt x="4731175" y="2084296"/>
                </a:cubicBezTo>
                <a:close/>
                <a:moveTo>
                  <a:pt x="0" y="0"/>
                </a:moveTo>
                <a:lnTo>
                  <a:pt x="7424000" y="0"/>
                </a:lnTo>
                <a:lnTo>
                  <a:pt x="7424000" y="4170065"/>
                </a:lnTo>
                <a:lnTo>
                  <a:pt x="0" y="4170065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1AA13E02-88BA-4B4B-8CA3-C028D560123D}"/>
              </a:ext>
            </a:extLst>
          </p:cNvPr>
          <p:cNvGrpSpPr/>
          <p:nvPr/>
        </p:nvGrpSpPr>
        <p:grpSpPr>
          <a:xfrm>
            <a:off x="297285" y="2294474"/>
            <a:ext cx="4159608" cy="2039118"/>
            <a:chOff x="-2686730" y="3922113"/>
            <a:chExt cx="4159608" cy="2039118"/>
          </a:xfrm>
          <a:effectLst>
            <a:glow rad="127000">
              <a:schemeClr val="bg1"/>
            </a:glow>
          </a:effectLst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534CD191-0B08-4137-BF4E-CB5A30969639}"/>
                </a:ext>
              </a:extLst>
            </p:cNvPr>
            <p:cNvSpPr txBox="1"/>
            <p:nvPr/>
          </p:nvSpPr>
          <p:spPr>
            <a:xfrm>
              <a:off x="-2120672" y="5007124"/>
              <a:ext cx="35935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ja-JP" altLang="en-US" sz="32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避難場所</a:t>
              </a:r>
              <a:r>
                <a:rPr kumimoji="1" lang="ja-JP" altLang="en-US" sz="2400" dirty="0">
                  <a:latin typeface="+mj-lt"/>
                  <a:ea typeface="+mj-ea"/>
                </a:rPr>
                <a:t>と</a:t>
              </a:r>
              <a:r>
                <a:rPr kumimoji="1" lang="ja-JP" altLang="en-US" sz="32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理由</a:t>
              </a:r>
              <a:r>
                <a:rPr kumimoji="1" lang="ja-JP" altLang="en-US" sz="2400" dirty="0">
                  <a:latin typeface="+mj-lt"/>
                  <a:ea typeface="+mj-ea"/>
                </a:rPr>
                <a:t>を</a:t>
              </a:r>
              <a:endParaRPr kumimoji="1" lang="en-US" altLang="ja-JP" sz="2400" dirty="0">
                <a:latin typeface="+mj-lt"/>
                <a:ea typeface="+mj-ea"/>
              </a:endParaRPr>
            </a:p>
            <a:p>
              <a:pPr algn="r"/>
              <a:r>
                <a:rPr kumimoji="1" lang="ja-JP" altLang="en-US" sz="2400" dirty="0">
                  <a:latin typeface="+mj-lt"/>
                  <a:ea typeface="+mj-ea"/>
                </a:rPr>
                <a:t>聞かせてください。</a:t>
              </a:r>
            </a:p>
          </p:txBody>
        </p: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CD1F7FB9-D52F-4C2A-9D50-A209832A5C1C}"/>
                </a:ext>
              </a:extLst>
            </p:cNvPr>
            <p:cNvGrpSpPr/>
            <p:nvPr/>
          </p:nvGrpSpPr>
          <p:grpSpPr>
            <a:xfrm>
              <a:off x="-2686730" y="3922113"/>
              <a:ext cx="4082278" cy="926935"/>
              <a:chOff x="383993" y="1690793"/>
              <a:chExt cx="4082278" cy="926935"/>
            </a:xfrm>
          </p:grpSpPr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D79C2EA4-14AB-474B-8BFA-5C0FCB91C561}"/>
                  </a:ext>
                </a:extLst>
              </p:cNvPr>
              <p:cNvSpPr txBox="1"/>
              <p:nvPr/>
            </p:nvSpPr>
            <p:spPr>
              <a:xfrm>
                <a:off x="1051982" y="2022809"/>
                <a:ext cx="2520000" cy="584775"/>
              </a:xfrm>
              <a:prstGeom prst="rect">
                <a:avLst/>
              </a:prstGeom>
              <a:solidFill>
                <a:srgbClr val="FE908F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kumimoji="1" lang="ja-JP" altLang="en-US" sz="3200" dirty="0">
                    <a:solidFill>
                      <a:schemeClr val="bg1"/>
                    </a:solidFill>
                    <a:effectLst>
                      <a:glow rad="1016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濃いピンク</a:t>
                </a:r>
                <a:endParaRPr kumimoji="1" lang="en-US" altLang="ja-JP" sz="3200" dirty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7C7527BD-2DAC-4F21-8BFF-668A6E5A3B96}"/>
                  </a:ext>
                </a:extLst>
              </p:cNvPr>
              <p:cNvSpPr txBox="1"/>
              <p:nvPr/>
            </p:nvSpPr>
            <p:spPr>
              <a:xfrm>
                <a:off x="3619885" y="2241678"/>
                <a:ext cx="846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kumimoji="1" lang="ja-JP" altLang="en-US" dirty="0">
                    <a:latin typeface="+mj-lt"/>
                    <a:ea typeface="+mj-ea"/>
                  </a:rPr>
                  <a:t>の</a:t>
                </a:r>
                <a:r>
                  <a:rPr kumimoji="1" lang="ja-JP" altLang="en-US" sz="2400" dirty="0">
                    <a:latin typeface="+mj-lt"/>
                    <a:ea typeface="+mj-ea"/>
                  </a:rPr>
                  <a:t>地点</a:t>
                </a:r>
              </a:p>
            </p:txBody>
          </p:sp>
          <p:grpSp>
            <p:nvGrpSpPr>
              <p:cNvPr id="34" name="グループ化 33">
                <a:extLst>
                  <a:ext uri="{FF2B5EF4-FFF2-40B4-BE49-F238E27FC236}">
                    <a16:creationId xmlns:a16="http://schemas.microsoft.com/office/drawing/2014/main" id="{210934F5-3940-4C8D-B665-CF106D2377F7}"/>
                  </a:ext>
                </a:extLst>
              </p:cNvPr>
              <p:cNvGrpSpPr/>
              <p:nvPr/>
            </p:nvGrpSpPr>
            <p:grpSpPr>
              <a:xfrm>
                <a:off x="383993" y="2012664"/>
                <a:ext cx="566058" cy="605064"/>
                <a:chOff x="3396343" y="1963965"/>
                <a:chExt cx="566058" cy="605064"/>
              </a:xfrm>
            </p:grpSpPr>
            <p:sp>
              <p:nvSpPr>
                <p:cNvPr id="38" name="円/楕円 17">
                  <a:extLst>
                    <a:ext uri="{FF2B5EF4-FFF2-40B4-BE49-F238E27FC236}">
                      <a16:creationId xmlns:a16="http://schemas.microsoft.com/office/drawing/2014/main" id="{F48194FC-D0FC-4779-9025-80395E63F6C1}"/>
                    </a:ext>
                  </a:extLst>
                </p:cNvPr>
                <p:cNvSpPr/>
                <p:nvPr/>
              </p:nvSpPr>
              <p:spPr>
                <a:xfrm>
                  <a:off x="3396343" y="2002971"/>
                  <a:ext cx="566058" cy="566058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632B53CA-89A5-4D6F-AB57-30C8251B1A48}"/>
                    </a:ext>
                  </a:extLst>
                </p:cNvPr>
                <p:cNvSpPr txBox="1"/>
                <p:nvPr/>
              </p:nvSpPr>
              <p:spPr>
                <a:xfrm>
                  <a:off x="3506247" y="1963965"/>
                  <a:ext cx="346249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kumimoji="1" lang="ja-JP" altLang="en-US" sz="3600" dirty="0">
                      <a:solidFill>
                        <a:schemeClr val="bg1"/>
                      </a:solidFill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</a:rPr>
                    <a:t>Ａ</a:t>
                  </a:r>
                  <a:endParaRPr kumimoji="1" lang="en-US" altLang="ja-JP" sz="3600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endParaRPr>
                </a:p>
              </p:txBody>
            </p:sp>
          </p:grpSp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624C7863-8971-4122-AE57-A639851670DF}"/>
                  </a:ext>
                </a:extLst>
              </p:cNvPr>
              <p:cNvSpPr txBox="1"/>
              <p:nvPr/>
            </p:nvSpPr>
            <p:spPr>
              <a:xfrm>
                <a:off x="840146" y="1696397"/>
                <a:ext cx="11958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ja-JP" altLang="en-US" dirty="0">
                    <a:effectLst>
                      <a:glow rad="88900">
                        <a:schemeClr val="bg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５～</a:t>
                </a:r>
                <a:r>
                  <a:rPr kumimoji="1" lang="en-US" altLang="ja-JP" dirty="0">
                    <a:effectLst>
                      <a:glow rad="88900">
                        <a:schemeClr val="bg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10</a:t>
                </a:r>
                <a:r>
                  <a:rPr kumimoji="1" lang="ja-JP" altLang="en-US" dirty="0">
                    <a:effectLst>
                      <a:glow rad="88900">
                        <a:schemeClr val="bg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ｍ</a:t>
                </a:r>
                <a:r>
                  <a:rPr kumimoji="1" lang="ja-JP" altLang="en-US" sz="1100" dirty="0">
                    <a:effectLst>
                      <a:glow rad="88900">
                        <a:schemeClr val="bg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未満</a:t>
                </a:r>
                <a:endPara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D82465AA-7CB4-42C7-8101-47DD45737607}"/>
                  </a:ext>
                </a:extLst>
              </p:cNvPr>
              <p:cNvSpPr txBox="1"/>
              <p:nvPr/>
            </p:nvSpPr>
            <p:spPr>
              <a:xfrm>
                <a:off x="2233597" y="1690793"/>
                <a:ext cx="15901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ja-JP" altLang="en-US" dirty="0">
                    <a:solidFill>
                      <a:schemeClr val="bg1"/>
                    </a:solidFill>
                    <a:effectLst>
                      <a:glow rad="889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２</a:t>
                </a:r>
                <a:r>
                  <a:rPr kumimoji="1" lang="ja-JP" altLang="en-US" sz="1600" dirty="0">
                    <a:solidFill>
                      <a:schemeClr val="bg1"/>
                    </a:solidFill>
                    <a:effectLst>
                      <a:glow rad="889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階が</a:t>
                </a:r>
                <a:r>
                  <a:rPr kumimoji="1" lang="ja-JP" altLang="en-US" dirty="0">
                    <a:solidFill>
                      <a:schemeClr val="bg1"/>
                    </a:solidFill>
                    <a:effectLst>
                      <a:glow rad="889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水</a:t>
                </a:r>
                <a:r>
                  <a:rPr kumimoji="1" lang="ja-JP" altLang="en-US" sz="1600" dirty="0">
                    <a:solidFill>
                      <a:schemeClr val="bg1"/>
                    </a:solidFill>
                    <a:effectLst>
                      <a:glow rad="889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に</a:t>
                </a:r>
                <a:r>
                  <a:rPr kumimoji="1" lang="ja-JP" altLang="en-US" dirty="0">
                    <a:solidFill>
                      <a:schemeClr val="bg1"/>
                    </a:solidFill>
                    <a:effectLst>
                      <a:glow rad="889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浸</a:t>
                </a:r>
                <a:r>
                  <a:rPr kumimoji="1" lang="ja-JP" altLang="en-US" sz="1600" dirty="0">
                    <a:solidFill>
                      <a:schemeClr val="bg1"/>
                    </a:solidFill>
                    <a:effectLst>
                      <a:glow rad="889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かる</a:t>
                </a:r>
                <a:endPara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</p:grpSp>
      </p:grp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15" y="365885"/>
            <a:ext cx="1669852" cy="1623931"/>
          </a:xfrm>
          <a:prstGeom prst="rect">
            <a:avLst/>
          </a:prstGeom>
        </p:spPr>
      </p:pic>
      <p:sp>
        <p:nvSpPr>
          <p:cNvPr id="22" name="スライド番号プレースホルダー 1">
            <a:extLst>
              <a:ext uri="{FF2B5EF4-FFF2-40B4-BE49-F238E27FC236}">
                <a16:creationId xmlns:a16="http://schemas.microsoft.com/office/drawing/2014/main" id="{5E65589B-5D50-41C8-BB2B-D77814B0FA0E}"/>
              </a:ext>
            </a:extLst>
          </p:cNvPr>
          <p:cNvSpPr txBox="1">
            <a:spLocks/>
          </p:cNvSpPr>
          <p:nvPr/>
        </p:nvSpPr>
        <p:spPr>
          <a:xfrm>
            <a:off x="7086600" y="6582169"/>
            <a:ext cx="2057400" cy="275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545B7-4A76-41C6-A249-81AA962B1F89}" type="slidenum">
              <a:rPr kumimoji="1" lang="ja-JP" altLang="en-US" smtClean="0"/>
              <a:pPr/>
              <a:t>21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8046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>
            <a:extLst>
              <a:ext uri="{FF2B5EF4-FFF2-40B4-BE49-F238E27FC236}">
                <a16:creationId xmlns:a16="http://schemas.microsoft.com/office/drawing/2014/main" id="{E37E804E-2A9E-417F-95CF-A28C06A95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000" y="2051886"/>
            <a:ext cx="7424000" cy="4176000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5770516" y="462420"/>
            <a:ext cx="2231189" cy="378391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0" y="0"/>
            <a:ext cx="2689979" cy="798286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45200"/>
            <a:ext cx="2689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状況１</a:t>
            </a:r>
            <a:endParaRPr kumimoji="1" lang="en-US" altLang="ja-JP" sz="40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770516" y="447005"/>
            <a:ext cx="3814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コンクリート２階建て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27088" y="1012616"/>
            <a:ext cx="7747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台風が近づいてきて </a:t>
            </a:r>
            <a:r>
              <a:rPr kumimoji="1" lang="ja-JP" altLang="en-US" sz="36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大雨</a:t>
            </a:r>
            <a:r>
              <a:rPr kumimoji="1" lang="ja-JP" altLang="en-US" sz="28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</a:t>
            </a:r>
            <a:r>
              <a:rPr kumimoji="1" lang="ja-JP" altLang="en-US" sz="36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予報</a:t>
            </a:r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がでています。</a:t>
            </a:r>
          </a:p>
        </p:txBody>
      </p:sp>
      <p:sp>
        <p:nvSpPr>
          <p:cNvPr id="41" name="フリーフォーム: 図形 40">
            <a:extLst>
              <a:ext uri="{FF2B5EF4-FFF2-40B4-BE49-F238E27FC236}">
                <a16:creationId xmlns:a16="http://schemas.microsoft.com/office/drawing/2014/main" id="{BAB7C8B1-1071-41D2-A868-4DC90B1BBFC9}"/>
              </a:ext>
            </a:extLst>
          </p:cNvPr>
          <p:cNvSpPr/>
          <p:nvPr/>
        </p:nvSpPr>
        <p:spPr>
          <a:xfrm>
            <a:off x="859998" y="2051886"/>
            <a:ext cx="7424000" cy="4176000"/>
          </a:xfrm>
          <a:custGeom>
            <a:avLst/>
            <a:gdLst>
              <a:gd name="connsiteX0" fmla="*/ 2311825 w 7424000"/>
              <a:gd name="connsiteY0" fmla="*/ 799086 h 4170065"/>
              <a:gd name="connsiteX1" fmla="*/ 1321225 w 7424000"/>
              <a:gd name="connsiteY1" fmla="*/ 1789686 h 4170065"/>
              <a:gd name="connsiteX2" fmla="*/ 2311825 w 7424000"/>
              <a:gd name="connsiteY2" fmla="*/ 2780286 h 4170065"/>
              <a:gd name="connsiteX3" fmla="*/ 3302425 w 7424000"/>
              <a:gd name="connsiteY3" fmla="*/ 1789686 h 4170065"/>
              <a:gd name="connsiteX4" fmla="*/ 2311825 w 7424000"/>
              <a:gd name="connsiteY4" fmla="*/ 799086 h 4170065"/>
              <a:gd name="connsiteX5" fmla="*/ 0 w 7424000"/>
              <a:gd name="connsiteY5" fmla="*/ 0 h 4170065"/>
              <a:gd name="connsiteX6" fmla="*/ 7424000 w 7424000"/>
              <a:gd name="connsiteY6" fmla="*/ 0 h 4170065"/>
              <a:gd name="connsiteX7" fmla="*/ 7424000 w 7424000"/>
              <a:gd name="connsiteY7" fmla="*/ 4170065 h 4170065"/>
              <a:gd name="connsiteX8" fmla="*/ 0 w 7424000"/>
              <a:gd name="connsiteY8" fmla="*/ 4170065 h 417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24000" h="4170065">
                <a:moveTo>
                  <a:pt x="2311825" y="799086"/>
                </a:moveTo>
                <a:cubicBezTo>
                  <a:pt x="1764732" y="799086"/>
                  <a:pt x="1321225" y="1242593"/>
                  <a:pt x="1321225" y="1789686"/>
                </a:cubicBezTo>
                <a:cubicBezTo>
                  <a:pt x="1321225" y="2336779"/>
                  <a:pt x="1764732" y="2780286"/>
                  <a:pt x="2311825" y="2780286"/>
                </a:cubicBezTo>
                <a:cubicBezTo>
                  <a:pt x="2858918" y="2780286"/>
                  <a:pt x="3302425" y="2336779"/>
                  <a:pt x="3302425" y="1789686"/>
                </a:cubicBezTo>
                <a:cubicBezTo>
                  <a:pt x="3302425" y="1242593"/>
                  <a:pt x="2858918" y="799086"/>
                  <a:pt x="2311825" y="799086"/>
                </a:cubicBezTo>
                <a:close/>
                <a:moveTo>
                  <a:pt x="0" y="0"/>
                </a:moveTo>
                <a:lnTo>
                  <a:pt x="7424000" y="0"/>
                </a:lnTo>
                <a:lnTo>
                  <a:pt x="7424000" y="4170065"/>
                </a:lnTo>
                <a:lnTo>
                  <a:pt x="0" y="4170065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114A32C-C3DD-4324-85A5-999A4E7F2B47}"/>
              </a:ext>
            </a:extLst>
          </p:cNvPr>
          <p:cNvGrpSpPr/>
          <p:nvPr/>
        </p:nvGrpSpPr>
        <p:grpSpPr>
          <a:xfrm>
            <a:off x="4603039" y="3488792"/>
            <a:ext cx="4172308" cy="2048430"/>
            <a:chOff x="7540219" y="2497412"/>
            <a:chExt cx="4172308" cy="2048430"/>
          </a:xfrm>
          <a:effectLst>
            <a:glow rad="127000">
              <a:schemeClr val="bg1"/>
            </a:glow>
          </a:effectLst>
        </p:grpSpPr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BBFEFF50-2E3F-44B2-8CA6-0498C8814C66}"/>
                </a:ext>
              </a:extLst>
            </p:cNvPr>
            <p:cNvGrpSpPr/>
            <p:nvPr/>
          </p:nvGrpSpPr>
          <p:grpSpPr>
            <a:xfrm>
              <a:off x="7540219" y="2497412"/>
              <a:ext cx="4089619" cy="903694"/>
              <a:chOff x="4945244" y="1707316"/>
              <a:chExt cx="4089619" cy="903694"/>
            </a:xfrm>
          </p:grpSpPr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108ADAA5-9DD8-489B-AEFF-34D5DE4E5F6A}"/>
                  </a:ext>
                </a:extLst>
              </p:cNvPr>
              <p:cNvSpPr txBox="1"/>
              <p:nvPr/>
            </p:nvSpPr>
            <p:spPr>
              <a:xfrm>
                <a:off x="5610500" y="2022809"/>
                <a:ext cx="2520000" cy="584775"/>
              </a:xfrm>
              <a:prstGeom prst="rect">
                <a:avLst/>
              </a:prstGeom>
              <a:solidFill>
                <a:srgbClr val="FEE1CD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kumimoji="1" lang="ja-JP" altLang="en-US" sz="3200" dirty="0">
                    <a:solidFill>
                      <a:schemeClr val="bg1"/>
                    </a:solidFill>
                    <a:effectLst>
                      <a:glow rad="1016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薄いオレンジ</a:t>
                </a:r>
                <a:endParaRPr kumimoji="1" lang="en-US" altLang="ja-JP" sz="3200" dirty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AEE55EB3-470D-42AD-A9C0-026E806291CB}"/>
                  </a:ext>
                </a:extLst>
              </p:cNvPr>
              <p:cNvSpPr txBox="1"/>
              <p:nvPr/>
            </p:nvSpPr>
            <p:spPr>
              <a:xfrm>
                <a:off x="8188477" y="2241678"/>
                <a:ext cx="846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kumimoji="1" lang="ja-JP" altLang="en-US" dirty="0">
                    <a:latin typeface="+mj-lt"/>
                    <a:ea typeface="+mj-ea"/>
                  </a:rPr>
                  <a:t>の</a:t>
                </a:r>
                <a:r>
                  <a:rPr kumimoji="1" lang="ja-JP" altLang="en-US" sz="2400" dirty="0">
                    <a:latin typeface="+mj-lt"/>
                    <a:ea typeface="+mj-ea"/>
                  </a:rPr>
                  <a:t>地点</a:t>
                </a:r>
              </a:p>
            </p:txBody>
          </p:sp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833F6FF6-16F6-47B0-86B2-E40F7CC8667A}"/>
                  </a:ext>
                </a:extLst>
              </p:cNvPr>
              <p:cNvGrpSpPr/>
              <p:nvPr/>
            </p:nvGrpSpPr>
            <p:grpSpPr>
              <a:xfrm>
                <a:off x="4945244" y="2022190"/>
                <a:ext cx="566058" cy="586012"/>
                <a:chOff x="4795851" y="1983017"/>
                <a:chExt cx="566058" cy="586012"/>
              </a:xfrm>
            </p:grpSpPr>
            <p:sp>
              <p:nvSpPr>
                <p:cNvPr id="39" name="円/楕円 20">
                  <a:extLst>
                    <a:ext uri="{FF2B5EF4-FFF2-40B4-BE49-F238E27FC236}">
                      <a16:creationId xmlns:a16="http://schemas.microsoft.com/office/drawing/2014/main" id="{5F774B86-9CDD-4275-8F99-6AC880C63CE4}"/>
                    </a:ext>
                  </a:extLst>
                </p:cNvPr>
                <p:cNvSpPr/>
                <p:nvPr/>
              </p:nvSpPr>
              <p:spPr>
                <a:xfrm>
                  <a:off x="4795851" y="2002971"/>
                  <a:ext cx="566058" cy="566058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D5C431E4-719C-423C-9C2C-A2E0E154C141}"/>
                    </a:ext>
                  </a:extLst>
                </p:cNvPr>
                <p:cNvSpPr txBox="1"/>
                <p:nvPr/>
              </p:nvSpPr>
              <p:spPr>
                <a:xfrm>
                  <a:off x="4918539" y="1983017"/>
                  <a:ext cx="341439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kumimoji="1" lang="ja-JP" altLang="en-US" sz="3600" dirty="0">
                      <a:solidFill>
                        <a:schemeClr val="bg1"/>
                      </a:solidFill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</a:rPr>
                    <a:t>Ｂ</a:t>
                  </a:r>
                </a:p>
              </p:txBody>
            </p:sp>
          </p:grpSp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EFF6E07E-4971-48F5-AF64-2837ECCF208E}"/>
                  </a:ext>
                </a:extLst>
              </p:cNvPr>
              <p:cNvSpPr txBox="1"/>
              <p:nvPr/>
            </p:nvSpPr>
            <p:spPr>
              <a:xfrm>
                <a:off x="5414664" y="1707316"/>
                <a:ext cx="12487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dirty="0">
                    <a:effectLst>
                      <a:glow rad="88900">
                        <a:schemeClr val="bg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0.5</a:t>
                </a:r>
                <a:r>
                  <a:rPr kumimoji="1" lang="ja-JP" altLang="en-US" dirty="0">
                    <a:effectLst>
                      <a:glow rad="88900">
                        <a:schemeClr val="bg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～３ｍ</a:t>
                </a:r>
                <a:r>
                  <a:rPr kumimoji="1" lang="ja-JP" altLang="en-US" sz="1100" dirty="0">
                    <a:effectLst>
                      <a:glow rad="88900">
                        <a:schemeClr val="bg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未満</a:t>
                </a:r>
                <a:endPara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B5A8916B-D362-4BD3-B569-7CBFE7170CCD}"/>
                  </a:ext>
                </a:extLst>
              </p:cNvPr>
              <p:cNvSpPr txBox="1"/>
              <p:nvPr/>
            </p:nvSpPr>
            <p:spPr>
              <a:xfrm>
                <a:off x="6884938" y="1707316"/>
                <a:ext cx="13016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ja-JP" altLang="en-US" dirty="0">
                    <a:solidFill>
                      <a:schemeClr val="bg1"/>
                    </a:solidFill>
                    <a:effectLst>
                      <a:glow rad="889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１</a:t>
                </a:r>
                <a:r>
                  <a:rPr kumimoji="1" lang="ja-JP" altLang="en-US" sz="1600" dirty="0">
                    <a:solidFill>
                      <a:schemeClr val="bg1"/>
                    </a:solidFill>
                    <a:effectLst>
                      <a:glow rad="889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階</a:t>
                </a:r>
                <a:r>
                  <a:rPr kumimoji="1" lang="ja-JP" altLang="en-US" dirty="0">
                    <a:solidFill>
                      <a:schemeClr val="bg1"/>
                    </a:solidFill>
                    <a:effectLst>
                      <a:glow rad="889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床上浸水</a:t>
                </a:r>
              </a:p>
            </p:txBody>
          </p:sp>
        </p:grp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0394D5B5-CBE7-4A56-A9C1-1C0F531C559F}"/>
                </a:ext>
              </a:extLst>
            </p:cNvPr>
            <p:cNvSpPr txBox="1"/>
            <p:nvPr/>
          </p:nvSpPr>
          <p:spPr>
            <a:xfrm>
              <a:off x="8118977" y="3591735"/>
              <a:ext cx="35935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ja-JP" altLang="en-US" sz="32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避難場所</a:t>
              </a:r>
              <a:r>
                <a:rPr kumimoji="1" lang="ja-JP" altLang="en-US" sz="2400" dirty="0">
                  <a:latin typeface="+mj-lt"/>
                  <a:ea typeface="+mj-ea"/>
                </a:rPr>
                <a:t>と</a:t>
              </a:r>
              <a:r>
                <a:rPr kumimoji="1" lang="ja-JP" altLang="en-US" sz="32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理由</a:t>
              </a:r>
              <a:r>
                <a:rPr kumimoji="1" lang="ja-JP" altLang="en-US" sz="2400" dirty="0">
                  <a:latin typeface="+mj-lt"/>
                  <a:ea typeface="+mj-ea"/>
                </a:rPr>
                <a:t>を</a:t>
              </a:r>
              <a:endParaRPr kumimoji="1" lang="en-US" altLang="ja-JP" sz="2400" dirty="0">
                <a:latin typeface="+mj-lt"/>
                <a:ea typeface="+mj-ea"/>
              </a:endParaRPr>
            </a:p>
            <a:p>
              <a:pPr algn="r"/>
              <a:r>
                <a:rPr kumimoji="1" lang="ja-JP" altLang="en-US" sz="2400" dirty="0">
                  <a:latin typeface="+mj-lt"/>
                  <a:ea typeface="+mj-ea"/>
                </a:rPr>
                <a:t>聞かせてください。</a:t>
              </a:r>
            </a:p>
          </p:txBody>
        </p:sp>
      </p:grp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15" y="365885"/>
            <a:ext cx="1669852" cy="1623931"/>
          </a:xfrm>
          <a:prstGeom prst="rect">
            <a:avLst/>
          </a:prstGeom>
        </p:spPr>
      </p:pic>
      <p:sp>
        <p:nvSpPr>
          <p:cNvPr id="21" name="スライド番号プレースホルダー 1">
            <a:extLst>
              <a:ext uri="{FF2B5EF4-FFF2-40B4-BE49-F238E27FC236}">
                <a16:creationId xmlns:a16="http://schemas.microsoft.com/office/drawing/2014/main" id="{A2EFB5F6-7EB9-4EC3-ACD2-9FF59FD28628}"/>
              </a:ext>
            </a:extLst>
          </p:cNvPr>
          <p:cNvSpPr txBox="1">
            <a:spLocks/>
          </p:cNvSpPr>
          <p:nvPr/>
        </p:nvSpPr>
        <p:spPr>
          <a:xfrm>
            <a:off x="7086600" y="6582169"/>
            <a:ext cx="2057400" cy="275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545B7-4A76-41C6-A249-81AA962B1F89}" type="slidenum">
              <a:rPr kumimoji="1" lang="ja-JP" altLang="en-US" smtClean="0"/>
              <a:pPr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7906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図 39">
            <a:extLst>
              <a:ext uri="{FF2B5EF4-FFF2-40B4-BE49-F238E27FC236}">
                <a16:creationId xmlns:a16="http://schemas.microsoft.com/office/drawing/2014/main" id="{A8F607A8-AE56-416C-9C8E-088A7EDDAE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000" y="1745002"/>
            <a:ext cx="7424000" cy="4176000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0" y="6582169"/>
            <a:ext cx="2057400" cy="275831"/>
          </a:xfrm>
        </p:spPr>
        <p:txBody>
          <a:bodyPr/>
          <a:lstStyle/>
          <a:p>
            <a:pPr algn="l"/>
            <a:fld id="{24C545B7-4A76-41C6-A249-81AA962B1F89}" type="slidenum">
              <a:rPr kumimoji="1" lang="ja-JP" altLang="en-US" smtClean="0"/>
              <a:pPr algn="l"/>
              <a:t>23</a:t>
            </a:fld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0" y="0"/>
            <a:ext cx="2689979" cy="798286"/>
          </a:xfrm>
          <a:prstGeom prst="rect">
            <a:avLst/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5770516" y="462420"/>
            <a:ext cx="2231189" cy="378391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15" y="365885"/>
            <a:ext cx="1669852" cy="1623931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5770516" y="447005"/>
            <a:ext cx="3814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コンクリート２階建て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04703" y="756402"/>
            <a:ext cx="2866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大雨が降り続いて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0" y="45200"/>
            <a:ext cx="2689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状況２</a:t>
            </a:r>
            <a:endParaRPr kumimoji="1" lang="en-US" altLang="ja-JP" sz="40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8C550E2-3778-4EC4-9963-229F3665DE46}"/>
              </a:ext>
            </a:extLst>
          </p:cNvPr>
          <p:cNvSpPr txBox="1"/>
          <p:nvPr/>
        </p:nvSpPr>
        <p:spPr>
          <a:xfrm>
            <a:off x="104703" y="1126462"/>
            <a:ext cx="7747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家のまわりが</a:t>
            </a:r>
            <a:r>
              <a:rPr kumimoji="1" lang="ja-JP" altLang="en-US" sz="1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36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３０㎝</a:t>
            </a:r>
            <a:r>
              <a:rPr kumimoji="1" lang="ja-JP" altLang="en-US" sz="16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20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くらい</a:t>
            </a:r>
            <a:r>
              <a:rPr kumimoji="1" lang="ja-JP" altLang="en-US" sz="36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浸水</a:t>
            </a:r>
            <a:r>
              <a:rPr kumimoji="1" lang="ja-JP" altLang="en-US" sz="14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してしまいました。</a:t>
            </a:r>
          </a:p>
        </p:txBody>
      </p:sp>
      <p:sp>
        <p:nvSpPr>
          <p:cNvPr id="41" name="四角形: 上の 2 つの角を丸める 40">
            <a:extLst>
              <a:ext uri="{FF2B5EF4-FFF2-40B4-BE49-F238E27FC236}">
                <a16:creationId xmlns:a16="http://schemas.microsoft.com/office/drawing/2014/main" id="{C2755393-24FC-42C4-99E6-CA685F31DB16}"/>
              </a:ext>
            </a:extLst>
          </p:cNvPr>
          <p:cNvSpPr/>
          <p:nvPr/>
        </p:nvSpPr>
        <p:spPr>
          <a:xfrm rot="16200000">
            <a:off x="4932000" y="2058781"/>
            <a:ext cx="648000" cy="777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四角形: 上の 2 つの角を丸める 41">
            <a:extLst>
              <a:ext uri="{FF2B5EF4-FFF2-40B4-BE49-F238E27FC236}">
                <a16:creationId xmlns:a16="http://schemas.microsoft.com/office/drawing/2014/main" id="{0F66B8D2-3FC4-43F7-BA64-A6A11A98D000}"/>
              </a:ext>
            </a:extLst>
          </p:cNvPr>
          <p:cNvSpPr/>
          <p:nvPr/>
        </p:nvSpPr>
        <p:spPr>
          <a:xfrm rot="16200000">
            <a:off x="5796000" y="3448083"/>
            <a:ext cx="576000" cy="612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29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68D34C67-0A5D-4475-818E-86BC389591EA}"/>
              </a:ext>
            </a:extLst>
          </p:cNvPr>
          <p:cNvSpPr txBox="1"/>
          <p:nvPr/>
        </p:nvSpPr>
        <p:spPr>
          <a:xfrm>
            <a:off x="3469893" y="6202836"/>
            <a:ext cx="5564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グループで意見を交換しましょう</a:t>
            </a:r>
            <a:endParaRPr kumimoji="1" lang="en-US" altLang="ja-JP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9D34A04-9700-4067-93FB-D3F528CDE161}"/>
              </a:ext>
            </a:extLst>
          </p:cNvPr>
          <p:cNvSpPr txBox="1"/>
          <p:nvPr/>
        </p:nvSpPr>
        <p:spPr>
          <a:xfrm>
            <a:off x="1843962" y="5606737"/>
            <a:ext cx="4325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どこに避難しますか？</a:t>
            </a:r>
            <a:endParaRPr kumimoji="1" lang="en-US" altLang="ja-JP" sz="36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7648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テキスト ボックス 27"/>
          <p:cNvSpPr txBox="1"/>
          <p:nvPr/>
        </p:nvSpPr>
        <p:spPr>
          <a:xfrm>
            <a:off x="5800188" y="4125326"/>
            <a:ext cx="3024000" cy="836571"/>
          </a:xfrm>
          <a:prstGeom prst="rect">
            <a:avLst/>
          </a:prstGeom>
          <a:solidFill>
            <a:srgbClr val="E7A7B7"/>
          </a:solidFill>
          <a:ln w="19050">
            <a:solidFill>
              <a:schemeClr val="bg1"/>
            </a:solidFill>
          </a:ln>
        </p:spPr>
        <p:txBody>
          <a:bodyPr wrap="square" lIns="144000" tIns="0" rIns="144000" bIns="36000" rtlCol="0" anchor="ctr" anchorCtr="0">
            <a:spAutoFit/>
          </a:bodyPr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階以上</a:t>
            </a:r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なら</a:t>
            </a:r>
            <a:endParaRPr kumimoji="1"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自宅</a:t>
            </a:r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にとどまることも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可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800188" y="4987897"/>
            <a:ext cx="3024000" cy="836571"/>
          </a:xfrm>
          <a:prstGeom prst="rect">
            <a:avLst/>
          </a:prstGeom>
          <a:solidFill>
            <a:srgbClr val="FC9956"/>
          </a:solidFill>
          <a:ln w="19050">
            <a:solidFill>
              <a:schemeClr val="bg1"/>
            </a:solidFill>
          </a:ln>
        </p:spPr>
        <p:txBody>
          <a:bodyPr wrap="square" lIns="144000" tIns="0" rIns="144000" bIns="36000" rtlCol="0" anchor="ctr" anchorCtr="0">
            <a:spAutoFit/>
          </a:bodyPr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階以上</a:t>
            </a:r>
            <a:r>
              <a:rPr kumimoji="1"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なら</a:t>
            </a:r>
            <a:endParaRPr kumimoji="1" lang="en-US" altLang="ja-JP" sz="2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自宅</a:t>
            </a:r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にとどまることも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可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800188" y="5863336"/>
            <a:ext cx="3024000" cy="405683"/>
          </a:xfrm>
          <a:prstGeom prst="rect">
            <a:avLst/>
          </a:prstGeom>
          <a:solidFill>
            <a:srgbClr val="E1F85F"/>
          </a:solidFill>
          <a:ln w="19050">
            <a:solidFill>
              <a:schemeClr val="bg1"/>
            </a:solidFill>
          </a:ln>
        </p:spPr>
        <p:txBody>
          <a:bodyPr wrap="square" lIns="144000" tIns="0" rIns="144000" bIns="36000" rtlCol="0" anchor="ctr" anchorCtr="0">
            <a:spAutoFit/>
          </a:bodyPr>
          <a:lstStyle/>
          <a:p>
            <a:pPr algn="ctr"/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自宅</a:t>
            </a:r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にとどまることも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可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B6A85050-6ADF-43FF-93A0-79D06D684BEA}"/>
              </a:ext>
            </a:extLst>
          </p:cNvPr>
          <p:cNvSpPr txBox="1"/>
          <p:nvPr/>
        </p:nvSpPr>
        <p:spPr>
          <a:xfrm>
            <a:off x="5800188" y="2754233"/>
            <a:ext cx="3024000" cy="119184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chemeClr val="bg1"/>
            </a:solidFill>
          </a:ln>
        </p:spPr>
        <p:txBody>
          <a:bodyPr wrap="square" lIns="144000" tIns="36000" rIns="144000" bIns="72000" rtlCol="0" anchor="ctr" anchorCtr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自宅</a:t>
            </a:r>
            <a:r>
              <a:rPr kumimoji="1" lang="ja-JP" altLang="en-US" sz="1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にとどまることは</a:t>
            </a:r>
            <a:r>
              <a:rPr kumimoji="1" lang="ja-JP" altLang="en-US" sz="2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不可</a:t>
            </a:r>
            <a:endParaRPr kumimoji="1" lang="en-US" altLang="ja-JP" sz="16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区域外</a:t>
            </a:r>
            <a:r>
              <a:rPr kumimoji="1" lang="ja-JP" altLang="en-US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への</a:t>
            </a:r>
            <a:endParaRPr kumimoji="1" lang="en-US" altLang="ja-JP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r"/>
            <a:r>
              <a:rPr kumimoji="1" lang="ja-JP" altLang="en-US" sz="24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早め</a:t>
            </a:r>
            <a:r>
              <a:rPr kumimoji="1" lang="ja-JP" altLang="en-US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</a:t>
            </a:r>
            <a:r>
              <a:rPr kumimoji="1" lang="ja-JP" altLang="en-US" sz="24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</a:t>
            </a:r>
            <a:r>
              <a:rPr kumimoji="1" lang="ja-JP" altLang="en-US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</a:t>
            </a:r>
            <a:r>
              <a:rPr kumimoji="1" lang="ja-JP" altLang="en-US" sz="2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必要</a:t>
            </a:r>
            <a:endParaRPr kumimoji="1" lang="ja-JP" altLang="en-US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7D02697E-2C2D-4C47-9869-646020A7C499}"/>
              </a:ext>
            </a:extLst>
          </p:cNvPr>
          <p:cNvSpPr/>
          <p:nvPr/>
        </p:nvSpPr>
        <p:spPr>
          <a:xfrm>
            <a:off x="489304" y="5926275"/>
            <a:ext cx="4824000" cy="215712"/>
          </a:xfrm>
          <a:prstGeom prst="rect">
            <a:avLst/>
          </a:prstGeom>
          <a:solidFill>
            <a:srgbClr val="F8F4AB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ｚ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453A10F9-FF74-42C0-9463-E05CF4A021E1}"/>
              </a:ext>
            </a:extLst>
          </p:cNvPr>
          <p:cNvSpPr/>
          <p:nvPr/>
        </p:nvSpPr>
        <p:spPr>
          <a:xfrm>
            <a:off x="489304" y="5264149"/>
            <a:ext cx="4824000" cy="662126"/>
          </a:xfrm>
          <a:prstGeom prst="rect">
            <a:avLst/>
          </a:prstGeom>
          <a:solidFill>
            <a:srgbClr val="FED9B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40E74665-3E22-4369-8CAA-B12CD8FBF8DD}"/>
              </a:ext>
            </a:extLst>
          </p:cNvPr>
          <p:cNvSpPr/>
          <p:nvPr/>
        </p:nvSpPr>
        <p:spPr>
          <a:xfrm>
            <a:off x="489304" y="4056050"/>
            <a:ext cx="4824000" cy="1208096"/>
          </a:xfrm>
          <a:prstGeom prst="rect">
            <a:avLst/>
          </a:prstGeom>
          <a:solidFill>
            <a:srgbClr val="FFB7BA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97657B8F-C6D5-4EE0-BD11-733915511435}"/>
              </a:ext>
            </a:extLst>
          </p:cNvPr>
          <p:cNvSpPr/>
          <p:nvPr/>
        </p:nvSpPr>
        <p:spPr>
          <a:xfrm>
            <a:off x="489304" y="3444046"/>
            <a:ext cx="4824000" cy="612000"/>
          </a:xfrm>
          <a:prstGeom prst="rect">
            <a:avLst/>
          </a:prstGeom>
          <a:solidFill>
            <a:srgbClr val="FE908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DF89698F-AADB-45E9-A0DC-EDDD7EA898A3}"/>
              </a:ext>
            </a:extLst>
          </p:cNvPr>
          <p:cNvSpPr/>
          <p:nvPr/>
        </p:nvSpPr>
        <p:spPr>
          <a:xfrm>
            <a:off x="489304" y="2832048"/>
            <a:ext cx="4824000" cy="612000"/>
          </a:xfrm>
          <a:prstGeom prst="rect">
            <a:avLst/>
          </a:prstGeom>
          <a:solidFill>
            <a:srgbClr val="F384C9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9F19A294-9BE5-4496-BF31-8F1CAFA91BA9}"/>
              </a:ext>
            </a:extLst>
          </p:cNvPr>
          <p:cNvSpPr/>
          <p:nvPr/>
        </p:nvSpPr>
        <p:spPr>
          <a:xfrm>
            <a:off x="489304" y="2220047"/>
            <a:ext cx="4824000" cy="612000"/>
          </a:xfrm>
          <a:prstGeom prst="rect">
            <a:avLst/>
          </a:prstGeom>
          <a:solidFill>
            <a:srgbClr val="DB79DD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828BC196-5C97-4B80-B3C5-67FEE7122855}"/>
              </a:ext>
            </a:extLst>
          </p:cNvPr>
          <p:cNvSpPr txBox="1"/>
          <p:nvPr/>
        </p:nvSpPr>
        <p:spPr>
          <a:xfrm>
            <a:off x="1443305" y="5820525"/>
            <a:ext cx="1591376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0.5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未満</a:t>
            </a:r>
            <a:endParaRPr kumimoji="1" lang="ja-JP" altLang="en-US" sz="20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F7553239-4A5B-4758-8746-8D5DFD8C095B}"/>
              </a:ext>
            </a:extLst>
          </p:cNvPr>
          <p:cNvSpPr txBox="1"/>
          <p:nvPr/>
        </p:nvSpPr>
        <p:spPr>
          <a:xfrm>
            <a:off x="1443305" y="5391494"/>
            <a:ext cx="1647887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0.5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～３ｍ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未満</a:t>
            </a:r>
            <a:endParaRPr kumimoji="1" lang="ja-JP" altLang="en-US" sz="24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C1B80EDE-51A5-4663-B7D2-7129819BF5BD}"/>
              </a:ext>
            </a:extLst>
          </p:cNvPr>
          <p:cNvSpPr txBox="1"/>
          <p:nvPr/>
        </p:nvSpPr>
        <p:spPr>
          <a:xfrm>
            <a:off x="1443305" y="4475432"/>
            <a:ext cx="1420261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３～５ｍ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未満</a:t>
            </a:r>
            <a:endParaRPr kumimoji="1" lang="ja-JP" altLang="en-US" sz="24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A4AE226E-756D-4D09-ABE4-DC62DA8DC9C3}"/>
              </a:ext>
            </a:extLst>
          </p:cNvPr>
          <p:cNvSpPr txBox="1"/>
          <p:nvPr/>
        </p:nvSpPr>
        <p:spPr>
          <a:xfrm>
            <a:off x="1443305" y="2929470"/>
            <a:ext cx="1734449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10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～</a:t>
            </a:r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未満</a:t>
            </a:r>
            <a:endParaRPr kumimoji="1" lang="ja-JP" altLang="en-US" sz="24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D88CE83C-4FD0-4621-85B3-C9B4DDCC3390}"/>
              </a:ext>
            </a:extLst>
          </p:cNvPr>
          <p:cNvSpPr txBox="1"/>
          <p:nvPr/>
        </p:nvSpPr>
        <p:spPr>
          <a:xfrm>
            <a:off x="1443305" y="3572381"/>
            <a:ext cx="1577355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５～</a:t>
            </a:r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10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未満</a:t>
            </a:r>
            <a:endParaRPr kumimoji="1" lang="ja-JP" altLang="en-US" sz="24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01D902FD-9828-4C01-8157-36508039BE4F}"/>
              </a:ext>
            </a:extLst>
          </p:cNvPr>
          <p:cNvSpPr txBox="1"/>
          <p:nvPr/>
        </p:nvSpPr>
        <p:spPr>
          <a:xfrm>
            <a:off x="1443305" y="2267531"/>
            <a:ext cx="1038746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en-US" altLang="ja-JP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</a:t>
            </a:r>
            <a:r>
              <a:rPr kumimoji="1" lang="ja-JP" altLang="en-US" sz="2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ｍ</a:t>
            </a:r>
            <a:r>
              <a:rPr kumimoji="1" lang="ja-JP" altLang="en-US" sz="1400" dirty="0">
                <a:effectLst>
                  <a:glow rad="889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以上</a:t>
            </a:r>
            <a:endParaRPr kumimoji="1" lang="ja-JP" altLang="en-US" sz="20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1" name="フリーフォーム: 図形 60">
            <a:extLst>
              <a:ext uri="{FF2B5EF4-FFF2-40B4-BE49-F238E27FC236}">
                <a16:creationId xmlns:a16="http://schemas.microsoft.com/office/drawing/2014/main" id="{1EB68CCE-A598-4B66-AEA8-377498471BC1}"/>
              </a:ext>
            </a:extLst>
          </p:cNvPr>
          <p:cNvSpPr/>
          <p:nvPr/>
        </p:nvSpPr>
        <p:spPr>
          <a:xfrm>
            <a:off x="489305" y="3717105"/>
            <a:ext cx="999491" cy="2432084"/>
          </a:xfrm>
          <a:custGeom>
            <a:avLst/>
            <a:gdLst>
              <a:gd name="connsiteX0" fmla="*/ 0 w 1288327"/>
              <a:gd name="connsiteY0" fmla="*/ 0 h 3134916"/>
              <a:gd name="connsiteX1" fmla="*/ 543849 w 1288327"/>
              <a:gd name="connsiteY1" fmla="*/ 0 h 3134916"/>
              <a:gd name="connsiteX2" fmla="*/ 574703 w 1288327"/>
              <a:gd name="connsiteY2" fmla="*/ 0 h 3134916"/>
              <a:gd name="connsiteX3" fmla="*/ 1072358 w 1288327"/>
              <a:gd name="connsiteY3" fmla="*/ 444998 h 3134916"/>
              <a:gd name="connsiteX4" fmla="*/ 792480 w 1288327"/>
              <a:gd name="connsiteY4" fmla="*/ 444998 h 3134916"/>
              <a:gd name="connsiteX5" fmla="*/ 792480 w 1288327"/>
              <a:gd name="connsiteY5" fmla="*/ 1503245 h 3134916"/>
              <a:gd name="connsiteX6" fmla="*/ 944960 w 1288327"/>
              <a:gd name="connsiteY6" fmla="*/ 1503245 h 3134916"/>
              <a:gd name="connsiteX7" fmla="*/ 1288327 w 1288327"/>
              <a:gd name="connsiteY7" fmla="*/ 1996128 h 3134916"/>
              <a:gd name="connsiteX8" fmla="*/ 1150620 w 1288327"/>
              <a:gd name="connsiteY8" fmla="*/ 1996128 h 3134916"/>
              <a:gd name="connsiteX9" fmla="*/ 1150620 w 1288327"/>
              <a:gd name="connsiteY9" fmla="*/ 3134916 h 3134916"/>
              <a:gd name="connsiteX10" fmla="*/ 0 w 1288327"/>
              <a:gd name="connsiteY10" fmla="*/ 3134916 h 3134916"/>
              <a:gd name="connsiteX11" fmla="*/ 0 w 1288327"/>
              <a:gd name="connsiteY11" fmla="*/ 2808885 h 3134916"/>
              <a:gd name="connsiteX12" fmla="*/ 462915 w 1288327"/>
              <a:gd name="connsiteY12" fmla="*/ 2808885 h 3134916"/>
              <a:gd name="connsiteX13" fmla="*/ 462915 w 1288327"/>
              <a:gd name="connsiteY13" fmla="*/ 2006775 h 3134916"/>
              <a:gd name="connsiteX14" fmla="*/ 0 w 1288327"/>
              <a:gd name="connsiteY14" fmla="*/ 2006775 h 3134916"/>
              <a:gd name="connsiteX15" fmla="*/ 0 w 1288327"/>
              <a:gd name="connsiteY15" fmla="*/ 1866953 h 3134916"/>
              <a:gd name="connsiteX16" fmla="*/ 0 w 1288327"/>
              <a:gd name="connsiteY16" fmla="*/ 1796626 h 3134916"/>
              <a:gd name="connsiteX17" fmla="*/ 0 w 1288327"/>
              <a:gd name="connsiteY17" fmla="*/ 1503245 h 3134916"/>
              <a:gd name="connsiteX18" fmla="*/ 0 w 1288327"/>
              <a:gd name="connsiteY18" fmla="*/ 1414257 h 3134916"/>
              <a:gd name="connsiteX19" fmla="*/ 0 w 1288327"/>
              <a:gd name="connsiteY19" fmla="*/ 382369 h 3134916"/>
              <a:gd name="connsiteX20" fmla="*/ 0 w 1288327"/>
              <a:gd name="connsiteY20" fmla="*/ 0 h 3134916"/>
              <a:gd name="connsiteX21" fmla="*/ 124300 w 1288327"/>
              <a:gd name="connsiteY21" fmla="*/ 789460 h 3134916"/>
              <a:gd name="connsiteX22" fmla="*/ 124300 w 1288327"/>
              <a:gd name="connsiteY22" fmla="*/ 1281271 h 3134916"/>
              <a:gd name="connsiteX23" fmla="*/ 350995 w 1288327"/>
              <a:gd name="connsiteY23" fmla="*/ 1281271 h 3134916"/>
              <a:gd name="connsiteX24" fmla="*/ 350995 w 1288327"/>
              <a:gd name="connsiteY24" fmla="*/ 789460 h 3134916"/>
              <a:gd name="connsiteX25" fmla="*/ 124300 w 1288327"/>
              <a:gd name="connsiteY25" fmla="*/ 789460 h 3134916"/>
              <a:gd name="connsiteX26" fmla="*/ 405407 w 1288327"/>
              <a:gd name="connsiteY26" fmla="*/ 789460 h 3134916"/>
              <a:gd name="connsiteX27" fmla="*/ 405407 w 1288327"/>
              <a:gd name="connsiteY27" fmla="*/ 1281271 h 3134916"/>
              <a:gd name="connsiteX28" fmla="*/ 632102 w 1288327"/>
              <a:gd name="connsiteY28" fmla="*/ 1281271 h 3134916"/>
              <a:gd name="connsiteX29" fmla="*/ 632102 w 1288327"/>
              <a:gd name="connsiteY29" fmla="*/ 789460 h 3134916"/>
              <a:gd name="connsiteX30" fmla="*/ 405407 w 1288327"/>
              <a:gd name="connsiteY30" fmla="*/ 789460 h 3134916"/>
              <a:gd name="connsiteX0" fmla="*/ 0 w 1288327"/>
              <a:gd name="connsiteY0" fmla="*/ 0 h 3134916"/>
              <a:gd name="connsiteX1" fmla="*/ 574703 w 1288327"/>
              <a:gd name="connsiteY1" fmla="*/ 0 h 3134916"/>
              <a:gd name="connsiteX2" fmla="*/ 1072358 w 1288327"/>
              <a:gd name="connsiteY2" fmla="*/ 444998 h 3134916"/>
              <a:gd name="connsiteX3" fmla="*/ 792480 w 1288327"/>
              <a:gd name="connsiteY3" fmla="*/ 444998 h 3134916"/>
              <a:gd name="connsiteX4" fmla="*/ 792480 w 1288327"/>
              <a:gd name="connsiteY4" fmla="*/ 1503245 h 3134916"/>
              <a:gd name="connsiteX5" fmla="*/ 944960 w 1288327"/>
              <a:gd name="connsiteY5" fmla="*/ 1503245 h 3134916"/>
              <a:gd name="connsiteX6" fmla="*/ 1288327 w 1288327"/>
              <a:gd name="connsiteY6" fmla="*/ 1996128 h 3134916"/>
              <a:gd name="connsiteX7" fmla="*/ 1150620 w 1288327"/>
              <a:gd name="connsiteY7" fmla="*/ 1996128 h 3134916"/>
              <a:gd name="connsiteX8" fmla="*/ 1150620 w 1288327"/>
              <a:gd name="connsiteY8" fmla="*/ 3134916 h 3134916"/>
              <a:gd name="connsiteX9" fmla="*/ 0 w 1288327"/>
              <a:gd name="connsiteY9" fmla="*/ 3134916 h 3134916"/>
              <a:gd name="connsiteX10" fmla="*/ 0 w 1288327"/>
              <a:gd name="connsiteY10" fmla="*/ 2808885 h 3134916"/>
              <a:gd name="connsiteX11" fmla="*/ 462915 w 1288327"/>
              <a:gd name="connsiteY11" fmla="*/ 2808885 h 3134916"/>
              <a:gd name="connsiteX12" fmla="*/ 462915 w 1288327"/>
              <a:gd name="connsiteY12" fmla="*/ 2006775 h 3134916"/>
              <a:gd name="connsiteX13" fmla="*/ 0 w 1288327"/>
              <a:gd name="connsiteY13" fmla="*/ 2006775 h 3134916"/>
              <a:gd name="connsiteX14" fmla="*/ 0 w 1288327"/>
              <a:gd name="connsiteY14" fmla="*/ 1866953 h 3134916"/>
              <a:gd name="connsiteX15" fmla="*/ 0 w 1288327"/>
              <a:gd name="connsiteY15" fmla="*/ 1796626 h 3134916"/>
              <a:gd name="connsiteX16" fmla="*/ 0 w 1288327"/>
              <a:gd name="connsiteY16" fmla="*/ 1503245 h 3134916"/>
              <a:gd name="connsiteX17" fmla="*/ 0 w 1288327"/>
              <a:gd name="connsiteY17" fmla="*/ 1414257 h 3134916"/>
              <a:gd name="connsiteX18" fmla="*/ 0 w 1288327"/>
              <a:gd name="connsiteY18" fmla="*/ 382369 h 3134916"/>
              <a:gd name="connsiteX19" fmla="*/ 0 w 1288327"/>
              <a:gd name="connsiteY19" fmla="*/ 0 h 3134916"/>
              <a:gd name="connsiteX20" fmla="*/ 124300 w 1288327"/>
              <a:gd name="connsiteY20" fmla="*/ 789460 h 3134916"/>
              <a:gd name="connsiteX21" fmla="*/ 124300 w 1288327"/>
              <a:gd name="connsiteY21" fmla="*/ 1281271 h 3134916"/>
              <a:gd name="connsiteX22" fmla="*/ 350995 w 1288327"/>
              <a:gd name="connsiteY22" fmla="*/ 1281271 h 3134916"/>
              <a:gd name="connsiteX23" fmla="*/ 350995 w 1288327"/>
              <a:gd name="connsiteY23" fmla="*/ 789460 h 3134916"/>
              <a:gd name="connsiteX24" fmla="*/ 124300 w 1288327"/>
              <a:gd name="connsiteY24" fmla="*/ 789460 h 3134916"/>
              <a:gd name="connsiteX25" fmla="*/ 405407 w 1288327"/>
              <a:gd name="connsiteY25" fmla="*/ 789460 h 3134916"/>
              <a:gd name="connsiteX26" fmla="*/ 405407 w 1288327"/>
              <a:gd name="connsiteY26" fmla="*/ 1281271 h 3134916"/>
              <a:gd name="connsiteX27" fmla="*/ 632102 w 1288327"/>
              <a:gd name="connsiteY27" fmla="*/ 1281271 h 3134916"/>
              <a:gd name="connsiteX28" fmla="*/ 632102 w 1288327"/>
              <a:gd name="connsiteY28" fmla="*/ 789460 h 3134916"/>
              <a:gd name="connsiteX29" fmla="*/ 405407 w 1288327"/>
              <a:gd name="connsiteY29" fmla="*/ 789460 h 3134916"/>
              <a:gd name="connsiteX0" fmla="*/ 0 w 1288327"/>
              <a:gd name="connsiteY0" fmla="*/ 0 h 3134916"/>
              <a:gd name="connsiteX1" fmla="*/ 574703 w 1288327"/>
              <a:gd name="connsiteY1" fmla="*/ 0 h 3134916"/>
              <a:gd name="connsiteX2" fmla="*/ 1072358 w 1288327"/>
              <a:gd name="connsiteY2" fmla="*/ 444998 h 3134916"/>
              <a:gd name="connsiteX3" fmla="*/ 792480 w 1288327"/>
              <a:gd name="connsiteY3" fmla="*/ 444998 h 3134916"/>
              <a:gd name="connsiteX4" fmla="*/ 792480 w 1288327"/>
              <a:gd name="connsiteY4" fmla="*/ 1503245 h 3134916"/>
              <a:gd name="connsiteX5" fmla="*/ 944960 w 1288327"/>
              <a:gd name="connsiteY5" fmla="*/ 1503245 h 3134916"/>
              <a:gd name="connsiteX6" fmla="*/ 1288327 w 1288327"/>
              <a:gd name="connsiteY6" fmla="*/ 1996128 h 3134916"/>
              <a:gd name="connsiteX7" fmla="*/ 1150620 w 1288327"/>
              <a:gd name="connsiteY7" fmla="*/ 1996128 h 3134916"/>
              <a:gd name="connsiteX8" fmla="*/ 1150620 w 1288327"/>
              <a:gd name="connsiteY8" fmla="*/ 3134916 h 3134916"/>
              <a:gd name="connsiteX9" fmla="*/ 0 w 1288327"/>
              <a:gd name="connsiteY9" fmla="*/ 3134916 h 3134916"/>
              <a:gd name="connsiteX10" fmla="*/ 0 w 1288327"/>
              <a:gd name="connsiteY10" fmla="*/ 2808885 h 3134916"/>
              <a:gd name="connsiteX11" fmla="*/ 462915 w 1288327"/>
              <a:gd name="connsiteY11" fmla="*/ 2808885 h 3134916"/>
              <a:gd name="connsiteX12" fmla="*/ 462915 w 1288327"/>
              <a:gd name="connsiteY12" fmla="*/ 2006775 h 3134916"/>
              <a:gd name="connsiteX13" fmla="*/ 0 w 1288327"/>
              <a:gd name="connsiteY13" fmla="*/ 2006775 h 3134916"/>
              <a:gd name="connsiteX14" fmla="*/ 0 w 1288327"/>
              <a:gd name="connsiteY14" fmla="*/ 1866953 h 3134916"/>
              <a:gd name="connsiteX15" fmla="*/ 0 w 1288327"/>
              <a:gd name="connsiteY15" fmla="*/ 1796626 h 3134916"/>
              <a:gd name="connsiteX16" fmla="*/ 0 w 1288327"/>
              <a:gd name="connsiteY16" fmla="*/ 1503245 h 3134916"/>
              <a:gd name="connsiteX17" fmla="*/ 0 w 1288327"/>
              <a:gd name="connsiteY17" fmla="*/ 382369 h 3134916"/>
              <a:gd name="connsiteX18" fmla="*/ 0 w 1288327"/>
              <a:gd name="connsiteY18" fmla="*/ 0 h 3134916"/>
              <a:gd name="connsiteX19" fmla="*/ 124300 w 1288327"/>
              <a:gd name="connsiteY19" fmla="*/ 789460 h 3134916"/>
              <a:gd name="connsiteX20" fmla="*/ 124300 w 1288327"/>
              <a:gd name="connsiteY20" fmla="*/ 1281271 h 3134916"/>
              <a:gd name="connsiteX21" fmla="*/ 350995 w 1288327"/>
              <a:gd name="connsiteY21" fmla="*/ 1281271 h 3134916"/>
              <a:gd name="connsiteX22" fmla="*/ 350995 w 1288327"/>
              <a:gd name="connsiteY22" fmla="*/ 789460 h 3134916"/>
              <a:gd name="connsiteX23" fmla="*/ 124300 w 1288327"/>
              <a:gd name="connsiteY23" fmla="*/ 789460 h 3134916"/>
              <a:gd name="connsiteX24" fmla="*/ 405407 w 1288327"/>
              <a:gd name="connsiteY24" fmla="*/ 789460 h 3134916"/>
              <a:gd name="connsiteX25" fmla="*/ 405407 w 1288327"/>
              <a:gd name="connsiteY25" fmla="*/ 1281271 h 3134916"/>
              <a:gd name="connsiteX26" fmla="*/ 632102 w 1288327"/>
              <a:gd name="connsiteY26" fmla="*/ 1281271 h 3134916"/>
              <a:gd name="connsiteX27" fmla="*/ 632102 w 1288327"/>
              <a:gd name="connsiteY27" fmla="*/ 789460 h 3134916"/>
              <a:gd name="connsiteX28" fmla="*/ 405407 w 1288327"/>
              <a:gd name="connsiteY28" fmla="*/ 789460 h 3134916"/>
              <a:gd name="connsiteX0" fmla="*/ 0 w 1288327"/>
              <a:gd name="connsiteY0" fmla="*/ 0 h 3134916"/>
              <a:gd name="connsiteX1" fmla="*/ 574703 w 1288327"/>
              <a:gd name="connsiteY1" fmla="*/ 0 h 3134916"/>
              <a:gd name="connsiteX2" fmla="*/ 1072358 w 1288327"/>
              <a:gd name="connsiteY2" fmla="*/ 444998 h 3134916"/>
              <a:gd name="connsiteX3" fmla="*/ 792480 w 1288327"/>
              <a:gd name="connsiteY3" fmla="*/ 444998 h 3134916"/>
              <a:gd name="connsiteX4" fmla="*/ 792480 w 1288327"/>
              <a:gd name="connsiteY4" fmla="*/ 1503245 h 3134916"/>
              <a:gd name="connsiteX5" fmla="*/ 944960 w 1288327"/>
              <a:gd name="connsiteY5" fmla="*/ 1503245 h 3134916"/>
              <a:gd name="connsiteX6" fmla="*/ 1288327 w 1288327"/>
              <a:gd name="connsiteY6" fmla="*/ 1996128 h 3134916"/>
              <a:gd name="connsiteX7" fmla="*/ 1150620 w 1288327"/>
              <a:gd name="connsiteY7" fmla="*/ 1996128 h 3134916"/>
              <a:gd name="connsiteX8" fmla="*/ 1150620 w 1288327"/>
              <a:gd name="connsiteY8" fmla="*/ 3134916 h 3134916"/>
              <a:gd name="connsiteX9" fmla="*/ 0 w 1288327"/>
              <a:gd name="connsiteY9" fmla="*/ 3134916 h 3134916"/>
              <a:gd name="connsiteX10" fmla="*/ 0 w 1288327"/>
              <a:gd name="connsiteY10" fmla="*/ 2808885 h 3134916"/>
              <a:gd name="connsiteX11" fmla="*/ 462915 w 1288327"/>
              <a:gd name="connsiteY11" fmla="*/ 2808885 h 3134916"/>
              <a:gd name="connsiteX12" fmla="*/ 462915 w 1288327"/>
              <a:gd name="connsiteY12" fmla="*/ 2006775 h 3134916"/>
              <a:gd name="connsiteX13" fmla="*/ 0 w 1288327"/>
              <a:gd name="connsiteY13" fmla="*/ 2006775 h 3134916"/>
              <a:gd name="connsiteX14" fmla="*/ 0 w 1288327"/>
              <a:gd name="connsiteY14" fmla="*/ 1866953 h 3134916"/>
              <a:gd name="connsiteX15" fmla="*/ 0 w 1288327"/>
              <a:gd name="connsiteY15" fmla="*/ 1796626 h 3134916"/>
              <a:gd name="connsiteX16" fmla="*/ 0 w 1288327"/>
              <a:gd name="connsiteY16" fmla="*/ 382369 h 3134916"/>
              <a:gd name="connsiteX17" fmla="*/ 0 w 1288327"/>
              <a:gd name="connsiteY17" fmla="*/ 0 h 3134916"/>
              <a:gd name="connsiteX18" fmla="*/ 124300 w 1288327"/>
              <a:gd name="connsiteY18" fmla="*/ 789460 h 3134916"/>
              <a:gd name="connsiteX19" fmla="*/ 124300 w 1288327"/>
              <a:gd name="connsiteY19" fmla="*/ 1281271 h 3134916"/>
              <a:gd name="connsiteX20" fmla="*/ 350995 w 1288327"/>
              <a:gd name="connsiteY20" fmla="*/ 1281271 h 3134916"/>
              <a:gd name="connsiteX21" fmla="*/ 350995 w 1288327"/>
              <a:gd name="connsiteY21" fmla="*/ 789460 h 3134916"/>
              <a:gd name="connsiteX22" fmla="*/ 124300 w 1288327"/>
              <a:gd name="connsiteY22" fmla="*/ 789460 h 3134916"/>
              <a:gd name="connsiteX23" fmla="*/ 405407 w 1288327"/>
              <a:gd name="connsiteY23" fmla="*/ 789460 h 3134916"/>
              <a:gd name="connsiteX24" fmla="*/ 405407 w 1288327"/>
              <a:gd name="connsiteY24" fmla="*/ 1281271 h 3134916"/>
              <a:gd name="connsiteX25" fmla="*/ 632102 w 1288327"/>
              <a:gd name="connsiteY25" fmla="*/ 1281271 h 3134916"/>
              <a:gd name="connsiteX26" fmla="*/ 632102 w 1288327"/>
              <a:gd name="connsiteY26" fmla="*/ 789460 h 3134916"/>
              <a:gd name="connsiteX27" fmla="*/ 405407 w 1288327"/>
              <a:gd name="connsiteY27" fmla="*/ 789460 h 3134916"/>
              <a:gd name="connsiteX0" fmla="*/ 0 w 1288327"/>
              <a:gd name="connsiteY0" fmla="*/ 0 h 3134916"/>
              <a:gd name="connsiteX1" fmla="*/ 574703 w 1288327"/>
              <a:gd name="connsiteY1" fmla="*/ 0 h 3134916"/>
              <a:gd name="connsiteX2" fmla="*/ 1072358 w 1288327"/>
              <a:gd name="connsiteY2" fmla="*/ 444998 h 3134916"/>
              <a:gd name="connsiteX3" fmla="*/ 792480 w 1288327"/>
              <a:gd name="connsiteY3" fmla="*/ 444998 h 3134916"/>
              <a:gd name="connsiteX4" fmla="*/ 792480 w 1288327"/>
              <a:gd name="connsiteY4" fmla="*/ 1503245 h 3134916"/>
              <a:gd name="connsiteX5" fmla="*/ 944960 w 1288327"/>
              <a:gd name="connsiteY5" fmla="*/ 1503245 h 3134916"/>
              <a:gd name="connsiteX6" fmla="*/ 1288327 w 1288327"/>
              <a:gd name="connsiteY6" fmla="*/ 1996128 h 3134916"/>
              <a:gd name="connsiteX7" fmla="*/ 1150620 w 1288327"/>
              <a:gd name="connsiteY7" fmla="*/ 1996128 h 3134916"/>
              <a:gd name="connsiteX8" fmla="*/ 1150620 w 1288327"/>
              <a:gd name="connsiteY8" fmla="*/ 3134916 h 3134916"/>
              <a:gd name="connsiteX9" fmla="*/ 0 w 1288327"/>
              <a:gd name="connsiteY9" fmla="*/ 3134916 h 3134916"/>
              <a:gd name="connsiteX10" fmla="*/ 0 w 1288327"/>
              <a:gd name="connsiteY10" fmla="*/ 2808885 h 3134916"/>
              <a:gd name="connsiteX11" fmla="*/ 462915 w 1288327"/>
              <a:gd name="connsiteY11" fmla="*/ 2808885 h 3134916"/>
              <a:gd name="connsiteX12" fmla="*/ 462915 w 1288327"/>
              <a:gd name="connsiteY12" fmla="*/ 2006775 h 3134916"/>
              <a:gd name="connsiteX13" fmla="*/ 0 w 1288327"/>
              <a:gd name="connsiteY13" fmla="*/ 2006775 h 3134916"/>
              <a:gd name="connsiteX14" fmla="*/ 0 w 1288327"/>
              <a:gd name="connsiteY14" fmla="*/ 1866953 h 3134916"/>
              <a:gd name="connsiteX15" fmla="*/ 0 w 1288327"/>
              <a:gd name="connsiteY15" fmla="*/ 382369 h 3134916"/>
              <a:gd name="connsiteX16" fmla="*/ 0 w 1288327"/>
              <a:gd name="connsiteY16" fmla="*/ 0 h 3134916"/>
              <a:gd name="connsiteX17" fmla="*/ 124300 w 1288327"/>
              <a:gd name="connsiteY17" fmla="*/ 789460 h 3134916"/>
              <a:gd name="connsiteX18" fmla="*/ 124300 w 1288327"/>
              <a:gd name="connsiteY18" fmla="*/ 1281271 h 3134916"/>
              <a:gd name="connsiteX19" fmla="*/ 350995 w 1288327"/>
              <a:gd name="connsiteY19" fmla="*/ 1281271 h 3134916"/>
              <a:gd name="connsiteX20" fmla="*/ 350995 w 1288327"/>
              <a:gd name="connsiteY20" fmla="*/ 789460 h 3134916"/>
              <a:gd name="connsiteX21" fmla="*/ 124300 w 1288327"/>
              <a:gd name="connsiteY21" fmla="*/ 789460 h 3134916"/>
              <a:gd name="connsiteX22" fmla="*/ 405407 w 1288327"/>
              <a:gd name="connsiteY22" fmla="*/ 789460 h 3134916"/>
              <a:gd name="connsiteX23" fmla="*/ 405407 w 1288327"/>
              <a:gd name="connsiteY23" fmla="*/ 1281271 h 3134916"/>
              <a:gd name="connsiteX24" fmla="*/ 632102 w 1288327"/>
              <a:gd name="connsiteY24" fmla="*/ 1281271 h 3134916"/>
              <a:gd name="connsiteX25" fmla="*/ 632102 w 1288327"/>
              <a:gd name="connsiteY25" fmla="*/ 789460 h 3134916"/>
              <a:gd name="connsiteX26" fmla="*/ 405407 w 1288327"/>
              <a:gd name="connsiteY26" fmla="*/ 789460 h 3134916"/>
              <a:gd name="connsiteX0" fmla="*/ 0 w 1288327"/>
              <a:gd name="connsiteY0" fmla="*/ 0 h 3134916"/>
              <a:gd name="connsiteX1" fmla="*/ 574703 w 1288327"/>
              <a:gd name="connsiteY1" fmla="*/ 0 h 3134916"/>
              <a:gd name="connsiteX2" fmla="*/ 1072358 w 1288327"/>
              <a:gd name="connsiteY2" fmla="*/ 444998 h 3134916"/>
              <a:gd name="connsiteX3" fmla="*/ 792480 w 1288327"/>
              <a:gd name="connsiteY3" fmla="*/ 444998 h 3134916"/>
              <a:gd name="connsiteX4" fmla="*/ 792480 w 1288327"/>
              <a:gd name="connsiteY4" fmla="*/ 1503245 h 3134916"/>
              <a:gd name="connsiteX5" fmla="*/ 944960 w 1288327"/>
              <a:gd name="connsiteY5" fmla="*/ 1503245 h 3134916"/>
              <a:gd name="connsiteX6" fmla="*/ 1288327 w 1288327"/>
              <a:gd name="connsiteY6" fmla="*/ 1996128 h 3134916"/>
              <a:gd name="connsiteX7" fmla="*/ 1150620 w 1288327"/>
              <a:gd name="connsiteY7" fmla="*/ 1996128 h 3134916"/>
              <a:gd name="connsiteX8" fmla="*/ 1150620 w 1288327"/>
              <a:gd name="connsiteY8" fmla="*/ 3134916 h 3134916"/>
              <a:gd name="connsiteX9" fmla="*/ 0 w 1288327"/>
              <a:gd name="connsiteY9" fmla="*/ 3134916 h 3134916"/>
              <a:gd name="connsiteX10" fmla="*/ 0 w 1288327"/>
              <a:gd name="connsiteY10" fmla="*/ 2808885 h 3134916"/>
              <a:gd name="connsiteX11" fmla="*/ 462915 w 1288327"/>
              <a:gd name="connsiteY11" fmla="*/ 2808885 h 3134916"/>
              <a:gd name="connsiteX12" fmla="*/ 462915 w 1288327"/>
              <a:gd name="connsiteY12" fmla="*/ 2006775 h 3134916"/>
              <a:gd name="connsiteX13" fmla="*/ 0 w 1288327"/>
              <a:gd name="connsiteY13" fmla="*/ 2006775 h 3134916"/>
              <a:gd name="connsiteX14" fmla="*/ 0 w 1288327"/>
              <a:gd name="connsiteY14" fmla="*/ 382369 h 3134916"/>
              <a:gd name="connsiteX15" fmla="*/ 0 w 1288327"/>
              <a:gd name="connsiteY15" fmla="*/ 0 h 3134916"/>
              <a:gd name="connsiteX16" fmla="*/ 124300 w 1288327"/>
              <a:gd name="connsiteY16" fmla="*/ 789460 h 3134916"/>
              <a:gd name="connsiteX17" fmla="*/ 124300 w 1288327"/>
              <a:gd name="connsiteY17" fmla="*/ 1281271 h 3134916"/>
              <a:gd name="connsiteX18" fmla="*/ 350995 w 1288327"/>
              <a:gd name="connsiteY18" fmla="*/ 1281271 h 3134916"/>
              <a:gd name="connsiteX19" fmla="*/ 350995 w 1288327"/>
              <a:gd name="connsiteY19" fmla="*/ 789460 h 3134916"/>
              <a:gd name="connsiteX20" fmla="*/ 124300 w 1288327"/>
              <a:gd name="connsiteY20" fmla="*/ 789460 h 3134916"/>
              <a:gd name="connsiteX21" fmla="*/ 405407 w 1288327"/>
              <a:gd name="connsiteY21" fmla="*/ 789460 h 3134916"/>
              <a:gd name="connsiteX22" fmla="*/ 405407 w 1288327"/>
              <a:gd name="connsiteY22" fmla="*/ 1281271 h 3134916"/>
              <a:gd name="connsiteX23" fmla="*/ 632102 w 1288327"/>
              <a:gd name="connsiteY23" fmla="*/ 1281271 h 3134916"/>
              <a:gd name="connsiteX24" fmla="*/ 632102 w 1288327"/>
              <a:gd name="connsiteY24" fmla="*/ 789460 h 3134916"/>
              <a:gd name="connsiteX25" fmla="*/ 405407 w 1288327"/>
              <a:gd name="connsiteY25" fmla="*/ 789460 h 313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88327" h="3134916">
                <a:moveTo>
                  <a:pt x="0" y="0"/>
                </a:moveTo>
                <a:lnTo>
                  <a:pt x="574703" y="0"/>
                </a:lnTo>
                <a:lnTo>
                  <a:pt x="1072358" y="444998"/>
                </a:lnTo>
                <a:lnTo>
                  <a:pt x="792480" y="444998"/>
                </a:lnTo>
                <a:lnTo>
                  <a:pt x="792480" y="1503245"/>
                </a:lnTo>
                <a:lnTo>
                  <a:pt x="944960" y="1503245"/>
                </a:lnTo>
                <a:lnTo>
                  <a:pt x="1288327" y="1996128"/>
                </a:lnTo>
                <a:lnTo>
                  <a:pt x="1150620" y="1996128"/>
                </a:lnTo>
                <a:lnTo>
                  <a:pt x="1150620" y="3134916"/>
                </a:lnTo>
                <a:lnTo>
                  <a:pt x="0" y="3134916"/>
                </a:lnTo>
                <a:lnTo>
                  <a:pt x="0" y="2808885"/>
                </a:lnTo>
                <a:lnTo>
                  <a:pt x="462915" y="2808885"/>
                </a:lnTo>
                <a:lnTo>
                  <a:pt x="462915" y="2006775"/>
                </a:lnTo>
                <a:lnTo>
                  <a:pt x="0" y="2006775"/>
                </a:lnTo>
                <a:lnTo>
                  <a:pt x="0" y="382369"/>
                </a:lnTo>
                <a:lnTo>
                  <a:pt x="0" y="0"/>
                </a:lnTo>
                <a:close/>
                <a:moveTo>
                  <a:pt x="124300" y="789460"/>
                </a:moveTo>
                <a:lnTo>
                  <a:pt x="124300" y="1281271"/>
                </a:lnTo>
                <a:lnTo>
                  <a:pt x="350995" y="1281271"/>
                </a:lnTo>
                <a:lnTo>
                  <a:pt x="350995" y="789460"/>
                </a:lnTo>
                <a:lnTo>
                  <a:pt x="124300" y="789460"/>
                </a:lnTo>
                <a:close/>
                <a:moveTo>
                  <a:pt x="405407" y="789460"/>
                </a:moveTo>
                <a:lnTo>
                  <a:pt x="405407" y="1281271"/>
                </a:lnTo>
                <a:lnTo>
                  <a:pt x="632102" y="1281271"/>
                </a:lnTo>
                <a:lnTo>
                  <a:pt x="632102" y="789460"/>
                </a:lnTo>
                <a:lnTo>
                  <a:pt x="405407" y="789460"/>
                </a:lnTo>
                <a:close/>
              </a:path>
            </a:pathLst>
          </a:cu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165B7681-78F7-4142-944E-22A3B6D1A065}"/>
              </a:ext>
            </a:extLst>
          </p:cNvPr>
          <p:cNvSpPr txBox="1"/>
          <p:nvPr/>
        </p:nvSpPr>
        <p:spPr>
          <a:xfrm>
            <a:off x="3520021" y="5820525"/>
            <a:ext cx="171841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</a:t>
            </a:r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床下浸水</a:t>
            </a:r>
            <a:endParaRPr kumimoji="1" lang="ja-JP" altLang="en-US" sz="20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E7F84C72-E5AA-483B-85B4-A56FC9BEEB48}"/>
              </a:ext>
            </a:extLst>
          </p:cNvPr>
          <p:cNvSpPr txBox="1"/>
          <p:nvPr/>
        </p:nvSpPr>
        <p:spPr>
          <a:xfrm>
            <a:off x="3520021" y="5391494"/>
            <a:ext cx="171841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</a:t>
            </a:r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床上浸水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C112EFA9-D442-4A65-B43D-02AD91462AD3}"/>
              </a:ext>
            </a:extLst>
          </p:cNvPr>
          <p:cNvSpPr txBox="1"/>
          <p:nvPr/>
        </p:nvSpPr>
        <p:spPr>
          <a:xfrm>
            <a:off x="3520021" y="4475432"/>
            <a:ext cx="110286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</a:t>
            </a:r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浸水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7AF0DBDF-C2EA-4657-9C3D-67EA52931F40}"/>
              </a:ext>
            </a:extLst>
          </p:cNvPr>
          <p:cNvSpPr txBox="1"/>
          <p:nvPr/>
        </p:nvSpPr>
        <p:spPr>
          <a:xfrm>
            <a:off x="3520021" y="3146120"/>
            <a:ext cx="131125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階以下は</a:t>
            </a:r>
            <a:endParaRPr kumimoji="1" lang="en-US" altLang="ja-JP" sz="20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</a:t>
            </a:r>
            <a:r>
              <a:rPr kumimoji="1" lang="ja-JP" altLang="en-US" sz="24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浸</a:t>
            </a:r>
            <a:r>
              <a: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かる</a:t>
            </a:r>
            <a:endParaRPr kumimoji="1" lang="ja-JP" altLang="en-US" sz="24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8" name="右中かっこ 67">
            <a:extLst>
              <a:ext uri="{FF2B5EF4-FFF2-40B4-BE49-F238E27FC236}">
                <a16:creationId xmlns:a16="http://schemas.microsoft.com/office/drawing/2014/main" id="{ACDED472-153C-45D4-B970-3DA7D8DDABC8}"/>
              </a:ext>
            </a:extLst>
          </p:cNvPr>
          <p:cNvSpPr/>
          <p:nvPr/>
        </p:nvSpPr>
        <p:spPr>
          <a:xfrm>
            <a:off x="3206113" y="2341245"/>
            <a:ext cx="246420" cy="1600468"/>
          </a:xfrm>
          <a:prstGeom prst="rightBrace">
            <a:avLst>
              <a:gd name="adj1" fmla="val 119655"/>
              <a:gd name="adj2" fmla="val 75581"/>
            </a:avLst>
          </a:prstGeom>
          <a:ln w="38100" cap="rnd">
            <a:solidFill>
              <a:schemeClr val="tx1"/>
            </a:solidFill>
            <a:round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右矢印 43"/>
          <p:cNvSpPr/>
          <p:nvPr/>
        </p:nvSpPr>
        <p:spPr>
          <a:xfrm>
            <a:off x="5268426" y="3271316"/>
            <a:ext cx="576000" cy="43200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45" name="右矢印 44"/>
          <p:cNvSpPr/>
          <p:nvPr/>
        </p:nvSpPr>
        <p:spPr>
          <a:xfrm>
            <a:off x="5268426" y="4481782"/>
            <a:ext cx="576000" cy="43200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46" name="右矢印 45"/>
          <p:cNvSpPr/>
          <p:nvPr/>
        </p:nvSpPr>
        <p:spPr>
          <a:xfrm>
            <a:off x="5268426" y="5398415"/>
            <a:ext cx="576000" cy="43200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47" name="右矢印 46"/>
          <p:cNvSpPr/>
          <p:nvPr/>
        </p:nvSpPr>
        <p:spPr>
          <a:xfrm>
            <a:off x="5268426" y="5831815"/>
            <a:ext cx="576000" cy="43200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24</a:t>
            </a:fld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6153" y="84078"/>
            <a:ext cx="8723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49647F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避難行動の目安</a:t>
            </a:r>
            <a:r>
              <a:rPr kumimoji="1" lang="ja-JP" altLang="en-US" sz="2400" dirty="0">
                <a:solidFill>
                  <a:srgbClr val="49647F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を参考にして考えましょう</a:t>
            </a:r>
            <a:endParaRPr kumimoji="1" lang="ja-JP" altLang="en-US" sz="4400" dirty="0">
              <a:solidFill>
                <a:srgbClr val="49647F"/>
              </a:solidFill>
              <a:effectLst>
                <a:glow rad="127000">
                  <a:schemeClr val="bg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800189" y="1852815"/>
            <a:ext cx="3024000" cy="523220"/>
          </a:xfrm>
          <a:prstGeom prst="rect">
            <a:avLst/>
          </a:prstGeom>
          <a:solidFill>
            <a:srgbClr val="49647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避難行動</a:t>
            </a:r>
            <a:r>
              <a:rPr kumimoji="1" lang="ja-JP" altLang="en-US" sz="2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</a:t>
            </a:r>
            <a:r>
              <a: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目安</a:t>
            </a:r>
          </a:p>
        </p:txBody>
      </p:sp>
      <p:grpSp>
        <p:nvGrpSpPr>
          <p:cNvPr id="49" name="グループ化 48"/>
          <p:cNvGrpSpPr/>
          <p:nvPr/>
        </p:nvGrpSpPr>
        <p:grpSpPr>
          <a:xfrm>
            <a:off x="50375" y="1149282"/>
            <a:ext cx="1551122" cy="1295243"/>
            <a:chOff x="-59475" y="2370808"/>
            <a:chExt cx="1248423" cy="1042478"/>
          </a:xfrm>
          <a:effectLst>
            <a:glow rad="127000">
              <a:schemeClr val="bg1"/>
            </a:glow>
          </a:effectLst>
        </p:grpSpPr>
        <p:sp>
          <p:nvSpPr>
            <p:cNvPr id="50" name="右矢印 49"/>
            <p:cNvSpPr/>
            <p:nvPr/>
          </p:nvSpPr>
          <p:spPr>
            <a:xfrm rot="14316351" flipH="1">
              <a:off x="43498" y="2267835"/>
              <a:ext cx="1042478" cy="1248423"/>
            </a:xfrm>
            <a:prstGeom prst="rightArrow">
              <a:avLst>
                <a:gd name="adj1" fmla="val 50000"/>
                <a:gd name="adj2" fmla="val 57012"/>
              </a:avLst>
            </a:prstGeom>
            <a:solidFill>
              <a:srgbClr val="F29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170490" y="2665396"/>
              <a:ext cx="798879" cy="431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kumimoji="1" lang="ja-JP" altLang="en-US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マップ上</a:t>
              </a:r>
              <a:endParaRPr kumimoji="1" lang="en-US" altLang="ja-JP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>
                <a:lnSpc>
                  <a:spcPct val="80000"/>
                </a:lnSpc>
              </a:pPr>
              <a:r>
                <a:rPr kumimoji="1" lang="ja-JP" altLang="en-US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の表示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7363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0"/>
            <a:ext cx="2689979" cy="798286"/>
          </a:xfrm>
          <a:prstGeom prst="rect">
            <a:avLst/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5770516" y="462420"/>
            <a:ext cx="2231189" cy="378391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15" y="365885"/>
            <a:ext cx="1669852" cy="1623931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5770516" y="447005"/>
            <a:ext cx="3814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コンクリート２階建て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04703" y="756402"/>
            <a:ext cx="2866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大雨が降り続いて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0" y="45200"/>
            <a:ext cx="2689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状況２</a:t>
            </a:r>
            <a:endParaRPr kumimoji="1" lang="en-US" altLang="ja-JP" sz="40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8C550E2-3778-4EC4-9963-229F3665DE46}"/>
              </a:ext>
            </a:extLst>
          </p:cNvPr>
          <p:cNvSpPr txBox="1"/>
          <p:nvPr/>
        </p:nvSpPr>
        <p:spPr>
          <a:xfrm>
            <a:off x="104703" y="1126462"/>
            <a:ext cx="7747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家のまわりが</a:t>
            </a:r>
            <a:r>
              <a:rPr kumimoji="1" lang="ja-JP" altLang="en-US" sz="1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36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３０㎝</a:t>
            </a:r>
            <a:r>
              <a:rPr kumimoji="1" lang="ja-JP" altLang="en-US" sz="16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20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くらい</a:t>
            </a:r>
            <a:r>
              <a:rPr kumimoji="1" lang="ja-JP" altLang="en-US" sz="36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浸水</a:t>
            </a:r>
            <a:r>
              <a:rPr kumimoji="1" lang="ja-JP" altLang="en-US" sz="14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してしまいました。</a:t>
            </a:r>
          </a:p>
        </p:txBody>
      </p:sp>
      <p:pic>
        <p:nvPicPr>
          <p:cNvPr id="93" name="図 92">
            <a:extLst>
              <a:ext uri="{FF2B5EF4-FFF2-40B4-BE49-F238E27FC236}">
                <a16:creationId xmlns:a16="http://schemas.microsoft.com/office/drawing/2014/main" id="{F31BCB8E-8339-4AC8-9BEE-BD7904439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000" y="2049802"/>
            <a:ext cx="7424000" cy="4176000"/>
          </a:xfrm>
          <a:prstGeom prst="rect">
            <a:avLst/>
          </a:prstGeom>
        </p:spPr>
      </p:pic>
      <p:sp>
        <p:nvSpPr>
          <p:cNvPr id="94" name="フリーフォーム: 図形 93">
            <a:extLst>
              <a:ext uri="{FF2B5EF4-FFF2-40B4-BE49-F238E27FC236}">
                <a16:creationId xmlns:a16="http://schemas.microsoft.com/office/drawing/2014/main" id="{FBCC68B8-20F7-4967-AD95-FDCAD6DB8D49}"/>
              </a:ext>
            </a:extLst>
          </p:cNvPr>
          <p:cNvSpPr/>
          <p:nvPr/>
        </p:nvSpPr>
        <p:spPr>
          <a:xfrm>
            <a:off x="859998" y="2049802"/>
            <a:ext cx="7424000" cy="4176000"/>
          </a:xfrm>
          <a:custGeom>
            <a:avLst/>
            <a:gdLst>
              <a:gd name="connsiteX0" fmla="*/ 4731175 w 7424000"/>
              <a:gd name="connsiteY0" fmla="*/ 2084296 h 4170065"/>
              <a:gd name="connsiteX1" fmla="*/ 3740575 w 7424000"/>
              <a:gd name="connsiteY1" fmla="*/ 3074896 h 4170065"/>
              <a:gd name="connsiteX2" fmla="*/ 4731175 w 7424000"/>
              <a:gd name="connsiteY2" fmla="*/ 4065496 h 4170065"/>
              <a:gd name="connsiteX3" fmla="*/ 5721775 w 7424000"/>
              <a:gd name="connsiteY3" fmla="*/ 3074896 h 4170065"/>
              <a:gd name="connsiteX4" fmla="*/ 4731175 w 7424000"/>
              <a:gd name="connsiteY4" fmla="*/ 2084296 h 4170065"/>
              <a:gd name="connsiteX5" fmla="*/ 0 w 7424000"/>
              <a:gd name="connsiteY5" fmla="*/ 0 h 4170065"/>
              <a:gd name="connsiteX6" fmla="*/ 7424000 w 7424000"/>
              <a:gd name="connsiteY6" fmla="*/ 0 h 4170065"/>
              <a:gd name="connsiteX7" fmla="*/ 7424000 w 7424000"/>
              <a:gd name="connsiteY7" fmla="*/ 4170065 h 4170065"/>
              <a:gd name="connsiteX8" fmla="*/ 0 w 7424000"/>
              <a:gd name="connsiteY8" fmla="*/ 4170065 h 417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24000" h="4170065">
                <a:moveTo>
                  <a:pt x="4731175" y="2084296"/>
                </a:moveTo>
                <a:cubicBezTo>
                  <a:pt x="4184082" y="2084296"/>
                  <a:pt x="3740575" y="2527803"/>
                  <a:pt x="3740575" y="3074896"/>
                </a:cubicBezTo>
                <a:cubicBezTo>
                  <a:pt x="3740575" y="3621989"/>
                  <a:pt x="4184082" y="4065496"/>
                  <a:pt x="4731175" y="4065496"/>
                </a:cubicBezTo>
                <a:cubicBezTo>
                  <a:pt x="5278268" y="4065496"/>
                  <a:pt x="5721775" y="3621989"/>
                  <a:pt x="5721775" y="3074896"/>
                </a:cubicBezTo>
                <a:cubicBezTo>
                  <a:pt x="5721775" y="2527803"/>
                  <a:pt x="5278268" y="2084296"/>
                  <a:pt x="4731175" y="2084296"/>
                </a:cubicBezTo>
                <a:close/>
                <a:moveTo>
                  <a:pt x="0" y="0"/>
                </a:moveTo>
                <a:lnTo>
                  <a:pt x="7424000" y="0"/>
                </a:lnTo>
                <a:lnTo>
                  <a:pt x="7424000" y="4170065"/>
                </a:lnTo>
                <a:lnTo>
                  <a:pt x="0" y="4170065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78F4EAAC-552E-4B14-B52B-2DF52ADE1576}"/>
              </a:ext>
            </a:extLst>
          </p:cNvPr>
          <p:cNvGrpSpPr/>
          <p:nvPr/>
        </p:nvGrpSpPr>
        <p:grpSpPr>
          <a:xfrm>
            <a:off x="297285" y="2294474"/>
            <a:ext cx="4159608" cy="2039118"/>
            <a:chOff x="-2686730" y="3922113"/>
            <a:chExt cx="4159608" cy="2039118"/>
          </a:xfrm>
          <a:effectLst>
            <a:glow rad="127000">
              <a:schemeClr val="bg1"/>
            </a:glow>
          </a:effectLst>
        </p:grpSpPr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4E78CAE2-7D4C-49CA-9784-D9E8B6D2699D}"/>
                </a:ext>
              </a:extLst>
            </p:cNvPr>
            <p:cNvSpPr txBox="1"/>
            <p:nvPr/>
          </p:nvSpPr>
          <p:spPr>
            <a:xfrm>
              <a:off x="-2120672" y="5007124"/>
              <a:ext cx="35935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ja-JP" altLang="en-US" sz="32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避難場所</a:t>
              </a:r>
              <a:r>
                <a:rPr kumimoji="1" lang="ja-JP" altLang="en-US" sz="2400" dirty="0">
                  <a:latin typeface="+mj-lt"/>
                  <a:ea typeface="+mj-ea"/>
                </a:rPr>
                <a:t>と</a:t>
              </a:r>
              <a:r>
                <a:rPr kumimoji="1" lang="ja-JP" altLang="en-US" sz="32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理由</a:t>
              </a:r>
              <a:r>
                <a:rPr kumimoji="1" lang="ja-JP" altLang="en-US" sz="2400" dirty="0">
                  <a:latin typeface="+mj-lt"/>
                  <a:ea typeface="+mj-ea"/>
                </a:rPr>
                <a:t>を</a:t>
              </a:r>
              <a:endParaRPr kumimoji="1" lang="en-US" altLang="ja-JP" sz="2400" dirty="0">
                <a:latin typeface="+mj-lt"/>
                <a:ea typeface="+mj-ea"/>
              </a:endParaRPr>
            </a:p>
            <a:p>
              <a:pPr algn="r"/>
              <a:r>
                <a:rPr kumimoji="1" lang="ja-JP" altLang="en-US" sz="2400" dirty="0">
                  <a:latin typeface="+mj-lt"/>
                  <a:ea typeface="+mj-ea"/>
                </a:rPr>
                <a:t>聞かせてください。</a:t>
              </a:r>
            </a:p>
          </p:txBody>
        </p:sp>
        <p:grpSp>
          <p:nvGrpSpPr>
            <p:cNvPr id="97" name="グループ化 96">
              <a:extLst>
                <a:ext uri="{FF2B5EF4-FFF2-40B4-BE49-F238E27FC236}">
                  <a16:creationId xmlns:a16="http://schemas.microsoft.com/office/drawing/2014/main" id="{4049CCC5-5761-4A5B-9031-6FA2A901C8C1}"/>
                </a:ext>
              </a:extLst>
            </p:cNvPr>
            <p:cNvGrpSpPr/>
            <p:nvPr/>
          </p:nvGrpSpPr>
          <p:grpSpPr>
            <a:xfrm>
              <a:off x="-2686730" y="3922113"/>
              <a:ext cx="4082278" cy="926935"/>
              <a:chOff x="383993" y="1690793"/>
              <a:chExt cx="4082278" cy="926935"/>
            </a:xfrm>
          </p:grpSpPr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DDADDD2D-0797-4CA0-92C4-6D1022FFC82B}"/>
                  </a:ext>
                </a:extLst>
              </p:cNvPr>
              <p:cNvSpPr txBox="1"/>
              <p:nvPr/>
            </p:nvSpPr>
            <p:spPr>
              <a:xfrm>
                <a:off x="1051982" y="2022809"/>
                <a:ext cx="2520000" cy="584775"/>
              </a:xfrm>
              <a:prstGeom prst="rect">
                <a:avLst/>
              </a:prstGeom>
              <a:solidFill>
                <a:srgbClr val="FE908F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kumimoji="1" lang="ja-JP" altLang="en-US" sz="3200" dirty="0">
                    <a:solidFill>
                      <a:schemeClr val="bg1"/>
                    </a:solidFill>
                    <a:effectLst>
                      <a:glow rad="1016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濃いピンク</a:t>
                </a:r>
                <a:endParaRPr kumimoji="1" lang="en-US" altLang="ja-JP" sz="3200" dirty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FEE7A2CC-CEF8-4923-97A1-950D8E2BD253}"/>
                  </a:ext>
                </a:extLst>
              </p:cNvPr>
              <p:cNvSpPr txBox="1"/>
              <p:nvPr/>
            </p:nvSpPr>
            <p:spPr>
              <a:xfrm>
                <a:off x="3619885" y="2241678"/>
                <a:ext cx="846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kumimoji="1" lang="ja-JP" altLang="en-US" dirty="0">
                    <a:latin typeface="+mj-lt"/>
                    <a:ea typeface="+mj-ea"/>
                  </a:rPr>
                  <a:t>の</a:t>
                </a:r>
                <a:r>
                  <a:rPr kumimoji="1" lang="ja-JP" altLang="en-US" sz="2400" dirty="0">
                    <a:latin typeface="+mj-lt"/>
                    <a:ea typeface="+mj-ea"/>
                  </a:rPr>
                  <a:t>地点</a:t>
                </a:r>
              </a:p>
            </p:txBody>
          </p:sp>
          <p:grpSp>
            <p:nvGrpSpPr>
              <p:cNvPr id="100" name="グループ化 99">
                <a:extLst>
                  <a:ext uri="{FF2B5EF4-FFF2-40B4-BE49-F238E27FC236}">
                    <a16:creationId xmlns:a16="http://schemas.microsoft.com/office/drawing/2014/main" id="{DEB6AB2F-31E4-435E-8E69-CA26B73485F8}"/>
                  </a:ext>
                </a:extLst>
              </p:cNvPr>
              <p:cNvGrpSpPr/>
              <p:nvPr/>
            </p:nvGrpSpPr>
            <p:grpSpPr>
              <a:xfrm>
                <a:off x="383993" y="2012664"/>
                <a:ext cx="566058" cy="605064"/>
                <a:chOff x="3396343" y="1963965"/>
                <a:chExt cx="566058" cy="605064"/>
              </a:xfrm>
            </p:grpSpPr>
            <p:sp>
              <p:nvSpPr>
                <p:cNvPr id="103" name="円/楕円 17">
                  <a:extLst>
                    <a:ext uri="{FF2B5EF4-FFF2-40B4-BE49-F238E27FC236}">
                      <a16:creationId xmlns:a16="http://schemas.microsoft.com/office/drawing/2014/main" id="{586428F7-D5D9-4493-AB42-75DD5BFD02A3}"/>
                    </a:ext>
                  </a:extLst>
                </p:cNvPr>
                <p:cNvSpPr/>
                <p:nvPr/>
              </p:nvSpPr>
              <p:spPr>
                <a:xfrm>
                  <a:off x="3396343" y="2002971"/>
                  <a:ext cx="566058" cy="566058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4" name="テキスト ボックス 103">
                  <a:extLst>
                    <a:ext uri="{FF2B5EF4-FFF2-40B4-BE49-F238E27FC236}">
                      <a16:creationId xmlns:a16="http://schemas.microsoft.com/office/drawing/2014/main" id="{ED6718A3-A177-45A9-B45C-A2437FEA581F}"/>
                    </a:ext>
                  </a:extLst>
                </p:cNvPr>
                <p:cNvSpPr txBox="1"/>
                <p:nvPr/>
              </p:nvSpPr>
              <p:spPr>
                <a:xfrm>
                  <a:off x="3506247" y="1963965"/>
                  <a:ext cx="346249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kumimoji="1" lang="ja-JP" altLang="en-US" sz="3600" dirty="0">
                      <a:solidFill>
                        <a:schemeClr val="bg1"/>
                      </a:solidFill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</a:rPr>
                    <a:t>Ａ</a:t>
                  </a:r>
                  <a:endParaRPr kumimoji="1" lang="en-US" altLang="ja-JP" sz="3600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endParaRPr>
                </a:p>
              </p:txBody>
            </p:sp>
          </p:grpSp>
          <p:sp>
            <p:nvSpPr>
              <p:cNvPr id="101" name="テキスト ボックス 100">
                <a:extLst>
                  <a:ext uri="{FF2B5EF4-FFF2-40B4-BE49-F238E27FC236}">
                    <a16:creationId xmlns:a16="http://schemas.microsoft.com/office/drawing/2014/main" id="{785711E5-1AE3-4BC5-9D73-A5E9980235D7}"/>
                  </a:ext>
                </a:extLst>
              </p:cNvPr>
              <p:cNvSpPr txBox="1"/>
              <p:nvPr/>
            </p:nvSpPr>
            <p:spPr>
              <a:xfrm>
                <a:off x="840146" y="1696397"/>
                <a:ext cx="11958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ja-JP" altLang="en-US" dirty="0">
                    <a:effectLst>
                      <a:glow rad="88900">
                        <a:schemeClr val="bg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５～</a:t>
                </a:r>
                <a:r>
                  <a:rPr kumimoji="1" lang="en-US" altLang="ja-JP" dirty="0">
                    <a:effectLst>
                      <a:glow rad="88900">
                        <a:schemeClr val="bg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10</a:t>
                </a:r>
                <a:r>
                  <a:rPr kumimoji="1" lang="ja-JP" altLang="en-US" dirty="0">
                    <a:effectLst>
                      <a:glow rad="88900">
                        <a:schemeClr val="bg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ｍ</a:t>
                </a:r>
                <a:r>
                  <a:rPr kumimoji="1" lang="ja-JP" altLang="en-US" sz="1100" dirty="0">
                    <a:effectLst>
                      <a:glow rad="88900">
                        <a:schemeClr val="bg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未満</a:t>
                </a:r>
                <a:endPara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  <p:sp>
            <p:nvSpPr>
              <p:cNvPr id="102" name="テキスト ボックス 101">
                <a:extLst>
                  <a:ext uri="{FF2B5EF4-FFF2-40B4-BE49-F238E27FC236}">
                    <a16:creationId xmlns:a16="http://schemas.microsoft.com/office/drawing/2014/main" id="{D139021F-935A-4F15-A69B-8AAD596F54CE}"/>
                  </a:ext>
                </a:extLst>
              </p:cNvPr>
              <p:cNvSpPr txBox="1"/>
              <p:nvPr/>
            </p:nvSpPr>
            <p:spPr>
              <a:xfrm>
                <a:off x="2233597" y="1690793"/>
                <a:ext cx="15901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ja-JP" altLang="en-US" dirty="0">
                    <a:solidFill>
                      <a:schemeClr val="bg1"/>
                    </a:solidFill>
                    <a:effectLst>
                      <a:glow rad="889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２</a:t>
                </a:r>
                <a:r>
                  <a:rPr kumimoji="1" lang="ja-JP" altLang="en-US" sz="1600" dirty="0">
                    <a:solidFill>
                      <a:schemeClr val="bg1"/>
                    </a:solidFill>
                    <a:effectLst>
                      <a:glow rad="889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階が</a:t>
                </a:r>
                <a:r>
                  <a:rPr kumimoji="1" lang="ja-JP" altLang="en-US" dirty="0">
                    <a:solidFill>
                      <a:schemeClr val="bg1"/>
                    </a:solidFill>
                    <a:effectLst>
                      <a:glow rad="889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水</a:t>
                </a:r>
                <a:r>
                  <a:rPr kumimoji="1" lang="ja-JP" altLang="en-US" sz="1600" dirty="0">
                    <a:solidFill>
                      <a:schemeClr val="bg1"/>
                    </a:solidFill>
                    <a:effectLst>
                      <a:glow rad="889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に</a:t>
                </a:r>
                <a:r>
                  <a:rPr kumimoji="1" lang="ja-JP" altLang="en-US" dirty="0">
                    <a:solidFill>
                      <a:schemeClr val="bg1"/>
                    </a:solidFill>
                    <a:effectLst>
                      <a:glow rad="889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浸</a:t>
                </a:r>
                <a:r>
                  <a:rPr kumimoji="1" lang="ja-JP" altLang="en-US" sz="1600" dirty="0">
                    <a:solidFill>
                      <a:schemeClr val="bg1"/>
                    </a:solidFill>
                    <a:effectLst>
                      <a:glow rad="889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かる</a:t>
                </a:r>
                <a:endPara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</p:grpSp>
      </p:grpSp>
      <p:sp>
        <p:nvSpPr>
          <p:cNvPr id="22" name="スライド番号プレースホルダー 1">
            <a:extLst>
              <a:ext uri="{FF2B5EF4-FFF2-40B4-BE49-F238E27FC236}">
                <a16:creationId xmlns:a16="http://schemas.microsoft.com/office/drawing/2014/main" id="{9346229F-7D2D-4CFB-878B-5712A5F32EBA}"/>
              </a:ext>
            </a:extLst>
          </p:cNvPr>
          <p:cNvSpPr txBox="1">
            <a:spLocks/>
          </p:cNvSpPr>
          <p:nvPr/>
        </p:nvSpPr>
        <p:spPr>
          <a:xfrm>
            <a:off x="7086600" y="6582169"/>
            <a:ext cx="2057400" cy="275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545B7-4A76-41C6-A249-81AA962B1F89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3121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0"/>
            <a:ext cx="2689979" cy="798286"/>
          </a:xfrm>
          <a:prstGeom prst="rect">
            <a:avLst/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5770516" y="462420"/>
            <a:ext cx="2231189" cy="378391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15" y="365885"/>
            <a:ext cx="1669852" cy="1623931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5770516" y="447005"/>
            <a:ext cx="3814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コンクリート２階建て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04703" y="756402"/>
            <a:ext cx="2866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大雨が降り続いて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0" y="45200"/>
            <a:ext cx="2689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状況２</a:t>
            </a:r>
            <a:endParaRPr kumimoji="1" lang="en-US" altLang="ja-JP" sz="40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8C550E2-3778-4EC4-9963-229F3665DE46}"/>
              </a:ext>
            </a:extLst>
          </p:cNvPr>
          <p:cNvSpPr txBox="1"/>
          <p:nvPr/>
        </p:nvSpPr>
        <p:spPr>
          <a:xfrm>
            <a:off x="104703" y="1126462"/>
            <a:ext cx="7747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家のまわりが</a:t>
            </a:r>
            <a:r>
              <a:rPr kumimoji="1" lang="ja-JP" altLang="en-US" sz="1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36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３０㎝</a:t>
            </a:r>
            <a:r>
              <a:rPr kumimoji="1" lang="ja-JP" altLang="en-US" sz="16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20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くらい</a:t>
            </a:r>
            <a:r>
              <a:rPr kumimoji="1" lang="ja-JP" altLang="en-US" sz="36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浸水</a:t>
            </a:r>
            <a:r>
              <a:rPr kumimoji="1" lang="ja-JP" altLang="en-US" sz="1400" dirty="0">
                <a:solidFill>
                  <a:srgbClr val="FFFF00"/>
                </a:solidFill>
                <a:effectLst>
                  <a:glow rad="127000">
                    <a:srgbClr val="49647F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してしまいました。</a:t>
            </a:r>
          </a:p>
        </p:txBody>
      </p:sp>
      <p:pic>
        <p:nvPicPr>
          <p:cNvPr id="62" name="図 61">
            <a:extLst>
              <a:ext uri="{FF2B5EF4-FFF2-40B4-BE49-F238E27FC236}">
                <a16:creationId xmlns:a16="http://schemas.microsoft.com/office/drawing/2014/main" id="{FFEA184A-8B7A-4036-90A4-2E5A644FA0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000" y="2051886"/>
            <a:ext cx="7424000" cy="4176000"/>
          </a:xfrm>
          <a:prstGeom prst="rect">
            <a:avLst/>
          </a:prstGeom>
        </p:spPr>
      </p:pic>
      <p:sp>
        <p:nvSpPr>
          <p:cNvPr id="82" name="フリーフォーム: 図形 81">
            <a:extLst>
              <a:ext uri="{FF2B5EF4-FFF2-40B4-BE49-F238E27FC236}">
                <a16:creationId xmlns:a16="http://schemas.microsoft.com/office/drawing/2014/main" id="{6E73F17C-8B36-4332-B8E4-21B7AE5D258D}"/>
              </a:ext>
            </a:extLst>
          </p:cNvPr>
          <p:cNvSpPr/>
          <p:nvPr/>
        </p:nvSpPr>
        <p:spPr>
          <a:xfrm>
            <a:off x="859998" y="2051886"/>
            <a:ext cx="7424000" cy="4176000"/>
          </a:xfrm>
          <a:custGeom>
            <a:avLst/>
            <a:gdLst>
              <a:gd name="connsiteX0" fmla="*/ 2311825 w 7424000"/>
              <a:gd name="connsiteY0" fmla="*/ 799086 h 4170065"/>
              <a:gd name="connsiteX1" fmla="*/ 1321225 w 7424000"/>
              <a:gd name="connsiteY1" fmla="*/ 1789686 h 4170065"/>
              <a:gd name="connsiteX2" fmla="*/ 2311825 w 7424000"/>
              <a:gd name="connsiteY2" fmla="*/ 2780286 h 4170065"/>
              <a:gd name="connsiteX3" fmla="*/ 3302425 w 7424000"/>
              <a:gd name="connsiteY3" fmla="*/ 1789686 h 4170065"/>
              <a:gd name="connsiteX4" fmla="*/ 2311825 w 7424000"/>
              <a:gd name="connsiteY4" fmla="*/ 799086 h 4170065"/>
              <a:gd name="connsiteX5" fmla="*/ 0 w 7424000"/>
              <a:gd name="connsiteY5" fmla="*/ 0 h 4170065"/>
              <a:gd name="connsiteX6" fmla="*/ 7424000 w 7424000"/>
              <a:gd name="connsiteY6" fmla="*/ 0 h 4170065"/>
              <a:gd name="connsiteX7" fmla="*/ 7424000 w 7424000"/>
              <a:gd name="connsiteY7" fmla="*/ 4170065 h 4170065"/>
              <a:gd name="connsiteX8" fmla="*/ 0 w 7424000"/>
              <a:gd name="connsiteY8" fmla="*/ 4170065 h 417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24000" h="4170065">
                <a:moveTo>
                  <a:pt x="2311825" y="799086"/>
                </a:moveTo>
                <a:cubicBezTo>
                  <a:pt x="1764732" y="799086"/>
                  <a:pt x="1321225" y="1242593"/>
                  <a:pt x="1321225" y="1789686"/>
                </a:cubicBezTo>
                <a:cubicBezTo>
                  <a:pt x="1321225" y="2336779"/>
                  <a:pt x="1764732" y="2780286"/>
                  <a:pt x="2311825" y="2780286"/>
                </a:cubicBezTo>
                <a:cubicBezTo>
                  <a:pt x="2858918" y="2780286"/>
                  <a:pt x="3302425" y="2336779"/>
                  <a:pt x="3302425" y="1789686"/>
                </a:cubicBezTo>
                <a:cubicBezTo>
                  <a:pt x="3302425" y="1242593"/>
                  <a:pt x="2858918" y="799086"/>
                  <a:pt x="2311825" y="799086"/>
                </a:cubicBezTo>
                <a:close/>
                <a:moveTo>
                  <a:pt x="0" y="0"/>
                </a:moveTo>
                <a:lnTo>
                  <a:pt x="7424000" y="0"/>
                </a:lnTo>
                <a:lnTo>
                  <a:pt x="7424000" y="4170065"/>
                </a:lnTo>
                <a:lnTo>
                  <a:pt x="0" y="4170065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C0F22951-B830-4E03-9E1E-28189F480A65}"/>
              </a:ext>
            </a:extLst>
          </p:cNvPr>
          <p:cNvGrpSpPr/>
          <p:nvPr/>
        </p:nvGrpSpPr>
        <p:grpSpPr>
          <a:xfrm>
            <a:off x="4603039" y="3488792"/>
            <a:ext cx="4172308" cy="2048430"/>
            <a:chOff x="7540219" y="2497412"/>
            <a:chExt cx="4172308" cy="2048430"/>
          </a:xfrm>
          <a:effectLst>
            <a:glow rad="127000">
              <a:schemeClr val="bg1"/>
            </a:glow>
          </a:effectLst>
        </p:grpSpPr>
        <p:grpSp>
          <p:nvGrpSpPr>
            <p:cNvPr id="84" name="グループ化 83">
              <a:extLst>
                <a:ext uri="{FF2B5EF4-FFF2-40B4-BE49-F238E27FC236}">
                  <a16:creationId xmlns:a16="http://schemas.microsoft.com/office/drawing/2014/main" id="{CB0B7803-0F15-46A9-8556-3B59B65BE68D}"/>
                </a:ext>
              </a:extLst>
            </p:cNvPr>
            <p:cNvGrpSpPr/>
            <p:nvPr/>
          </p:nvGrpSpPr>
          <p:grpSpPr>
            <a:xfrm>
              <a:off x="7540219" y="2497412"/>
              <a:ext cx="4089619" cy="903694"/>
              <a:chOff x="4945244" y="1707316"/>
              <a:chExt cx="4089619" cy="903694"/>
            </a:xfrm>
          </p:grpSpPr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414DA413-6A21-4CFE-AC0B-8CD2EECCEAF0}"/>
                  </a:ext>
                </a:extLst>
              </p:cNvPr>
              <p:cNvSpPr txBox="1"/>
              <p:nvPr/>
            </p:nvSpPr>
            <p:spPr>
              <a:xfrm>
                <a:off x="5610500" y="2022809"/>
                <a:ext cx="2520000" cy="584775"/>
              </a:xfrm>
              <a:prstGeom prst="rect">
                <a:avLst/>
              </a:prstGeom>
              <a:solidFill>
                <a:srgbClr val="FEE1CD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kumimoji="1" lang="ja-JP" altLang="en-US" sz="3200" dirty="0">
                    <a:solidFill>
                      <a:schemeClr val="bg1"/>
                    </a:solidFill>
                    <a:effectLst>
                      <a:glow rad="1016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薄いオレンジ</a:t>
                </a:r>
                <a:endParaRPr kumimoji="1" lang="en-US" altLang="ja-JP" sz="3200" dirty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  <p:sp>
            <p:nvSpPr>
              <p:cNvPr id="87" name="テキスト ボックス 86">
                <a:extLst>
                  <a:ext uri="{FF2B5EF4-FFF2-40B4-BE49-F238E27FC236}">
                    <a16:creationId xmlns:a16="http://schemas.microsoft.com/office/drawing/2014/main" id="{6DA38C15-772E-4BA3-B0B8-C8EB1065DD8A}"/>
                  </a:ext>
                </a:extLst>
              </p:cNvPr>
              <p:cNvSpPr txBox="1"/>
              <p:nvPr/>
            </p:nvSpPr>
            <p:spPr>
              <a:xfrm>
                <a:off x="8188477" y="2241678"/>
                <a:ext cx="846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kumimoji="1" lang="ja-JP" altLang="en-US" dirty="0">
                    <a:latin typeface="+mj-lt"/>
                    <a:ea typeface="+mj-ea"/>
                  </a:rPr>
                  <a:t>の</a:t>
                </a:r>
                <a:r>
                  <a:rPr kumimoji="1" lang="ja-JP" altLang="en-US" sz="2400" dirty="0">
                    <a:latin typeface="+mj-lt"/>
                    <a:ea typeface="+mj-ea"/>
                  </a:rPr>
                  <a:t>地点</a:t>
                </a:r>
              </a:p>
            </p:txBody>
          </p:sp>
          <p:grpSp>
            <p:nvGrpSpPr>
              <p:cNvPr id="88" name="グループ化 87">
                <a:extLst>
                  <a:ext uri="{FF2B5EF4-FFF2-40B4-BE49-F238E27FC236}">
                    <a16:creationId xmlns:a16="http://schemas.microsoft.com/office/drawing/2014/main" id="{7DE6D1DE-18FB-41C1-8175-12DE86F769A7}"/>
                  </a:ext>
                </a:extLst>
              </p:cNvPr>
              <p:cNvGrpSpPr/>
              <p:nvPr/>
            </p:nvGrpSpPr>
            <p:grpSpPr>
              <a:xfrm>
                <a:off x="4945244" y="2022190"/>
                <a:ext cx="566058" cy="586012"/>
                <a:chOff x="4795851" y="1983017"/>
                <a:chExt cx="566058" cy="586012"/>
              </a:xfrm>
            </p:grpSpPr>
            <p:sp>
              <p:nvSpPr>
                <p:cNvPr id="91" name="円/楕円 20">
                  <a:extLst>
                    <a:ext uri="{FF2B5EF4-FFF2-40B4-BE49-F238E27FC236}">
                      <a16:creationId xmlns:a16="http://schemas.microsoft.com/office/drawing/2014/main" id="{2DC910A4-5AF9-460D-88BE-2ACD409473E7}"/>
                    </a:ext>
                  </a:extLst>
                </p:cNvPr>
                <p:cNvSpPr/>
                <p:nvPr/>
              </p:nvSpPr>
              <p:spPr>
                <a:xfrm>
                  <a:off x="4795851" y="2002971"/>
                  <a:ext cx="566058" cy="566058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2" name="テキスト ボックス 91">
                  <a:extLst>
                    <a:ext uri="{FF2B5EF4-FFF2-40B4-BE49-F238E27FC236}">
                      <a16:creationId xmlns:a16="http://schemas.microsoft.com/office/drawing/2014/main" id="{6426887C-0376-498C-80A3-8F043946BA09}"/>
                    </a:ext>
                  </a:extLst>
                </p:cNvPr>
                <p:cNvSpPr txBox="1"/>
                <p:nvPr/>
              </p:nvSpPr>
              <p:spPr>
                <a:xfrm>
                  <a:off x="4918539" y="1983017"/>
                  <a:ext cx="341439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kumimoji="1" lang="ja-JP" altLang="en-US" sz="3600" dirty="0">
                      <a:solidFill>
                        <a:schemeClr val="bg1"/>
                      </a:solidFill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</a:rPr>
                    <a:t>Ｂ</a:t>
                  </a:r>
                </a:p>
              </p:txBody>
            </p:sp>
          </p:grpSp>
          <p:sp>
            <p:nvSpPr>
              <p:cNvPr id="89" name="テキスト ボックス 88">
                <a:extLst>
                  <a:ext uri="{FF2B5EF4-FFF2-40B4-BE49-F238E27FC236}">
                    <a16:creationId xmlns:a16="http://schemas.microsoft.com/office/drawing/2014/main" id="{9A1B8EFD-4806-46BE-AD33-87F39E9181F7}"/>
                  </a:ext>
                </a:extLst>
              </p:cNvPr>
              <p:cNvSpPr txBox="1"/>
              <p:nvPr/>
            </p:nvSpPr>
            <p:spPr>
              <a:xfrm>
                <a:off x="5414664" y="1707316"/>
                <a:ext cx="12487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dirty="0">
                    <a:effectLst>
                      <a:glow rad="88900">
                        <a:schemeClr val="bg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0.5</a:t>
                </a:r>
                <a:r>
                  <a:rPr kumimoji="1" lang="ja-JP" altLang="en-US" dirty="0">
                    <a:effectLst>
                      <a:glow rad="88900">
                        <a:schemeClr val="bg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～３ｍ</a:t>
                </a:r>
                <a:r>
                  <a:rPr kumimoji="1" lang="ja-JP" altLang="en-US" sz="1100" dirty="0">
                    <a:effectLst>
                      <a:glow rad="88900">
                        <a:schemeClr val="bg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未満</a:t>
                </a:r>
                <a:endPara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  <p:sp>
            <p:nvSpPr>
              <p:cNvPr id="90" name="テキスト ボックス 89">
                <a:extLst>
                  <a:ext uri="{FF2B5EF4-FFF2-40B4-BE49-F238E27FC236}">
                    <a16:creationId xmlns:a16="http://schemas.microsoft.com/office/drawing/2014/main" id="{8B250412-0CED-4F9D-95B6-13DC02F474B8}"/>
                  </a:ext>
                </a:extLst>
              </p:cNvPr>
              <p:cNvSpPr txBox="1"/>
              <p:nvPr/>
            </p:nvSpPr>
            <p:spPr>
              <a:xfrm>
                <a:off x="6884938" y="1707316"/>
                <a:ext cx="13016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ja-JP" altLang="en-US" dirty="0">
                    <a:solidFill>
                      <a:schemeClr val="bg1"/>
                    </a:solidFill>
                    <a:effectLst>
                      <a:glow rad="889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１</a:t>
                </a:r>
                <a:r>
                  <a:rPr kumimoji="1" lang="ja-JP" altLang="en-US" sz="1600" dirty="0">
                    <a:solidFill>
                      <a:schemeClr val="bg1"/>
                    </a:solidFill>
                    <a:effectLst>
                      <a:glow rad="889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階</a:t>
                </a:r>
                <a:r>
                  <a:rPr kumimoji="1" lang="ja-JP" altLang="en-US" dirty="0">
                    <a:solidFill>
                      <a:schemeClr val="bg1"/>
                    </a:solidFill>
                    <a:effectLst>
                      <a:glow rad="88900">
                        <a:schemeClr val="tx1"/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床上浸水</a:t>
                </a:r>
              </a:p>
            </p:txBody>
          </p:sp>
        </p:grp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F9F5A421-792E-4029-A0C3-A09ED7171288}"/>
                </a:ext>
              </a:extLst>
            </p:cNvPr>
            <p:cNvSpPr txBox="1"/>
            <p:nvPr/>
          </p:nvSpPr>
          <p:spPr>
            <a:xfrm>
              <a:off x="8118977" y="3591735"/>
              <a:ext cx="35935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ja-JP" altLang="en-US" sz="32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避難場所</a:t>
              </a:r>
              <a:r>
                <a:rPr kumimoji="1" lang="ja-JP" altLang="en-US" sz="2400" dirty="0">
                  <a:latin typeface="+mj-lt"/>
                  <a:ea typeface="+mj-ea"/>
                </a:rPr>
                <a:t>と</a:t>
              </a:r>
              <a:r>
                <a:rPr kumimoji="1" lang="ja-JP" altLang="en-US" sz="32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理由</a:t>
              </a:r>
              <a:r>
                <a:rPr kumimoji="1" lang="ja-JP" altLang="en-US" sz="2400" dirty="0">
                  <a:latin typeface="+mj-lt"/>
                  <a:ea typeface="+mj-ea"/>
                </a:rPr>
                <a:t>を</a:t>
              </a:r>
              <a:endParaRPr kumimoji="1" lang="en-US" altLang="ja-JP" sz="2400" dirty="0">
                <a:latin typeface="+mj-lt"/>
                <a:ea typeface="+mj-ea"/>
              </a:endParaRPr>
            </a:p>
            <a:p>
              <a:pPr algn="r"/>
              <a:r>
                <a:rPr kumimoji="1" lang="ja-JP" altLang="en-US" sz="2400" dirty="0">
                  <a:latin typeface="+mj-lt"/>
                  <a:ea typeface="+mj-ea"/>
                </a:rPr>
                <a:t>聞かせてください。</a:t>
              </a:r>
            </a:p>
          </p:txBody>
        </p:sp>
      </p:grpSp>
      <p:sp>
        <p:nvSpPr>
          <p:cNvPr id="22" name="スライド番号プレースホルダー 1">
            <a:extLst>
              <a:ext uri="{FF2B5EF4-FFF2-40B4-BE49-F238E27FC236}">
                <a16:creationId xmlns:a16="http://schemas.microsoft.com/office/drawing/2014/main" id="{7E63AD68-2A5B-4121-8EFB-6891AA3D0871}"/>
              </a:ext>
            </a:extLst>
          </p:cNvPr>
          <p:cNvSpPr txBox="1">
            <a:spLocks/>
          </p:cNvSpPr>
          <p:nvPr/>
        </p:nvSpPr>
        <p:spPr>
          <a:xfrm>
            <a:off x="7086600" y="6582169"/>
            <a:ext cx="2057400" cy="275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545B7-4A76-41C6-A249-81AA962B1F89}" type="slidenum">
              <a:rPr kumimoji="1" lang="ja-JP" altLang="en-US" smtClean="0"/>
              <a:pPr/>
              <a:t>26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8612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68112D5-83D7-4EA1-96A8-68CAEEB09481}"/>
              </a:ext>
            </a:extLst>
          </p:cNvPr>
          <p:cNvGrpSpPr>
            <a:grpSpLocks noChangeAspect="1"/>
          </p:cNvGrpSpPr>
          <p:nvPr/>
        </p:nvGrpSpPr>
        <p:grpSpPr>
          <a:xfrm>
            <a:off x="265885" y="1707023"/>
            <a:ext cx="4080860" cy="3312000"/>
            <a:chOff x="-5303732" y="1310442"/>
            <a:chExt cx="4968000" cy="4032000"/>
          </a:xfrm>
        </p:grpSpPr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5444F07B-6F36-41C0-8187-911058AD436A}"/>
                </a:ext>
              </a:extLst>
            </p:cNvPr>
            <p:cNvSpPr/>
            <p:nvPr/>
          </p:nvSpPr>
          <p:spPr>
            <a:xfrm>
              <a:off x="-5240231" y="5064649"/>
              <a:ext cx="4824000" cy="215712"/>
            </a:xfrm>
            <a:prstGeom prst="rect">
              <a:avLst/>
            </a:prstGeom>
            <a:solidFill>
              <a:srgbClr val="F8F4AB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kumimoji="1" lang="ja-JP" altLang="en-US" sz="1600" dirty="0"/>
                <a:t>ｚ</a:t>
              </a: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FEB3E7C3-E7AB-4EF0-B507-3620DD8765ED}"/>
                </a:ext>
              </a:extLst>
            </p:cNvPr>
            <p:cNvSpPr/>
            <p:nvPr/>
          </p:nvSpPr>
          <p:spPr>
            <a:xfrm>
              <a:off x="-5240231" y="4402523"/>
              <a:ext cx="4824000" cy="662126"/>
            </a:xfrm>
            <a:prstGeom prst="rect">
              <a:avLst/>
            </a:prstGeom>
            <a:solidFill>
              <a:srgbClr val="FED9B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48D186AC-9102-4546-96A3-DD2A2992034E}"/>
                </a:ext>
              </a:extLst>
            </p:cNvPr>
            <p:cNvSpPr/>
            <p:nvPr/>
          </p:nvSpPr>
          <p:spPr>
            <a:xfrm>
              <a:off x="-5240231" y="3194424"/>
              <a:ext cx="4824000" cy="1208096"/>
            </a:xfrm>
            <a:prstGeom prst="rect">
              <a:avLst/>
            </a:prstGeom>
            <a:solidFill>
              <a:srgbClr val="FFB7BA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70EFC23-1A91-404B-B412-02D0900EE7CD}"/>
                </a:ext>
              </a:extLst>
            </p:cNvPr>
            <p:cNvSpPr/>
            <p:nvPr/>
          </p:nvSpPr>
          <p:spPr>
            <a:xfrm>
              <a:off x="-5240231" y="1970422"/>
              <a:ext cx="4824000" cy="612000"/>
            </a:xfrm>
            <a:prstGeom prst="rect">
              <a:avLst/>
            </a:prstGeom>
            <a:solidFill>
              <a:srgbClr val="F384C9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D88B8385-E6BA-440B-87E5-70A3FF50BADD}"/>
                </a:ext>
              </a:extLst>
            </p:cNvPr>
            <p:cNvSpPr/>
            <p:nvPr/>
          </p:nvSpPr>
          <p:spPr>
            <a:xfrm>
              <a:off x="-5240231" y="1358421"/>
              <a:ext cx="4824000" cy="612000"/>
            </a:xfrm>
            <a:prstGeom prst="rect">
              <a:avLst/>
            </a:prstGeom>
            <a:solidFill>
              <a:srgbClr val="DB79DD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87D74D04-2FFB-442D-9DD6-824558FCADAB}"/>
                </a:ext>
              </a:extLst>
            </p:cNvPr>
            <p:cNvSpPr txBox="1"/>
            <p:nvPr/>
          </p:nvSpPr>
          <p:spPr>
            <a:xfrm>
              <a:off x="-4286230" y="4956223"/>
              <a:ext cx="1591376" cy="37468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kumimoji="1" lang="en-US" altLang="ja-JP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0.5</a:t>
              </a:r>
              <a:r>
                <a:rPr kumimoji="1" lang="ja-JP" altLang="en-US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ｍ</a:t>
              </a:r>
              <a:r>
                <a:rPr kumimoji="1" lang="ja-JP" altLang="en-US" sz="12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未満</a:t>
              </a:r>
              <a:endParaRPr kumimoji="1" lang="ja-JP" altLang="en-US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399AA8AF-8689-4210-A3FE-FBCD2EBE6DCD}"/>
                </a:ext>
              </a:extLst>
            </p:cNvPr>
            <p:cNvSpPr txBox="1"/>
            <p:nvPr/>
          </p:nvSpPr>
          <p:spPr>
            <a:xfrm>
              <a:off x="-4286230" y="4545746"/>
              <a:ext cx="1744624" cy="37468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en-US" altLang="ja-JP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0.5</a:t>
              </a:r>
              <a:r>
                <a:rPr kumimoji="1" lang="ja-JP" altLang="en-US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～３ｍ</a:t>
              </a:r>
              <a:r>
                <a:rPr kumimoji="1" lang="ja-JP" altLang="en-US" sz="12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未満</a:t>
              </a:r>
              <a:endPara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DF6A095D-3CB9-4437-A5A7-CC01E88C3A29}"/>
                </a:ext>
              </a:extLst>
            </p:cNvPr>
            <p:cNvSpPr txBox="1"/>
            <p:nvPr/>
          </p:nvSpPr>
          <p:spPr>
            <a:xfrm>
              <a:off x="-4286230" y="3611130"/>
              <a:ext cx="1449951" cy="37468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ja-JP" altLang="en-US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３～５ｍ</a:t>
              </a:r>
              <a:r>
                <a:rPr kumimoji="1" lang="ja-JP" altLang="en-US" sz="12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未満</a:t>
              </a:r>
              <a:endPara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3AEF5B7D-BA16-438B-ABFF-4B37E9AD220C}"/>
                </a:ext>
              </a:extLst>
            </p:cNvPr>
            <p:cNvSpPr txBox="1"/>
            <p:nvPr/>
          </p:nvSpPr>
          <p:spPr>
            <a:xfrm>
              <a:off x="-4286230" y="2065169"/>
              <a:ext cx="1832440" cy="37468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en-US" altLang="ja-JP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10</a:t>
              </a:r>
              <a:r>
                <a:rPr kumimoji="1" lang="ja-JP" altLang="en-US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～</a:t>
              </a:r>
              <a:r>
                <a:rPr kumimoji="1" lang="en-US" altLang="ja-JP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20</a:t>
              </a:r>
              <a:r>
                <a:rPr kumimoji="1" lang="ja-JP" altLang="en-US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ｍ</a:t>
              </a:r>
              <a:r>
                <a:rPr kumimoji="1" lang="ja-JP" altLang="en-US" sz="12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未満</a:t>
              </a:r>
              <a:endPara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C081BFED-10B9-437E-B411-945BBA1A8261}"/>
                </a:ext>
              </a:extLst>
            </p:cNvPr>
            <p:cNvSpPr txBox="1"/>
            <p:nvPr/>
          </p:nvSpPr>
          <p:spPr>
            <a:xfrm>
              <a:off x="-4286230" y="1403229"/>
              <a:ext cx="1063557" cy="37468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en-US" altLang="ja-JP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20</a:t>
              </a:r>
              <a:r>
                <a:rPr kumimoji="1" lang="ja-JP" altLang="en-US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ｍ</a:t>
              </a:r>
              <a:r>
                <a:rPr kumimoji="1" lang="ja-JP" altLang="en-US" sz="12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以上</a:t>
              </a:r>
              <a:endParaRPr kumimoji="1" lang="ja-JP" altLang="en-US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25D5DD21-7355-4A5E-972B-272300BF538C}"/>
                </a:ext>
              </a:extLst>
            </p:cNvPr>
            <p:cNvSpPr txBox="1"/>
            <p:nvPr/>
          </p:nvSpPr>
          <p:spPr>
            <a:xfrm>
              <a:off x="-2209513" y="4956223"/>
              <a:ext cx="1764139" cy="37468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ja-JP" altLang="en-US" sz="20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１</a:t>
              </a:r>
              <a:r>
                <a: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階</a:t>
              </a:r>
              <a:r>
                <a:rPr kumimoji="1" lang="ja-JP" altLang="en-US" sz="20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床下浸水</a:t>
              </a:r>
              <a:endParaRPr kumimoji="1" lang="ja-JP" altLang="en-US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8AF70A72-6D57-437B-90D0-742C26DAD9B1}"/>
                </a:ext>
              </a:extLst>
            </p:cNvPr>
            <p:cNvSpPr txBox="1"/>
            <p:nvPr/>
          </p:nvSpPr>
          <p:spPr>
            <a:xfrm>
              <a:off x="-2209513" y="4545745"/>
              <a:ext cx="1764139" cy="37468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ja-JP" altLang="en-US" sz="20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１</a:t>
              </a:r>
              <a:r>
                <a: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階</a:t>
              </a:r>
              <a:r>
                <a:rPr kumimoji="1" lang="ja-JP" altLang="en-US" sz="20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床上浸水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81CF392E-B423-447B-925B-8F2F216CB893}"/>
                </a:ext>
              </a:extLst>
            </p:cNvPr>
            <p:cNvSpPr txBox="1"/>
            <p:nvPr/>
          </p:nvSpPr>
          <p:spPr>
            <a:xfrm>
              <a:off x="-2209514" y="3611129"/>
              <a:ext cx="1139665" cy="37468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ja-JP" altLang="en-US" sz="20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２</a:t>
              </a:r>
              <a:r>
                <a: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階</a:t>
              </a:r>
              <a:r>
                <a:rPr kumimoji="1" lang="ja-JP" altLang="en-US" sz="20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浸水</a:t>
              </a: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CE23A17B-D4D9-47EC-B7D3-7FEC1D9C567B}"/>
                </a:ext>
              </a:extLst>
            </p:cNvPr>
            <p:cNvSpPr/>
            <p:nvPr/>
          </p:nvSpPr>
          <p:spPr>
            <a:xfrm>
              <a:off x="-5303732" y="1310442"/>
              <a:ext cx="4968000" cy="4032000"/>
            </a:xfrm>
            <a:prstGeom prst="rect">
              <a:avLst/>
            </a:prstGeom>
            <a:solidFill>
              <a:srgbClr val="EAEAEA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C1198EE7-3733-431E-9F8F-60B73556F07B}"/>
                </a:ext>
              </a:extLst>
            </p:cNvPr>
            <p:cNvSpPr/>
            <p:nvPr/>
          </p:nvSpPr>
          <p:spPr>
            <a:xfrm>
              <a:off x="-5240231" y="2582420"/>
              <a:ext cx="4824000" cy="612000"/>
            </a:xfrm>
            <a:prstGeom prst="rect">
              <a:avLst/>
            </a:prstGeom>
            <a:solidFill>
              <a:srgbClr val="FE908F"/>
            </a:solidFill>
            <a:ln w="25400">
              <a:solidFill>
                <a:schemeClr val="tx1"/>
              </a:solidFill>
            </a:ln>
            <a:effectLst>
              <a:glow rad="63500">
                <a:srgbClr val="FFFF00"/>
              </a:glow>
              <a:outerShdw blurRad="190500" sx="102000" sy="102000" algn="ctr" rotWithShape="0">
                <a:srgbClr val="FFFF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C5746334-5F88-4AAE-9EB3-F1B18DDB51D9}"/>
                </a:ext>
              </a:extLst>
            </p:cNvPr>
            <p:cNvSpPr txBox="1"/>
            <p:nvPr/>
          </p:nvSpPr>
          <p:spPr>
            <a:xfrm>
              <a:off x="-4286230" y="2708079"/>
              <a:ext cx="1672419" cy="37468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ja-JP" altLang="en-US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５～</a:t>
              </a:r>
              <a:r>
                <a:rPr kumimoji="1" lang="en-US" altLang="ja-JP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10</a:t>
              </a:r>
              <a:r>
                <a:rPr kumimoji="1" lang="ja-JP" altLang="en-US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ｍ</a:t>
              </a:r>
              <a:r>
                <a:rPr kumimoji="1" lang="ja-JP" altLang="en-US" sz="12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未満</a:t>
              </a:r>
              <a:endPara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54" name="フリーフォーム: 図形 53">
              <a:extLst>
                <a:ext uri="{FF2B5EF4-FFF2-40B4-BE49-F238E27FC236}">
                  <a16:creationId xmlns:a16="http://schemas.microsoft.com/office/drawing/2014/main" id="{7871197E-E533-43A7-A27D-B39F6BC58C74}"/>
                </a:ext>
              </a:extLst>
            </p:cNvPr>
            <p:cNvSpPr/>
            <p:nvPr/>
          </p:nvSpPr>
          <p:spPr>
            <a:xfrm>
              <a:off x="-5240230" y="2855479"/>
              <a:ext cx="999491" cy="2432084"/>
            </a:xfrm>
            <a:custGeom>
              <a:avLst/>
              <a:gdLst>
                <a:gd name="connsiteX0" fmla="*/ 0 w 1288327"/>
                <a:gd name="connsiteY0" fmla="*/ 0 h 3134916"/>
                <a:gd name="connsiteX1" fmla="*/ 543849 w 1288327"/>
                <a:gd name="connsiteY1" fmla="*/ 0 h 3134916"/>
                <a:gd name="connsiteX2" fmla="*/ 574703 w 1288327"/>
                <a:gd name="connsiteY2" fmla="*/ 0 h 3134916"/>
                <a:gd name="connsiteX3" fmla="*/ 1072358 w 1288327"/>
                <a:gd name="connsiteY3" fmla="*/ 444998 h 3134916"/>
                <a:gd name="connsiteX4" fmla="*/ 792480 w 1288327"/>
                <a:gd name="connsiteY4" fmla="*/ 444998 h 3134916"/>
                <a:gd name="connsiteX5" fmla="*/ 792480 w 1288327"/>
                <a:gd name="connsiteY5" fmla="*/ 1503245 h 3134916"/>
                <a:gd name="connsiteX6" fmla="*/ 944960 w 1288327"/>
                <a:gd name="connsiteY6" fmla="*/ 1503245 h 3134916"/>
                <a:gd name="connsiteX7" fmla="*/ 1288327 w 1288327"/>
                <a:gd name="connsiteY7" fmla="*/ 1996128 h 3134916"/>
                <a:gd name="connsiteX8" fmla="*/ 1150620 w 1288327"/>
                <a:gd name="connsiteY8" fmla="*/ 1996128 h 3134916"/>
                <a:gd name="connsiteX9" fmla="*/ 1150620 w 1288327"/>
                <a:gd name="connsiteY9" fmla="*/ 3134916 h 3134916"/>
                <a:gd name="connsiteX10" fmla="*/ 0 w 1288327"/>
                <a:gd name="connsiteY10" fmla="*/ 3134916 h 3134916"/>
                <a:gd name="connsiteX11" fmla="*/ 0 w 1288327"/>
                <a:gd name="connsiteY11" fmla="*/ 2808885 h 3134916"/>
                <a:gd name="connsiteX12" fmla="*/ 462915 w 1288327"/>
                <a:gd name="connsiteY12" fmla="*/ 2808885 h 3134916"/>
                <a:gd name="connsiteX13" fmla="*/ 462915 w 1288327"/>
                <a:gd name="connsiteY13" fmla="*/ 2006775 h 3134916"/>
                <a:gd name="connsiteX14" fmla="*/ 0 w 1288327"/>
                <a:gd name="connsiteY14" fmla="*/ 2006775 h 3134916"/>
                <a:gd name="connsiteX15" fmla="*/ 0 w 1288327"/>
                <a:gd name="connsiteY15" fmla="*/ 1866953 h 3134916"/>
                <a:gd name="connsiteX16" fmla="*/ 0 w 1288327"/>
                <a:gd name="connsiteY16" fmla="*/ 1796626 h 3134916"/>
                <a:gd name="connsiteX17" fmla="*/ 0 w 1288327"/>
                <a:gd name="connsiteY17" fmla="*/ 1503245 h 3134916"/>
                <a:gd name="connsiteX18" fmla="*/ 0 w 1288327"/>
                <a:gd name="connsiteY18" fmla="*/ 1414257 h 3134916"/>
                <a:gd name="connsiteX19" fmla="*/ 0 w 1288327"/>
                <a:gd name="connsiteY19" fmla="*/ 382369 h 3134916"/>
                <a:gd name="connsiteX20" fmla="*/ 0 w 1288327"/>
                <a:gd name="connsiteY20" fmla="*/ 0 h 3134916"/>
                <a:gd name="connsiteX21" fmla="*/ 124300 w 1288327"/>
                <a:gd name="connsiteY21" fmla="*/ 789460 h 3134916"/>
                <a:gd name="connsiteX22" fmla="*/ 124300 w 1288327"/>
                <a:gd name="connsiteY22" fmla="*/ 1281271 h 3134916"/>
                <a:gd name="connsiteX23" fmla="*/ 350995 w 1288327"/>
                <a:gd name="connsiteY23" fmla="*/ 1281271 h 3134916"/>
                <a:gd name="connsiteX24" fmla="*/ 350995 w 1288327"/>
                <a:gd name="connsiteY24" fmla="*/ 789460 h 3134916"/>
                <a:gd name="connsiteX25" fmla="*/ 124300 w 1288327"/>
                <a:gd name="connsiteY25" fmla="*/ 789460 h 3134916"/>
                <a:gd name="connsiteX26" fmla="*/ 405407 w 1288327"/>
                <a:gd name="connsiteY26" fmla="*/ 789460 h 3134916"/>
                <a:gd name="connsiteX27" fmla="*/ 405407 w 1288327"/>
                <a:gd name="connsiteY27" fmla="*/ 1281271 h 3134916"/>
                <a:gd name="connsiteX28" fmla="*/ 632102 w 1288327"/>
                <a:gd name="connsiteY28" fmla="*/ 1281271 h 3134916"/>
                <a:gd name="connsiteX29" fmla="*/ 632102 w 1288327"/>
                <a:gd name="connsiteY29" fmla="*/ 789460 h 3134916"/>
                <a:gd name="connsiteX30" fmla="*/ 405407 w 1288327"/>
                <a:gd name="connsiteY30" fmla="*/ 789460 h 3134916"/>
                <a:gd name="connsiteX0" fmla="*/ 0 w 1288327"/>
                <a:gd name="connsiteY0" fmla="*/ 0 h 3134916"/>
                <a:gd name="connsiteX1" fmla="*/ 574703 w 1288327"/>
                <a:gd name="connsiteY1" fmla="*/ 0 h 3134916"/>
                <a:gd name="connsiteX2" fmla="*/ 1072358 w 1288327"/>
                <a:gd name="connsiteY2" fmla="*/ 444998 h 3134916"/>
                <a:gd name="connsiteX3" fmla="*/ 792480 w 1288327"/>
                <a:gd name="connsiteY3" fmla="*/ 444998 h 3134916"/>
                <a:gd name="connsiteX4" fmla="*/ 792480 w 1288327"/>
                <a:gd name="connsiteY4" fmla="*/ 1503245 h 3134916"/>
                <a:gd name="connsiteX5" fmla="*/ 944960 w 1288327"/>
                <a:gd name="connsiteY5" fmla="*/ 1503245 h 3134916"/>
                <a:gd name="connsiteX6" fmla="*/ 1288327 w 1288327"/>
                <a:gd name="connsiteY6" fmla="*/ 1996128 h 3134916"/>
                <a:gd name="connsiteX7" fmla="*/ 1150620 w 1288327"/>
                <a:gd name="connsiteY7" fmla="*/ 1996128 h 3134916"/>
                <a:gd name="connsiteX8" fmla="*/ 1150620 w 1288327"/>
                <a:gd name="connsiteY8" fmla="*/ 3134916 h 3134916"/>
                <a:gd name="connsiteX9" fmla="*/ 0 w 1288327"/>
                <a:gd name="connsiteY9" fmla="*/ 3134916 h 3134916"/>
                <a:gd name="connsiteX10" fmla="*/ 0 w 1288327"/>
                <a:gd name="connsiteY10" fmla="*/ 2808885 h 3134916"/>
                <a:gd name="connsiteX11" fmla="*/ 462915 w 1288327"/>
                <a:gd name="connsiteY11" fmla="*/ 2808885 h 3134916"/>
                <a:gd name="connsiteX12" fmla="*/ 462915 w 1288327"/>
                <a:gd name="connsiteY12" fmla="*/ 2006775 h 3134916"/>
                <a:gd name="connsiteX13" fmla="*/ 0 w 1288327"/>
                <a:gd name="connsiteY13" fmla="*/ 2006775 h 3134916"/>
                <a:gd name="connsiteX14" fmla="*/ 0 w 1288327"/>
                <a:gd name="connsiteY14" fmla="*/ 1866953 h 3134916"/>
                <a:gd name="connsiteX15" fmla="*/ 0 w 1288327"/>
                <a:gd name="connsiteY15" fmla="*/ 1796626 h 3134916"/>
                <a:gd name="connsiteX16" fmla="*/ 0 w 1288327"/>
                <a:gd name="connsiteY16" fmla="*/ 1503245 h 3134916"/>
                <a:gd name="connsiteX17" fmla="*/ 0 w 1288327"/>
                <a:gd name="connsiteY17" fmla="*/ 1414257 h 3134916"/>
                <a:gd name="connsiteX18" fmla="*/ 0 w 1288327"/>
                <a:gd name="connsiteY18" fmla="*/ 382369 h 3134916"/>
                <a:gd name="connsiteX19" fmla="*/ 0 w 1288327"/>
                <a:gd name="connsiteY19" fmla="*/ 0 h 3134916"/>
                <a:gd name="connsiteX20" fmla="*/ 124300 w 1288327"/>
                <a:gd name="connsiteY20" fmla="*/ 789460 h 3134916"/>
                <a:gd name="connsiteX21" fmla="*/ 124300 w 1288327"/>
                <a:gd name="connsiteY21" fmla="*/ 1281271 h 3134916"/>
                <a:gd name="connsiteX22" fmla="*/ 350995 w 1288327"/>
                <a:gd name="connsiteY22" fmla="*/ 1281271 h 3134916"/>
                <a:gd name="connsiteX23" fmla="*/ 350995 w 1288327"/>
                <a:gd name="connsiteY23" fmla="*/ 789460 h 3134916"/>
                <a:gd name="connsiteX24" fmla="*/ 124300 w 1288327"/>
                <a:gd name="connsiteY24" fmla="*/ 789460 h 3134916"/>
                <a:gd name="connsiteX25" fmla="*/ 405407 w 1288327"/>
                <a:gd name="connsiteY25" fmla="*/ 789460 h 3134916"/>
                <a:gd name="connsiteX26" fmla="*/ 405407 w 1288327"/>
                <a:gd name="connsiteY26" fmla="*/ 1281271 h 3134916"/>
                <a:gd name="connsiteX27" fmla="*/ 632102 w 1288327"/>
                <a:gd name="connsiteY27" fmla="*/ 1281271 h 3134916"/>
                <a:gd name="connsiteX28" fmla="*/ 632102 w 1288327"/>
                <a:gd name="connsiteY28" fmla="*/ 789460 h 3134916"/>
                <a:gd name="connsiteX29" fmla="*/ 405407 w 1288327"/>
                <a:gd name="connsiteY29" fmla="*/ 789460 h 3134916"/>
                <a:gd name="connsiteX0" fmla="*/ 0 w 1288327"/>
                <a:gd name="connsiteY0" fmla="*/ 0 h 3134916"/>
                <a:gd name="connsiteX1" fmla="*/ 574703 w 1288327"/>
                <a:gd name="connsiteY1" fmla="*/ 0 h 3134916"/>
                <a:gd name="connsiteX2" fmla="*/ 1072358 w 1288327"/>
                <a:gd name="connsiteY2" fmla="*/ 444998 h 3134916"/>
                <a:gd name="connsiteX3" fmla="*/ 792480 w 1288327"/>
                <a:gd name="connsiteY3" fmla="*/ 444998 h 3134916"/>
                <a:gd name="connsiteX4" fmla="*/ 792480 w 1288327"/>
                <a:gd name="connsiteY4" fmla="*/ 1503245 h 3134916"/>
                <a:gd name="connsiteX5" fmla="*/ 944960 w 1288327"/>
                <a:gd name="connsiteY5" fmla="*/ 1503245 h 3134916"/>
                <a:gd name="connsiteX6" fmla="*/ 1288327 w 1288327"/>
                <a:gd name="connsiteY6" fmla="*/ 1996128 h 3134916"/>
                <a:gd name="connsiteX7" fmla="*/ 1150620 w 1288327"/>
                <a:gd name="connsiteY7" fmla="*/ 1996128 h 3134916"/>
                <a:gd name="connsiteX8" fmla="*/ 1150620 w 1288327"/>
                <a:gd name="connsiteY8" fmla="*/ 3134916 h 3134916"/>
                <a:gd name="connsiteX9" fmla="*/ 0 w 1288327"/>
                <a:gd name="connsiteY9" fmla="*/ 3134916 h 3134916"/>
                <a:gd name="connsiteX10" fmla="*/ 0 w 1288327"/>
                <a:gd name="connsiteY10" fmla="*/ 2808885 h 3134916"/>
                <a:gd name="connsiteX11" fmla="*/ 462915 w 1288327"/>
                <a:gd name="connsiteY11" fmla="*/ 2808885 h 3134916"/>
                <a:gd name="connsiteX12" fmla="*/ 462915 w 1288327"/>
                <a:gd name="connsiteY12" fmla="*/ 2006775 h 3134916"/>
                <a:gd name="connsiteX13" fmla="*/ 0 w 1288327"/>
                <a:gd name="connsiteY13" fmla="*/ 2006775 h 3134916"/>
                <a:gd name="connsiteX14" fmla="*/ 0 w 1288327"/>
                <a:gd name="connsiteY14" fmla="*/ 1866953 h 3134916"/>
                <a:gd name="connsiteX15" fmla="*/ 0 w 1288327"/>
                <a:gd name="connsiteY15" fmla="*/ 1796626 h 3134916"/>
                <a:gd name="connsiteX16" fmla="*/ 0 w 1288327"/>
                <a:gd name="connsiteY16" fmla="*/ 1503245 h 3134916"/>
                <a:gd name="connsiteX17" fmla="*/ 0 w 1288327"/>
                <a:gd name="connsiteY17" fmla="*/ 382369 h 3134916"/>
                <a:gd name="connsiteX18" fmla="*/ 0 w 1288327"/>
                <a:gd name="connsiteY18" fmla="*/ 0 h 3134916"/>
                <a:gd name="connsiteX19" fmla="*/ 124300 w 1288327"/>
                <a:gd name="connsiteY19" fmla="*/ 789460 h 3134916"/>
                <a:gd name="connsiteX20" fmla="*/ 124300 w 1288327"/>
                <a:gd name="connsiteY20" fmla="*/ 1281271 h 3134916"/>
                <a:gd name="connsiteX21" fmla="*/ 350995 w 1288327"/>
                <a:gd name="connsiteY21" fmla="*/ 1281271 h 3134916"/>
                <a:gd name="connsiteX22" fmla="*/ 350995 w 1288327"/>
                <a:gd name="connsiteY22" fmla="*/ 789460 h 3134916"/>
                <a:gd name="connsiteX23" fmla="*/ 124300 w 1288327"/>
                <a:gd name="connsiteY23" fmla="*/ 789460 h 3134916"/>
                <a:gd name="connsiteX24" fmla="*/ 405407 w 1288327"/>
                <a:gd name="connsiteY24" fmla="*/ 789460 h 3134916"/>
                <a:gd name="connsiteX25" fmla="*/ 405407 w 1288327"/>
                <a:gd name="connsiteY25" fmla="*/ 1281271 h 3134916"/>
                <a:gd name="connsiteX26" fmla="*/ 632102 w 1288327"/>
                <a:gd name="connsiteY26" fmla="*/ 1281271 h 3134916"/>
                <a:gd name="connsiteX27" fmla="*/ 632102 w 1288327"/>
                <a:gd name="connsiteY27" fmla="*/ 789460 h 3134916"/>
                <a:gd name="connsiteX28" fmla="*/ 405407 w 1288327"/>
                <a:gd name="connsiteY28" fmla="*/ 789460 h 3134916"/>
                <a:gd name="connsiteX0" fmla="*/ 0 w 1288327"/>
                <a:gd name="connsiteY0" fmla="*/ 0 h 3134916"/>
                <a:gd name="connsiteX1" fmla="*/ 574703 w 1288327"/>
                <a:gd name="connsiteY1" fmla="*/ 0 h 3134916"/>
                <a:gd name="connsiteX2" fmla="*/ 1072358 w 1288327"/>
                <a:gd name="connsiteY2" fmla="*/ 444998 h 3134916"/>
                <a:gd name="connsiteX3" fmla="*/ 792480 w 1288327"/>
                <a:gd name="connsiteY3" fmla="*/ 444998 h 3134916"/>
                <a:gd name="connsiteX4" fmla="*/ 792480 w 1288327"/>
                <a:gd name="connsiteY4" fmla="*/ 1503245 h 3134916"/>
                <a:gd name="connsiteX5" fmla="*/ 944960 w 1288327"/>
                <a:gd name="connsiteY5" fmla="*/ 1503245 h 3134916"/>
                <a:gd name="connsiteX6" fmla="*/ 1288327 w 1288327"/>
                <a:gd name="connsiteY6" fmla="*/ 1996128 h 3134916"/>
                <a:gd name="connsiteX7" fmla="*/ 1150620 w 1288327"/>
                <a:gd name="connsiteY7" fmla="*/ 1996128 h 3134916"/>
                <a:gd name="connsiteX8" fmla="*/ 1150620 w 1288327"/>
                <a:gd name="connsiteY8" fmla="*/ 3134916 h 3134916"/>
                <a:gd name="connsiteX9" fmla="*/ 0 w 1288327"/>
                <a:gd name="connsiteY9" fmla="*/ 3134916 h 3134916"/>
                <a:gd name="connsiteX10" fmla="*/ 0 w 1288327"/>
                <a:gd name="connsiteY10" fmla="*/ 2808885 h 3134916"/>
                <a:gd name="connsiteX11" fmla="*/ 462915 w 1288327"/>
                <a:gd name="connsiteY11" fmla="*/ 2808885 h 3134916"/>
                <a:gd name="connsiteX12" fmla="*/ 462915 w 1288327"/>
                <a:gd name="connsiteY12" fmla="*/ 2006775 h 3134916"/>
                <a:gd name="connsiteX13" fmla="*/ 0 w 1288327"/>
                <a:gd name="connsiteY13" fmla="*/ 2006775 h 3134916"/>
                <a:gd name="connsiteX14" fmla="*/ 0 w 1288327"/>
                <a:gd name="connsiteY14" fmla="*/ 1866953 h 3134916"/>
                <a:gd name="connsiteX15" fmla="*/ 0 w 1288327"/>
                <a:gd name="connsiteY15" fmla="*/ 1796626 h 3134916"/>
                <a:gd name="connsiteX16" fmla="*/ 0 w 1288327"/>
                <a:gd name="connsiteY16" fmla="*/ 382369 h 3134916"/>
                <a:gd name="connsiteX17" fmla="*/ 0 w 1288327"/>
                <a:gd name="connsiteY17" fmla="*/ 0 h 3134916"/>
                <a:gd name="connsiteX18" fmla="*/ 124300 w 1288327"/>
                <a:gd name="connsiteY18" fmla="*/ 789460 h 3134916"/>
                <a:gd name="connsiteX19" fmla="*/ 124300 w 1288327"/>
                <a:gd name="connsiteY19" fmla="*/ 1281271 h 3134916"/>
                <a:gd name="connsiteX20" fmla="*/ 350995 w 1288327"/>
                <a:gd name="connsiteY20" fmla="*/ 1281271 h 3134916"/>
                <a:gd name="connsiteX21" fmla="*/ 350995 w 1288327"/>
                <a:gd name="connsiteY21" fmla="*/ 789460 h 3134916"/>
                <a:gd name="connsiteX22" fmla="*/ 124300 w 1288327"/>
                <a:gd name="connsiteY22" fmla="*/ 789460 h 3134916"/>
                <a:gd name="connsiteX23" fmla="*/ 405407 w 1288327"/>
                <a:gd name="connsiteY23" fmla="*/ 789460 h 3134916"/>
                <a:gd name="connsiteX24" fmla="*/ 405407 w 1288327"/>
                <a:gd name="connsiteY24" fmla="*/ 1281271 h 3134916"/>
                <a:gd name="connsiteX25" fmla="*/ 632102 w 1288327"/>
                <a:gd name="connsiteY25" fmla="*/ 1281271 h 3134916"/>
                <a:gd name="connsiteX26" fmla="*/ 632102 w 1288327"/>
                <a:gd name="connsiteY26" fmla="*/ 789460 h 3134916"/>
                <a:gd name="connsiteX27" fmla="*/ 405407 w 1288327"/>
                <a:gd name="connsiteY27" fmla="*/ 789460 h 3134916"/>
                <a:gd name="connsiteX0" fmla="*/ 0 w 1288327"/>
                <a:gd name="connsiteY0" fmla="*/ 0 h 3134916"/>
                <a:gd name="connsiteX1" fmla="*/ 574703 w 1288327"/>
                <a:gd name="connsiteY1" fmla="*/ 0 h 3134916"/>
                <a:gd name="connsiteX2" fmla="*/ 1072358 w 1288327"/>
                <a:gd name="connsiteY2" fmla="*/ 444998 h 3134916"/>
                <a:gd name="connsiteX3" fmla="*/ 792480 w 1288327"/>
                <a:gd name="connsiteY3" fmla="*/ 444998 h 3134916"/>
                <a:gd name="connsiteX4" fmla="*/ 792480 w 1288327"/>
                <a:gd name="connsiteY4" fmla="*/ 1503245 h 3134916"/>
                <a:gd name="connsiteX5" fmla="*/ 944960 w 1288327"/>
                <a:gd name="connsiteY5" fmla="*/ 1503245 h 3134916"/>
                <a:gd name="connsiteX6" fmla="*/ 1288327 w 1288327"/>
                <a:gd name="connsiteY6" fmla="*/ 1996128 h 3134916"/>
                <a:gd name="connsiteX7" fmla="*/ 1150620 w 1288327"/>
                <a:gd name="connsiteY7" fmla="*/ 1996128 h 3134916"/>
                <a:gd name="connsiteX8" fmla="*/ 1150620 w 1288327"/>
                <a:gd name="connsiteY8" fmla="*/ 3134916 h 3134916"/>
                <a:gd name="connsiteX9" fmla="*/ 0 w 1288327"/>
                <a:gd name="connsiteY9" fmla="*/ 3134916 h 3134916"/>
                <a:gd name="connsiteX10" fmla="*/ 0 w 1288327"/>
                <a:gd name="connsiteY10" fmla="*/ 2808885 h 3134916"/>
                <a:gd name="connsiteX11" fmla="*/ 462915 w 1288327"/>
                <a:gd name="connsiteY11" fmla="*/ 2808885 h 3134916"/>
                <a:gd name="connsiteX12" fmla="*/ 462915 w 1288327"/>
                <a:gd name="connsiteY12" fmla="*/ 2006775 h 3134916"/>
                <a:gd name="connsiteX13" fmla="*/ 0 w 1288327"/>
                <a:gd name="connsiteY13" fmla="*/ 2006775 h 3134916"/>
                <a:gd name="connsiteX14" fmla="*/ 0 w 1288327"/>
                <a:gd name="connsiteY14" fmla="*/ 1866953 h 3134916"/>
                <a:gd name="connsiteX15" fmla="*/ 0 w 1288327"/>
                <a:gd name="connsiteY15" fmla="*/ 382369 h 3134916"/>
                <a:gd name="connsiteX16" fmla="*/ 0 w 1288327"/>
                <a:gd name="connsiteY16" fmla="*/ 0 h 3134916"/>
                <a:gd name="connsiteX17" fmla="*/ 124300 w 1288327"/>
                <a:gd name="connsiteY17" fmla="*/ 789460 h 3134916"/>
                <a:gd name="connsiteX18" fmla="*/ 124300 w 1288327"/>
                <a:gd name="connsiteY18" fmla="*/ 1281271 h 3134916"/>
                <a:gd name="connsiteX19" fmla="*/ 350995 w 1288327"/>
                <a:gd name="connsiteY19" fmla="*/ 1281271 h 3134916"/>
                <a:gd name="connsiteX20" fmla="*/ 350995 w 1288327"/>
                <a:gd name="connsiteY20" fmla="*/ 789460 h 3134916"/>
                <a:gd name="connsiteX21" fmla="*/ 124300 w 1288327"/>
                <a:gd name="connsiteY21" fmla="*/ 789460 h 3134916"/>
                <a:gd name="connsiteX22" fmla="*/ 405407 w 1288327"/>
                <a:gd name="connsiteY22" fmla="*/ 789460 h 3134916"/>
                <a:gd name="connsiteX23" fmla="*/ 405407 w 1288327"/>
                <a:gd name="connsiteY23" fmla="*/ 1281271 h 3134916"/>
                <a:gd name="connsiteX24" fmla="*/ 632102 w 1288327"/>
                <a:gd name="connsiteY24" fmla="*/ 1281271 h 3134916"/>
                <a:gd name="connsiteX25" fmla="*/ 632102 w 1288327"/>
                <a:gd name="connsiteY25" fmla="*/ 789460 h 3134916"/>
                <a:gd name="connsiteX26" fmla="*/ 405407 w 1288327"/>
                <a:gd name="connsiteY26" fmla="*/ 789460 h 3134916"/>
                <a:gd name="connsiteX0" fmla="*/ 0 w 1288327"/>
                <a:gd name="connsiteY0" fmla="*/ 0 h 3134916"/>
                <a:gd name="connsiteX1" fmla="*/ 574703 w 1288327"/>
                <a:gd name="connsiteY1" fmla="*/ 0 h 3134916"/>
                <a:gd name="connsiteX2" fmla="*/ 1072358 w 1288327"/>
                <a:gd name="connsiteY2" fmla="*/ 444998 h 3134916"/>
                <a:gd name="connsiteX3" fmla="*/ 792480 w 1288327"/>
                <a:gd name="connsiteY3" fmla="*/ 444998 h 3134916"/>
                <a:gd name="connsiteX4" fmla="*/ 792480 w 1288327"/>
                <a:gd name="connsiteY4" fmla="*/ 1503245 h 3134916"/>
                <a:gd name="connsiteX5" fmla="*/ 944960 w 1288327"/>
                <a:gd name="connsiteY5" fmla="*/ 1503245 h 3134916"/>
                <a:gd name="connsiteX6" fmla="*/ 1288327 w 1288327"/>
                <a:gd name="connsiteY6" fmla="*/ 1996128 h 3134916"/>
                <a:gd name="connsiteX7" fmla="*/ 1150620 w 1288327"/>
                <a:gd name="connsiteY7" fmla="*/ 1996128 h 3134916"/>
                <a:gd name="connsiteX8" fmla="*/ 1150620 w 1288327"/>
                <a:gd name="connsiteY8" fmla="*/ 3134916 h 3134916"/>
                <a:gd name="connsiteX9" fmla="*/ 0 w 1288327"/>
                <a:gd name="connsiteY9" fmla="*/ 3134916 h 3134916"/>
                <a:gd name="connsiteX10" fmla="*/ 0 w 1288327"/>
                <a:gd name="connsiteY10" fmla="*/ 2808885 h 3134916"/>
                <a:gd name="connsiteX11" fmla="*/ 462915 w 1288327"/>
                <a:gd name="connsiteY11" fmla="*/ 2808885 h 3134916"/>
                <a:gd name="connsiteX12" fmla="*/ 462915 w 1288327"/>
                <a:gd name="connsiteY12" fmla="*/ 2006775 h 3134916"/>
                <a:gd name="connsiteX13" fmla="*/ 0 w 1288327"/>
                <a:gd name="connsiteY13" fmla="*/ 2006775 h 3134916"/>
                <a:gd name="connsiteX14" fmla="*/ 0 w 1288327"/>
                <a:gd name="connsiteY14" fmla="*/ 382369 h 3134916"/>
                <a:gd name="connsiteX15" fmla="*/ 0 w 1288327"/>
                <a:gd name="connsiteY15" fmla="*/ 0 h 3134916"/>
                <a:gd name="connsiteX16" fmla="*/ 124300 w 1288327"/>
                <a:gd name="connsiteY16" fmla="*/ 789460 h 3134916"/>
                <a:gd name="connsiteX17" fmla="*/ 124300 w 1288327"/>
                <a:gd name="connsiteY17" fmla="*/ 1281271 h 3134916"/>
                <a:gd name="connsiteX18" fmla="*/ 350995 w 1288327"/>
                <a:gd name="connsiteY18" fmla="*/ 1281271 h 3134916"/>
                <a:gd name="connsiteX19" fmla="*/ 350995 w 1288327"/>
                <a:gd name="connsiteY19" fmla="*/ 789460 h 3134916"/>
                <a:gd name="connsiteX20" fmla="*/ 124300 w 1288327"/>
                <a:gd name="connsiteY20" fmla="*/ 789460 h 3134916"/>
                <a:gd name="connsiteX21" fmla="*/ 405407 w 1288327"/>
                <a:gd name="connsiteY21" fmla="*/ 789460 h 3134916"/>
                <a:gd name="connsiteX22" fmla="*/ 405407 w 1288327"/>
                <a:gd name="connsiteY22" fmla="*/ 1281271 h 3134916"/>
                <a:gd name="connsiteX23" fmla="*/ 632102 w 1288327"/>
                <a:gd name="connsiteY23" fmla="*/ 1281271 h 3134916"/>
                <a:gd name="connsiteX24" fmla="*/ 632102 w 1288327"/>
                <a:gd name="connsiteY24" fmla="*/ 789460 h 3134916"/>
                <a:gd name="connsiteX25" fmla="*/ 405407 w 1288327"/>
                <a:gd name="connsiteY25" fmla="*/ 789460 h 313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327" h="3134916">
                  <a:moveTo>
                    <a:pt x="0" y="0"/>
                  </a:moveTo>
                  <a:lnTo>
                    <a:pt x="574703" y="0"/>
                  </a:lnTo>
                  <a:lnTo>
                    <a:pt x="1072358" y="444998"/>
                  </a:lnTo>
                  <a:lnTo>
                    <a:pt x="792480" y="444998"/>
                  </a:lnTo>
                  <a:lnTo>
                    <a:pt x="792480" y="1503245"/>
                  </a:lnTo>
                  <a:lnTo>
                    <a:pt x="944960" y="1503245"/>
                  </a:lnTo>
                  <a:lnTo>
                    <a:pt x="1288327" y="1996128"/>
                  </a:lnTo>
                  <a:lnTo>
                    <a:pt x="1150620" y="1996128"/>
                  </a:lnTo>
                  <a:lnTo>
                    <a:pt x="1150620" y="3134916"/>
                  </a:lnTo>
                  <a:lnTo>
                    <a:pt x="0" y="3134916"/>
                  </a:lnTo>
                  <a:lnTo>
                    <a:pt x="0" y="2808885"/>
                  </a:lnTo>
                  <a:lnTo>
                    <a:pt x="462915" y="2808885"/>
                  </a:lnTo>
                  <a:lnTo>
                    <a:pt x="462915" y="2006775"/>
                  </a:lnTo>
                  <a:lnTo>
                    <a:pt x="0" y="2006775"/>
                  </a:lnTo>
                  <a:lnTo>
                    <a:pt x="0" y="382369"/>
                  </a:lnTo>
                  <a:lnTo>
                    <a:pt x="0" y="0"/>
                  </a:lnTo>
                  <a:close/>
                  <a:moveTo>
                    <a:pt x="124300" y="789460"/>
                  </a:moveTo>
                  <a:lnTo>
                    <a:pt x="124300" y="1281271"/>
                  </a:lnTo>
                  <a:lnTo>
                    <a:pt x="350995" y="1281271"/>
                  </a:lnTo>
                  <a:lnTo>
                    <a:pt x="350995" y="789460"/>
                  </a:lnTo>
                  <a:lnTo>
                    <a:pt x="124300" y="789460"/>
                  </a:lnTo>
                  <a:close/>
                  <a:moveTo>
                    <a:pt x="405407" y="789460"/>
                  </a:moveTo>
                  <a:lnTo>
                    <a:pt x="405407" y="1281271"/>
                  </a:lnTo>
                  <a:lnTo>
                    <a:pt x="632102" y="1281271"/>
                  </a:lnTo>
                  <a:lnTo>
                    <a:pt x="632102" y="789460"/>
                  </a:lnTo>
                  <a:lnTo>
                    <a:pt x="405407" y="789460"/>
                  </a:lnTo>
                  <a:close/>
                </a:path>
              </a:pathLst>
            </a:cu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7C492B6C-A291-40CC-B3F0-07D92B762CBB}"/>
                </a:ext>
              </a:extLst>
            </p:cNvPr>
            <p:cNvSpPr txBox="1"/>
            <p:nvPr/>
          </p:nvSpPr>
          <p:spPr>
            <a:xfrm>
              <a:off x="-2209514" y="2279141"/>
              <a:ext cx="1442145" cy="74936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ja-JP" altLang="en-US" sz="20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２</a:t>
              </a:r>
              <a:r>
                <a: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階以下は</a:t>
              </a:r>
              <a:endParaRPr kumimoji="1" lang="en-US" altLang="ja-JP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kumimoji="1" lang="ja-JP" altLang="en-US" sz="20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水</a:t>
              </a:r>
              <a:r>
                <a: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に</a:t>
              </a:r>
              <a:r>
                <a:rPr kumimoji="1" lang="ja-JP" altLang="en-US" sz="20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浸</a:t>
              </a:r>
              <a:r>
                <a: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かる</a:t>
              </a:r>
              <a:endPara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59" name="右中かっこ 58">
              <a:extLst>
                <a:ext uri="{FF2B5EF4-FFF2-40B4-BE49-F238E27FC236}">
                  <a16:creationId xmlns:a16="http://schemas.microsoft.com/office/drawing/2014/main" id="{E6000309-292F-4BC6-A878-4351F6F2642C}"/>
                </a:ext>
              </a:extLst>
            </p:cNvPr>
            <p:cNvSpPr/>
            <p:nvPr/>
          </p:nvSpPr>
          <p:spPr>
            <a:xfrm>
              <a:off x="-2523422" y="1479619"/>
              <a:ext cx="246420" cy="1600468"/>
            </a:xfrm>
            <a:prstGeom prst="rightBrace">
              <a:avLst>
                <a:gd name="adj1" fmla="val 119655"/>
                <a:gd name="adj2" fmla="val 75581"/>
              </a:avLst>
            </a:prstGeom>
            <a:ln w="38100" cap="rnd">
              <a:solidFill>
                <a:schemeClr val="tx1"/>
              </a:solidFill>
              <a:round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algn="ctr"/>
              <a:endParaRPr kumimoji="1" lang="ja-JP" altLang="en-US" sz="1600"/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>
            <a:off x="4550334" y="2751862"/>
            <a:ext cx="670082" cy="52322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40C0AB19-D9EE-4A98-B958-FBC14500A22F}"/>
              </a:ext>
            </a:extLst>
          </p:cNvPr>
          <p:cNvGrpSpPr/>
          <p:nvPr/>
        </p:nvGrpSpPr>
        <p:grpSpPr>
          <a:xfrm>
            <a:off x="128736" y="1655875"/>
            <a:ext cx="2669320" cy="714727"/>
            <a:chOff x="121421" y="1655875"/>
            <a:chExt cx="2669320" cy="714727"/>
          </a:xfrm>
          <a:effectLst>
            <a:glow rad="127000">
              <a:schemeClr val="bg1"/>
            </a:glow>
          </a:effectLst>
        </p:grpSpPr>
        <p:sp>
          <p:nvSpPr>
            <p:cNvPr id="8" name="テキスト ボックス 7"/>
            <p:cNvSpPr txBox="1"/>
            <p:nvPr/>
          </p:nvSpPr>
          <p:spPr>
            <a:xfrm>
              <a:off x="121421" y="1838978"/>
              <a:ext cx="2669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自宅　　　の場合</a:t>
              </a:r>
            </a:p>
          </p:txBody>
        </p:sp>
        <p:grpSp>
          <p:nvGrpSpPr>
            <p:cNvPr id="20" name="グループ化 19"/>
            <p:cNvGrpSpPr/>
            <p:nvPr/>
          </p:nvGrpSpPr>
          <p:grpSpPr>
            <a:xfrm>
              <a:off x="961715" y="1655875"/>
              <a:ext cx="663577" cy="714727"/>
              <a:chOff x="3396343" y="1959339"/>
              <a:chExt cx="566058" cy="609690"/>
            </a:xfrm>
          </p:grpSpPr>
          <p:sp>
            <p:nvSpPr>
              <p:cNvPr id="21" name="円/楕円 20"/>
              <p:cNvSpPr/>
              <p:nvPr/>
            </p:nvSpPr>
            <p:spPr>
              <a:xfrm>
                <a:off x="3396343" y="2002971"/>
                <a:ext cx="566058" cy="56605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/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3515280" y="1959339"/>
                <a:ext cx="328183" cy="52509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kumimoji="1" lang="ja-JP" altLang="en-US" sz="4000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Ａ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489DEA7-420E-4415-9C29-3A80900E1DB3}"/>
              </a:ext>
            </a:extLst>
          </p:cNvPr>
          <p:cNvGrpSpPr/>
          <p:nvPr/>
        </p:nvGrpSpPr>
        <p:grpSpPr>
          <a:xfrm>
            <a:off x="5639689" y="1866484"/>
            <a:ext cx="3001527" cy="738664"/>
            <a:chOff x="5571138" y="2356317"/>
            <a:chExt cx="3001527" cy="738664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5856531" y="2356317"/>
              <a:ext cx="2386540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ja-JP" alt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建物が水没して</a:t>
              </a:r>
              <a:endParaRPr kumimoji="1" lang="en-US" altLang="ja-JP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r"/>
              <a:r>
                <a:rPr kumimoji="1" lang="ja-JP" alt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しまうかも</a:t>
              </a:r>
              <a:r>
                <a:rPr kumimoji="1" lang="en-US" altLang="ja-JP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…</a:t>
              </a:r>
            </a:p>
          </p:txBody>
        </p:sp>
        <p:cxnSp>
          <p:nvCxnSpPr>
            <p:cNvPr id="25" name="直線コネクタ 24"/>
            <p:cNvCxnSpPr/>
            <p:nvPr/>
          </p:nvCxnSpPr>
          <p:spPr>
            <a:xfrm>
              <a:off x="5571138" y="2431998"/>
              <a:ext cx="216000" cy="64800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>
              <a:off x="8356665" y="2431998"/>
              <a:ext cx="216000" cy="64800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正方形/長方形 29"/>
          <p:cNvSpPr/>
          <p:nvPr/>
        </p:nvSpPr>
        <p:spPr>
          <a:xfrm>
            <a:off x="161484" y="82457"/>
            <a:ext cx="2055655" cy="626480"/>
          </a:xfrm>
          <a:prstGeom prst="rect">
            <a:avLst/>
          </a:prstGeom>
          <a:solidFill>
            <a:schemeClr val="bg1"/>
          </a:solidFill>
          <a:ln w="63500">
            <a:solidFill>
              <a:srgbClr val="4964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14747" y="11326"/>
            <a:ext cx="1952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解　説</a:t>
            </a:r>
            <a:endParaRPr kumimoji="1" lang="en-US" altLang="ja-JP" sz="40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21421" y="698322"/>
            <a:ext cx="4677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このハザードマップによると・・・</a:t>
            </a:r>
            <a:endParaRPr kumimoji="1" lang="en-US" altLang="ja-JP" sz="28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5770516" y="462420"/>
            <a:ext cx="2231189" cy="378391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15" y="365886"/>
            <a:ext cx="1235685" cy="1201704"/>
          </a:xfrm>
          <a:prstGeom prst="rect">
            <a:avLst/>
          </a:prstGeom>
        </p:spPr>
      </p:pic>
      <p:sp>
        <p:nvSpPr>
          <p:cNvPr id="40" name="テキスト ボックス 39"/>
          <p:cNvSpPr txBox="1"/>
          <p:nvPr/>
        </p:nvSpPr>
        <p:spPr>
          <a:xfrm>
            <a:off x="5770516" y="447005"/>
            <a:ext cx="3814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コンクリート２階建て</a:t>
            </a: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EF9B79CE-E73F-431F-919C-01693EA11DD2}"/>
              </a:ext>
            </a:extLst>
          </p:cNvPr>
          <p:cNvGrpSpPr/>
          <p:nvPr/>
        </p:nvGrpSpPr>
        <p:grpSpPr>
          <a:xfrm>
            <a:off x="5452887" y="4582913"/>
            <a:ext cx="3384000" cy="1984389"/>
            <a:chOff x="5452887" y="4582913"/>
            <a:chExt cx="3384000" cy="1984389"/>
          </a:xfrm>
        </p:grpSpPr>
        <p:sp>
          <p:nvSpPr>
            <p:cNvPr id="36" name="正方形/長方形 35"/>
            <p:cNvSpPr/>
            <p:nvPr/>
          </p:nvSpPr>
          <p:spPr>
            <a:xfrm>
              <a:off x="5452887" y="4875302"/>
              <a:ext cx="3384000" cy="1692000"/>
            </a:xfrm>
            <a:prstGeom prst="rect">
              <a:avLst/>
            </a:prstGeom>
            <a:solidFill>
              <a:srgbClr val="496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5733816" y="5100887"/>
              <a:ext cx="2813271" cy="115724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kumimoji="1" lang="ja-JP" altLang="en-US" sz="3600" dirty="0">
                  <a:solidFill>
                    <a:srgbClr val="FFFF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早い段階</a:t>
              </a:r>
              <a:r>
                <a:rPr kumimoji="1" lang="ja-JP" altLang="en-US" sz="28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で</a:t>
              </a:r>
              <a:endParaRPr kumimoji="1" lang="en-US" altLang="ja-JP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3600" dirty="0">
                  <a:solidFill>
                    <a:srgbClr val="FFFF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安全なところ</a:t>
              </a:r>
              <a:r>
                <a:rPr kumimoji="1" lang="ja-JP" altLang="en-US" sz="28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へ</a:t>
              </a:r>
              <a:endPara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5452887" y="4582913"/>
              <a:ext cx="1905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>
                  <a:solidFill>
                    <a:srgbClr val="49647F"/>
                  </a:solidFill>
                  <a:effectLst>
                    <a:glow rad="1270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避難行動</a:t>
              </a:r>
              <a:endParaRPr kumimoji="1" lang="ja-JP" altLang="en-US" sz="3600" dirty="0">
                <a:solidFill>
                  <a:srgbClr val="49647F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4CE0661F-7480-4489-9266-6C8DFB9B0A4B}"/>
              </a:ext>
            </a:extLst>
          </p:cNvPr>
          <p:cNvSpPr txBox="1"/>
          <p:nvPr/>
        </p:nvSpPr>
        <p:spPr>
          <a:xfrm>
            <a:off x="5452888" y="2615492"/>
            <a:ext cx="3384000" cy="134016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chemeClr val="bg1"/>
            </a:solidFill>
          </a:ln>
        </p:spPr>
        <p:txBody>
          <a:bodyPr wrap="square" lIns="144000" tIns="36000" rIns="144000" bIns="72000" rtlCol="0" anchor="ctr" anchorCtr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自宅</a:t>
            </a:r>
            <a:r>
              <a:rPr kumimoji="1" lang="ja-JP" altLang="en-US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にとどまることは</a:t>
            </a:r>
            <a:r>
              <a:rPr kumimoji="1" lang="ja-JP" altLang="en-US" sz="2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不可</a:t>
            </a:r>
            <a:endParaRPr kumimoji="1" lang="en-US" altLang="ja-JP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区域外</a:t>
            </a:r>
            <a:r>
              <a:rPr kumimoji="1" lang="ja-JP" altLang="en-US" sz="2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への</a:t>
            </a:r>
            <a:endParaRPr kumimoji="1" lang="en-US" altLang="ja-JP" sz="20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r"/>
            <a:r>
              <a:rPr kumimoji="1" lang="ja-JP" altLang="en-US" sz="28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早め</a:t>
            </a:r>
            <a:r>
              <a:rPr kumimoji="1" lang="ja-JP" altLang="en-US" sz="20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</a:t>
            </a:r>
            <a:r>
              <a:rPr kumimoji="1" lang="ja-JP" altLang="en-US" sz="28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</a:t>
            </a:r>
            <a:r>
              <a:rPr kumimoji="1" lang="ja-JP" altLang="en-US" sz="2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</a:t>
            </a:r>
            <a:r>
              <a: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必要</a:t>
            </a:r>
            <a:endParaRPr kumimoji="1" lang="ja-JP" altLang="en-US" sz="20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4" name="下矢印 33"/>
          <p:cNvSpPr/>
          <p:nvPr/>
        </p:nvSpPr>
        <p:spPr>
          <a:xfrm>
            <a:off x="6746751" y="4010387"/>
            <a:ext cx="787400" cy="638328"/>
          </a:xfrm>
          <a:prstGeom prst="downArrow">
            <a:avLst/>
          </a:prstGeom>
          <a:solidFill>
            <a:srgbClr val="49647F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3219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E00A2746-349B-47F6-A64D-34A5F6C8FF35}"/>
              </a:ext>
            </a:extLst>
          </p:cNvPr>
          <p:cNvGrpSpPr>
            <a:grpSpLocks noChangeAspect="1"/>
          </p:cNvGrpSpPr>
          <p:nvPr/>
        </p:nvGrpSpPr>
        <p:grpSpPr>
          <a:xfrm>
            <a:off x="265875" y="1707022"/>
            <a:ext cx="4080858" cy="3312000"/>
            <a:chOff x="-5303732" y="1310442"/>
            <a:chExt cx="4968000" cy="4032000"/>
          </a:xfrm>
        </p:grpSpPr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B57FC44D-35CA-4380-84C1-4E46F84B4B30}"/>
                </a:ext>
              </a:extLst>
            </p:cNvPr>
            <p:cNvSpPr/>
            <p:nvPr/>
          </p:nvSpPr>
          <p:spPr>
            <a:xfrm>
              <a:off x="-5240231" y="5064649"/>
              <a:ext cx="4824000" cy="215712"/>
            </a:xfrm>
            <a:prstGeom prst="rect">
              <a:avLst/>
            </a:prstGeom>
            <a:solidFill>
              <a:srgbClr val="F8F4AB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kumimoji="1" lang="ja-JP" altLang="en-US" sz="1600" dirty="0"/>
                <a:t>ｚ</a:t>
              </a:r>
            </a:p>
          </p:txBody>
        </p: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F5F88589-4743-4CD8-A7B8-D03401C38A86}"/>
                </a:ext>
              </a:extLst>
            </p:cNvPr>
            <p:cNvSpPr/>
            <p:nvPr/>
          </p:nvSpPr>
          <p:spPr>
            <a:xfrm>
              <a:off x="-5240231" y="3194424"/>
              <a:ext cx="4824000" cy="1208096"/>
            </a:xfrm>
            <a:prstGeom prst="rect">
              <a:avLst/>
            </a:prstGeom>
            <a:solidFill>
              <a:srgbClr val="FFB7BA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178CA29E-321D-4416-B3BB-5FCE2F24AAF2}"/>
                </a:ext>
              </a:extLst>
            </p:cNvPr>
            <p:cNvSpPr/>
            <p:nvPr/>
          </p:nvSpPr>
          <p:spPr>
            <a:xfrm>
              <a:off x="-5240231" y="1970422"/>
              <a:ext cx="4824000" cy="612000"/>
            </a:xfrm>
            <a:prstGeom prst="rect">
              <a:avLst/>
            </a:prstGeom>
            <a:solidFill>
              <a:srgbClr val="F384C9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id="{93D02EB5-965E-4AC7-A5B8-8A0C7DB3E597}"/>
                </a:ext>
              </a:extLst>
            </p:cNvPr>
            <p:cNvSpPr/>
            <p:nvPr/>
          </p:nvSpPr>
          <p:spPr>
            <a:xfrm>
              <a:off x="-5240231" y="1358421"/>
              <a:ext cx="4824000" cy="612000"/>
            </a:xfrm>
            <a:prstGeom prst="rect">
              <a:avLst/>
            </a:prstGeom>
            <a:solidFill>
              <a:srgbClr val="DB79DD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40DDBA19-60BC-4658-B88E-C76EC8B10B6C}"/>
                </a:ext>
              </a:extLst>
            </p:cNvPr>
            <p:cNvSpPr txBox="1"/>
            <p:nvPr/>
          </p:nvSpPr>
          <p:spPr>
            <a:xfrm>
              <a:off x="-4286230" y="4955773"/>
              <a:ext cx="1591376" cy="37558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kumimoji="1" lang="en-US" altLang="ja-JP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0.5</a:t>
              </a:r>
              <a:r>
                <a:rPr kumimoji="1" lang="ja-JP" altLang="en-US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ｍ</a:t>
              </a:r>
              <a:r>
                <a:rPr kumimoji="1" lang="ja-JP" altLang="en-US" sz="12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未満</a:t>
              </a:r>
              <a:endParaRPr kumimoji="1" lang="ja-JP" altLang="en-US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44673D6-48E5-4BD6-8FED-23B1F615B6F5}"/>
                </a:ext>
              </a:extLst>
            </p:cNvPr>
            <p:cNvSpPr txBox="1"/>
            <p:nvPr/>
          </p:nvSpPr>
          <p:spPr>
            <a:xfrm>
              <a:off x="-4286230" y="3610680"/>
              <a:ext cx="1453435" cy="37558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ja-JP" altLang="en-US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３～５ｍ</a:t>
              </a:r>
              <a:r>
                <a:rPr kumimoji="1" lang="ja-JP" altLang="en-US" sz="12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未満</a:t>
              </a:r>
              <a:endPara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6A64D73B-5E73-4136-9048-70C2993F4A01}"/>
                </a:ext>
              </a:extLst>
            </p:cNvPr>
            <p:cNvSpPr txBox="1"/>
            <p:nvPr/>
          </p:nvSpPr>
          <p:spPr>
            <a:xfrm>
              <a:off x="-4286230" y="2064718"/>
              <a:ext cx="1836843" cy="37558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en-US" altLang="ja-JP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10</a:t>
              </a:r>
              <a:r>
                <a:rPr kumimoji="1" lang="ja-JP" altLang="en-US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～</a:t>
              </a:r>
              <a:r>
                <a:rPr kumimoji="1" lang="en-US" altLang="ja-JP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20</a:t>
              </a:r>
              <a:r>
                <a:rPr kumimoji="1" lang="ja-JP" altLang="en-US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ｍ</a:t>
              </a:r>
              <a:r>
                <a:rPr kumimoji="1" lang="ja-JP" altLang="en-US" sz="12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未満</a:t>
              </a:r>
              <a:endPara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B0D3390A-FB99-4143-A644-30E2E31AA511}"/>
                </a:ext>
              </a:extLst>
            </p:cNvPr>
            <p:cNvSpPr txBox="1"/>
            <p:nvPr/>
          </p:nvSpPr>
          <p:spPr>
            <a:xfrm>
              <a:off x="-4286230" y="1402778"/>
              <a:ext cx="1066113" cy="37558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en-US" altLang="ja-JP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20</a:t>
              </a:r>
              <a:r>
                <a:rPr kumimoji="1" lang="ja-JP" altLang="en-US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ｍ</a:t>
              </a:r>
              <a:r>
                <a:rPr kumimoji="1" lang="ja-JP" altLang="en-US" sz="12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以上</a:t>
              </a:r>
              <a:endParaRPr kumimoji="1" lang="ja-JP" altLang="en-US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A1A42329-DECE-43B1-890E-77C606830E5A}"/>
                </a:ext>
              </a:extLst>
            </p:cNvPr>
            <p:cNvSpPr txBox="1"/>
            <p:nvPr/>
          </p:nvSpPr>
          <p:spPr>
            <a:xfrm>
              <a:off x="-2209513" y="4955773"/>
              <a:ext cx="1768378" cy="37558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ja-JP" altLang="en-US" sz="20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１</a:t>
              </a:r>
              <a:r>
                <a: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階</a:t>
              </a:r>
              <a:r>
                <a:rPr kumimoji="1" lang="ja-JP" altLang="en-US" sz="20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床下浸水</a:t>
              </a:r>
              <a:endParaRPr kumimoji="1" lang="ja-JP" altLang="en-US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9F2EF0F0-89CD-4824-9DA9-E46C45E127BA}"/>
                </a:ext>
              </a:extLst>
            </p:cNvPr>
            <p:cNvSpPr txBox="1"/>
            <p:nvPr/>
          </p:nvSpPr>
          <p:spPr>
            <a:xfrm>
              <a:off x="-2209514" y="3610680"/>
              <a:ext cx="1142403" cy="37558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ja-JP" altLang="en-US" sz="20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２</a:t>
              </a:r>
              <a:r>
                <a: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階</a:t>
              </a:r>
              <a:r>
                <a:rPr kumimoji="1" lang="ja-JP" altLang="en-US" sz="20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浸水</a:t>
              </a:r>
            </a:p>
          </p:txBody>
        </p:sp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CEC07530-70D0-4041-8619-5414E51F2AA7}"/>
                </a:ext>
              </a:extLst>
            </p:cNvPr>
            <p:cNvSpPr/>
            <p:nvPr/>
          </p:nvSpPr>
          <p:spPr>
            <a:xfrm>
              <a:off x="-5240231" y="2582420"/>
              <a:ext cx="4824000" cy="612000"/>
            </a:xfrm>
            <a:prstGeom prst="rect">
              <a:avLst/>
            </a:prstGeom>
            <a:solidFill>
              <a:srgbClr val="FE908F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ACBFA048-1B21-4750-A77B-8B4AA5C5CFE2}"/>
                </a:ext>
              </a:extLst>
            </p:cNvPr>
            <p:cNvSpPr txBox="1"/>
            <p:nvPr/>
          </p:nvSpPr>
          <p:spPr>
            <a:xfrm>
              <a:off x="-4286230" y="2707629"/>
              <a:ext cx="1676438" cy="37558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ja-JP" altLang="en-US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５～</a:t>
              </a:r>
              <a:r>
                <a:rPr kumimoji="1" lang="en-US" altLang="ja-JP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10</a:t>
              </a:r>
              <a:r>
                <a:rPr kumimoji="1" lang="ja-JP" altLang="en-US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ｍ</a:t>
              </a:r>
              <a:r>
                <a:rPr kumimoji="1" lang="ja-JP" altLang="en-US" sz="12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未満</a:t>
              </a:r>
              <a:endPara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4218FC73-B04B-4BC6-9F04-248BD9AD13EF}"/>
                </a:ext>
              </a:extLst>
            </p:cNvPr>
            <p:cNvSpPr txBox="1"/>
            <p:nvPr/>
          </p:nvSpPr>
          <p:spPr>
            <a:xfrm>
              <a:off x="-2209514" y="2278241"/>
              <a:ext cx="1445610" cy="75116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ja-JP" altLang="en-US" sz="20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２</a:t>
              </a:r>
              <a:r>
                <a: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階以下は</a:t>
              </a:r>
              <a:endParaRPr kumimoji="1" lang="en-US" altLang="ja-JP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kumimoji="1" lang="ja-JP" altLang="en-US" sz="20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水</a:t>
              </a:r>
              <a:r>
                <a: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に</a:t>
              </a:r>
              <a:r>
                <a:rPr kumimoji="1" lang="ja-JP" altLang="en-US" sz="20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浸</a:t>
              </a:r>
              <a:r>
                <a: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かる</a:t>
              </a:r>
              <a:endPara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86" name="右中かっこ 85">
              <a:extLst>
                <a:ext uri="{FF2B5EF4-FFF2-40B4-BE49-F238E27FC236}">
                  <a16:creationId xmlns:a16="http://schemas.microsoft.com/office/drawing/2014/main" id="{5E1D46E4-8E6D-48F9-B650-33687923E214}"/>
                </a:ext>
              </a:extLst>
            </p:cNvPr>
            <p:cNvSpPr/>
            <p:nvPr/>
          </p:nvSpPr>
          <p:spPr>
            <a:xfrm>
              <a:off x="-2523422" y="1479619"/>
              <a:ext cx="246420" cy="1600468"/>
            </a:xfrm>
            <a:prstGeom prst="rightBrace">
              <a:avLst>
                <a:gd name="adj1" fmla="val 119655"/>
                <a:gd name="adj2" fmla="val 75581"/>
              </a:avLst>
            </a:prstGeom>
            <a:ln w="38100" cap="rnd">
              <a:solidFill>
                <a:schemeClr val="tx1"/>
              </a:solidFill>
              <a:round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81" name="正方形/長方形 80">
              <a:extLst>
                <a:ext uri="{FF2B5EF4-FFF2-40B4-BE49-F238E27FC236}">
                  <a16:creationId xmlns:a16="http://schemas.microsoft.com/office/drawing/2014/main" id="{1CB59E42-BF41-4B2C-851E-66FB1F01ABF5}"/>
                </a:ext>
              </a:extLst>
            </p:cNvPr>
            <p:cNvSpPr/>
            <p:nvPr/>
          </p:nvSpPr>
          <p:spPr>
            <a:xfrm>
              <a:off x="-5303732" y="1310442"/>
              <a:ext cx="4968000" cy="4032000"/>
            </a:xfrm>
            <a:prstGeom prst="rect">
              <a:avLst/>
            </a:prstGeom>
            <a:solidFill>
              <a:srgbClr val="EAEAEA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8308D6DF-D923-46B1-8EAD-5E79DCFE3849}"/>
                </a:ext>
              </a:extLst>
            </p:cNvPr>
            <p:cNvSpPr/>
            <p:nvPr/>
          </p:nvSpPr>
          <p:spPr>
            <a:xfrm>
              <a:off x="-5240231" y="4402523"/>
              <a:ext cx="4824000" cy="662126"/>
            </a:xfrm>
            <a:prstGeom prst="rect">
              <a:avLst/>
            </a:prstGeom>
            <a:solidFill>
              <a:srgbClr val="FED9BF"/>
            </a:solidFill>
            <a:ln w="25400">
              <a:solidFill>
                <a:schemeClr val="tx1"/>
              </a:solidFill>
            </a:ln>
            <a:effectLst>
              <a:glow rad="63500">
                <a:srgbClr val="FFFF00"/>
              </a:glow>
              <a:outerShdw blurRad="190500" sx="102000" sy="102000" algn="ctr" rotWithShape="0">
                <a:srgbClr val="FFFF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92CE9FCD-9065-4691-9597-8A27EF0FD944}"/>
                </a:ext>
              </a:extLst>
            </p:cNvPr>
            <p:cNvSpPr txBox="1"/>
            <p:nvPr/>
          </p:nvSpPr>
          <p:spPr>
            <a:xfrm>
              <a:off x="-4286230" y="4545361"/>
              <a:ext cx="1748816" cy="37558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en-US" altLang="ja-JP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0.5</a:t>
              </a:r>
              <a:r>
                <a:rPr kumimoji="1" lang="ja-JP" altLang="en-US" sz="20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～３ｍ</a:t>
              </a:r>
              <a:r>
                <a:rPr kumimoji="1" lang="ja-JP" altLang="en-US" sz="1200" dirty="0">
                  <a:effectLst>
                    <a:glow rad="889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未満</a:t>
              </a:r>
              <a:endParaRPr kumimoji="1" lang="ja-JP" altLang="en-US" sz="2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02455303-7F88-4A97-87F8-0E6AAC33DD2C}"/>
                </a:ext>
              </a:extLst>
            </p:cNvPr>
            <p:cNvSpPr txBox="1"/>
            <p:nvPr/>
          </p:nvSpPr>
          <p:spPr>
            <a:xfrm>
              <a:off x="-2209514" y="4545361"/>
              <a:ext cx="1768379" cy="37558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ja-JP" altLang="en-US" sz="20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１</a:t>
              </a:r>
              <a:r>
                <a:rPr kumimoji="1" lang="ja-JP" altLang="en-US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階</a:t>
              </a:r>
              <a:r>
                <a:rPr kumimoji="1" lang="ja-JP" altLang="en-US" sz="2000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床上浸水</a:t>
              </a:r>
            </a:p>
          </p:txBody>
        </p:sp>
        <p:sp>
          <p:nvSpPr>
            <p:cNvPr id="84" name="フリーフォーム: 図形 83">
              <a:extLst>
                <a:ext uri="{FF2B5EF4-FFF2-40B4-BE49-F238E27FC236}">
                  <a16:creationId xmlns:a16="http://schemas.microsoft.com/office/drawing/2014/main" id="{81D39287-33F7-437F-91D7-B65360373B20}"/>
                </a:ext>
              </a:extLst>
            </p:cNvPr>
            <p:cNvSpPr/>
            <p:nvPr/>
          </p:nvSpPr>
          <p:spPr>
            <a:xfrm>
              <a:off x="-5240230" y="2855479"/>
              <a:ext cx="999491" cy="2432084"/>
            </a:xfrm>
            <a:custGeom>
              <a:avLst/>
              <a:gdLst>
                <a:gd name="connsiteX0" fmla="*/ 0 w 1288327"/>
                <a:gd name="connsiteY0" fmla="*/ 0 h 3134916"/>
                <a:gd name="connsiteX1" fmla="*/ 543849 w 1288327"/>
                <a:gd name="connsiteY1" fmla="*/ 0 h 3134916"/>
                <a:gd name="connsiteX2" fmla="*/ 574703 w 1288327"/>
                <a:gd name="connsiteY2" fmla="*/ 0 h 3134916"/>
                <a:gd name="connsiteX3" fmla="*/ 1072358 w 1288327"/>
                <a:gd name="connsiteY3" fmla="*/ 444998 h 3134916"/>
                <a:gd name="connsiteX4" fmla="*/ 792480 w 1288327"/>
                <a:gd name="connsiteY4" fmla="*/ 444998 h 3134916"/>
                <a:gd name="connsiteX5" fmla="*/ 792480 w 1288327"/>
                <a:gd name="connsiteY5" fmla="*/ 1503245 h 3134916"/>
                <a:gd name="connsiteX6" fmla="*/ 944960 w 1288327"/>
                <a:gd name="connsiteY6" fmla="*/ 1503245 h 3134916"/>
                <a:gd name="connsiteX7" fmla="*/ 1288327 w 1288327"/>
                <a:gd name="connsiteY7" fmla="*/ 1996128 h 3134916"/>
                <a:gd name="connsiteX8" fmla="*/ 1150620 w 1288327"/>
                <a:gd name="connsiteY8" fmla="*/ 1996128 h 3134916"/>
                <a:gd name="connsiteX9" fmla="*/ 1150620 w 1288327"/>
                <a:gd name="connsiteY9" fmla="*/ 3134916 h 3134916"/>
                <a:gd name="connsiteX10" fmla="*/ 0 w 1288327"/>
                <a:gd name="connsiteY10" fmla="*/ 3134916 h 3134916"/>
                <a:gd name="connsiteX11" fmla="*/ 0 w 1288327"/>
                <a:gd name="connsiteY11" fmla="*/ 2808885 h 3134916"/>
                <a:gd name="connsiteX12" fmla="*/ 462915 w 1288327"/>
                <a:gd name="connsiteY12" fmla="*/ 2808885 h 3134916"/>
                <a:gd name="connsiteX13" fmla="*/ 462915 w 1288327"/>
                <a:gd name="connsiteY13" fmla="*/ 2006775 h 3134916"/>
                <a:gd name="connsiteX14" fmla="*/ 0 w 1288327"/>
                <a:gd name="connsiteY14" fmla="*/ 2006775 h 3134916"/>
                <a:gd name="connsiteX15" fmla="*/ 0 w 1288327"/>
                <a:gd name="connsiteY15" fmla="*/ 1866953 h 3134916"/>
                <a:gd name="connsiteX16" fmla="*/ 0 w 1288327"/>
                <a:gd name="connsiteY16" fmla="*/ 1796626 h 3134916"/>
                <a:gd name="connsiteX17" fmla="*/ 0 w 1288327"/>
                <a:gd name="connsiteY17" fmla="*/ 1503245 h 3134916"/>
                <a:gd name="connsiteX18" fmla="*/ 0 w 1288327"/>
                <a:gd name="connsiteY18" fmla="*/ 1414257 h 3134916"/>
                <a:gd name="connsiteX19" fmla="*/ 0 w 1288327"/>
                <a:gd name="connsiteY19" fmla="*/ 382369 h 3134916"/>
                <a:gd name="connsiteX20" fmla="*/ 0 w 1288327"/>
                <a:gd name="connsiteY20" fmla="*/ 0 h 3134916"/>
                <a:gd name="connsiteX21" fmla="*/ 124300 w 1288327"/>
                <a:gd name="connsiteY21" fmla="*/ 789460 h 3134916"/>
                <a:gd name="connsiteX22" fmla="*/ 124300 w 1288327"/>
                <a:gd name="connsiteY22" fmla="*/ 1281271 h 3134916"/>
                <a:gd name="connsiteX23" fmla="*/ 350995 w 1288327"/>
                <a:gd name="connsiteY23" fmla="*/ 1281271 h 3134916"/>
                <a:gd name="connsiteX24" fmla="*/ 350995 w 1288327"/>
                <a:gd name="connsiteY24" fmla="*/ 789460 h 3134916"/>
                <a:gd name="connsiteX25" fmla="*/ 124300 w 1288327"/>
                <a:gd name="connsiteY25" fmla="*/ 789460 h 3134916"/>
                <a:gd name="connsiteX26" fmla="*/ 405407 w 1288327"/>
                <a:gd name="connsiteY26" fmla="*/ 789460 h 3134916"/>
                <a:gd name="connsiteX27" fmla="*/ 405407 w 1288327"/>
                <a:gd name="connsiteY27" fmla="*/ 1281271 h 3134916"/>
                <a:gd name="connsiteX28" fmla="*/ 632102 w 1288327"/>
                <a:gd name="connsiteY28" fmla="*/ 1281271 h 3134916"/>
                <a:gd name="connsiteX29" fmla="*/ 632102 w 1288327"/>
                <a:gd name="connsiteY29" fmla="*/ 789460 h 3134916"/>
                <a:gd name="connsiteX30" fmla="*/ 405407 w 1288327"/>
                <a:gd name="connsiteY30" fmla="*/ 789460 h 3134916"/>
                <a:gd name="connsiteX0" fmla="*/ 0 w 1288327"/>
                <a:gd name="connsiteY0" fmla="*/ 0 h 3134916"/>
                <a:gd name="connsiteX1" fmla="*/ 574703 w 1288327"/>
                <a:gd name="connsiteY1" fmla="*/ 0 h 3134916"/>
                <a:gd name="connsiteX2" fmla="*/ 1072358 w 1288327"/>
                <a:gd name="connsiteY2" fmla="*/ 444998 h 3134916"/>
                <a:gd name="connsiteX3" fmla="*/ 792480 w 1288327"/>
                <a:gd name="connsiteY3" fmla="*/ 444998 h 3134916"/>
                <a:gd name="connsiteX4" fmla="*/ 792480 w 1288327"/>
                <a:gd name="connsiteY4" fmla="*/ 1503245 h 3134916"/>
                <a:gd name="connsiteX5" fmla="*/ 944960 w 1288327"/>
                <a:gd name="connsiteY5" fmla="*/ 1503245 h 3134916"/>
                <a:gd name="connsiteX6" fmla="*/ 1288327 w 1288327"/>
                <a:gd name="connsiteY6" fmla="*/ 1996128 h 3134916"/>
                <a:gd name="connsiteX7" fmla="*/ 1150620 w 1288327"/>
                <a:gd name="connsiteY7" fmla="*/ 1996128 h 3134916"/>
                <a:gd name="connsiteX8" fmla="*/ 1150620 w 1288327"/>
                <a:gd name="connsiteY8" fmla="*/ 3134916 h 3134916"/>
                <a:gd name="connsiteX9" fmla="*/ 0 w 1288327"/>
                <a:gd name="connsiteY9" fmla="*/ 3134916 h 3134916"/>
                <a:gd name="connsiteX10" fmla="*/ 0 w 1288327"/>
                <a:gd name="connsiteY10" fmla="*/ 2808885 h 3134916"/>
                <a:gd name="connsiteX11" fmla="*/ 462915 w 1288327"/>
                <a:gd name="connsiteY11" fmla="*/ 2808885 h 3134916"/>
                <a:gd name="connsiteX12" fmla="*/ 462915 w 1288327"/>
                <a:gd name="connsiteY12" fmla="*/ 2006775 h 3134916"/>
                <a:gd name="connsiteX13" fmla="*/ 0 w 1288327"/>
                <a:gd name="connsiteY13" fmla="*/ 2006775 h 3134916"/>
                <a:gd name="connsiteX14" fmla="*/ 0 w 1288327"/>
                <a:gd name="connsiteY14" fmla="*/ 1866953 h 3134916"/>
                <a:gd name="connsiteX15" fmla="*/ 0 w 1288327"/>
                <a:gd name="connsiteY15" fmla="*/ 1796626 h 3134916"/>
                <a:gd name="connsiteX16" fmla="*/ 0 w 1288327"/>
                <a:gd name="connsiteY16" fmla="*/ 1503245 h 3134916"/>
                <a:gd name="connsiteX17" fmla="*/ 0 w 1288327"/>
                <a:gd name="connsiteY17" fmla="*/ 1414257 h 3134916"/>
                <a:gd name="connsiteX18" fmla="*/ 0 w 1288327"/>
                <a:gd name="connsiteY18" fmla="*/ 382369 h 3134916"/>
                <a:gd name="connsiteX19" fmla="*/ 0 w 1288327"/>
                <a:gd name="connsiteY19" fmla="*/ 0 h 3134916"/>
                <a:gd name="connsiteX20" fmla="*/ 124300 w 1288327"/>
                <a:gd name="connsiteY20" fmla="*/ 789460 h 3134916"/>
                <a:gd name="connsiteX21" fmla="*/ 124300 w 1288327"/>
                <a:gd name="connsiteY21" fmla="*/ 1281271 h 3134916"/>
                <a:gd name="connsiteX22" fmla="*/ 350995 w 1288327"/>
                <a:gd name="connsiteY22" fmla="*/ 1281271 h 3134916"/>
                <a:gd name="connsiteX23" fmla="*/ 350995 w 1288327"/>
                <a:gd name="connsiteY23" fmla="*/ 789460 h 3134916"/>
                <a:gd name="connsiteX24" fmla="*/ 124300 w 1288327"/>
                <a:gd name="connsiteY24" fmla="*/ 789460 h 3134916"/>
                <a:gd name="connsiteX25" fmla="*/ 405407 w 1288327"/>
                <a:gd name="connsiteY25" fmla="*/ 789460 h 3134916"/>
                <a:gd name="connsiteX26" fmla="*/ 405407 w 1288327"/>
                <a:gd name="connsiteY26" fmla="*/ 1281271 h 3134916"/>
                <a:gd name="connsiteX27" fmla="*/ 632102 w 1288327"/>
                <a:gd name="connsiteY27" fmla="*/ 1281271 h 3134916"/>
                <a:gd name="connsiteX28" fmla="*/ 632102 w 1288327"/>
                <a:gd name="connsiteY28" fmla="*/ 789460 h 3134916"/>
                <a:gd name="connsiteX29" fmla="*/ 405407 w 1288327"/>
                <a:gd name="connsiteY29" fmla="*/ 789460 h 3134916"/>
                <a:gd name="connsiteX0" fmla="*/ 0 w 1288327"/>
                <a:gd name="connsiteY0" fmla="*/ 0 h 3134916"/>
                <a:gd name="connsiteX1" fmla="*/ 574703 w 1288327"/>
                <a:gd name="connsiteY1" fmla="*/ 0 h 3134916"/>
                <a:gd name="connsiteX2" fmla="*/ 1072358 w 1288327"/>
                <a:gd name="connsiteY2" fmla="*/ 444998 h 3134916"/>
                <a:gd name="connsiteX3" fmla="*/ 792480 w 1288327"/>
                <a:gd name="connsiteY3" fmla="*/ 444998 h 3134916"/>
                <a:gd name="connsiteX4" fmla="*/ 792480 w 1288327"/>
                <a:gd name="connsiteY4" fmla="*/ 1503245 h 3134916"/>
                <a:gd name="connsiteX5" fmla="*/ 944960 w 1288327"/>
                <a:gd name="connsiteY5" fmla="*/ 1503245 h 3134916"/>
                <a:gd name="connsiteX6" fmla="*/ 1288327 w 1288327"/>
                <a:gd name="connsiteY6" fmla="*/ 1996128 h 3134916"/>
                <a:gd name="connsiteX7" fmla="*/ 1150620 w 1288327"/>
                <a:gd name="connsiteY7" fmla="*/ 1996128 h 3134916"/>
                <a:gd name="connsiteX8" fmla="*/ 1150620 w 1288327"/>
                <a:gd name="connsiteY8" fmla="*/ 3134916 h 3134916"/>
                <a:gd name="connsiteX9" fmla="*/ 0 w 1288327"/>
                <a:gd name="connsiteY9" fmla="*/ 3134916 h 3134916"/>
                <a:gd name="connsiteX10" fmla="*/ 0 w 1288327"/>
                <a:gd name="connsiteY10" fmla="*/ 2808885 h 3134916"/>
                <a:gd name="connsiteX11" fmla="*/ 462915 w 1288327"/>
                <a:gd name="connsiteY11" fmla="*/ 2808885 h 3134916"/>
                <a:gd name="connsiteX12" fmla="*/ 462915 w 1288327"/>
                <a:gd name="connsiteY12" fmla="*/ 2006775 h 3134916"/>
                <a:gd name="connsiteX13" fmla="*/ 0 w 1288327"/>
                <a:gd name="connsiteY13" fmla="*/ 2006775 h 3134916"/>
                <a:gd name="connsiteX14" fmla="*/ 0 w 1288327"/>
                <a:gd name="connsiteY14" fmla="*/ 1866953 h 3134916"/>
                <a:gd name="connsiteX15" fmla="*/ 0 w 1288327"/>
                <a:gd name="connsiteY15" fmla="*/ 1796626 h 3134916"/>
                <a:gd name="connsiteX16" fmla="*/ 0 w 1288327"/>
                <a:gd name="connsiteY16" fmla="*/ 1503245 h 3134916"/>
                <a:gd name="connsiteX17" fmla="*/ 0 w 1288327"/>
                <a:gd name="connsiteY17" fmla="*/ 382369 h 3134916"/>
                <a:gd name="connsiteX18" fmla="*/ 0 w 1288327"/>
                <a:gd name="connsiteY18" fmla="*/ 0 h 3134916"/>
                <a:gd name="connsiteX19" fmla="*/ 124300 w 1288327"/>
                <a:gd name="connsiteY19" fmla="*/ 789460 h 3134916"/>
                <a:gd name="connsiteX20" fmla="*/ 124300 w 1288327"/>
                <a:gd name="connsiteY20" fmla="*/ 1281271 h 3134916"/>
                <a:gd name="connsiteX21" fmla="*/ 350995 w 1288327"/>
                <a:gd name="connsiteY21" fmla="*/ 1281271 h 3134916"/>
                <a:gd name="connsiteX22" fmla="*/ 350995 w 1288327"/>
                <a:gd name="connsiteY22" fmla="*/ 789460 h 3134916"/>
                <a:gd name="connsiteX23" fmla="*/ 124300 w 1288327"/>
                <a:gd name="connsiteY23" fmla="*/ 789460 h 3134916"/>
                <a:gd name="connsiteX24" fmla="*/ 405407 w 1288327"/>
                <a:gd name="connsiteY24" fmla="*/ 789460 h 3134916"/>
                <a:gd name="connsiteX25" fmla="*/ 405407 w 1288327"/>
                <a:gd name="connsiteY25" fmla="*/ 1281271 h 3134916"/>
                <a:gd name="connsiteX26" fmla="*/ 632102 w 1288327"/>
                <a:gd name="connsiteY26" fmla="*/ 1281271 h 3134916"/>
                <a:gd name="connsiteX27" fmla="*/ 632102 w 1288327"/>
                <a:gd name="connsiteY27" fmla="*/ 789460 h 3134916"/>
                <a:gd name="connsiteX28" fmla="*/ 405407 w 1288327"/>
                <a:gd name="connsiteY28" fmla="*/ 789460 h 3134916"/>
                <a:gd name="connsiteX0" fmla="*/ 0 w 1288327"/>
                <a:gd name="connsiteY0" fmla="*/ 0 h 3134916"/>
                <a:gd name="connsiteX1" fmla="*/ 574703 w 1288327"/>
                <a:gd name="connsiteY1" fmla="*/ 0 h 3134916"/>
                <a:gd name="connsiteX2" fmla="*/ 1072358 w 1288327"/>
                <a:gd name="connsiteY2" fmla="*/ 444998 h 3134916"/>
                <a:gd name="connsiteX3" fmla="*/ 792480 w 1288327"/>
                <a:gd name="connsiteY3" fmla="*/ 444998 h 3134916"/>
                <a:gd name="connsiteX4" fmla="*/ 792480 w 1288327"/>
                <a:gd name="connsiteY4" fmla="*/ 1503245 h 3134916"/>
                <a:gd name="connsiteX5" fmla="*/ 944960 w 1288327"/>
                <a:gd name="connsiteY5" fmla="*/ 1503245 h 3134916"/>
                <a:gd name="connsiteX6" fmla="*/ 1288327 w 1288327"/>
                <a:gd name="connsiteY6" fmla="*/ 1996128 h 3134916"/>
                <a:gd name="connsiteX7" fmla="*/ 1150620 w 1288327"/>
                <a:gd name="connsiteY7" fmla="*/ 1996128 h 3134916"/>
                <a:gd name="connsiteX8" fmla="*/ 1150620 w 1288327"/>
                <a:gd name="connsiteY8" fmla="*/ 3134916 h 3134916"/>
                <a:gd name="connsiteX9" fmla="*/ 0 w 1288327"/>
                <a:gd name="connsiteY9" fmla="*/ 3134916 h 3134916"/>
                <a:gd name="connsiteX10" fmla="*/ 0 w 1288327"/>
                <a:gd name="connsiteY10" fmla="*/ 2808885 h 3134916"/>
                <a:gd name="connsiteX11" fmla="*/ 462915 w 1288327"/>
                <a:gd name="connsiteY11" fmla="*/ 2808885 h 3134916"/>
                <a:gd name="connsiteX12" fmla="*/ 462915 w 1288327"/>
                <a:gd name="connsiteY12" fmla="*/ 2006775 h 3134916"/>
                <a:gd name="connsiteX13" fmla="*/ 0 w 1288327"/>
                <a:gd name="connsiteY13" fmla="*/ 2006775 h 3134916"/>
                <a:gd name="connsiteX14" fmla="*/ 0 w 1288327"/>
                <a:gd name="connsiteY14" fmla="*/ 1866953 h 3134916"/>
                <a:gd name="connsiteX15" fmla="*/ 0 w 1288327"/>
                <a:gd name="connsiteY15" fmla="*/ 1796626 h 3134916"/>
                <a:gd name="connsiteX16" fmla="*/ 0 w 1288327"/>
                <a:gd name="connsiteY16" fmla="*/ 382369 h 3134916"/>
                <a:gd name="connsiteX17" fmla="*/ 0 w 1288327"/>
                <a:gd name="connsiteY17" fmla="*/ 0 h 3134916"/>
                <a:gd name="connsiteX18" fmla="*/ 124300 w 1288327"/>
                <a:gd name="connsiteY18" fmla="*/ 789460 h 3134916"/>
                <a:gd name="connsiteX19" fmla="*/ 124300 w 1288327"/>
                <a:gd name="connsiteY19" fmla="*/ 1281271 h 3134916"/>
                <a:gd name="connsiteX20" fmla="*/ 350995 w 1288327"/>
                <a:gd name="connsiteY20" fmla="*/ 1281271 h 3134916"/>
                <a:gd name="connsiteX21" fmla="*/ 350995 w 1288327"/>
                <a:gd name="connsiteY21" fmla="*/ 789460 h 3134916"/>
                <a:gd name="connsiteX22" fmla="*/ 124300 w 1288327"/>
                <a:gd name="connsiteY22" fmla="*/ 789460 h 3134916"/>
                <a:gd name="connsiteX23" fmla="*/ 405407 w 1288327"/>
                <a:gd name="connsiteY23" fmla="*/ 789460 h 3134916"/>
                <a:gd name="connsiteX24" fmla="*/ 405407 w 1288327"/>
                <a:gd name="connsiteY24" fmla="*/ 1281271 h 3134916"/>
                <a:gd name="connsiteX25" fmla="*/ 632102 w 1288327"/>
                <a:gd name="connsiteY25" fmla="*/ 1281271 h 3134916"/>
                <a:gd name="connsiteX26" fmla="*/ 632102 w 1288327"/>
                <a:gd name="connsiteY26" fmla="*/ 789460 h 3134916"/>
                <a:gd name="connsiteX27" fmla="*/ 405407 w 1288327"/>
                <a:gd name="connsiteY27" fmla="*/ 789460 h 3134916"/>
                <a:gd name="connsiteX0" fmla="*/ 0 w 1288327"/>
                <a:gd name="connsiteY0" fmla="*/ 0 h 3134916"/>
                <a:gd name="connsiteX1" fmla="*/ 574703 w 1288327"/>
                <a:gd name="connsiteY1" fmla="*/ 0 h 3134916"/>
                <a:gd name="connsiteX2" fmla="*/ 1072358 w 1288327"/>
                <a:gd name="connsiteY2" fmla="*/ 444998 h 3134916"/>
                <a:gd name="connsiteX3" fmla="*/ 792480 w 1288327"/>
                <a:gd name="connsiteY3" fmla="*/ 444998 h 3134916"/>
                <a:gd name="connsiteX4" fmla="*/ 792480 w 1288327"/>
                <a:gd name="connsiteY4" fmla="*/ 1503245 h 3134916"/>
                <a:gd name="connsiteX5" fmla="*/ 944960 w 1288327"/>
                <a:gd name="connsiteY5" fmla="*/ 1503245 h 3134916"/>
                <a:gd name="connsiteX6" fmla="*/ 1288327 w 1288327"/>
                <a:gd name="connsiteY6" fmla="*/ 1996128 h 3134916"/>
                <a:gd name="connsiteX7" fmla="*/ 1150620 w 1288327"/>
                <a:gd name="connsiteY7" fmla="*/ 1996128 h 3134916"/>
                <a:gd name="connsiteX8" fmla="*/ 1150620 w 1288327"/>
                <a:gd name="connsiteY8" fmla="*/ 3134916 h 3134916"/>
                <a:gd name="connsiteX9" fmla="*/ 0 w 1288327"/>
                <a:gd name="connsiteY9" fmla="*/ 3134916 h 3134916"/>
                <a:gd name="connsiteX10" fmla="*/ 0 w 1288327"/>
                <a:gd name="connsiteY10" fmla="*/ 2808885 h 3134916"/>
                <a:gd name="connsiteX11" fmla="*/ 462915 w 1288327"/>
                <a:gd name="connsiteY11" fmla="*/ 2808885 h 3134916"/>
                <a:gd name="connsiteX12" fmla="*/ 462915 w 1288327"/>
                <a:gd name="connsiteY12" fmla="*/ 2006775 h 3134916"/>
                <a:gd name="connsiteX13" fmla="*/ 0 w 1288327"/>
                <a:gd name="connsiteY13" fmla="*/ 2006775 h 3134916"/>
                <a:gd name="connsiteX14" fmla="*/ 0 w 1288327"/>
                <a:gd name="connsiteY14" fmla="*/ 1866953 h 3134916"/>
                <a:gd name="connsiteX15" fmla="*/ 0 w 1288327"/>
                <a:gd name="connsiteY15" fmla="*/ 382369 h 3134916"/>
                <a:gd name="connsiteX16" fmla="*/ 0 w 1288327"/>
                <a:gd name="connsiteY16" fmla="*/ 0 h 3134916"/>
                <a:gd name="connsiteX17" fmla="*/ 124300 w 1288327"/>
                <a:gd name="connsiteY17" fmla="*/ 789460 h 3134916"/>
                <a:gd name="connsiteX18" fmla="*/ 124300 w 1288327"/>
                <a:gd name="connsiteY18" fmla="*/ 1281271 h 3134916"/>
                <a:gd name="connsiteX19" fmla="*/ 350995 w 1288327"/>
                <a:gd name="connsiteY19" fmla="*/ 1281271 h 3134916"/>
                <a:gd name="connsiteX20" fmla="*/ 350995 w 1288327"/>
                <a:gd name="connsiteY20" fmla="*/ 789460 h 3134916"/>
                <a:gd name="connsiteX21" fmla="*/ 124300 w 1288327"/>
                <a:gd name="connsiteY21" fmla="*/ 789460 h 3134916"/>
                <a:gd name="connsiteX22" fmla="*/ 405407 w 1288327"/>
                <a:gd name="connsiteY22" fmla="*/ 789460 h 3134916"/>
                <a:gd name="connsiteX23" fmla="*/ 405407 w 1288327"/>
                <a:gd name="connsiteY23" fmla="*/ 1281271 h 3134916"/>
                <a:gd name="connsiteX24" fmla="*/ 632102 w 1288327"/>
                <a:gd name="connsiteY24" fmla="*/ 1281271 h 3134916"/>
                <a:gd name="connsiteX25" fmla="*/ 632102 w 1288327"/>
                <a:gd name="connsiteY25" fmla="*/ 789460 h 3134916"/>
                <a:gd name="connsiteX26" fmla="*/ 405407 w 1288327"/>
                <a:gd name="connsiteY26" fmla="*/ 789460 h 3134916"/>
                <a:gd name="connsiteX0" fmla="*/ 0 w 1288327"/>
                <a:gd name="connsiteY0" fmla="*/ 0 h 3134916"/>
                <a:gd name="connsiteX1" fmla="*/ 574703 w 1288327"/>
                <a:gd name="connsiteY1" fmla="*/ 0 h 3134916"/>
                <a:gd name="connsiteX2" fmla="*/ 1072358 w 1288327"/>
                <a:gd name="connsiteY2" fmla="*/ 444998 h 3134916"/>
                <a:gd name="connsiteX3" fmla="*/ 792480 w 1288327"/>
                <a:gd name="connsiteY3" fmla="*/ 444998 h 3134916"/>
                <a:gd name="connsiteX4" fmla="*/ 792480 w 1288327"/>
                <a:gd name="connsiteY4" fmla="*/ 1503245 h 3134916"/>
                <a:gd name="connsiteX5" fmla="*/ 944960 w 1288327"/>
                <a:gd name="connsiteY5" fmla="*/ 1503245 h 3134916"/>
                <a:gd name="connsiteX6" fmla="*/ 1288327 w 1288327"/>
                <a:gd name="connsiteY6" fmla="*/ 1996128 h 3134916"/>
                <a:gd name="connsiteX7" fmla="*/ 1150620 w 1288327"/>
                <a:gd name="connsiteY7" fmla="*/ 1996128 h 3134916"/>
                <a:gd name="connsiteX8" fmla="*/ 1150620 w 1288327"/>
                <a:gd name="connsiteY8" fmla="*/ 3134916 h 3134916"/>
                <a:gd name="connsiteX9" fmla="*/ 0 w 1288327"/>
                <a:gd name="connsiteY9" fmla="*/ 3134916 h 3134916"/>
                <a:gd name="connsiteX10" fmla="*/ 0 w 1288327"/>
                <a:gd name="connsiteY10" fmla="*/ 2808885 h 3134916"/>
                <a:gd name="connsiteX11" fmla="*/ 462915 w 1288327"/>
                <a:gd name="connsiteY11" fmla="*/ 2808885 h 3134916"/>
                <a:gd name="connsiteX12" fmla="*/ 462915 w 1288327"/>
                <a:gd name="connsiteY12" fmla="*/ 2006775 h 3134916"/>
                <a:gd name="connsiteX13" fmla="*/ 0 w 1288327"/>
                <a:gd name="connsiteY13" fmla="*/ 2006775 h 3134916"/>
                <a:gd name="connsiteX14" fmla="*/ 0 w 1288327"/>
                <a:gd name="connsiteY14" fmla="*/ 382369 h 3134916"/>
                <a:gd name="connsiteX15" fmla="*/ 0 w 1288327"/>
                <a:gd name="connsiteY15" fmla="*/ 0 h 3134916"/>
                <a:gd name="connsiteX16" fmla="*/ 124300 w 1288327"/>
                <a:gd name="connsiteY16" fmla="*/ 789460 h 3134916"/>
                <a:gd name="connsiteX17" fmla="*/ 124300 w 1288327"/>
                <a:gd name="connsiteY17" fmla="*/ 1281271 h 3134916"/>
                <a:gd name="connsiteX18" fmla="*/ 350995 w 1288327"/>
                <a:gd name="connsiteY18" fmla="*/ 1281271 h 3134916"/>
                <a:gd name="connsiteX19" fmla="*/ 350995 w 1288327"/>
                <a:gd name="connsiteY19" fmla="*/ 789460 h 3134916"/>
                <a:gd name="connsiteX20" fmla="*/ 124300 w 1288327"/>
                <a:gd name="connsiteY20" fmla="*/ 789460 h 3134916"/>
                <a:gd name="connsiteX21" fmla="*/ 405407 w 1288327"/>
                <a:gd name="connsiteY21" fmla="*/ 789460 h 3134916"/>
                <a:gd name="connsiteX22" fmla="*/ 405407 w 1288327"/>
                <a:gd name="connsiteY22" fmla="*/ 1281271 h 3134916"/>
                <a:gd name="connsiteX23" fmla="*/ 632102 w 1288327"/>
                <a:gd name="connsiteY23" fmla="*/ 1281271 h 3134916"/>
                <a:gd name="connsiteX24" fmla="*/ 632102 w 1288327"/>
                <a:gd name="connsiteY24" fmla="*/ 789460 h 3134916"/>
                <a:gd name="connsiteX25" fmla="*/ 405407 w 1288327"/>
                <a:gd name="connsiteY25" fmla="*/ 789460 h 313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327" h="3134916">
                  <a:moveTo>
                    <a:pt x="0" y="0"/>
                  </a:moveTo>
                  <a:lnTo>
                    <a:pt x="574703" y="0"/>
                  </a:lnTo>
                  <a:lnTo>
                    <a:pt x="1072358" y="444998"/>
                  </a:lnTo>
                  <a:lnTo>
                    <a:pt x="792480" y="444998"/>
                  </a:lnTo>
                  <a:lnTo>
                    <a:pt x="792480" y="1503245"/>
                  </a:lnTo>
                  <a:lnTo>
                    <a:pt x="944960" y="1503245"/>
                  </a:lnTo>
                  <a:lnTo>
                    <a:pt x="1288327" y="1996128"/>
                  </a:lnTo>
                  <a:lnTo>
                    <a:pt x="1150620" y="1996128"/>
                  </a:lnTo>
                  <a:lnTo>
                    <a:pt x="1150620" y="3134916"/>
                  </a:lnTo>
                  <a:lnTo>
                    <a:pt x="0" y="3134916"/>
                  </a:lnTo>
                  <a:lnTo>
                    <a:pt x="0" y="2808885"/>
                  </a:lnTo>
                  <a:lnTo>
                    <a:pt x="462915" y="2808885"/>
                  </a:lnTo>
                  <a:lnTo>
                    <a:pt x="462915" y="2006775"/>
                  </a:lnTo>
                  <a:lnTo>
                    <a:pt x="0" y="2006775"/>
                  </a:lnTo>
                  <a:lnTo>
                    <a:pt x="0" y="382369"/>
                  </a:lnTo>
                  <a:lnTo>
                    <a:pt x="0" y="0"/>
                  </a:lnTo>
                  <a:close/>
                  <a:moveTo>
                    <a:pt x="124300" y="789460"/>
                  </a:moveTo>
                  <a:lnTo>
                    <a:pt x="124300" y="1281271"/>
                  </a:lnTo>
                  <a:lnTo>
                    <a:pt x="350995" y="1281271"/>
                  </a:lnTo>
                  <a:lnTo>
                    <a:pt x="350995" y="789460"/>
                  </a:lnTo>
                  <a:lnTo>
                    <a:pt x="124300" y="789460"/>
                  </a:lnTo>
                  <a:close/>
                  <a:moveTo>
                    <a:pt x="405407" y="789460"/>
                  </a:moveTo>
                  <a:lnTo>
                    <a:pt x="405407" y="1281271"/>
                  </a:lnTo>
                  <a:lnTo>
                    <a:pt x="632102" y="1281271"/>
                  </a:lnTo>
                  <a:lnTo>
                    <a:pt x="632102" y="789460"/>
                  </a:lnTo>
                  <a:lnTo>
                    <a:pt x="405407" y="789460"/>
                  </a:lnTo>
                  <a:close/>
                </a:path>
              </a:pathLst>
            </a:cu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ctr"/>
              <a:endParaRPr kumimoji="1" lang="ja-JP" altLang="en-US" sz="1600"/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28</a:t>
            </a:fld>
            <a:endParaRPr kumimoji="1" lang="ja-JP" alt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161484" y="82457"/>
            <a:ext cx="2055655" cy="626480"/>
          </a:xfrm>
          <a:prstGeom prst="rect">
            <a:avLst/>
          </a:prstGeom>
          <a:solidFill>
            <a:schemeClr val="bg1"/>
          </a:solidFill>
          <a:ln w="63500">
            <a:solidFill>
              <a:srgbClr val="4964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14747" y="11326"/>
            <a:ext cx="1952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解　説</a:t>
            </a:r>
            <a:endParaRPr kumimoji="1" lang="en-US" altLang="ja-JP" sz="40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21421" y="698322"/>
            <a:ext cx="4677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このハザードマップによると・・・</a:t>
            </a:r>
          </a:p>
        </p:txBody>
      </p:sp>
      <p:sp>
        <p:nvSpPr>
          <p:cNvPr id="57" name="正方形/長方形 56"/>
          <p:cNvSpPr/>
          <p:nvPr/>
        </p:nvSpPr>
        <p:spPr>
          <a:xfrm>
            <a:off x="5770516" y="462420"/>
            <a:ext cx="2231189" cy="378391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8" name="図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15" y="365886"/>
            <a:ext cx="1235685" cy="1201704"/>
          </a:xfrm>
          <a:prstGeom prst="rect">
            <a:avLst/>
          </a:prstGeom>
        </p:spPr>
      </p:pic>
      <p:sp>
        <p:nvSpPr>
          <p:cNvPr id="59" name="テキスト ボックス 58"/>
          <p:cNvSpPr txBox="1"/>
          <p:nvPr/>
        </p:nvSpPr>
        <p:spPr>
          <a:xfrm>
            <a:off x="5770516" y="447005"/>
            <a:ext cx="3814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コンクリート２階建て</a:t>
            </a:r>
          </a:p>
        </p:txBody>
      </p:sp>
      <p:sp>
        <p:nvSpPr>
          <p:cNvPr id="74" name="正方形/長方形 73"/>
          <p:cNvSpPr/>
          <p:nvPr/>
        </p:nvSpPr>
        <p:spPr>
          <a:xfrm>
            <a:off x="307113" y="6020090"/>
            <a:ext cx="8836887" cy="568613"/>
          </a:xfrm>
          <a:prstGeom prst="rect">
            <a:avLst/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0886" y="6025613"/>
            <a:ext cx="8816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自宅や近くの高くて丈夫な建物の上の階など</a:t>
            </a:r>
            <a:r>
              <a: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命を守ることができるところへ</a:t>
            </a: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318037" y="5736954"/>
            <a:ext cx="318035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effectLst>
                  <a:glow rad="127000">
                    <a:srgbClr val="F57F6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逃げ遅れてしまったら・・・</a:t>
            </a:r>
            <a:endParaRPr kumimoji="1" lang="ja-JP" altLang="en-US" sz="3200" dirty="0">
              <a:solidFill>
                <a:schemeClr val="bg1"/>
              </a:solidFill>
              <a:effectLst>
                <a:glow rad="127000">
                  <a:srgbClr val="F57F6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A9769E78-A7D4-4D1E-B44C-A7F98476846F}"/>
              </a:ext>
            </a:extLst>
          </p:cNvPr>
          <p:cNvGrpSpPr/>
          <p:nvPr/>
        </p:nvGrpSpPr>
        <p:grpSpPr>
          <a:xfrm>
            <a:off x="5639689" y="1612425"/>
            <a:ext cx="3001527" cy="984885"/>
            <a:chOff x="5571138" y="2102258"/>
            <a:chExt cx="3001527" cy="984885"/>
          </a:xfrm>
        </p:grpSpPr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8B18C65E-BDA0-4592-9042-278D7332F993}"/>
                </a:ext>
              </a:extLst>
            </p:cNvPr>
            <p:cNvSpPr txBox="1"/>
            <p:nvPr/>
          </p:nvSpPr>
          <p:spPr>
            <a:xfrm>
              <a:off x="5856531" y="2102258"/>
              <a:ext cx="2386540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建物の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１階</a:t>
              </a: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が</a:t>
              </a:r>
              <a:endPara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浸水</a:t>
              </a: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するかも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…</a:t>
              </a:r>
            </a:p>
          </p:txBody>
        </p: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E637E0A2-1FDA-4296-8E20-0A5FF79D8272}"/>
                </a:ext>
              </a:extLst>
            </p:cNvPr>
            <p:cNvCxnSpPr/>
            <p:nvPr/>
          </p:nvCxnSpPr>
          <p:spPr>
            <a:xfrm>
              <a:off x="5571138" y="2431998"/>
              <a:ext cx="216000" cy="64800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41451782-4B94-4D2C-80B7-537403494E25}"/>
                </a:ext>
              </a:extLst>
            </p:cNvPr>
            <p:cNvCxnSpPr/>
            <p:nvPr/>
          </p:nvCxnSpPr>
          <p:spPr>
            <a:xfrm flipH="1">
              <a:off x="8356665" y="2431998"/>
              <a:ext cx="216000" cy="64800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FA212259-92F4-4905-B7C6-3A6880656A99}"/>
              </a:ext>
            </a:extLst>
          </p:cNvPr>
          <p:cNvSpPr txBox="1"/>
          <p:nvPr/>
        </p:nvSpPr>
        <p:spPr>
          <a:xfrm>
            <a:off x="5452888" y="2649960"/>
            <a:ext cx="3384000" cy="909274"/>
          </a:xfrm>
          <a:prstGeom prst="rect">
            <a:avLst/>
          </a:prstGeom>
          <a:solidFill>
            <a:srgbClr val="FED9BF"/>
          </a:solidFill>
          <a:ln w="19050">
            <a:solidFill>
              <a:schemeClr val="bg1"/>
            </a:solidFill>
          </a:ln>
        </p:spPr>
        <p:txBody>
          <a:bodyPr wrap="square" lIns="144000" tIns="36000" rIns="144000" bIns="7200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２階以上なら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自宅にとどまることも</a:t>
            </a:r>
            <a:r>
              <a:rPr kumimoji="1" lang="ja-JP" altLang="en-US" sz="24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可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3" name="矢印: 折線 2">
            <a:extLst>
              <a:ext uri="{FF2B5EF4-FFF2-40B4-BE49-F238E27FC236}">
                <a16:creationId xmlns:a16="http://schemas.microsoft.com/office/drawing/2014/main" id="{C8392906-4F4E-438E-AA8E-7A6F3EEB29D4}"/>
              </a:ext>
            </a:extLst>
          </p:cNvPr>
          <p:cNvSpPr/>
          <p:nvPr/>
        </p:nvSpPr>
        <p:spPr>
          <a:xfrm>
            <a:off x="3957256" y="2874376"/>
            <a:ext cx="1525540" cy="1282088"/>
          </a:xfrm>
          <a:prstGeom prst="bentArrow">
            <a:avLst>
              <a:gd name="adj1" fmla="val 18482"/>
              <a:gd name="adj2" fmla="val 22104"/>
              <a:gd name="adj3" fmla="val 28877"/>
              <a:gd name="adj4" fmla="val 33967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CE081E30-CE99-4410-9018-0DAC0512246B}"/>
              </a:ext>
            </a:extLst>
          </p:cNvPr>
          <p:cNvGrpSpPr/>
          <p:nvPr/>
        </p:nvGrpSpPr>
        <p:grpSpPr>
          <a:xfrm>
            <a:off x="5452887" y="4043439"/>
            <a:ext cx="3384000" cy="1890838"/>
            <a:chOff x="5452887" y="4676464"/>
            <a:chExt cx="3384000" cy="1890838"/>
          </a:xfrm>
        </p:grpSpPr>
        <p:sp>
          <p:nvSpPr>
            <p:cNvPr id="98" name="正方形/長方形 97">
              <a:extLst>
                <a:ext uri="{FF2B5EF4-FFF2-40B4-BE49-F238E27FC236}">
                  <a16:creationId xmlns:a16="http://schemas.microsoft.com/office/drawing/2014/main" id="{24E32708-6FC0-485D-AA29-1F2AB7870FA6}"/>
                </a:ext>
              </a:extLst>
            </p:cNvPr>
            <p:cNvSpPr/>
            <p:nvPr/>
          </p:nvSpPr>
          <p:spPr>
            <a:xfrm>
              <a:off x="5452887" y="4875302"/>
              <a:ext cx="3384000" cy="1692000"/>
            </a:xfrm>
            <a:prstGeom prst="rect">
              <a:avLst/>
            </a:prstGeom>
            <a:solidFill>
              <a:srgbClr val="496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5D2B2F0D-03BF-4CB8-AC95-391A431C0608}"/>
                </a:ext>
              </a:extLst>
            </p:cNvPr>
            <p:cNvSpPr txBox="1"/>
            <p:nvPr/>
          </p:nvSpPr>
          <p:spPr>
            <a:xfrm>
              <a:off x="5881987" y="5148099"/>
              <a:ext cx="2447785" cy="49244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kumimoji="1" lang="ja-JP" altLang="en-US" sz="3200" dirty="0">
                  <a:solidFill>
                    <a:srgbClr val="FFFF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安全</a:t>
              </a:r>
              <a:r>
                <a:rPr kumimoji="1" lang="ja-JP" altLang="en-US" sz="2400" dirty="0">
                  <a:solidFill>
                    <a:srgbClr val="FFFF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な</a:t>
              </a:r>
              <a:r>
                <a:rPr kumimoji="1" lang="ja-JP" altLang="en-US" sz="3200" dirty="0">
                  <a:solidFill>
                    <a:srgbClr val="FFFF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ところ</a:t>
              </a:r>
              <a:r>
                <a:rPr kumimoji="1" lang="ja-JP" altLang="en-US" sz="2400" dirty="0">
                  <a:solidFill>
                    <a:srgbClr val="FFFF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へ</a:t>
              </a:r>
              <a:endParaRPr kumimoji="1" lang="ja-JP" altLang="en-US" sz="32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4B83F247-FAAA-4F40-9341-B9BD6928BC46}"/>
                </a:ext>
              </a:extLst>
            </p:cNvPr>
            <p:cNvSpPr txBox="1"/>
            <p:nvPr/>
          </p:nvSpPr>
          <p:spPr>
            <a:xfrm>
              <a:off x="5452887" y="4676464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>
                  <a:solidFill>
                    <a:srgbClr val="49647F"/>
                  </a:solidFill>
                  <a:effectLst>
                    <a:glow rad="1270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避難行動</a:t>
              </a:r>
              <a:endParaRPr kumimoji="1" lang="ja-JP" altLang="en-US" sz="3600" dirty="0">
                <a:solidFill>
                  <a:srgbClr val="49647F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78462FA6-0576-43FF-9DE4-6A34E4D99F43}"/>
                </a:ext>
              </a:extLst>
            </p:cNvPr>
            <p:cNvSpPr txBox="1"/>
            <p:nvPr/>
          </p:nvSpPr>
          <p:spPr>
            <a:xfrm>
              <a:off x="6261248" y="5728147"/>
              <a:ext cx="2434962" cy="73866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kumimoji="1" lang="ja-JP" altLang="en-US" sz="24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自宅にとどまるなら</a:t>
              </a:r>
              <a:endParaRPr kumimoji="1" lang="en-US" altLang="ja-JP" sz="2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24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２階以上へ</a:t>
              </a:r>
              <a:endPara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101" name="下矢印 33">
            <a:extLst>
              <a:ext uri="{FF2B5EF4-FFF2-40B4-BE49-F238E27FC236}">
                <a16:creationId xmlns:a16="http://schemas.microsoft.com/office/drawing/2014/main" id="{76448AE9-A60C-4DE2-8CAC-85DED82583F0}"/>
              </a:ext>
            </a:extLst>
          </p:cNvPr>
          <p:cNvSpPr/>
          <p:nvPr/>
        </p:nvSpPr>
        <p:spPr>
          <a:xfrm>
            <a:off x="6746751" y="3629131"/>
            <a:ext cx="787400" cy="638328"/>
          </a:xfrm>
          <a:prstGeom prst="downArrow">
            <a:avLst/>
          </a:prstGeom>
          <a:solidFill>
            <a:srgbClr val="49647F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3" name="グループ化 102">
            <a:extLst>
              <a:ext uri="{FF2B5EF4-FFF2-40B4-BE49-F238E27FC236}">
                <a16:creationId xmlns:a16="http://schemas.microsoft.com/office/drawing/2014/main" id="{A743292D-373E-4982-B796-30F5B0779C97}"/>
              </a:ext>
            </a:extLst>
          </p:cNvPr>
          <p:cNvGrpSpPr/>
          <p:nvPr/>
        </p:nvGrpSpPr>
        <p:grpSpPr>
          <a:xfrm>
            <a:off x="128736" y="1693970"/>
            <a:ext cx="2669320" cy="676627"/>
            <a:chOff x="121421" y="1693970"/>
            <a:chExt cx="2669320" cy="676627"/>
          </a:xfrm>
          <a:effectLst>
            <a:glow rad="127000">
              <a:schemeClr val="bg1"/>
            </a:glow>
          </a:effectLst>
        </p:grpSpPr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C87309C5-A0CE-4FDF-ACD9-3631D0E4640F}"/>
                </a:ext>
              </a:extLst>
            </p:cNvPr>
            <p:cNvSpPr txBox="1"/>
            <p:nvPr/>
          </p:nvSpPr>
          <p:spPr>
            <a:xfrm>
              <a:off x="121421" y="1838978"/>
              <a:ext cx="2669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自宅　　　の場合</a:t>
              </a:r>
            </a:p>
          </p:txBody>
        </p:sp>
        <p:grpSp>
          <p:nvGrpSpPr>
            <p:cNvPr id="105" name="グループ化 104">
              <a:extLst>
                <a:ext uri="{FF2B5EF4-FFF2-40B4-BE49-F238E27FC236}">
                  <a16:creationId xmlns:a16="http://schemas.microsoft.com/office/drawing/2014/main" id="{5C106DCC-B1D2-4B66-93D8-21E845052441}"/>
                </a:ext>
              </a:extLst>
            </p:cNvPr>
            <p:cNvGrpSpPr/>
            <p:nvPr/>
          </p:nvGrpSpPr>
          <p:grpSpPr>
            <a:xfrm>
              <a:off x="961715" y="1693970"/>
              <a:ext cx="663577" cy="676627"/>
              <a:chOff x="3396343" y="1991839"/>
              <a:chExt cx="566058" cy="577190"/>
            </a:xfrm>
          </p:grpSpPr>
          <p:sp>
            <p:nvSpPr>
              <p:cNvPr id="106" name="円/楕円 20">
                <a:extLst>
                  <a:ext uri="{FF2B5EF4-FFF2-40B4-BE49-F238E27FC236}">
                    <a16:creationId xmlns:a16="http://schemas.microsoft.com/office/drawing/2014/main" id="{C4AEA896-DB9E-4EAC-8693-D8A826568143}"/>
                  </a:ext>
                </a:extLst>
              </p:cNvPr>
              <p:cNvSpPr/>
              <p:nvPr/>
            </p:nvSpPr>
            <p:spPr>
              <a:xfrm>
                <a:off x="3396343" y="2002971"/>
                <a:ext cx="566058" cy="56605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/>
              </a:p>
            </p:txBody>
          </p:sp>
          <p:sp>
            <p:nvSpPr>
              <p:cNvPr id="107" name="テキスト ボックス 106">
                <a:extLst>
                  <a:ext uri="{FF2B5EF4-FFF2-40B4-BE49-F238E27FC236}">
                    <a16:creationId xmlns:a16="http://schemas.microsoft.com/office/drawing/2014/main" id="{D13D537E-ADB3-4200-8CEE-8E08B7D223E2}"/>
                  </a:ext>
                </a:extLst>
              </p:cNvPr>
              <p:cNvSpPr txBox="1"/>
              <p:nvPr/>
            </p:nvSpPr>
            <p:spPr>
              <a:xfrm>
                <a:off x="3518015" y="1991839"/>
                <a:ext cx="322714" cy="52509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kumimoji="1" lang="ja-JP" altLang="en-US" sz="4000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Ｂ</a:t>
                </a:r>
              </a:p>
            </p:txBody>
          </p:sp>
        </p:grpSp>
      </p:grpSp>
      <p:grpSp>
        <p:nvGrpSpPr>
          <p:cNvPr id="60" name="グループ化 59"/>
          <p:cNvGrpSpPr/>
          <p:nvPr/>
        </p:nvGrpSpPr>
        <p:grpSpPr>
          <a:xfrm>
            <a:off x="4262316" y="4509600"/>
            <a:ext cx="1525540" cy="1525540"/>
            <a:chOff x="5071824" y="3590307"/>
            <a:chExt cx="2036919" cy="20369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6" name="星 12 55"/>
            <p:cNvSpPr/>
            <p:nvPr/>
          </p:nvSpPr>
          <p:spPr>
            <a:xfrm>
              <a:off x="5071824" y="3590307"/>
              <a:ext cx="2036919" cy="2036919"/>
            </a:xfrm>
            <a:prstGeom prst="star12">
              <a:avLst>
                <a:gd name="adj" fmla="val 33028"/>
              </a:avLst>
            </a:prstGeom>
            <a:solidFill>
              <a:srgbClr val="F29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5412549" y="4014118"/>
              <a:ext cx="1391227" cy="11095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kumimoji="1" lang="ja-JP" altLang="en-US" dirty="0">
                  <a:effectLst>
                    <a:glow rad="127000">
                      <a:srgbClr val="F29D43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浸水中の</a:t>
              </a:r>
              <a:endParaRPr kumimoji="1" lang="en-US" altLang="ja-JP" dirty="0">
                <a:effectLst>
                  <a:glow rad="127000">
                    <a:srgbClr val="F29D43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dirty="0">
                  <a:effectLst>
                    <a:glow rad="127000">
                      <a:srgbClr val="F29D43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移動は</a:t>
              </a:r>
              <a:endParaRPr kumimoji="1" lang="en-US" altLang="ja-JP" dirty="0">
                <a:effectLst>
                  <a:glow rad="127000">
                    <a:srgbClr val="F29D43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dirty="0">
                  <a:effectLst>
                    <a:glow rad="127000">
                      <a:srgbClr val="F29D43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とても危険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298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>
            <a:extLst>
              <a:ext uri="{FF2B5EF4-FFF2-40B4-BE49-F238E27FC236}">
                <a16:creationId xmlns:a16="http://schemas.microsoft.com/office/drawing/2014/main" id="{BBC3B48E-42F2-4FB8-ABAA-FCF6484C2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000" y="1745002"/>
            <a:ext cx="7424000" cy="4176000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grpSp>
        <p:nvGrpSpPr>
          <p:cNvPr id="16" name="グループ化 15"/>
          <p:cNvGrpSpPr/>
          <p:nvPr/>
        </p:nvGrpSpPr>
        <p:grpSpPr>
          <a:xfrm>
            <a:off x="-199357" y="2400356"/>
            <a:ext cx="2544087" cy="1980323"/>
            <a:chOff x="827171" y="840420"/>
            <a:chExt cx="2544087" cy="19803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円/楕円 16"/>
            <p:cNvSpPr/>
            <p:nvPr/>
          </p:nvSpPr>
          <p:spPr>
            <a:xfrm>
              <a:off x="1120678" y="840420"/>
              <a:ext cx="1980323" cy="1980323"/>
            </a:xfrm>
            <a:prstGeom prst="ellipse">
              <a:avLst/>
            </a:prstGeom>
            <a:solidFill>
              <a:srgbClr val="F29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827171" y="1318055"/>
              <a:ext cx="254408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このとおりに</a:t>
              </a:r>
              <a:endParaRPr kumimoji="1" lang="en-US" altLang="ja-JP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28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なる</a:t>
              </a:r>
              <a:endParaRPr kumimoji="1" lang="en-US" altLang="ja-JP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16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かもしれない</a:t>
              </a:r>
              <a:endParaRPr kumimoji="1" lang="en-US" altLang="ja-JP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736978" y="4027367"/>
            <a:ext cx="2544087" cy="1980323"/>
            <a:chOff x="5884946" y="208221"/>
            <a:chExt cx="2544087" cy="19803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円/楕円 19"/>
            <p:cNvSpPr/>
            <p:nvPr/>
          </p:nvSpPr>
          <p:spPr>
            <a:xfrm>
              <a:off x="6178453" y="208221"/>
              <a:ext cx="1980323" cy="1980323"/>
            </a:xfrm>
            <a:prstGeom prst="ellipse">
              <a:avLst/>
            </a:prstGeom>
            <a:solidFill>
              <a:srgbClr val="F57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884946" y="685856"/>
              <a:ext cx="254408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このとおりに</a:t>
              </a:r>
              <a:endParaRPr kumimoji="1" lang="en-US" altLang="ja-JP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28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ならない</a:t>
              </a:r>
              <a:endParaRPr kumimoji="1" lang="en-US" altLang="ja-JP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16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かもしれない</a:t>
              </a:r>
              <a:endParaRPr kumimoji="1" lang="en-US" altLang="ja-JP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3486150" y="140593"/>
            <a:ext cx="6305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しかし、災害が起きたときに</a:t>
            </a:r>
            <a:endParaRPr kumimoji="1" lang="en-US" altLang="ja-JP" sz="32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実際どうなるかはわかりません。</a:t>
            </a:r>
          </a:p>
        </p:txBody>
      </p:sp>
      <p:grpSp>
        <p:nvGrpSpPr>
          <p:cNvPr id="26" name="グループ化 25"/>
          <p:cNvGrpSpPr/>
          <p:nvPr/>
        </p:nvGrpSpPr>
        <p:grpSpPr>
          <a:xfrm>
            <a:off x="0" y="5729827"/>
            <a:ext cx="9144001" cy="830997"/>
            <a:chOff x="-207172" y="4894683"/>
            <a:chExt cx="9362491" cy="830997"/>
          </a:xfrm>
        </p:grpSpPr>
        <p:sp>
          <p:nvSpPr>
            <p:cNvPr id="27" name="正方形/長方形 26"/>
            <p:cNvSpPr/>
            <p:nvPr/>
          </p:nvSpPr>
          <p:spPr>
            <a:xfrm>
              <a:off x="-207172" y="4975956"/>
              <a:ext cx="9362491" cy="722175"/>
            </a:xfrm>
            <a:prstGeom prst="rect">
              <a:avLst/>
            </a:prstGeom>
            <a:solidFill>
              <a:srgbClr val="496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3326851" y="4894683"/>
              <a:ext cx="57438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みんなに考えてもらったのは、</a:t>
              </a:r>
              <a:endParaRPr kumimoji="1" lang="en-US" altLang="ja-JP" sz="2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kumimoji="1" lang="ja-JP" altLang="en-US" sz="24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このハザードマップのようになった場合です。</a:t>
              </a: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28F478CE-EF9C-4691-92CD-F378D87A704A}"/>
              </a:ext>
            </a:extLst>
          </p:cNvPr>
          <p:cNvGrpSpPr/>
          <p:nvPr/>
        </p:nvGrpSpPr>
        <p:grpSpPr>
          <a:xfrm flipV="1">
            <a:off x="5948608" y="4046645"/>
            <a:ext cx="2903927" cy="1039705"/>
            <a:chOff x="5247664" y="866259"/>
            <a:chExt cx="2903927" cy="1039705"/>
          </a:xfrm>
          <a:effectLst>
            <a:glow rad="50800">
              <a:schemeClr val="bg1"/>
            </a:glow>
          </a:effectLst>
        </p:grpSpPr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625291A3-9636-4FE4-9288-1E4223330588}"/>
                </a:ext>
              </a:extLst>
            </p:cNvPr>
            <p:cNvCxnSpPr>
              <a:cxnSpLocks/>
            </p:cNvCxnSpPr>
            <p:nvPr/>
          </p:nvCxnSpPr>
          <p:spPr>
            <a:xfrm>
              <a:off x="5247664" y="866259"/>
              <a:ext cx="1037073" cy="1037072"/>
            </a:xfrm>
            <a:prstGeom prst="line">
              <a:avLst/>
            </a:prstGeom>
            <a:ln w="38100" cap="rnd">
              <a:solidFill>
                <a:srgbClr val="C0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56414230-0ED0-4B50-B7F6-F86C6378D3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5313" y="1905964"/>
              <a:ext cx="2326278" cy="0"/>
            </a:xfrm>
            <a:prstGeom prst="line">
              <a:avLst/>
            </a:prstGeom>
            <a:ln w="38100" cap="rnd">
              <a:solidFill>
                <a:srgbClr val="C0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9687179-F11D-4C66-B13F-76011F16862A}"/>
              </a:ext>
            </a:extLst>
          </p:cNvPr>
          <p:cNvSpPr txBox="1"/>
          <p:nvPr/>
        </p:nvSpPr>
        <p:spPr>
          <a:xfrm>
            <a:off x="3711735" y="1432578"/>
            <a:ext cx="2326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予想</a:t>
            </a:r>
            <a:r>
              <a:rPr kumimoji="1" lang="ja-JP" altLang="en-US" sz="2000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より</a:t>
            </a:r>
            <a:endParaRPr kumimoji="1" lang="en-US" altLang="ja-JP" sz="2000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浸水</a:t>
            </a:r>
            <a:r>
              <a:rPr kumimoji="1" lang="ja-JP" altLang="en-US" sz="2000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</a:t>
            </a:r>
            <a:r>
              <a:rPr kumimoji="1" lang="ja-JP" altLang="en-US" sz="2400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深く</a:t>
            </a:r>
            <a:r>
              <a:rPr kumimoji="1" lang="ja-JP" altLang="en-US" sz="1600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なるかも</a:t>
            </a:r>
            <a:endParaRPr kumimoji="1" lang="ja-JP" altLang="en-US" sz="2400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03D037E-2A43-48B3-B450-E8B94B1834D9}"/>
              </a:ext>
            </a:extLst>
          </p:cNvPr>
          <p:cNvSpPr txBox="1"/>
          <p:nvPr/>
        </p:nvSpPr>
        <p:spPr>
          <a:xfrm>
            <a:off x="6549765" y="3196370"/>
            <a:ext cx="2326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予想</a:t>
            </a:r>
            <a:r>
              <a:rPr kumimoji="1" lang="ja-JP" altLang="en-US" sz="20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より</a:t>
            </a:r>
            <a:endParaRPr kumimoji="1" lang="en-US" altLang="ja-JP" sz="2400" dirty="0">
              <a:solidFill>
                <a:srgbClr val="C00000"/>
              </a:solidFill>
              <a:effectLst>
                <a:glow rad="127000">
                  <a:schemeClr val="bg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浸水</a:t>
            </a:r>
            <a:r>
              <a:rPr kumimoji="1" lang="ja-JP" altLang="en-US" sz="20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</a:t>
            </a:r>
            <a:r>
              <a:rPr kumimoji="1" lang="ja-JP" altLang="en-US" sz="24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浅く</a:t>
            </a:r>
            <a:r>
              <a:rPr kumimoji="1" lang="ja-JP" altLang="en-US" sz="16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なるかも</a:t>
            </a:r>
            <a:endParaRPr kumimoji="1" lang="ja-JP" altLang="en-US" sz="2400" dirty="0">
              <a:solidFill>
                <a:srgbClr val="C00000"/>
              </a:solidFill>
              <a:effectLst>
                <a:glow rad="127000">
                  <a:schemeClr val="bg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0D2AC6B3-975A-4C5B-BEDF-F45E720F7406}"/>
              </a:ext>
            </a:extLst>
          </p:cNvPr>
          <p:cNvGrpSpPr/>
          <p:nvPr/>
        </p:nvGrpSpPr>
        <p:grpSpPr>
          <a:xfrm>
            <a:off x="3479655" y="2271195"/>
            <a:ext cx="2558358" cy="1314484"/>
            <a:chOff x="4192055" y="1905964"/>
            <a:chExt cx="2558358" cy="1314484"/>
          </a:xfrm>
          <a:effectLst>
            <a:glow rad="50800">
              <a:schemeClr val="bg1"/>
            </a:glow>
          </a:effectLst>
        </p:grpSpPr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BB21C41A-14BE-4ED5-9AFE-FE096A159F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2790" y="1905964"/>
              <a:ext cx="1314484" cy="1314484"/>
            </a:xfrm>
            <a:prstGeom prst="line">
              <a:avLst/>
            </a:prstGeom>
            <a:ln w="38100" cap="rnd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165D1A3F-EEF7-491D-9CF9-E894891AC07D}"/>
                </a:ext>
              </a:extLst>
            </p:cNvPr>
            <p:cNvCxnSpPr>
              <a:cxnSpLocks/>
            </p:cNvCxnSpPr>
            <p:nvPr/>
          </p:nvCxnSpPr>
          <p:spPr>
            <a:xfrm>
              <a:off x="4192055" y="1905964"/>
              <a:ext cx="2558358" cy="0"/>
            </a:xfrm>
            <a:prstGeom prst="line">
              <a:avLst/>
            </a:prstGeom>
            <a:ln w="38100" cap="rnd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0810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山の景色&#10;&#10;自動的に生成された説明">
            <a:extLst>
              <a:ext uri="{FF2B5EF4-FFF2-40B4-BE49-F238E27FC236}">
                <a16:creationId xmlns:a16="http://schemas.microsoft.com/office/drawing/2014/main" id="{DA4111AB-547F-42F4-AFA9-07DB94B4E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A32FEF6-2762-41D5-BAE5-C681867F321F}"/>
              </a:ext>
            </a:extLst>
          </p:cNvPr>
          <p:cNvSpPr txBox="1"/>
          <p:nvPr/>
        </p:nvSpPr>
        <p:spPr bwMode="auto">
          <a:xfrm>
            <a:off x="123824" y="6611679"/>
            <a:ext cx="64865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rtlCol="0" anchor="ctr" anchorCtr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200" kern="0" dirty="0"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latin typeface="Arial"/>
                <a:ea typeface="ＭＳ Ｐゴシック"/>
              </a:rPr>
              <a:t>撮影地）　</a:t>
            </a:r>
            <a:r>
              <a:rPr lang="zh-CN" altLang="en-US" sz="1200" kern="0" dirty="0"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latin typeface="Arial"/>
                <a:ea typeface="ＭＳ Ｐゴシック"/>
              </a:rPr>
              <a:t>球磨川（熊本県八代市坂本町）　＜国土地理院</a:t>
            </a:r>
            <a:r>
              <a:rPr lang="en-US" altLang="zh-CN" sz="1200" kern="0" dirty="0"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latin typeface="Arial"/>
                <a:ea typeface="ＭＳ Ｐゴシック"/>
              </a:rPr>
              <a:t>2020/07/04</a:t>
            </a:r>
            <a:r>
              <a:rPr lang="zh-CN" altLang="en-US" sz="1200" kern="0" dirty="0"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latin typeface="Arial"/>
                <a:ea typeface="ＭＳ Ｐゴシック"/>
              </a:rPr>
              <a:t>撮影＞</a:t>
            </a:r>
          </a:p>
        </p:txBody>
      </p:sp>
      <p:sp>
        <p:nvSpPr>
          <p:cNvPr id="21" name="スライド番号プレースホルダー 1">
            <a:extLst>
              <a:ext uri="{FF2B5EF4-FFF2-40B4-BE49-F238E27FC236}">
                <a16:creationId xmlns:a16="http://schemas.microsoft.com/office/drawing/2014/main" id="{D2F406BA-6D76-458C-AE5A-A2E91CEFDFE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545B7-4A76-41C6-A249-81AA962B1F89}" type="slidenum">
              <a:rPr kumimoji="1" lang="ja-JP" altLang="en-US" smtClean="0">
                <a:solidFill>
                  <a:prstClr val="black"/>
                </a:solidFill>
                <a:latin typeface="Arial"/>
                <a:ea typeface="ＭＳ Ｐゴシック"/>
              </a:rPr>
              <a:pPr/>
              <a:t>3</a:t>
            </a:fld>
            <a:endParaRPr kumimoji="1" lang="ja-JP" altLang="en-US">
              <a:solidFill>
                <a:prstClr val="black"/>
              </a:solidFill>
              <a:latin typeface="Arial"/>
              <a:ea typeface="ＭＳ Ｐゴシック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6BD1ED6-DDA6-4E05-A535-7E5C392D0B5D}"/>
              </a:ext>
            </a:extLst>
          </p:cNvPr>
          <p:cNvSpPr/>
          <p:nvPr/>
        </p:nvSpPr>
        <p:spPr>
          <a:xfrm>
            <a:off x="-1" y="76200"/>
            <a:ext cx="4235117" cy="813600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45EFC2F-C864-4E4F-A14B-171A8AC1C0EE}"/>
              </a:ext>
            </a:extLst>
          </p:cNvPr>
          <p:cNvSpPr txBox="1"/>
          <p:nvPr/>
        </p:nvSpPr>
        <p:spPr>
          <a:xfrm>
            <a:off x="273050" y="189167"/>
            <a:ext cx="29161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spc="-150" dirty="0">
                <a:solidFill>
                  <a:prstClr val="white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令和２年７月豪雨</a:t>
            </a:r>
            <a:endParaRPr kumimoji="1" lang="ja-JP" altLang="en-US" dirty="0">
              <a:solidFill>
                <a:prstClr val="black">
                  <a:lumMod val="75000"/>
                  <a:lumOff val="25000"/>
                </a:prst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556B3F81-19A6-43A3-B93D-3BFE2AA426F4}"/>
              </a:ext>
            </a:extLst>
          </p:cNvPr>
          <p:cNvGrpSpPr/>
          <p:nvPr/>
        </p:nvGrpSpPr>
        <p:grpSpPr>
          <a:xfrm>
            <a:off x="6804000" y="210906"/>
            <a:ext cx="2340000" cy="720000"/>
            <a:chOff x="6779360" y="410602"/>
            <a:chExt cx="2340000" cy="720000"/>
          </a:xfrm>
        </p:grpSpPr>
        <p:sp>
          <p:nvSpPr>
            <p:cNvPr id="26" name="四角形: 上の 2 つの角を丸める 25">
              <a:extLst>
                <a:ext uri="{FF2B5EF4-FFF2-40B4-BE49-F238E27FC236}">
                  <a16:creationId xmlns:a16="http://schemas.microsoft.com/office/drawing/2014/main" id="{25C07154-3433-4269-AF25-F965A486ECA4}"/>
                </a:ext>
              </a:extLst>
            </p:cNvPr>
            <p:cNvSpPr/>
            <p:nvPr/>
          </p:nvSpPr>
          <p:spPr>
            <a:xfrm rot="16200000">
              <a:off x="7589360" y="-399398"/>
              <a:ext cx="720000" cy="234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E09F97DC-2187-459B-9FDC-7297F301199C}"/>
                </a:ext>
              </a:extLst>
            </p:cNvPr>
            <p:cNvSpPr txBox="1"/>
            <p:nvPr/>
          </p:nvSpPr>
          <p:spPr>
            <a:xfrm>
              <a:off x="7298652" y="492704"/>
              <a:ext cx="1384995" cy="55399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熊本県</a:t>
              </a:r>
              <a:endParaRPr kumimoji="0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</p:grp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EB0EA509-0E86-4B26-8918-45C3598BF9AD}"/>
              </a:ext>
            </a:extLst>
          </p:cNvPr>
          <p:cNvSpPr/>
          <p:nvPr/>
        </p:nvSpPr>
        <p:spPr>
          <a:xfrm>
            <a:off x="4997943" y="1306936"/>
            <a:ext cx="3888885" cy="1107996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>
                <a:solidFill>
                  <a:srgbClr val="F57F61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行方不明者 </a:t>
            </a:r>
            <a:r>
              <a:rPr lang="ja-JP" altLang="en-US" sz="7200" dirty="0">
                <a:solidFill>
                  <a:srgbClr val="F57F61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</a:t>
            </a:r>
            <a:r>
              <a:rPr lang="ja-JP" altLang="en-US" sz="3600" dirty="0">
                <a:solidFill>
                  <a:srgbClr val="F57F61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名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180F6891-4492-479C-9BEB-6E41B808502D}"/>
              </a:ext>
            </a:extLst>
          </p:cNvPr>
          <p:cNvSpPr/>
          <p:nvPr/>
        </p:nvSpPr>
        <p:spPr>
          <a:xfrm>
            <a:off x="273050" y="1306936"/>
            <a:ext cx="2975173" cy="1107996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>
                <a:solidFill>
                  <a:prstClr val="black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死者</a:t>
            </a:r>
            <a:r>
              <a:rPr lang="ja-JP" altLang="en-US" sz="7200" dirty="0">
                <a:solidFill>
                  <a:prstClr val="black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８４</a:t>
            </a:r>
            <a:r>
              <a:rPr lang="ja-JP" altLang="en-US" sz="4400" dirty="0">
                <a:solidFill>
                  <a:prstClr val="black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名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CA4150C5-F01B-4160-BD72-2E8CDDDAC9AD}"/>
              </a:ext>
            </a:extLst>
          </p:cNvPr>
          <p:cNvSpPr/>
          <p:nvPr/>
        </p:nvSpPr>
        <p:spPr>
          <a:xfrm>
            <a:off x="252000" y="946850"/>
            <a:ext cx="8640000" cy="500697"/>
          </a:xfrm>
          <a:prstGeom prst="rect">
            <a:avLst/>
          </a:prstGeom>
        </p:spPr>
        <p:txBody>
          <a:bodyPr wrap="square" lIns="0" tIns="0" rIns="0" anchor="t" anchorCtr="0">
            <a:noAutofit/>
          </a:bodyPr>
          <a:lstStyle/>
          <a:p>
            <a:pPr marL="444500" indent="-4445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統計）</a:t>
            </a:r>
            <a:r>
              <a:rPr lang="en-US" altLang="ja-JP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	</a:t>
            </a:r>
            <a:r>
              <a:rPr lang="ja-JP" altLang="en-US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出展 ：消防庁　「令和２年７月豪雨による被害及び消防機関等の対応状況（第</a:t>
            </a:r>
            <a:r>
              <a:rPr lang="en-US" altLang="ja-JP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56</a:t>
            </a:r>
            <a:r>
              <a:rPr lang="ja-JP" altLang="en-US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報）」　</a:t>
            </a:r>
            <a:r>
              <a:rPr lang="en-US" altLang="ja-JP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2021</a:t>
            </a:r>
            <a:r>
              <a:rPr lang="ja-JP" altLang="en-US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年</a:t>
            </a:r>
            <a:r>
              <a:rPr lang="en-US" altLang="ja-JP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2</a:t>
            </a:r>
            <a:r>
              <a:rPr lang="ja-JP" altLang="en-US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月</a:t>
            </a:r>
            <a:r>
              <a:rPr lang="en-US" altLang="ja-JP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26</a:t>
            </a:r>
            <a:r>
              <a:rPr lang="ja-JP" altLang="en-US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日</a:t>
            </a:r>
            <a:r>
              <a:rPr lang="en-US" altLang="ja-JP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15</a:t>
            </a:r>
            <a:r>
              <a:rPr lang="ja-JP" altLang="en-US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時</a:t>
            </a:r>
            <a:r>
              <a:rPr lang="en-US" altLang="ja-JP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00</a:t>
            </a:r>
            <a:r>
              <a:rPr lang="ja-JP" altLang="en-US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分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A4D5E8-BC74-4C7D-9F28-CC55787A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2121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E811CF4-3297-4CAE-82BD-98067027F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65" y="1595787"/>
            <a:ext cx="2736000" cy="2052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図 9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536F4600-86EE-4EC8-9041-F96DFD350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00" y="3153171"/>
            <a:ext cx="2736000" cy="2052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9401" y="401796"/>
            <a:ext cx="9258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必ず決まった避難行動があるわけではありません。</a:t>
            </a:r>
          </a:p>
        </p:txBody>
      </p:sp>
      <p:grpSp>
        <p:nvGrpSpPr>
          <p:cNvPr id="29" name="グループ化 28"/>
          <p:cNvGrpSpPr/>
          <p:nvPr/>
        </p:nvGrpSpPr>
        <p:grpSpPr>
          <a:xfrm>
            <a:off x="-1" y="5311958"/>
            <a:ext cx="9144001" cy="1167311"/>
            <a:chOff x="-207172" y="5641594"/>
            <a:chExt cx="9591675" cy="1167311"/>
          </a:xfrm>
        </p:grpSpPr>
        <p:sp>
          <p:nvSpPr>
            <p:cNvPr id="31" name="正方形/長方形 30"/>
            <p:cNvSpPr/>
            <p:nvPr/>
          </p:nvSpPr>
          <p:spPr>
            <a:xfrm>
              <a:off x="-207172" y="5641594"/>
              <a:ext cx="9591675" cy="1167311"/>
            </a:xfrm>
            <a:prstGeom prst="rect">
              <a:avLst/>
            </a:prstGeom>
            <a:solidFill>
              <a:srgbClr val="F29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703008" y="5699331"/>
              <a:ext cx="773801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32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状況に応じて、</a:t>
              </a:r>
              <a:endParaRPr kumimoji="1" lang="en-US" altLang="ja-JP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32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より安全な行動を考え、とることが大切です。</a:t>
              </a:r>
            </a:p>
          </p:txBody>
        </p:sp>
      </p:grpSp>
      <p:sp>
        <p:nvSpPr>
          <p:cNvPr id="43" name="テキスト ボックス 42"/>
          <p:cNvSpPr txBox="1"/>
          <p:nvPr/>
        </p:nvSpPr>
        <p:spPr>
          <a:xfrm rot="21145191">
            <a:off x="4353180" y="2507831"/>
            <a:ext cx="4918384" cy="830997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>
                <a:effectLst>
                  <a:glow rad="127000">
                    <a:srgbClr val="FFFF00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必ずこの避難行動でよいとは</a:t>
            </a:r>
            <a:endParaRPr kumimoji="1" lang="en-US" altLang="ja-JP" sz="2400" dirty="0">
              <a:effectLst>
                <a:glow rad="127000">
                  <a:srgbClr val="FFFF00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400" dirty="0">
                <a:effectLst>
                  <a:glow rad="127000">
                    <a:srgbClr val="FFFF00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言いきれない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6E36351-BBF2-4580-8696-B40DD0A38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813"/>
            <a:ext cx="4896000" cy="279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89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0" y="0"/>
            <a:ext cx="9144000" cy="6357257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1181" y="2496457"/>
            <a:ext cx="84016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今日の授業でわかったことや</a:t>
            </a:r>
            <a:endParaRPr kumimoji="1" lang="en-US" altLang="ja-JP" sz="5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考えたことを書きましょう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44279" y="212419"/>
            <a:ext cx="46554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【</a:t>
            </a:r>
            <a:r>
              <a:rPr kumimoji="1" lang="ja-JP" altLang="en-US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学習のまとめ</a:t>
            </a:r>
            <a:r>
              <a:rPr kumimoji="1" lang="en-US" altLang="ja-JP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】</a:t>
            </a:r>
            <a:endParaRPr kumimoji="1" lang="ja-JP" altLang="en-US" sz="5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334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-558800" y="2387600"/>
            <a:ext cx="10058400" cy="2298700"/>
          </a:xfrm>
          <a:prstGeom prst="rect">
            <a:avLst/>
          </a:prstGeom>
          <a:solidFill>
            <a:srgbClr val="F29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0366" y="2752120"/>
            <a:ext cx="8408071" cy="1471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状況に応じて、より安全な行動を考え、</a:t>
            </a:r>
            <a:endParaRPr kumimoji="1"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とることが大切です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0366" y="307429"/>
            <a:ext cx="2534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ふりかえり</a:t>
            </a:r>
          </a:p>
        </p:txBody>
      </p:sp>
      <p:sp>
        <p:nvSpPr>
          <p:cNvPr id="6" name="二等辺三角形 5"/>
          <p:cNvSpPr/>
          <p:nvPr/>
        </p:nvSpPr>
        <p:spPr>
          <a:xfrm rot="5400000">
            <a:off x="-180631" y="345529"/>
            <a:ext cx="892552" cy="769441"/>
          </a:xfrm>
          <a:prstGeom prst="triangle">
            <a:avLst/>
          </a:prstGeom>
          <a:solidFill>
            <a:srgbClr val="F29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1480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50549" y="4953668"/>
            <a:ext cx="817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ハザードマップで自宅を確認してみましょう</a:t>
            </a:r>
            <a:endParaRPr kumimoji="1" lang="ja-JP" altLang="en-US" sz="24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960" y="94527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23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97213" y="2463800"/>
            <a:ext cx="19495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おわり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025" y="3953471"/>
            <a:ext cx="8997950" cy="787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600"/>
              </a:lnSpc>
            </a:pPr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水害時の具体的な避難行動を考える</a:t>
            </a:r>
            <a:endParaRPr kumimoji="1"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2484407" y="3953471"/>
            <a:ext cx="41751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256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ï¼ï¼æï¼ï¼æ¥ãï¼ï¼æé 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t="9931"/>
          <a:stretch/>
        </p:blipFill>
        <p:spPr bwMode="auto">
          <a:xfrm>
            <a:off x="227160" y="1124698"/>
            <a:ext cx="3301450" cy="271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円/楕円 8"/>
          <p:cNvSpPr/>
          <p:nvPr/>
        </p:nvSpPr>
        <p:spPr>
          <a:xfrm>
            <a:off x="1345822" y="2658423"/>
            <a:ext cx="738673" cy="738673"/>
          </a:xfrm>
          <a:prstGeom prst="ellipse">
            <a:avLst/>
          </a:prstGeom>
          <a:noFill/>
          <a:ln w="63500">
            <a:solidFill>
              <a:srgbClr val="B52F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2739054" y="1856364"/>
            <a:ext cx="668331" cy="145970"/>
          </a:xfrm>
          <a:prstGeom prst="line">
            <a:avLst/>
          </a:prstGeom>
          <a:ln w="38100">
            <a:solidFill>
              <a:srgbClr val="2B4E9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2257694" y="1530234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2B4E91"/>
                </a:solidFill>
              </a:rPr>
              <a:t>川のながれ</a:t>
            </a:r>
          </a:p>
        </p:txBody>
      </p:sp>
      <p:sp>
        <p:nvSpPr>
          <p:cNvPr id="24" name="フリーフォーム 23"/>
          <p:cNvSpPr/>
          <p:nvPr/>
        </p:nvSpPr>
        <p:spPr>
          <a:xfrm rot="20691608">
            <a:off x="1873706" y="3244424"/>
            <a:ext cx="865354" cy="800133"/>
          </a:xfrm>
          <a:custGeom>
            <a:avLst/>
            <a:gdLst>
              <a:gd name="connsiteX0" fmla="*/ 0 w 1143000"/>
              <a:gd name="connsiteY0" fmla="*/ 0 h 848209"/>
              <a:gd name="connsiteX1" fmla="*/ 9525 w 1143000"/>
              <a:gd name="connsiteY1" fmla="*/ 171450 h 848209"/>
              <a:gd name="connsiteX2" fmla="*/ 28575 w 1143000"/>
              <a:gd name="connsiteY2" fmla="*/ 228600 h 848209"/>
              <a:gd name="connsiteX3" fmla="*/ 38100 w 1143000"/>
              <a:gd name="connsiteY3" fmla="*/ 257175 h 848209"/>
              <a:gd name="connsiteX4" fmla="*/ 47625 w 1143000"/>
              <a:gd name="connsiteY4" fmla="*/ 285750 h 848209"/>
              <a:gd name="connsiteX5" fmla="*/ 85725 w 1143000"/>
              <a:gd name="connsiteY5" fmla="*/ 342900 h 848209"/>
              <a:gd name="connsiteX6" fmla="*/ 104775 w 1143000"/>
              <a:gd name="connsiteY6" fmla="*/ 371475 h 848209"/>
              <a:gd name="connsiteX7" fmla="*/ 133350 w 1143000"/>
              <a:gd name="connsiteY7" fmla="*/ 428625 h 848209"/>
              <a:gd name="connsiteX8" fmla="*/ 152400 w 1143000"/>
              <a:gd name="connsiteY8" fmla="*/ 466725 h 848209"/>
              <a:gd name="connsiteX9" fmla="*/ 180975 w 1143000"/>
              <a:gd name="connsiteY9" fmla="*/ 485775 h 848209"/>
              <a:gd name="connsiteX10" fmla="*/ 200025 w 1143000"/>
              <a:gd name="connsiteY10" fmla="*/ 523875 h 848209"/>
              <a:gd name="connsiteX11" fmla="*/ 257175 w 1143000"/>
              <a:gd name="connsiteY11" fmla="*/ 571500 h 848209"/>
              <a:gd name="connsiteX12" fmla="*/ 333375 w 1143000"/>
              <a:gd name="connsiteY12" fmla="*/ 638175 h 848209"/>
              <a:gd name="connsiteX13" fmla="*/ 419100 w 1143000"/>
              <a:gd name="connsiteY13" fmla="*/ 704850 h 848209"/>
              <a:gd name="connsiteX14" fmla="*/ 447675 w 1143000"/>
              <a:gd name="connsiteY14" fmla="*/ 723900 h 848209"/>
              <a:gd name="connsiteX15" fmla="*/ 504825 w 1143000"/>
              <a:gd name="connsiteY15" fmla="*/ 742950 h 848209"/>
              <a:gd name="connsiteX16" fmla="*/ 533400 w 1143000"/>
              <a:gd name="connsiteY16" fmla="*/ 752475 h 848209"/>
              <a:gd name="connsiteX17" fmla="*/ 561975 w 1143000"/>
              <a:gd name="connsiteY17" fmla="*/ 771525 h 848209"/>
              <a:gd name="connsiteX18" fmla="*/ 619125 w 1143000"/>
              <a:gd name="connsiteY18" fmla="*/ 790575 h 848209"/>
              <a:gd name="connsiteX19" fmla="*/ 647700 w 1143000"/>
              <a:gd name="connsiteY19" fmla="*/ 800100 h 848209"/>
              <a:gd name="connsiteX20" fmla="*/ 790575 w 1143000"/>
              <a:gd name="connsiteY20" fmla="*/ 828675 h 848209"/>
              <a:gd name="connsiteX21" fmla="*/ 838200 w 1143000"/>
              <a:gd name="connsiteY21" fmla="*/ 838200 h 848209"/>
              <a:gd name="connsiteX22" fmla="*/ 1038225 w 1143000"/>
              <a:gd name="connsiteY22" fmla="*/ 847725 h 848209"/>
              <a:gd name="connsiteX23" fmla="*/ 1143000 w 1143000"/>
              <a:gd name="connsiteY23" fmla="*/ 847725 h 8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43000" h="848209">
                <a:moveTo>
                  <a:pt x="0" y="0"/>
                </a:moveTo>
                <a:cubicBezTo>
                  <a:pt x="3175" y="57150"/>
                  <a:pt x="2425" y="114654"/>
                  <a:pt x="9525" y="171450"/>
                </a:cubicBezTo>
                <a:cubicBezTo>
                  <a:pt x="12016" y="191375"/>
                  <a:pt x="22225" y="209550"/>
                  <a:pt x="28575" y="228600"/>
                </a:cubicBezTo>
                <a:lnTo>
                  <a:pt x="38100" y="257175"/>
                </a:lnTo>
                <a:cubicBezTo>
                  <a:pt x="41275" y="266700"/>
                  <a:pt x="42056" y="277396"/>
                  <a:pt x="47625" y="285750"/>
                </a:cubicBezTo>
                <a:lnTo>
                  <a:pt x="85725" y="342900"/>
                </a:lnTo>
                <a:cubicBezTo>
                  <a:pt x="92075" y="352425"/>
                  <a:pt x="101155" y="360615"/>
                  <a:pt x="104775" y="371475"/>
                </a:cubicBezTo>
                <a:cubicBezTo>
                  <a:pt x="122239" y="423866"/>
                  <a:pt x="103807" y="376924"/>
                  <a:pt x="133350" y="428625"/>
                </a:cubicBezTo>
                <a:cubicBezTo>
                  <a:pt x="140395" y="440953"/>
                  <a:pt x="143310" y="455817"/>
                  <a:pt x="152400" y="466725"/>
                </a:cubicBezTo>
                <a:cubicBezTo>
                  <a:pt x="159729" y="475519"/>
                  <a:pt x="171450" y="479425"/>
                  <a:pt x="180975" y="485775"/>
                </a:cubicBezTo>
                <a:cubicBezTo>
                  <a:pt x="187325" y="498475"/>
                  <a:pt x="191772" y="512321"/>
                  <a:pt x="200025" y="523875"/>
                </a:cubicBezTo>
                <a:cubicBezTo>
                  <a:pt x="216693" y="547210"/>
                  <a:pt x="234390" y="556310"/>
                  <a:pt x="257175" y="571500"/>
                </a:cubicBezTo>
                <a:cubicBezTo>
                  <a:pt x="311150" y="652462"/>
                  <a:pt x="222250" y="527050"/>
                  <a:pt x="333375" y="638175"/>
                </a:cubicBezTo>
                <a:cubicBezTo>
                  <a:pt x="378139" y="682939"/>
                  <a:pt x="350742" y="659278"/>
                  <a:pt x="419100" y="704850"/>
                </a:cubicBezTo>
                <a:cubicBezTo>
                  <a:pt x="428625" y="711200"/>
                  <a:pt x="436815" y="720280"/>
                  <a:pt x="447675" y="723900"/>
                </a:cubicBezTo>
                <a:lnTo>
                  <a:pt x="504825" y="742950"/>
                </a:lnTo>
                <a:cubicBezTo>
                  <a:pt x="514350" y="746125"/>
                  <a:pt x="525046" y="746906"/>
                  <a:pt x="533400" y="752475"/>
                </a:cubicBezTo>
                <a:cubicBezTo>
                  <a:pt x="542925" y="758825"/>
                  <a:pt x="551514" y="766876"/>
                  <a:pt x="561975" y="771525"/>
                </a:cubicBezTo>
                <a:cubicBezTo>
                  <a:pt x="580325" y="779680"/>
                  <a:pt x="600075" y="784225"/>
                  <a:pt x="619125" y="790575"/>
                </a:cubicBezTo>
                <a:cubicBezTo>
                  <a:pt x="628650" y="793750"/>
                  <a:pt x="637960" y="797665"/>
                  <a:pt x="647700" y="800100"/>
                </a:cubicBezTo>
                <a:cubicBezTo>
                  <a:pt x="776532" y="832308"/>
                  <a:pt x="671526" y="808834"/>
                  <a:pt x="790575" y="828675"/>
                </a:cubicBezTo>
                <a:cubicBezTo>
                  <a:pt x="806544" y="831337"/>
                  <a:pt x="822058" y="836958"/>
                  <a:pt x="838200" y="838200"/>
                </a:cubicBezTo>
                <a:cubicBezTo>
                  <a:pt x="904754" y="843320"/>
                  <a:pt x="971507" y="845640"/>
                  <a:pt x="1038225" y="847725"/>
                </a:cubicBezTo>
                <a:cubicBezTo>
                  <a:pt x="1073133" y="848816"/>
                  <a:pt x="1108075" y="847725"/>
                  <a:pt x="1143000" y="847725"/>
                </a:cubicBezTo>
              </a:path>
            </a:pathLst>
          </a:custGeom>
          <a:noFill/>
          <a:ln w="63500" cap="flat">
            <a:solidFill>
              <a:srgbClr val="B52F25"/>
            </a:solidFill>
            <a:bevel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8113F8D8-1E29-4848-829B-75EF0D6EE464}"/>
              </a:ext>
            </a:extLst>
          </p:cNvPr>
          <p:cNvSpPr/>
          <p:nvPr/>
        </p:nvSpPr>
        <p:spPr>
          <a:xfrm>
            <a:off x="146268" y="3967604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豊岡市立野 上空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20AF0D00-6840-400F-A36A-8D8FED1BA903}"/>
              </a:ext>
            </a:extLst>
          </p:cNvPr>
          <p:cNvSpPr/>
          <p:nvPr/>
        </p:nvSpPr>
        <p:spPr>
          <a:xfrm>
            <a:off x="853956" y="3817352"/>
            <a:ext cx="5597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たちの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7AADBFC5-5C6B-4D35-B58D-AAFCF6B69F62}"/>
              </a:ext>
            </a:extLst>
          </p:cNvPr>
          <p:cNvSpPr/>
          <p:nvPr/>
        </p:nvSpPr>
        <p:spPr>
          <a:xfrm>
            <a:off x="123247" y="3817352"/>
            <a:ext cx="7889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とよおかし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8C757CC7-29D4-4894-BE9D-49749192C86E}"/>
              </a:ext>
            </a:extLst>
          </p:cNvPr>
          <p:cNvSpPr/>
          <p:nvPr/>
        </p:nvSpPr>
        <p:spPr>
          <a:xfrm>
            <a:off x="270547" y="6339377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豊岡市立野（円山川右岸）</a:t>
            </a: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7B94E148-32DE-409B-A7D9-0E267E98D6EE}"/>
              </a:ext>
            </a:extLst>
          </p:cNvPr>
          <p:cNvSpPr/>
          <p:nvPr/>
        </p:nvSpPr>
        <p:spPr>
          <a:xfrm>
            <a:off x="978235" y="6189125"/>
            <a:ext cx="5597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たちの</a:t>
            </a:r>
            <a:endParaRPr lang="ja-JP" altLang="en-US" sz="11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C7C56DCE-7538-47D2-A5AE-7F07E081DB07}"/>
              </a:ext>
            </a:extLst>
          </p:cNvPr>
          <p:cNvSpPr/>
          <p:nvPr/>
        </p:nvSpPr>
        <p:spPr>
          <a:xfrm>
            <a:off x="247526" y="6189125"/>
            <a:ext cx="7889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とよおかし</a:t>
            </a: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62C315E5-3350-4802-A048-43CB3FF5EEBD}"/>
              </a:ext>
            </a:extLst>
          </p:cNvPr>
          <p:cNvSpPr/>
          <p:nvPr/>
        </p:nvSpPr>
        <p:spPr>
          <a:xfrm>
            <a:off x="1003300" y="1693147"/>
            <a:ext cx="1244600" cy="660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二等辺三角形 49">
            <a:extLst>
              <a:ext uri="{FF2B5EF4-FFF2-40B4-BE49-F238E27FC236}">
                <a16:creationId xmlns:a16="http://schemas.microsoft.com/office/drawing/2014/main" id="{AE32622A-0446-47EB-AA2C-C826AC5C4E36}"/>
              </a:ext>
            </a:extLst>
          </p:cNvPr>
          <p:cNvSpPr/>
          <p:nvPr/>
        </p:nvSpPr>
        <p:spPr>
          <a:xfrm rot="10644330">
            <a:off x="1688329" y="2183816"/>
            <a:ext cx="323851" cy="104170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4E539352-D846-4F76-8AB3-4333D8D84540}"/>
              </a:ext>
            </a:extLst>
          </p:cNvPr>
          <p:cNvSpPr txBox="1"/>
          <p:nvPr/>
        </p:nvSpPr>
        <p:spPr>
          <a:xfrm>
            <a:off x="957830" y="1885183"/>
            <a:ext cx="1313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立野大橋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E89D7E02-4234-4B19-8226-75FB8B159413}"/>
              </a:ext>
            </a:extLst>
          </p:cNvPr>
          <p:cNvSpPr txBox="1"/>
          <p:nvPr/>
        </p:nvSpPr>
        <p:spPr>
          <a:xfrm>
            <a:off x="921181" y="1684859"/>
            <a:ext cx="1386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spc="-1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たちのおおはし</a:t>
            </a:r>
            <a:endParaRPr kumimoji="1" lang="en-US" altLang="ja-JP" sz="1600" spc="-1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C7C56DCE-7538-47D2-A5AE-7F07E081DB07}"/>
              </a:ext>
            </a:extLst>
          </p:cNvPr>
          <p:cNvSpPr/>
          <p:nvPr/>
        </p:nvSpPr>
        <p:spPr>
          <a:xfrm>
            <a:off x="1486212" y="6189124"/>
            <a:ext cx="6623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まるやま</a:t>
            </a:r>
          </a:p>
        </p:txBody>
      </p:sp>
      <p:sp>
        <p:nvSpPr>
          <p:cNvPr id="62" name="正方形/長方形 61"/>
          <p:cNvSpPr/>
          <p:nvPr/>
        </p:nvSpPr>
        <p:spPr>
          <a:xfrm>
            <a:off x="6825523" y="6528931"/>
            <a:ext cx="19976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800" dirty="0">
                <a:latin typeface="MS PGothic" panose="020B0600070205080204" pitchFamily="50" charset="-128"/>
                <a:ea typeface="MS PGothic" panose="020B0600070205080204" pitchFamily="50" charset="-128"/>
              </a:rPr>
              <a:t>写真｜国土交通省　豊岡河川国道事務所</a:t>
            </a:r>
            <a:endParaRPr lang="en-US" altLang="ja-JP" sz="800" dirty="0">
              <a:latin typeface="MS PGothic" panose="020B0600070205080204" pitchFamily="50" charset="-128"/>
              <a:ea typeface="MS PGothic" panose="020B0600070205080204" pitchFamily="50" charset="-128"/>
            </a:endParaRPr>
          </a:p>
        </p:txBody>
      </p:sp>
      <p:pic>
        <p:nvPicPr>
          <p:cNvPr id="2052" name="Picture 4" descr="ï¼ï¼æï¼ï¼æ¥ãï¼ï¼æé 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912" y="2067595"/>
            <a:ext cx="5725826" cy="444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正方形/長方形 20"/>
          <p:cNvSpPr/>
          <p:nvPr/>
        </p:nvSpPr>
        <p:spPr>
          <a:xfrm>
            <a:off x="2975912" y="2067595"/>
            <a:ext cx="5727600" cy="4446000"/>
          </a:xfrm>
          <a:prstGeom prst="rect">
            <a:avLst/>
          </a:prstGeom>
          <a:noFill/>
          <a:ln w="38100">
            <a:solidFill>
              <a:srgbClr val="B52F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コネクタ 19"/>
          <p:cNvCxnSpPr/>
          <p:nvPr/>
        </p:nvCxnSpPr>
        <p:spPr>
          <a:xfrm flipV="1">
            <a:off x="6204553" y="5791517"/>
            <a:ext cx="1005872" cy="164387"/>
          </a:xfrm>
          <a:prstGeom prst="line">
            <a:avLst/>
          </a:prstGeom>
          <a:ln w="50800">
            <a:solidFill>
              <a:srgbClr val="2B4E9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153491" y="5422831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2B4E91"/>
                </a:solidFill>
              </a:rPr>
              <a:t>川のながれ</a:t>
            </a:r>
          </a:p>
        </p:txBody>
      </p:sp>
      <p:cxnSp>
        <p:nvCxnSpPr>
          <p:cNvPr id="27" name="直線コネクタ 26"/>
          <p:cNvCxnSpPr/>
          <p:nvPr/>
        </p:nvCxnSpPr>
        <p:spPr>
          <a:xfrm>
            <a:off x="4104639" y="3677008"/>
            <a:ext cx="166044" cy="797073"/>
          </a:xfrm>
          <a:prstGeom prst="line">
            <a:avLst/>
          </a:prstGeom>
          <a:ln w="63500">
            <a:solidFill>
              <a:schemeClr val="bg1"/>
            </a:solidFill>
            <a:prstDash val="sysDot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2"/>
          <p:cNvGrpSpPr/>
          <p:nvPr/>
        </p:nvGrpSpPr>
        <p:grpSpPr>
          <a:xfrm>
            <a:off x="3105936" y="1676427"/>
            <a:ext cx="6038064" cy="2049539"/>
            <a:chOff x="3105936" y="1676427"/>
            <a:chExt cx="6038064" cy="2049539"/>
          </a:xfrm>
        </p:grpSpPr>
        <p:grpSp>
          <p:nvGrpSpPr>
            <p:cNvPr id="33" name="グループ化 32"/>
            <p:cNvGrpSpPr/>
            <p:nvPr/>
          </p:nvGrpSpPr>
          <p:grpSpPr>
            <a:xfrm>
              <a:off x="7989448" y="1676427"/>
              <a:ext cx="1154552" cy="1154552"/>
              <a:chOff x="7246498" y="222005"/>
              <a:chExt cx="1866859" cy="1866859"/>
            </a:xfrm>
          </p:grpSpPr>
          <p:sp>
            <p:nvSpPr>
              <p:cNvPr id="34" name="星 12 33"/>
              <p:cNvSpPr/>
              <p:nvPr/>
            </p:nvSpPr>
            <p:spPr>
              <a:xfrm>
                <a:off x="7246498" y="222005"/>
                <a:ext cx="1866859" cy="1866859"/>
              </a:xfrm>
              <a:prstGeom prst="star12">
                <a:avLst>
                  <a:gd name="adj" fmla="val 30151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テキスト ボックス 34"/>
              <p:cNvSpPr txBox="1"/>
              <p:nvPr/>
            </p:nvSpPr>
            <p:spPr>
              <a:xfrm rot="985020">
                <a:off x="7532968" y="448201"/>
                <a:ext cx="1293918" cy="13436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4800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！</a:t>
                </a:r>
              </a:p>
            </p:txBody>
          </p:sp>
        </p:grpSp>
        <p:grpSp>
          <p:nvGrpSpPr>
            <p:cNvPr id="16" name="グループ化 15"/>
            <p:cNvGrpSpPr/>
            <p:nvPr/>
          </p:nvGrpSpPr>
          <p:grpSpPr>
            <a:xfrm>
              <a:off x="3105936" y="2036193"/>
              <a:ext cx="5027338" cy="1689773"/>
              <a:chOff x="3105936" y="2198118"/>
              <a:chExt cx="5027338" cy="1689773"/>
            </a:xfrm>
          </p:grpSpPr>
          <p:sp>
            <p:nvSpPr>
              <p:cNvPr id="31" name="テキスト ボックス 30"/>
              <p:cNvSpPr txBox="1"/>
              <p:nvPr/>
            </p:nvSpPr>
            <p:spPr>
              <a:xfrm>
                <a:off x="3105936" y="2384915"/>
                <a:ext cx="5027338" cy="1502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5500"/>
                  </a:lnSpc>
                </a:pPr>
                <a:r>
                  <a:rPr kumimoji="1" lang="ja-JP" altLang="en-US" sz="4000" dirty="0">
                    <a:solidFill>
                      <a:srgbClr val="FFFFFF"/>
                    </a:solidFill>
                    <a:effectLst>
                      <a:glow rad="101600">
                        <a:schemeClr val="tx1">
                          <a:alpha val="70000"/>
                        </a:schemeClr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  <a:sym typeface="Wingdings" panose="05000000000000000000" pitchFamily="2" charset="2"/>
                  </a:rPr>
                  <a:t>川の堤防がこわれて</a:t>
                </a:r>
                <a:endParaRPr kumimoji="1" lang="en-US" altLang="ja-JP" sz="40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endParaRPr>
              </a:p>
              <a:p>
                <a:pPr>
                  <a:lnSpc>
                    <a:spcPts val="5500"/>
                  </a:lnSpc>
                </a:pPr>
                <a:r>
                  <a:rPr kumimoji="1" lang="ja-JP" altLang="en-US" sz="4000" dirty="0">
                    <a:solidFill>
                      <a:srgbClr val="FFFFFF"/>
                    </a:solidFill>
                    <a:effectLst>
                      <a:glow rad="101600">
                        <a:schemeClr val="tx1">
                          <a:alpha val="70000"/>
                        </a:schemeClr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  <a:sym typeface="Wingdings" panose="05000000000000000000" pitchFamily="2" charset="2"/>
                  </a:rPr>
                  <a:t>川の水が町にあふれた</a:t>
                </a:r>
                <a:endParaRPr kumimoji="1" lang="en-US" altLang="ja-JP" sz="40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endParaRPr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3199454" y="2198118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kumimoji="1" lang="en-US" altLang="ja-JP" sz="16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endParaRPr>
              </a:p>
            </p:txBody>
          </p:sp>
          <p:sp>
            <p:nvSpPr>
              <p:cNvPr id="39" name="テキスト ボックス 38"/>
              <p:cNvSpPr txBox="1"/>
              <p:nvPr/>
            </p:nvSpPr>
            <p:spPr>
              <a:xfrm>
                <a:off x="3181070" y="2938708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kumimoji="1" lang="en-US" altLang="ja-JP" sz="16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endParaRPr>
              </a:p>
            </p:txBody>
          </p:sp>
          <p:sp>
            <p:nvSpPr>
              <p:cNvPr id="40" name="テキスト ボックス 39"/>
              <p:cNvSpPr txBox="1"/>
              <p:nvPr/>
            </p:nvSpPr>
            <p:spPr>
              <a:xfrm>
                <a:off x="4164221" y="2938708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kumimoji="1" lang="en-US" altLang="ja-JP" sz="16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endParaRPr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5149986" y="2938708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kumimoji="1" lang="en-US" altLang="ja-JP" sz="16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endParaRPr>
              </a:p>
            </p:txBody>
          </p:sp>
        </p:grpSp>
        <p:sp>
          <p:nvSpPr>
            <p:cNvPr id="44" name="テキスト ボックス 43"/>
            <p:cNvSpPr txBox="1"/>
            <p:nvPr/>
          </p:nvSpPr>
          <p:spPr>
            <a:xfrm>
              <a:off x="4190227" y="2081375"/>
              <a:ext cx="996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1200" dirty="0" err="1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rPr>
                <a:t>ていぼう</a:t>
              </a:r>
              <a:endParaRPr kumimoji="1" lang="en-US" altLang="ja-JP" sz="1200" dirty="0">
                <a:solidFill>
                  <a:srgbClr val="FFFFFF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Wingdings" panose="05000000000000000000" pitchFamily="2" charset="2"/>
              </a:endParaRPr>
            </a:p>
          </p:txBody>
        </p:sp>
      </p:grpSp>
      <p:cxnSp>
        <p:nvCxnSpPr>
          <p:cNvPr id="5" name="直線矢印コネクタ 4"/>
          <p:cNvCxnSpPr/>
          <p:nvPr/>
        </p:nvCxnSpPr>
        <p:spPr>
          <a:xfrm>
            <a:off x="4127500" y="333375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/>
          <p:cNvSpPr/>
          <p:nvPr/>
        </p:nvSpPr>
        <p:spPr>
          <a:xfrm>
            <a:off x="-1" y="76200"/>
            <a:ext cx="4235117" cy="813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73050" y="189167"/>
            <a:ext cx="35044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平成</a:t>
            </a:r>
            <a:r>
              <a:rPr kumimoji="1" lang="en-US" altLang="ja-JP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16</a:t>
            </a:r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　台風</a:t>
            </a:r>
            <a:r>
              <a:rPr kumimoji="1" lang="en-US" altLang="ja-JP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23</a:t>
            </a:r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号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640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pic>
        <p:nvPicPr>
          <p:cNvPr id="17" name="Picture 16" descr="Img175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76" y="1005076"/>
            <a:ext cx="6168424" cy="404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4" name="直線コネクタ 23"/>
          <p:cNvCxnSpPr/>
          <p:nvPr/>
        </p:nvCxnSpPr>
        <p:spPr>
          <a:xfrm flipH="1">
            <a:off x="6070282" y="1803516"/>
            <a:ext cx="335915" cy="694322"/>
          </a:xfrm>
          <a:prstGeom prst="line">
            <a:avLst/>
          </a:prstGeom>
          <a:ln w="63500">
            <a:solidFill>
              <a:schemeClr val="bg1"/>
            </a:solidFill>
            <a:prstDash val="sysDot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/>
          <p:cNvSpPr/>
          <p:nvPr/>
        </p:nvSpPr>
        <p:spPr>
          <a:xfrm>
            <a:off x="6902212" y="6622749"/>
            <a:ext cx="19976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800" dirty="0">
                <a:latin typeface="MS PGothic" panose="020B0600070205080204" pitchFamily="50" charset="-128"/>
                <a:ea typeface="MS PGothic" panose="020B0600070205080204" pitchFamily="50" charset="-128"/>
              </a:rPr>
              <a:t>写真｜国土交通省　豊岡河川国道事務所</a:t>
            </a:r>
            <a:endParaRPr lang="en-US" altLang="ja-JP" sz="800" dirty="0">
              <a:latin typeface="MS PGothic" panose="020B0600070205080204" pitchFamily="50" charset="-128"/>
              <a:ea typeface="MS PGothic" panose="020B0600070205080204" pitchFamily="50" charset="-128"/>
            </a:endParaRPr>
          </a:p>
        </p:txBody>
      </p:sp>
      <p:pic>
        <p:nvPicPr>
          <p:cNvPr id="26" name="Picture 9" descr="（別添）IMG_00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4857" y="3539303"/>
            <a:ext cx="3683485" cy="276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" name="テキスト ボックス 28"/>
          <p:cNvSpPr txBox="1"/>
          <p:nvPr/>
        </p:nvSpPr>
        <p:spPr>
          <a:xfrm>
            <a:off x="5773581" y="3111251"/>
            <a:ext cx="3046027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kumimoji="1" lang="ja-JP" altLang="en-US" sz="4000" dirty="0">
                <a:solidFill>
                  <a:srgbClr val="FFFFFF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Wingdings" panose="05000000000000000000" pitchFamily="2" charset="2"/>
              </a:rPr>
              <a:t>車が流された</a:t>
            </a:r>
            <a:endParaRPr kumimoji="1" lang="en-US" altLang="ja-JP" sz="4000" dirty="0">
              <a:solidFill>
                <a:srgbClr val="FFFFFF"/>
              </a:solidFill>
              <a:effectLst>
                <a:glow rad="101600">
                  <a:schemeClr val="tx1">
                    <a:alpha val="7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  <a:sym typeface="Wingdings" panose="05000000000000000000" pitchFamily="2" charset="2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0619F2AD-B360-48F4-875B-F94925C0C24B}"/>
              </a:ext>
            </a:extLst>
          </p:cNvPr>
          <p:cNvSpPr/>
          <p:nvPr/>
        </p:nvSpPr>
        <p:spPr>
          <a:xfrm>
            <a:off x="5178663" y="6372290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豊岡市　出石町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1CAD9187-72F9-42D2-A74C-ED5D77FE8412}"/>
              </a:ext>
            </a:extLst>
          </p:cNvPr>
          <p:cNvSpPr/>
          <p:nvPr/>
        </p:nvSpPr>
        <p:spPr>
          <a:xfrm>
            <a:off x="5155642" y="6213846"/>
            <a:ext cx="8467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とよおかし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4D14D9B-AD68-42F9-B2CA-19AF66AAAF7F}"/>
              </a:ext>
            </a:extLst>
          </p:cNvPr>
          <p:cNvSpPr/>
          <p:nvPr/>
        </p:nvSpPr>
        <p:spPr>
          <a:xfrm>
            <a:off x="6021270" y="6213846"/>
            <a:ext cx="9509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いずしちょう</a:t>
            </a:r>
          </a:p>
        </p:txBody>
      </p:sp>
      <p:cxnSp>
        <p:nvCxnSpPr>
          <p:cNvPr id="36" name="直線コネクタ 35"/>
          <p:cNvCxnSpPr/>
          <p:nvPr/>
        </p:nvCxnSpPr>
        <p:spPr>
          <a:xfrm flipH="1">
            <a:off x="7436987" y="3722007"/>
            <a:ext cx="237273" cy="728765"/>
          </a:xfrm>
          <a:prstGeom prst="line">
            <a:avLst/>
          </a:prstGeom>
          <a:ln w="63500">
            <a:solidFill>
              <a:schemeClr val="bg1"/>
            </a:solidFill>
            <a:prstDash val="sysDot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0619F2AD-B360-48F4-875B-F94925C0C24B}"/>
              </a:ext>
            </a:extLst>
          </p:cNvPr>
          <p:cNvSpPr/>
          <p:nvPr/>
        </p:nvSpPr>
        <p:spPr>
          <a:xfrm>
            <a:off x="445296" y="5209491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豊岡市　立野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CAD9187-72F9-42D2-A74C-ED5D77FE8412}"/>
              </a:ext>
            </a:extLst>
          </p:cNvPr>
          <p:cNvSpPr/>
          <p:nvPr/>
        </p:nvSpPr>
        <p:spPr>
          <a:xfrm>
            <a:off x="422275" y="5051047"/>
            <a:ext cx="8467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とよおかし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24D14D9B-AD68-42F9-B2CA-19AF66AAAF7F}"/>
              </a:ext>
            </a:extLst>
          </p:cNvPr>
          <p:cNvSpPr/>
          <p:nvPr/>
        </p:nvSpPr>
        <p:spPr>
          <a:xfrm>
            <a:off x="1311424" y="5051047"/>
            <a:ext cx="5966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たちの</a:t>
            </a:r>
          </a:p>
        </p:txBody>
      </p:sp>
      <p:grpSp>
        <p:nvGrpSpPr>
          <p:cNvPr id="41" name="グループ化 40"/>
          <p:cNvGrpSpPr/>
          <p:nvPr/>
        </p:nvGrpSpPr>
        <p:grpSpPr>
          <a:xfrm>
            <a:off x="1609743" y="728757"/>
            <a:ext cx="6957354" cy="1095789"/>
            <a:chOff x="1609743" y="728757"/>
            <a:chExt cx="6957354" cy="1095789"/>
          </a:xfrm>
        </p:grpSpPr>
        <p:sp>
          <p:nvSpPr>
            <p:cNvPr id="42" name="テキスト ボックス 41"/>
            <p:cNvSpPr txBox="1"/>
            <p:nvPr/>
          </p:nvSpPr>
          <p:spPr>
            <a:xfrm>
              <a:off x="1609743" y="1155132"/>
              <a:ext cx="6957354" cy="669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kumimoji="1" lang="ja-JP" altLang="en-US" sz="40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rPr>
                <a:t>たくさんの家が水</a:t>
              </a:r>
              <a:r>
                <a:rPr kumimoji="1" lang="ja-JP" altLang="en-US" sz="4000" dirty="0" err="1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rPr>
                <a:t>び</a:t>
              </a:r>
              <a:r>
                <a:rPr kumimoji="1" lang="ja-JP" altLang="en-US" sz="40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rPr>
                <a:t>たしになった</a:t>
              </a:r>
              <a:endParaRPr kumimoji="1" lang="en-US" altLang="ja-JP" sz="4000" dirty="0">
                <a:solidFill>
                  <a:srgbClr val="FFFFFF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Wingdings" panose="05000000000000000000" pitchFamily="2" charset="2"/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3869639" y="728757"/>
              <a:ext cx="1585146" cy="559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4500"/>
                </a:lnSpc>
              </a:pPr>
              <a:endParaRPr kumimoji="1" lang="en-US" altLang="ja-JP" sz="1600" dirty="0">
                <a:solidFill>
                  <a:srgbClr val="FFFFFF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Wingdings" panose="05000000000000000000" pitchFamily="2" charset="2"/>
              </a:endParaRPr>
            </a:p>
          </p:txBody>
        </p:sp>
      </p:grpSp>
      <p:sp>
        <p:nvSpPr>
          <p:cNvPr id="30" name="正方形/長方形 29"/>
          <p:cNvSpPr/>
          <p:nvPr/>
        </p:nvSpPr>
        <p:spPr>
          <a:xfrm>
            <a:off x="-1" y="76200"/>
            <a:ext cx="4235117" cy="813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73050" y="189167"/>
            <a:ext cx="35044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平成</a:t>
            </a:r>
            <a:r>
              <a:rPr kumimoji="1" lang="en-US" altLang="ja-JP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16</a:t>
            </a:r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　台風</a:t>
            </a:r>
            <a:r>
              <a:rPr kumimoji="1" lang="en-US" altLang="ja-JP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23</a:t>
            </a:r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号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348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フリーフォーム 16"/>
          <p:cNvSpPr/>
          <p:nvPr/>
        </p:nvSpPr>
        <p:spPr>
          <a:xfrm rot="10800000">
            <a:off x="358068" y="1181100"/>
            <a:ext cx="6080832" cy="1614169"/>
          </a:xfrm>
          <a:custGeom>
            <a:avLst/>
            <a:gdLst>
              <a:gd name="connsiteX0" fmla="*/ 2959100 w 2959100"/>
              <a:gd name="connsiteY0" fmla="*/ 1614169 h 1614169"/>
              <a:gd name="connsiteX1" fmla="*/ 0 w 2959100"/>
              <a:gd name="connsiteY1" fmla="*/ 1614169 h 1614169"/>
              <a:gd name="connsiteX2" fmla="*/ 0 w 2959100"/>
              <a:gd name="connsiteY2" fmla="*/ 394969 h 1614169"/>
              <a:gd name="connsiteX3" fmla="*/ 1335925 w 2959100"/>
              <a:gd name="connsiteY3" fmla="*/ 394969 h 1614169"/>
              <a:gd name="connsiteX4" fmla="*/ 1479550 w 2959100"/>
              <a:gd name="connsiteY4" fmla="*/ 0 h 1614169"/>
              <a:gd name="connsiteX5" fmla="*/ 1623175 w 2959100"/>
              <a:gd name="connsiteY5" fmla="*/ 394969 h 1614169"/>
              <a:gd name="connsiteX6" fmla="*/ 2959100 w 2959100"/>
              <a:gd name="connsiteY6" fmla="*/ 394969 h 161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9100" h="1614169">
                <a:moveTo>
                  <a:pt x="2959100" y="1614169"/>
                </a:moveTo>
                <a:lnTo>
                  <a:pt x="0" y="1614169"/>
                </a:lnTo>
                <a:lnTo>
                  <a:pt x="0" y="394969"/>
                </a:lnTo>
                <a:lnTo>
                  <a:pt x="1335925" y="394969"/>
                </a:lnTo>
                <a:lnTo>
                  <a:pt x="1479550" y="0"/>
                </a:lnTo>
                <a:lnTo>
                  <a:pt x="1623175" y="394969"/>
                </a:lnTo>
                <a:lnTo>
                  <a:pt x="2959100" y="394969"/>
                </a:lnTo>
                <a:close/>
              </a:path>
            </a:pathLst>
          </a:custGeom>
          <a:solidFill>
            <a:schemeClr val="bg1"/>
          </a:solidFill>
          <a:ln w="53975">
            <a:solidFill>
              <a:srgbClr val="4964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508000" y="1372869"/>
            <a:ext cx="78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水害時、たいせつなこと</a:t>
            </a:r>
            <a:endParaRPr kumimoji="1" lang="ja-JP" altLang="en-US" sz="54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3360" y="2960994"/>
            <a:ext cx="893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早めの避難行動</a:t>
            </a:r>
            <a:r>
              <a:rPr kumimoji="1" lang="en-US" altLang="ja-JP" sz="60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=</a:t>
            </a:r>
            <a:r>
              <a:rPr kumimoji="1" lang="ja-JP" altLang="en-US" sz="6000" dirty="0">
                <a:solidFill>
                  <a:srgbClr val="F57F6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命を守る</a:t>
            </a:r>
          </a:p>
        </p:txBody>
      </p:sp>
    </p:spTree>
    <p:extLst>
      <p:ext uri="{BB962C8B-B14F-4D97-AF65-F5344CB8AC3E}">
        <p14:creationId xmlns:p14="http://schemas.microsoft.com/office/powerpoint/2010/main" val="540899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7001" y="156780"/>
            <a:ext cx="92583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もし、ひとりで家にいるとき、大雨が降って</a:t>
            </a:r>
            <a:endParaRPr kumimoji="1" lang="en-US" altLang="ja-JP" sz="30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水害が起こりそうになったらどうしますか？</a:t>
            </a:r>
          </a:p>
        </p:txBody>
      </p:sp>
      <p:grpSp>
        <p:nvGrpSpPr>
          <p:cNvPr id="36" name="グループ化 35"/>
          <p:cNvGrpSpPr/>
          <p:nvPr/>
        </p:nvGrpSpPr>
        <p:grpSpPr>
          <a:xfrm>
            <a:off x="2729315" y="1447800"/>
            <a:ext cx="4498170" cy="4034354"/>
            <a:chOff x="600752" y="864289"/>
            <a:chExt cx="3529760" cy="3165798"/>
          </a:xfrm>
        </p:grpSpPr>
        <p:sp>
          <p:nvSpPr>
            <p:cNvPr id="37" name="円/楕円 36"/>
            <p:cNvSpPr/>
            <p:nvPr/>
          </p:nvSpPr>
          <p:spPr>
            <a:xfrm>
              <a:off x="1121167" y="2151380"/>
              <a:ext cx="1878707" cy="1878707"/>
            </a:xfrm>
            <a:prstGeom prst="ellipse">
              <a:avLst/>
            </a:prstGeom>
            <a:solidFill>
              <a:srgbClr val="F57F6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8" name="グループ化 37"/>
            <p:cNvGrpSpPr/>
            <p:nvPr/>
          </p:nvGrpSpPr>
          <p:grpSpPr>
            <a:xfrm>
              <a:off x="1156398" y="864289"/>
              <a:ext cx="2600058" cy="2831260"/>
              <a:chOff x="5416056" y="2497794"/>
              <a:chExt cx="2999704" cy="3266443"/>
            </a:xfrm>
          </p:grpSpPr>
          <p:grpSp>
            <p:nvGrpSpPr>
              <p:cNvPr id="40" name="グループ化 39"/>
              <p:cNvGrpSpPr/>
              <p:nvPr/>
            </p:nvGrpSpPr>
            <p:grpSpPr>
              <a:xfrm>
                <a:off x="6054524" y="2700087"/>
                <a:ext cx="2361236" cy="3064150"/>
                <a:chOff x="6054524" y="2700087"/>
                <a:chExt cx="2361236" cy="3064150"/>
              </a:xfrm>
            </p:grpSpPr>
            <p:pic>
              <p:nvPicPr>
                <p:cNvPr id="43" name="図 42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184899" y="2700087"/>
                  <a:ext cx="2230861" cy="3064150"/>
                </a:xfrm>
                <a:prstGeom prst="rect">
                  <a:avLst/>
                </a:prstGeom>
              </p:spPr>
            </p:pic>
            <p:sp>
              <p:nvSpPr>
                <p:cNvPr id="44" name="正方形/長方形 43"/>
                <p:cNvSpPr/>
                <p:nvPr/>
              </p:nvSpPr>
              <p:spPr>
                <a:xfrm>
                  <a:off x="6054524" y="4108700"/>
                  <a:ext cx="469742" cy="429247"/>
                </a:xfrm>
                <a:prstGeom prst="rect">
                  <a:avLst/>
                </a:prstGeom>
                <a:solidFill>
                  <a:srgbClr val="F57F61"/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</p:grpSp>
          <p:pic>
            <p:nvPicPr>
              <p:cNvPr id="41" name="図 4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16056" y="2497794"/>
                <a:ext cx="746125" cy="1181100"/>
              </a:xfrm>
              <a:prstGeom prst="rect">
                <a:avLst/>
              </a:prstGeom>
            </p:spPr>
          </p:pic>
          <p:pic>
            <p:nvPicPr>
              <p:cNvPr id="42" name="図 4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63934" y="3033207"/>
                <a:ext cx="657224" cy="660400"/>
              </a:xfrm>
              <a:prstGeom prst="rect">
                <a:avLst/>
              </a:prstGeom>
            </p:spPr>
          </p:pic>
        </p:grpSp>
        <p:sp>
          <p:nvSpPr>
            <p:cNvPr id="39" name="テキスト ボックス 38"/>
            <p:cNvSpPr txBox="1"/>
            <p:nvPr/>
          </p:nvSpPr>
          <p:spPr>
            <a:xfrm>
              <a:off x="600752" y="2617966"/>
              <a:ext cx="3529760" cy="65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4800" dirty="0">
                  <a:solidFill>
                    <a:schemeClr val="bg1"/>
                  </a:solidFill>
                  <a:effectLst>
                    <a:glow rad="190500">
                      <a:srgbClr val="F57F6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どうしよう・・・</a:t>
              </a:r>
              <a:endParaRPr kumimoji="1" lang="en-US" altLang="ja-JP" sz="4800" dirty="0">
                <a:solidFill>
                  <a:schemeClr val="bg1"/>
                </a:solidFill>
                <a:effectLst>
                  <a:glow rad="190500">
                    <a:srgbClr val="F57F6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-1" y="5649044"/>
            <a:ext cx="9144001" cy="734131"/>
            <a:chOff x="-1" y="5510160"/>
            <a:chExt cx="9144001" cy="734131"/>
          </a:xfrm>
        </p:grpSpPr>
        <p:sp>
          <p:nvSpPr>
            <p:cNvPr id="16" name="正方形/長方形 15"/>
            <p:cNvSpPr/>
            <p:nvPr/>
          </p:nvSpPr>
          <p:spPr>
            <a:xfrm>
              <a:off x="-1" y="5510160"/>
              <a:ext cx="9144001" cy="734131"/>
            </a:xfrm>
            <a:prstGeom prst="rect">
              <a:avLst/>
            </a:prstGeom>
            <a:solidFill>
              <a:srgbClr val="496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959492" y="5554059"/>
              <a:ext cx="7152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36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いつ・どこへ避難するかわからない</a:t>
              </a:r>
              <a:r>
                <a:rPr kumimoji="1" lang="en-US" altLang="ja-JP" sz="36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…</a:t>
              </a:r>
              <a:endPara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7698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CA26518-DA3B-4FC8-87F0-2C4798F215EE}"/>
              </a:ext>
            </a:extLst>
          </p:cNvPr>
          <p:cNvGrpSpPr/>
          <p:nvPr/>
        </p:nvGrpSpPr>
        <p:grpSpPr>
          <a:xfrm>
            <a:off x="190500" y="1187809"/>
            <a:ext cx="8763000" cy="4482383"/>
            <a:chOff x="190500" y="432517"/>
            <a:chExt cx="8763000" cy="4482383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2BAEAF94-40C2-422A-90EA-90CA494D8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ECEBE9"/>
                </a:clrFrom>
                <a:clrTo>
                  <a:srgbClr val="ECEBE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0500" y="1352550"/>
              <a:ext cx="8763000" cy="3562350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75D728F6-5091-431D-ADD8-26D8D4A8F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ECEBE9"/>
                </a:clrFrom>
                <a:clrTo>
                  <a:srgbClr val="ECEBE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0500" y="432517"/>
              <a:ext cx="8763000" cy="2865583"/>
            </a:xfrm>
            <a:prstGeom prst="rect">
              <a:avLst/>
            </a:prstGeom>
          </p:spPr>
        </p:pic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37779" y="2545571"/>
            <a:ext cx="801970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水害時の</a:t>
            </a:r>
            <a:endParaRPr kumimoji="1" lang="en-US" altLang="ja-JP" sz="4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8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具体的な避難行動</a:t>
            </a:r>
            <a:r>
              <a:rPr kumimoji="1" lang="ja-JP" altLang="en-US" sz="4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を考える</a:t>
            </a:r>
            <a:endParaRPr kumimoji="1" lang="en-US" altLang="ja-JP" sz="4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kumimoji="1" lang="en-US" altLang="ja-JP" sz="4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37779" y="1377941"/>
            <a:ext cx="34676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今日の学習のめあて</a:t>
            </a:r>
          </a:p>
        </p:txBody>
      </p:sp>
    </p:spTree>
    <p:extLst>
      <p:ext uri="{BB962C8B-B14F-4D97-AF65-F5344CB8AC3E}">
        <p14:creationId xmlns:p14="http://schemas.microsoft.com/office/powerpoint/2010/main" val="1611601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0" y="558799"/>
            <a:ext cx="9143998" cy="317812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15901" y="556814"/>
            <a:ext cx="4254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</a:t>
            </a:r>
            <a:r>
              <a:rPr kumimoji="1" lang="ja-JP" altLang="en-US" sz="32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とは？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106715" y="1800586"/>
            <a:ext cx="3501798" cy="749300"/>
          </a:xfrm>
          <a:prstGeom prst="rect">
            <a:avLst/>
          </a:prstGeom>
          <a:solidFill>
            <a:srgbClr val="F29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92452" y="1710393"/>
            <a:ext cx="7851548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4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安全な場所　</a:t>
            </a:r>
            <a:r>
              <a:rPr kumimoji="1" lang="ja-JP" altLang="en-US" sz="4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へ行くなどして</a:t>
            </a:r>
            <a:endParaRPr kumimoji="1" lang="en-US" altLang="ja-JP" sz="44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4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災害から命を守ること</a:t>
            </a:r>
          </a:p>
        </p:txBody>
      </p:sp>
      <p:sp>
        <p:nvSpPr>
          <p:cNvPr id="10" name="円/楕円 9"/>
          <p:cNvSpPr/>
          <p:nvPr/>
        </p:nvSpPr>
        <p:spPr>
          <a:xfrm>
            <a:off x="2205820" y="4765841"/>
            <a:ext cx="1816328" cy="1816328"/>
          </a:xfrm>
          <a:prstGeom prst="ellipse">
            <a:avLst/>
          </a:prstGeom>
          <a:solidFill>
            <a:srgbClr val="F29D43"/>
          </a:solidFill>
          <a:ln>
            <a:solidFill>
              <a:srgbClr val="F29D43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6686550" y="4034419"/>
            <a:ext cx="2061954" cy="2061954"/>
          </a:xfrm>
          <a:prstGeom prst="ellipse">
            <a:avLst/>
          </a:prstGeom>
          <a:solidFill>
            <a:srgbClr val="F29D43"/>
          </a:solidFill>
          <a:ln>
            <a:solidFill>
              <a:srgbClr val="F29D43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73825" y="5523472"/>
            <a:ext cx="2652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29D43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親に聞く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58305" y="4545333"/>
            <a:ext cx="4365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29D43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ハザードマップで</a:t>
            </a:r>
            <a:endParaRPr kumimoji="1" lang="en-US" altLang="ja-JP" sz="4000" dirty="0">
              <a:solidFill>
                <a:srgbClr val="F29D43"/>
              </a:solidFill>
              <a:effectLst>
                <a:glow rad="127000">
                  <a:schemeClr val="bg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dirty="0">
                <a:solidFill>
                  <a:srgbClr val="F29D43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調べる</a:t>
            </a: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1190852" y="2549886"/>
            <a:ext cx="0" cy="2177226"/>
          </a:xfrm>
          <a:prstGeom prst="straightConnector1">
            <a:avLst/>
          </a:prstGeom>
          <a:ln w="127000">
            <a:solidFill>
              <a:srgbClr val="F29D43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215901" y="1480144"/>
            <a:ext cx="4663440" cy="0"/>
          </a:xfrm>
          <a:prstGeom prst="line">
            <a:avLst/>
          </a:prstGeom>
          <a:ln w="63500" cap="rnd">
            <a:solidFill>
              <a:srgbClr val="49647F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グループ化 26"/>
          <p:cNvGrpSpPr/>
          <p:nvPr/>
        </p:nvGrpSpPr>
        <p:grpSpPr>
          <a:xfrm rot="21263450">
            <a:off x="3884748" y="674302"/>
            <a:ext cx="3524507" cy="795722"/>
            <a:chOff x="1974361" y="3676739"/>
            <a:chExt cx="3524507" cy="795722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2124226" y="3676739"/>
              <a:ext cx="33746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>
                  <a:solidFill>
                    <a:srgbClr val="F29D43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どうやって調べるの？</a:t>
              </a:r>
            </a:p>
          </p:txBody>
        </p:sp>
        <p:grpSp>
          <p:nvGrpSpPr>
            <p:cNvPr id="25" name="グループ化 24"/>
            <p:cNvGrpSpPr/>
            <p:nvPr/>
          </p:nvGrpSpPr>
          <p:grpSpPr>
            <a:xfrm>
              <a:off x="1974361" y="3905282"/>
              <a:ext cx="3455605" cy="567179"/>
              <a:chOff x="1974361" y="3905282"/>
              <a:chExt cx="3455605" cy="567179"/>
            </a:xfrm>
          </p:grpSpPr>
          <p:cxnSp>
            <p:nvCxnSpPr>
              <p:cNvPr id="19" name="直線コネクタ 18"/>
              <p:cNvCxnSpPr/>
              <p:nvPr/>
            </p:nvCxnSpPr>
            <p:spPr>
              <a:xfrm rot="21160152">
                <a:off x="2145639" y="4049935"/>
                <a:ext cx="3284327" cy="422526"/>
              </a:xfrm>
              <a:prstGeom prst="line">
                <a:avLst/>
              </a:prstGeom>
              <a:ln w="50800" cap="rnd">
                <a:solidFill>
                  <a:srgbClr val="F29D43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/>
              <p:cNvCxnSpPr/>
              <p:nvPr/>
            </p:nvCxnSpPr>
            <p:spPr>
              <a:xfrm>
                <a:off x="1974361" y="3905282"/>
                <a:ext cx="100998" cy="275344"/>
              </a:xfrm>
              <a:prstGeom prst="line">
                <a:avLst/>
              </a:prstGeom>
              <a:ln w="50800" cap="rnd">
                <a:solidFill>
                  <a:srgbClr val="F29D43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 flipH="1">
                <a:off x="2005615" y="4261198"/>
                <a:ext cx="113494" cy="197913"/>
              </a:xfrm>
              <a:prstGeom prst="line">
                <a:avLst/>
              </a:prstGeom>
              <a:ln w="50800" cap="rnd">
                <a:solidFill>
                  <a:srgbClr val="F29D43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47556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kumimoji="1" sz="2400" dirty="0" smtClean="0">
            <a:latin typeface="HGP創英角ｺﾞｼｯｸUB" panose="020B0900000000000000" pitchFamily="50" charset="-128"/>
            <a:ea typeface="HGP創英角ｺﾞｼｯｸUB" panose="020B0900000000000000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5411</TotalTime>
  <Words>1672</Words>
  <Application>Microsoft Office PowerPoint</Application>
  <PresentationFormat>画面に合わせる (4:3)</PresentationFormat>
  <Paragraphs>394</Paragraphs>
  <Slides>34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4" baseType="lpstr">
      <vt:lpstr>HGP創英角ｺﾞｼｯｸUB</vt:lpstr>
      <vt:lpstr>MS PGothic</vt:lpstr>
      <vt:lpstr>MS PGothic</vt:lpstr>
      <vt:lpstr>ＭＳ 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kodama-idaist</dc:creator>
  <cp:lastModifiedBy>IDA</cp:lastModifiedBy>
  <cp:revision>497</cp:revision>
  <cp:lastPrinted>2020-05-15T08:08:14Z</cp:lastPrinted>
  <dcterms:created xsi:type="dcterms:W3CDTF">2016-12-27T07:02:10Z</dcterms:created>
  <dcterms:modified xsi:type="dcterms:W3CDTF">2021-09-15T04:45:07Z</dcterms:modified>
</cp:coreProperties>
</file>