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442" r:id="rId3"/>
    <p:sldId id="440" r:id="rId4"/>
    <p:sldId id="395" r:id="rId5"/>
    <p:sldId id="396" r:id="rId6"/>
    <p:sldId id="428" r:id="rId7"/>
    <p:sldId id="443" r:id="rId8"/>
    <p:sldId id="399" r:id="rId9"/>
    <p:sldId id="435" r:id="rId10"/>
    <p:sldId id="400" r:id="rId11"/>
    <p:sldId id="430" r:id="rId12"/>
    <p:sldId id="431" r:id="rId13"/>
    <p:sldId id="403" r:id="rId14"/>
    <p:sldId id="404" r:id="rId15"/>
    <p:sldId id="405" r:id="rId16"/>
    <p:sldId id="436" r:id="rId17"/>
    <p:sldId id="432" r:id="rId18"/>
    <p:sldId id="407" r:id="rId19"/>
    <p:sldId id="434" r:id="rId20"/>
    <p:sldId id="408" r:id="rId21"/>
    <p:sldId id="409" r:id="rId22"/>
    <p:sldId id="411" r:id="rId23"/>
    <p:sldId id="433" r:id="rId24"/>
    <p:sldId id="441" r:id="rId25"/>
    <p:sldId id="444" r:id="rId26"/>
    <p:sldId id="410" r:id="rId27"/>
    <p:sldId id="418" r:id="rId28"/>
    <p:sldId id="419" r:id="rId29"/>
    <p:sldId id="420" r:id="rId30"/>
    <p:sldId id="421" r:id="rId31"/>
  </p:sldIdLst>
  <p:sldSz cx="9144000" cy="6858000" type="screen4x3"/>
  <p:notesSz cx="10234613" cy="7099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8B006305-38A7-4A8C-9498-0F6DAB17E40B}">
          <p14:sldIdLst>
            <p14:sldId id="256"/>
            <p14:sldId id="442"/>
            <p14:sldId id="440"/>
            <p14:sldId id="395"/>
            <p14:sldId id="396"/>
            <p14:sldId id="428"/>
            <p14:sldId id="443"/>
            <p14:sldId id="399"/>
            <p14:sldId id="435"/>
            <p14:sldId id="400"/>
            <p14:sldId id="430"/>
            <p14:sldId id="431"/>
            <p14:sldId id="403"/>
            <p14:sldId id="404"/>
            <p14:sldId id="405"/>
            <p14:sldId id="436"/>
            <p14:sldId id="432"/>
            <p14:sldId id="407"/>
            <p14:sldId id="434"/>
            <p14:sldId id="408"/>
            <p14:sldId id="409"/>
            <p14:sldId id="411"/>
            <p14:sldId id="433"/>
            <p14:sldId id="441"/>
            <p14:sldId id="444"/>
            <p14:sldId id="410"/>
            <p14:sldId id="418"/>
            <p14:sldId id="419"/>
            <p14:sldId id="420"/>
            <p14:sldId id="4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D43"/>
    <a:srgbClr val="E6E6E6"/>
    <a:srgbClr val="49647F"/>
    <a:srgbClr val="F57F61"/>
    <a:srgbClr val="FFFFFF"/>
    <a:srgbClr val="FFE699"/>
    <a:srgbClr val="F8CBAD"/>
    <a:srgbClr val="7F7F7F"/>
    <a:srgbClr val="46A5D8"/>
    <a:srgbClr val="433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5" autoAdjust="0"/>
    <p:restoredTop sz="96150" autoAdjust="0"/>
  </p:normalViewPr>
  <p:slideViewPr>
    <p:cSldViewPr snapToGrid="0">
      <p:cViewPr>
        <p:scale>
          <a:sx n="100" d="100"/>
          <a:sy n="100" d="100"/>
        </p:scale>
        <p:origin x="72" y="246"/>
      </p:cViewPr>
      <p:guideLst>
        <p:guide orient="horz" pos="431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5"/>
            <a:ext cx="4435304" cy="355680"/>
          </a:xfrm>
          <a:prstGeom prst="rect">
            <a:avLst/>
          </a:prstGeom>
        </p:spPr>
        <p:txBody>
          <a:bodyPr vert="horz" lIns="91390" tIns="45696" rIns="91390" bIns="45696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797022" y="5"/>
            <a:ext cx="4435304" cy="355680"/>
          </a:xfrm>
          <a:prstGeom prst="rect">
            <a:avLst/>
          </a:prstGeom>
        </p:spPr>
        <p:txBody>
          <a:bodyPr vert="horz" lIns="91390" tIns="45696" rIns="91390" bIns="45696" rtlCol="0"/>
          <a:lstStyle>
            <a:lvl1pPr algn="r">
              <a:defRPr sz="1100"/>
            </a:lvl1pPr>
          </a:lstStyle>
          <a:p>
            <a:fld id="{E7FB2217-CBDD-48DB-AC17-73D1C2F8948F}" type="datetimeFigureOut">
              <a:rPr kumimoji="1" lang="ja-JP" altLang="en-US" smtClean="0"/>
              <a:pPr/>
              <a:t>2021/9/9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6743621"/>
            <a:ext cx="4435304" cy="355680"/>
          </a:xfrm>
          <a:prstGeom prst="rect">
            <a:avLst/>
          </a:prstGeom>
        </p:spPr>
        <p:txBody>
          <a:bodyPr vert="horz" lIns="91390" tIns="45696" rIns="91390" bIns="45696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797022" y="6743621"/>
            <a:ext cx="4435304" cy="355680"/>
          </a:xfrm>
          <a:prstGeom prst="rect">
            <a:avLst/>
          </a:prstGeom>
        </p:spPr>
        <p:txBody>
          <a:bodyPr vert="horz" lIns="91390" tIns="45696" rIns="91390" bIns="45696" rtlCol="0" anchor="b"/>
          <a:lstStyle>
            <a:lvl1pPr algn="r">
              <a:defRPr sz="1100"/>
            </a:lvl1pPr>
          </a:lstStyle>
          <a:p>
            <a:fld id="{92305679-1BF0-436C-9755-67E9642487C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780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434998" cy="356198"/>
          </a:xfrm>
          <a:prstGeom prst="rect">
            <a:avLst/>
          </a:prstGeom>
        </p:spPr>
        <p:txBody>
          <a:bodyPr vert="horz" lIns="98994" tIns="49496" rIns="98994" bIns="49496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797250" y="0"/>
            <a:ext cx="4434998" cy="356198"/>
          </a:xfrm>
          <a:prstGeom prst="rect">
            <a:avLst/>
          </a:prstGeom>
        </p:spPr>
        <p:txBody>
          <a:bodyPr vert="horz" lIns="98994" tIns="49496" rIns="98994" bIns="49496" rtlCol="0"/>
          <a:lstStyle>
            <a:lvl1pPr algn="r">
              <a:defRPr sz="1300"/>
            </a:lvl1pPr>
          </a:lstStyle>
          <a:p>
            <a:fld id="{9EC4DE7B-F0D2-4ABF-9DB6-85AB1CC4B47F}" type="datetimeFigureOut">
              <a:rPr kumimoji="1" lang="ja-JP" altLang="en-US" smtClean="0"/>
              <a:pPr/>
              <a:t>2021/9/9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521075" y="887413"/>
            <a:ext cx="3192463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94" tIns="49496" rIns="98994" bIns="4949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23462" y="3416539"/>
            <a:ext cx="8187690" cy="2795349"/>
          </a:xfrm>
          <a:prstGeom prst="rect">
            <a:avLst/>
          </a:prstGeom>
        </p:spPr>
        <p:txBody>
          <a:bodyPr vert="horz" lIns="98994" tIns="49496" rIns="98994" bIns="4949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6743108"/>
            <a:ext cx="4434998" cy="356197"/>
          </a:xfrm>
          <a:prstGeom prst="rect">
            <a:avLst/>
          </a:prstGeom>
        </p:spPr>
        <p:txBody>
          <a:bodyPr vert="horz" lIns="98994" tIns="49496" rIns="98994" bIns="49496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797250" y="6743108"/>
            <a:ext cx="4434998" cy="356197"/>
          </a:xfrm>
          <a:prstGeom prst="rect">
            <a:avLst/>
          </a:prstGeom>
        </p:spPr>
        <p:txBody>
          <a:bodyPr vert="horz" lIns="98994" tIns="49496" rIns="98994" bIns="49496" rtlCol="0" anchor="b"/>
          <a:lstStyle>
            <a:lvl1pPr algn="r">
              <a:defRPr sz="1300"/>
            </a:lvl1pPr>
          </a:lstStyle>
          <a:p>
            <a:fld id="{13DE0169-78C2-4ED3-82AC-3044DFE7EC7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45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セリフ例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まず、１つめの避難を考えるポイント</a:t>
            </a:r>
            <a:endParaRPr kumimoji="1" lang="en-US" altLang="ja-JP" dirty="0"/>
          </a:p>
          <a:p>
            <a:r>
              <a:rPr kumimoji="1" lang="ja-JP" altLang="en-US" dirty="0"/>
              <a:t>「要点１　避難所以外の避難、分散避難も選択肢」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さきほど、「</a:t>
            </a:r>
            <a:r>
              <a:rPr kumimoji="1" lang="en-US" altLang="ja-JP" dirty="0"/>
              <a:t>『</a:t>
            </a: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</a:t>
            </a:r>
            <a:r>
              <a:rPr lang="en-US" altLang="ja-JP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』</a:t>
            </a:r>
            <a:r>
              <a:rPr lang="ja-JP" altLang="en-US" sz="105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</a:t>
            </a:r>
            <a:r>
              <a:rPr lang="ja-JP" altLang="en-US" sz="14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難</a:t>
            </a:r>
            <a:r>
              <a:rPr lang="ja-JP" altLang="en-US" sz="105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</a:t>
            </a:r>
            <a:r>
              <a:rPr lang="ja-JP" altLang="en-US" sz="14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</a:t>
            </a:r>
            <a:r>
              <a:rPr lang="ja-JP" altLang="en-US" sz="105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ける</a:t>
            </a:r>
            <a:r>
              <a:rPr lang="ja-JP" altLang="en-US" sz="14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行動</a:t>
            </a:r>
            <a:r>
              <a:rPr lang="ja-JP" altLang="en-US" sz="105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のことです。</a:t>
            </a: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避難所</a:t>
            </a:r>
            <a:r>
              <a:rPr lang="ja-JP" altLang="en-US" sz="105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</a:t>
            </a: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行くことだけ</a:t>
            </a:r>
            <a:r>
              <a:rPr lang="ja-JP" altLang="en-US" sz="105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</a:t>
            </a: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避難ではありません。」とありましたが、</a:t>
            </a: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言い換えれば、</a:t>
            </a: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クリック①：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災害から命を守る、かつ、できるだけ３密を避ける</a:t>
            </a: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避難を考えて行動をしていくということです。</a:t>
            </a: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クリック②：</a:t>
            </a: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一言に避難といっても、多様な避難が考えられます。</a:t>
            </a:r>
            <a:endParaRPr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endParaRPr kumimoji="1"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200" dirty="0">
                <a:solidFill>
                  <a:schemeClr val="tx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クリック③（左上）：</a:t>
            </a:r>
            <a:endParaRPr kumimoji="1" lang="en-US" altLang="ja-JP" sz="12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多くがイメージする、避難所避難。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クリック④（右上）：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在宅避難（自宅の２階にとどまるため、自宅避難や垂直避難とも呼ばれます。）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これは、自宅で安全が確保されている場合に限ってとれる避難です。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クリック⑤（左下）：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学校などの避難所や、自宅だけでなく、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親戚・知人宅（黒潮町内にはかなりすくないですが）などへの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避難も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クリック⑥（右下）：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避難所に入らないまでも、避難所の駐車場まで行って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車のなかで過ごすというとも選択肢のひとつです。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ただし、この場合は、特にエコノミークラス症候群の危険性も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　あることを頭においておかなければなりません。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91245-23A8-4996-A0C7-39E4967BE31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82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703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43C9DA-C7AA-4CE7-BB4A-8D01A028D9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52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>
            <a:off x="0" y="1731878"/>
            <a:ext cx="9144000" cy="485029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0"/>
            <a:ext cx="9144000" cy="330200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4DF4CF9-8506-43FF-AEF5-B53BAF4895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51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64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>
            <a:off x="0" y="0"/>
            <a:ext cx="9144000" cy="6561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>
            <a:cxnSpLocks/>
          </p:cNvCxnSpPr>
          <p:nvPr userDrawn="1"/>
        </p:nvCxnSpPr>
        <p:spPr>
          <a:xfrm>
            <a:off x="0" y="167406"/>
            <a:ext cx="9144000" cy="0"/>
          </a:xfrm>
          <a:prstGeom prst="line">
            <a:avLst/>
          </a:prstGeom>
          <a:ln w="38100">
            <a:solidFill>
              <a:srgbClr val="496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01E78B8-59A6-48C2-B018-034EF0DDD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894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 rot="16200000">
            <a:off x="-3263899" y="3263900"/>
            <a:ext cx="6858000" cy="330200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1B0544C-6A9F-41C3-9E0C-0839956AA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8876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564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0" y="0"/>
            <a:ext cx="9144000" cy="330200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EDF6F6B-1FD5-45D4-ABCE-B6295DE6BB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4350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0" y="0"/>
            <a:ext cx="9144000" cy="330200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8970840-90A8-42AF-A069-952A35DB96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118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>
            <a:off x="0" y="0"/>
            <a:ext cx="9144000" cy="1407886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315E2A5-4C67-464A-8071-7B29857EEE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8215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582169"/>
            <a:ext cx="2057400" cy="275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24C545B7-4A76-41C6-A249-81AA962B1F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5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3" r:id="rId3"/>
    <p:sldLayoutId id="2147483676" r:id="rId4"/>
    <p:sldLayoutId id="2147483675" r:id="rId5"/>
    <p:sldLayoutId id="2147483677" r:id="rId6"/>
    <p:sldLayoutId id="2147483678" r:id="rId7"/>
    <p:sldLayoutId id="214748367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userDrawn="1">
          <p15:clr>
            <a:srgbClr val="F26B43"/>
          </p15:clr>
        </p15:guide>
        <p15:guide id="3" orient="horz" pos="43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106147" y="2064334"/>
            <a:ext cx="69317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避難できない</a:t>
            </a:r>
            <a:endParaRPr kumimoji="1" lang="en-US" altLang="ja-JP" sz="6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人間</a:t>
            </a:r>
            <a:r>
              <a:rPr kumimoji="1"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心理</a:t>
            </a:r>
            <a:r>
              <a:rPr kumimoji="1"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</a:t>
            </a:r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理解</a:t>
            </a:r>
            <a:r>
              <a:rPr kumimoji="1"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する</a:t>
            </a:r>
            <a:endParaRPr kumimoji="1" lang="en-US" altLang="ja-JP" sz="6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B032207-8C78-4341-A82B-145BB0215F21}"/>
              </a:ext>
            </a:extLst>
          </p:cNvPr>
          <p:cNvSpPr txBox="1"/>
          <p:nvPr/>
        </p:nvSpPr>
        <p:spPr>
          <a:xfrm>
            <a:off x="7227533" y="298133"/>
            <a:ext cx="1685077" cy="458757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txBody>
          <a:bodyPr wrap="none" tIns="72000" bIns="108000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中学生・水害①</a:t>
            </a:r>
          </a:p>
        </p:txBody>
      </p:sp>
      <p:sp>
        <p:nvSpPr>
          <p:cNvPr id="9" name="テキスト ボックス 7"/>
          <p:cNvSpPr txBox="1"/>
          <p:nvPr/>
        </p:nvSpPr>
        <p:spPr>
          <a:xfrm>
            <a:off x="2909779" y="5223194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国土交通省　近畿地方整備局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豊岡河川国道事務所</a:t>
            </a:r>
          </a:p>
        </p:txBody>
      </p:sp>
      <p:sp>
        <p:nvSpPr>
          <p:cNvPr id="11" name="テキスト ボックス 12"/>
          <p:cNvSpPr txBox="1"/>
          <p:nvPr/>
        </p:nvSpPr>
        <p:spPr>
          <a:xfrm>
            <a:off x="2965884" y="5869525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kumimoji="1"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資料提供・編集協力</a:t>
            </a:r>
            <a:r>
              <a:rPr kumimoji="1"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)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 岡 市</a:t>
            </a:r>
          </a:p>
        </p:txBody>
      </p:sp>
      <p:cxnSp>
        <p:nvCxnSpPr>
          <p:cNvPr id="3" name="直線コネクタ 2"/>
          <p:cNvCxnSpPr/>
          <p:nvPr/>
        </p:nvCxnSpPr>
        <p:spPr>
          <a:xfrm>
            <a:off x="2578100" y="4961680"/>
            <a:ext cx="37719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249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93F42904-DBED-42E6-9CF4-E9B72429FF02}"/>
              </a:ext>
            </a:extLst>
          </p:cNvPr>
          <p:cNvSpPr/>
          <p:nvPr/>
        </p:nvSpPr>
        <p:spPr>
          <a:xfrm>
            <a:off x="4741006" y="1825924"/>
            <a:ext cx="3971268" cy="2955145"/>
          </a:xfrm>
          <a:prstGeom prst="rect">
            <a:avLst/>
          </a:prstGeom>
          <a:solidFill>
            <a:srgbClr val="F8CBAD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8948" y="625630"/>
            <a:ext cx="7636706" cy="704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水害で　</a:t>
            </a:r>
            <a:r>
              <a:rPr kumimoji="1" lang="ja-JP" altLang="en-US" sz="4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亡くなってしまった人</a:t>
            </a: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の中には</a:t>
            </a:r>
            <a:endParaRPr kumimoji="1" lang="ja-JP" altLang="en-US" sz="40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48343" y="1487714"/>
            <a:ext cx="8392737" cy="0"/>
          </a:xfrm>
          <a:prstGeom prst="line">
            <a:avLst/>
          </a:prstGeom>
          <a:ln w="88900">
            <a:solidFill>
              <a:srgbClr val="49647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882A3AB-6437-4F41-A26E-782445AFF166}"/>
              </a:ext>
            </a:extLst>
          </p:cNvPr>
          <p:cNvSpPr txBox="1"/>
          <p:nvPr/>
        </p:nvSpPr>
        <p:spPr>
          <a:xfrm>
            <a:off x="1445944" y="5565201"/>
            <a:ext cx="5193729" cy="6405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といった　</a:t>
            </a:r>
            <a:r>
              <a:rPr kumimoji="1" lang="ja-JP" altLang="en-US" sz="40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心理の面</a:t>
            </a:r>
            <a:r>
              <a:rPr kumimoji="1" lang="ja-JP" altLang="en-US" sz="3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r>
              <a:rPr kumimoji="1" lang="ja-JP" altLang="en-US" sz="40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問題</a:t>
            </a: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</a:t>
            </a:r>
            <a:endParaRPr kumimoji="1" lang="ja-JP" altLang="en-US" sz="32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9" name="Picture 8" descr="寝転がりながら携帯電話を使う人のイラスト">
            <a:extLst>
              <a:ext uri="{FF2B5EF4-FFF2-40B4-BE49-F238E27FC236}">
                <a16:creationId xmlns:a16="http://schemas.microsoft.com/office/drawing/2014/main" id="{BDA4C88A-8047-4BB5-B607-6261421CB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446" y="1953452"/>
            <a:ext cx="2581523" cy="245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5D743FD-40FD-4C27-993C-D26F3F38B327}"/>
              </a:ext>
            </a:extLst>
          </p:cNvPr>
          <p:cNvGrpSpPr/>
          <p:nvPr/>
        </p:nvGrpSpPr>
        <p:grpSpPr>
          <a:xfrm>
            <a:off x="252777" y="1755384"/>
            <a:ext cx="4043719" cy="3652974"/>
            <a:chOff x="4846691" y="1973904"/>
            <a:chExt cx="4043719" cy="3652974"/>
          </a:xfrm>
        </p:grpSpPr>
        <p:sp>
          <p:nvSpPr>
            <p:cNvPr id="83" name="正方形/長方形 82"/>
            <p:cNvSpPr/>
            <p:nvPr/>
          </p:nvSpPr>
          <p:spPr>
            <a:xfrm>
              <a:off x="4846691" y="2302192"/>
              <a:ext cx="3971268" cy="2955145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/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F2A84609-32B8-4EE3-91C8-158D4CFF3CC1}"/>
                </a:ext>
              </a:extLst>
            </p:cNvPr>
            <p:cNvGrpSpPr/>
            <p:nvPr/>
          </p:nvGrpSpPr>
          <p:grpSpPr>
            <a:xfrm>
              <a:off x="5556061" y="2076917"/>
              <a:ext cx="2600058" cy="2831260"/>
              <a:chOff x="5556061" y="2575917"/>
              <a:chExt cx="2600058" cy="2831260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50D9EBD0-0B21-4980-BA81-2C39EED893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829" b="69000"/>
              <a:stretch/>
            </p:blipFill>
            <p:spPr>
              <a:xfrm>
                <a:off x="5556061" y="2575917"/>
                <a:ext cx="646720" cy="1023744"/>
              </a:xfrm>
              <a:prstGeom prst="rect">
                <a:avLst/>
              </a:prstGeom>
            </p:spPr>
          </p:pic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A8E1E0CF-626F-4771-B85F-C9258D63A2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94" t="23333"/>
              <a:stretch/>
            </p:blipFill>
            <p:spPr>
              <a:xfrm>
                <a:off x="6222472" y="2751259"/>
                <a:ext cx="1933647" cy="2655918"/>
              </a:xfrm>
              <a:prstGeom prst="rect">
                <a:avLst/>
              </a:prstGeom>
            </p:spPr>
          </p:pic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BCA0A66D-6303-4A57-88DA-8B6404400B44}"/>
                  </a:ext>
                </a:extLst>
              </p:cNvPr>
              <p:cNvSpPr/>
              <p:nvPr/>
            </p:nvSpPr>
            <p:spPr>
              <a:xfrm>
                <a:off x="6139543" y="4047044"/>
                <a:ext cx="293914" cy="276738"/>
              </a:xfrm>
              <a:prstGeom prst="rect">
                <a:avLst/>
              </a:prstGeom>
              <a:solidFill>
                <a:srgbClr val="FFE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2002BA5-45C0-417D-8653-730C95BBFD52}"/>
                </a:ext>
              </a:extLst>
            </p:cNvPr>
            <p:cNvSpPr txBox="1"/>
            <p:nvPr/>
          </p:nvSpPr>
          <p:spPr>
            <a:xfrm rot="900000">
              <a:off x="7257236" y="2169777"/>
              <a:ext cx="1492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どうしよう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211845DE-0289-4C77-979E-2A151B9D1672}"/>
                </a:ext>
              </a:extLst>
            </p:cNvPr>
            <p:cNvSpPr txBox="1"/>
            <p:nvPr/>
          </p:nvSpPr>
          <p:spPr>
            <a:xfrm rot="20700000">
              <a:off x="5130872" y="1973904"/>
              <a:ext cx="1492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どうしよう</a:t>
              </a: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A600B903-20C4-451A-9994-AADB0E8A6709}"/>
                </a:ext>
              </a:extLst>
            </p:cNvPr>
            <p:cNvSpPr txBox="1"/>
            <p:nvPr/>
          </p:nvSpPr>
          <p:spPr>
            <a:xfrm rot="21289341">
              <a:off x="5109292" y="4443513"/>
              <a:ext cx="3781118" cy="1183365"/>
            </a:xfrm>
            <a:prstGeom prst="rect">
              <a:avLst/>
            </a:prstGeom>
            <a:solidFill>
              <a:srgbClr val="F29D43"/>
            </a:solidFill>
          </p:spPr>
          <p:txBody>
            <a:bodyPr wrap="none" lIns="180000" tIns="144000" rIns="180000" bIns="144000" rtlCol="0">
              <a:spAutoFit/>
            </a:bodyPr>
            <a:lstStyle/>
            <a:p>
              <a:pPr algn="ctr"/>
              <a:r>
                <a:rPr kumimoji="1" lang="ja-JP" altLang="en-US" sz="2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避難判断に迷ってしまい</a:t>
              </a:r>
              <a:endParaRPr kumimoji="1" lang="en-US" altLang="ja-JP" sz="26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kumimoji="1" lang="ja-JP" altLang="en-US" sz="32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避難できなかった人</a:t>
              </a:r>
            </a:p>
          </p:txBody>
        </p:sp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C3712D6-65E3-4EA4-B04A-FA11D4A82502}"/>
              </a:ext>
            </a:extLst>
          </p:cNvPr>
          <p:cNvSpPr txBox="1"/>
          <p:nvPr/>
        </p:nvSpPr>
        <p:spPr>
          <a:xfrm rot="180802">
            <a:off x="4726340" y="4251103"/>
            <a:ext cx="4098512" cy="1183365"/>
          </a:xfrm>
          <a:prstGeom prst="rect">
            <a:avLst/>
          </a:prstGeom>
          <a:solidFill>
            <a:srgbClr val="F57F61"/>
          </a:solidFill>
        </p:spPr>
        <p:txBody>
          <a:bodyPr wrap="none" lIns="180000" tIns="144000" rIns="180000" bIns="144000" rtlCol="0">
            <a:spAutoFit/>
          </a:bodyPr>
          <a:lstStyle/>
          <a:p>
            <a:pPr algn="ctr"/>
            <a:r>
              <a:rPr kumimoji="1" lang="ja-JP" altLang="en-US" sz="2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避難が必要と思っておらず</a:t>
            </a:r>
            <a:endParaRPr kumimoji="1" lang="en-US" altLang="ja-JP" sz="2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避難できなかった人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070E8B4C-E507-4F47-BA7C-468F75B3B507}"/>
              </a:ext>
            </a:extLst>
          </p:cNvPr>
          <p:cNvSpPr txBox="1"/>
          <p:nvPr/>
        </p:nvSpPr>
        <p:spPr>
          <a:xfrm>
            <a:off x="4097045" y="6102940"/>
            <a:ext cx="4582986" cy="5765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逃げられなかった</a:t>
            </a:r>
            <a:r>
              <a:rPr kumimoji="1" lang="ja-JP" altLang="en-US" sz="3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</a:t>
            </a: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もいました</a:t>
            </a:r>
            <a:endParaRPr kumimoji="1" lang="ja-JP" altLang="en-US" sz="32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1FC410-4144-43A1-8B70-CE4194156EE8}"/>
              </a:ext>
            </a:extLst>
          </p:cNvPr>
          <p:cNvSpPr txBox="1"/>
          <p:nvPr/>
        </p:nvSpPr>
        <p:spPr>
          <a:xfrm rot="20700000">
            <a:off x="4684306" y="1954771"/>
            <a:ext cx="2706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前も大丈夫だった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今回もきっと大丈夫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9773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CA26518-DA3B-4FC8-87F0-2C4798F215EE}"/>
              </a:ext>
            </a:extLst>
          </p:cNvPr>
          <p:cNvGrpSpPr/>
          <p:nvPr/>
        </p:nvGrpSpPr>
        <p:grpSpPr>
          <a:xfrm>
            <a:off x="190500" y="1187809"/>
            <a:ext cx="8763000" cy="4482383"/>
            <a:chOff x="190500" y="432517"/>
            <a:chExt cx="8763000" cy="4482383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2BAEAF94-40C2-422A-90EA-90CA494D8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ECEBE9"/>
                </a:clrFrom>
                <a:clrTo>
                  <a:srgbClr val="ECEBE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3" t="3554" r="10803" b="39791"/>
            <a:stretch/>
          </p:blipFill>
          <p:spPr>
            <a:xfrm>
              <a:off x="190500" y="1352550"/>
              <a:ext cx="8763000" cy="3562350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75D728F6-5091-431D-ADD8-26D8D4A8F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ECEBE9"/>
                </a:clrFrom>
                <a:clrTo>
                  <a:srgbClr val="ECEBE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3" t="3554" r="10803" b="50872"/>
            <a:stretch/>
          </p:blipFill>
          <p:spPr>
            <a:xfrm>
              <a:off x="190500" y="432517"/>
              <a:ext cx="8763000" cy="2865583"/>
            </a:xfrm>
            <a:prstGeom prst="rect">
              <a:avLst/>
            </a:prstGeom>
          </p:spPr>
        </p:pic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71018" y="2380471"/>
            <a:ext cx="600196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どうして、</a:t>
            </a:r>
            <a:endParaRPr kumimoji="1" lang="en-US" altLang="ja-JP" sz="4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人は</a:t>
            </a:r>
            <a:r>
              <a:rPr kumimoji="1" lang="ja-JP" altLang="en-US" sz="48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避難できない</a:t>
            </a:r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のか</a:t>
            </a:r>
            <a:endParaRPr kumimoji="1" lang="en-US" altLang="ja-JP" sz="4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人の</a:t>
            </a:r>
            <a:r>
              <a:rPr kumimoji="1" lang="ja-JP" altLang="en-US" sz="44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心理</a:t>
            </a:r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の面から考える</a:t>
            </a:r>
            <a:endParaRPr kumimoji="1" lang="en-US" altLang="ja-JP" sz="4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7779" y="1377941"/>
            <a:ext cx="3467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今日の学習のめあて</a:t>
            </a:r>
          </a:p>
        </p:txBody>
      </p:sp>
    </p:spTree>
    <p:extLst>
      <p:ext uri="{BB962C8B-B14F-4D97-AF65-F5344CB8AC3E}">
        <p14:creationId xmlns:p14="http://schemas.microsoft.com/office/powerpoint/2010/main" val="1611601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9144000" cy="6357257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5089" y="2496457"/>
            <a:ext cx="7633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ここでみなさんに質問です</a:t>
            </a:r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6674069" y="1706198"/>
            <a:ext cx="1912882" cy="5885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6674069" y="3737437"/>
            <a:ext cx="1912882" cy="5885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645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6ABBC423-8EEF-4182-B3DF-F030DA6637A8}"/>
              </a:ext>
            </a:extLst>
          </p:cNvPr>
          <p:cNvSpPr/>
          <p:nvPr/>
        </p:nvSpPr>
        <p:spPr>
          <a:xfrm rot="16200000">
            <a:off x="6601630" y="3813562"/>
            <a:ext cx="900000" cy="418474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6680" y="3267245"/>
            <a:ext cx="8930640" cy="796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ja-JP" altLang="en-US" sz="4400" dirty="0">
                <a:solidFill>
                  <a:srgbClr val="F57F61"/>
                </a:solidFill>
                <a:effectLst>
                  <a:glow rad="1016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火災報知機の非常ベルが鳴りました</a:t>
            </a:r>
          </a:p>
        </p:txBody>
      </p:sp>
      <p:cxnSp>
        <p:nvCxnSpPr>
          <p:cNvPr id="17" name="直線コネクタ 16"/>
          <p:cNvCxnSpPr/>
          <p:nvPr/>
        </p:nvCxnSpPr>
        <p:spPr>
          <a:xfrm>
            <a:off x="254000" y="4319451"/>
            <a:ext cx="8636000" cy="0"/>
          </a:xfrm>
          <a:prstGeom prst="line">
            <a:avLst/>
          </a:prstGeom>
          <a:ln w="127000">
            <a:solidFill>
              <a:srgbClr val="F57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254000" y="3122105"/>
            <a:ext cx="8636000" cy="0"/>
          </a:xfrm>
          <a:prstGeom prst="line">
            <a:avLst/>
          </a:prstGeom>
          <a:ln w="127000">
            <a:solidFill>
              <a:srgbClr val="F57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稲妻 18"/>
          <p:cNvSpPr/>
          <p:nvPr/>
        </p:nvSpPr>
        <p:spPr>
          <a:xfrm rot="20748954">
            <a:off x="4722052" y="337555"/>
            <a:ext cx="808679" cy="1325333"/>
          </a:xfrm>
          <a:prstGeom prst="lightningBol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稲妻 19"/>
          <p:cNvSpPr/>
          <p:nvPr/>
        </p:nvSpPr>
        <p:spPr>
          <a:xfrm rot="634624">
            <a:off x="5630714" y="396725"/>
            <a:ext cx="679879" cy="1114244"/>
          </a:xfrm>
          <a:prstGeom prst="lightningBol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23" y="720956"/>
            <a:ext cx="2675304" cy="267530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27012" y="2398675"/>
            <a:ext cx="5596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rgbClr val="F57F6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休み時間（先生がいないとき）に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407671" y="5543468"/>
            <a:ext cx="3273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どうしますか？</a:t>
            </a:r>
            <a:endParaRPr kumimoji="1" lang="en-US" altLang="ja-JP" sz="4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633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grpSp>
        <p:nvGrpSpPr>
          <p:cNvPr id="23" name="グループ化 22"/>
          <p:cNvGrpSpPr/>
          <p:nvPr/>
        </p:nvGrpSpPr>
        <p:grpSpPr>
          <a:xfrm>
            <a:off x="4189298" y="3484034"/>
            <a:ext cx="3558328" cy="3052012"/>
            <a:chOff x="4189298" y="3484034"/>
            <a:chExt cx="3558328" cy="3052012"/>
          </a:xfrm>
        </p:grpSpPr>
        <p:sp>
          <p:nvSpPr>
            <p:cNvPr id="9" name="円/楕円 8"/>
            <p:cNvSpPr/>
            <p:nvPr/>
          </p:nvSpPr>
          <p:spPr>
            <a:xfrm>
              <a:off x="4722383" y="4518729"/>
              <a:ext cx="2017317" cy="2017317"/>
            </a:xfrm>
            <a:prstGeom prst="ellipse">
              <a:avLst/>
            </a:prstGeom>
            <a:solidFill>
              <a:srgbClr val="F57F6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Picture 4" descr="http://3.bp.blogspot.com/-o4cSvFDWZqU/VVGVO3KbqsI/AAAAAAAAtjI/WT91EkvNtjY/s800/okashimo2_kakenai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0" t="26111" r="16685"/>
            <a:stretch/>
          </p:blipFill>
          <p:spPr bwMode="auto">
            <a:xfrm>
              <a:off x="4189298" y="3484034"/>
              <a:ext cx="1811146" cy="2639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4225100" y="5030270"/>
              <a:ext cx="35225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800" dirty="0">
                  <a:solidFill>
                    <a:schemeClr val="bg1"/>
                  </a:solidFill>
                  <a:effectLst>
                    <a:glow rad="190500">
                      <a:srgbClr val="F57F6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すぐ逃げる</a:t>
              </a:r>
              <a:endParaRPr kumimoji="1" lang="en-US" altLang="ja-JP" sz="4800" dirty="0">
                <a:solidFill>
                  <a:schemeClr val="bg1"/>
                </a:solidFill>
                <a:effectLst>
                  <a:glow rad="190500">
                    <a:srgbClr val="F57F6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3933371" y="23051"/>
            <a:ext cx="4970436" cy="3196754"/>
            <a:chOff x="3933371" y="23051"/>
            <a:chExt cx="4970436" cy="3196754"/>
          </a:xfrm>
        </p:grpSpPr>
        <p:sp>
          <p:nvSpPr>
            <p:cNvPr id="10" name="円/楕円 9"/>
            <p:cNvSpPr/>
            <p:nvPr/>
          </p:nvSpPr>
          <p:spPr>
            <a:xfrm>
              <a:off x="4901609" y="823725"/>
              <a:ext cx="2396080" cy="2396080"/>
            </a:xfrm>
            <a:prstGeom prst="ellipse">
              <a:avLst/>
            </a:prstGeom>
            <a:solidFill>
              <a:srgbClr val="F57F6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7981" y="23051"/>
              <a:ext cx="2537238" cy="2368089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3933371" y="1720191"/>
              <a:ext cx="49704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800" dirty="0">
                  <a:solidFill>
                    <a:schemeClr val="bg1"/>
                  </a:solidFill>
                  <a:effectLst>
                    <a:glow rad="190500">
                      <a:srgbClr val="F57F6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先生の指示を待つ</a:t>
              </a:r>
              <a:endParaRPr kumimoji="1" lang="en-US" altLang="ja-JP" sz="4800" dirty="0">
                <a:solidFill>
                  <a:schemeClr val="bg1"/>
                </a:solidFill>
                <a:effectLst>
                  <a:glow rad="190500">
                    <a:srgbClr val="F57F6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391726" y="1427356"/>
            <a:ext cx="3529760" cy="3165798"/>
            <a:chOff x="600752" y="864289"/>
            <a:chExt cx="3529760" cy="3165798"/>
          </a:xfrm>
        </p:grpSpPr>
        <p:sp>
          <p:nvSpPr>
            <p:cNvPr id="7" name="円/楕円 6"/>
            <p:cNvSpPr/>
            <p:nvPr/>
          </p:nvSpPr>
          <p:spPr>
            <a:xfrm>
              <a:off x="1121167" y="2151380"/>
              <a:ext cx="1878707" cy="1878707"/>
            </a:xfrm>
            <a:prstGeom prst="ellipse">
              <a:avLst/>
            </a:prstGeom>
            <a:solidFill>
              <a:srgbClr val="F57F6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1156398" y="864289"/>
              <a:ext cx="2600058" cy="2831260"/>
              <a:chOff x="5416056" y="2497794"/>
              <a:chExt cx="2999704" cy="3266443"/>
            </a:xfrm>
          </p:grpSpPr>
          <p:grpSp>
            <p:nvGrpSpPr>
              <p:cNvPr id="16" name="グループ化 15"/>
              <p:cNvGrpSpPr/>
              <p:nvPr/>
            </p:nvGrpSpPr>
            <p:grpSpPr>
              <a:xfrm>
                <a:off x="6054524" y="2700087"/>
                <a:ext cx="2361236" cy="3064150"/>
                <a:chOff x="6054524" y="2700087"/>
                <a:chExt cx="2361236" cy="3064150"/>
              </a:xfrm>
            </p:grpSpPr>
            <p:pic>
              <p:nvPicPr>
                <p:cNvPr id="19" name="図 18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94" t="23333"/>
                <a:stretch/>
              </p:blipFill>
              <p:spPr>
                <a:xfrm>
                  <a:off x="6184899" y="2700087"/>
                  <a:ext cx="2230861" cy="3064150"/>
                </a:xfrm>
                <a:prstGeom prst="rect">
                  <a:avLst/>
                </a:prstGeom>
              </p:spPr>
            </p:pic>
            <p:sp>
              <p:nvSpPr>
                <p:cNvPr id="20" name="正方形/長方形 19"/>
                <p:cNvSpPr/>
                <p:nvPr/>
              </p:nvSpPr>
              <p:spPr>
                <a:xfrm>
                  <a:off x="6054524" y="4108700"/>
                  <a:ext cx="469742" cy="429247"/>
                </a:xfrm>
                <a:prstGeom prst="rect">
                  <a:avLst/>
                </a:prstGeom>
                <a:solidFill>
                  <a:srgbClr val="F57F61"/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</p:grpSp>
          <p:pic>
            <p:nvPicPr>
              <p:cNvPr id="17" name="図 16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829" b="69000"/>
              <a:stretch/>
            </p:blipFill>
            <p:spPr>
              <a:xfrm>
                <a:off x="5416056" y="2497794"/>
                <a:ext cx="746125" cy="1181100"/>
              </a:xfrm>
              <a:prstGeom prst="rect">
                <a:avLst/>
              </a:prstGeom>
            </p:spPr>
          </p:pic>
          <p:pic>
            <p:nvPicPr>
              <p:cNvPr id="18" name="図 1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52" t="14667" b="68000"/>
              <a:stretch/>
            </p:blipFill>
            <p:spPr>
              <a:xfrm>
                <a:off x="7663934" y="3033207"/>
                <a:ext cx="657224" cy="660400"/>
              </a:xfrm>
              <a:prstGeom prst="rect">
                <a:avLst/>
              </a:prstGeom>
            </p:spPr>
          </p:pic>
        </p:grpSp>
        <p:sp>
          <p:nvSpPr>
            <p:cNvPr id="3" name="テキスト ボックス 2"/>
            <p:cNvSpPr txBox="1"/>
            <p:nvPr/>
          </p:nvSpPr>
          <p:spPr>
            <a:xfrm>
              <a:off x="600752" y="2617966"/>
              <a:ext cx="3529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800" dirty="0">
                  <a:solidFill>
                    <a:schemeClr val="bg1"/>
                  </a:solidFill>
                  <a:effectLst>
                    <a:glow rad="190500">
                      <a:srgbClr val="F57F6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様子を見る</a:t>
              </a:r>
              <a:endParaRPr kumimoji="1" lang="en-US" altLang="ja-JP" sz="4800" dirty="0">
                <a:solidFill>
                  <a:schemeClr val="bg1"/>
                </a:solidFill>
                <a:effectLst>
                  <a:glow rad="190500">
                    <a:srgbClr val="F57F6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882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上の 2 つの角を丸める 20">
            <a:extLst>
              <a:ext uri="{FF2B5EF4-FFF2-40B4-BE49-F238E27FC236}">
                <a16:creationId xmlns:a16="http://schemas.microsoft.com/office/drawing/2014/main" id="{2F8E75C6-77B1-4E08-993B-94B40E9D333E}"/>
              </a:ext>
            </a:extLst>
          </p:cNvPr>
          <p:cNvSpPr/>
          <p:nvPr/>
        </p:nvSpPr>
        <p:spPr>
          <a:xfrm rot="16200000">
            <a:off x="4347386" y="1559316"/>
            <a:ext cx="900000" cy="86932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99182" y="5543468"/>
            <a:ext cx="8238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すぐ逃げないのはどうしてでしょうか？</a:t>
            </a:r>
            <a:endParaRPr kumimoji="1" lang="en-US" altLang="ja-JP" sz="4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02872" y="2082710"/>
            <a:ext cx="2285471" cy="716444"/>
          </a:xfrm>
          <a:prstGeom prst="rec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880743" y="1205309"/>
            <a:ext cx="909144" cy="556539"/>
          </a:xfrm>
          <a:prstGeom prst="downArrow">
            <a:avLst>
              <a:gd name="adj1" fmla="val 50000"/>
              <a:gd name="adj2" fmla="val 46946"/>
            </a:avLst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5772" y="2029712"/>
            <a:ext cx="1979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火事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5552" y="1718214"/>
            <a:ext cx="275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57F6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たいていが、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98" y="667405"/>
            <a:ext cx="1295400" cy="1295400"/>
          </a:xfrm>
          <a:prstGeom prst="rect">
            <a:avLst/>
          </a:prstGeom>
        </p:spPr>
      </p:pic>
      <p:sp>
        <p:nvSpPr>
          <p:cNvPr id="12" name="稲妻 11"/>
          <p:cNvSpPr/>
          <p:nvPr/>
        </p:nvSpPr>
        <p:spPr>
          <a:xfrm rot="20748954">
            <a:off x="6316342" y="724723"/>
            <a:ext cx="507659" cy="831995"/>
          </a:xfrm>
          <a:prstGeom prst="lightningBol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稲妻 12"/>
          <p:cNvSpPr/>
          <p:nvPr/>
        </p:nvSpPr>
        <p:spPr>
          <a:xfrm rot="634624">
            <a:off x="6566488" y="460654"/>
            <a:ext cx="426803" cy="699481"/>
          </a:xfrm>
          <a:prstGeom prst="lightningBolt">
            <a:avLst/>
          </a:prstGeom>
          <a:solidFill>
            <a:srgbClr val="F57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1586" y="555695"/>
            <a:ext cx="824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F57F6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火災報知機の非常ベルが鳴る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569951" y="3202353"/>
            <a:ext cx="8004099" cy="1625600"/>
          </a:xfrm>
          <a:prstGeom prst="rect">
            <a:avLst/>
          </a:prstGeom>
          <a:solidFill>
            <a:schemeClr val="bg1"/>
          </a:solidFill>
          <a:ln w="111125">
            <a:solidFill>
              <a:srgbClr val="F57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0768" y="3361225"/>
            <a:ext cx="8242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dirty="0">
                <a:solidFill>
                  <a:srgbClr val="F57F6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火事＝危険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92330" y="2075879"/>
            <a:ext cx="197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rgbClr val="F57F6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のとき</a:t>
            </a:r>
          </a:p>
        </p:txBody>
      </p:sp>
    </p:spTree>
    <p:extLst>
      <p:ext uri="{BB962C8B-B14F-4D97-AF65-F5344CB8AC3E}">
        <p14:creationId xmlns:p14="http://schemas.microsoft.com/office/powerpoint/2010/main" val="3448611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上の 2 つの角を丸める 10">
            <a:extLst>
              <a:ext uri="{FF2B5EF4-FFF2-40B4-BE49-F238E27FC236}">
                <a16:creationId xmlns:a16="http://schemas.microsoft.com/office/drawing/2014/main" id="{2AE810A4-5864-4FE9-ADA6-5AC93FB50295}"/>
              </a:ext>
            </a:extLst>
          </p:cNvPr>
          <p:cNvSpPr/>
          <p:nvPr/>
        </p:nvSpPr>
        <p:spPr>
          <a:xfrm rot="16200000">
            <a:off x="4347386" y="1559316"/>
            <a:ext cx="900000" cy="86932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569951" y="3202353"/>
            <a:ext cx="8004099" cy="1625600"/>
          </a:xfrm>
          <a:prstGeom prst="rect">
            <a:avLst/>
          </a:prstGeom>
          <a:solidFill>
            <a:schemeClr val="bg1"/>
          </a:solidFill>
          <a:ln w="111125">
            <a:solidFill>
              <a:srgbClr val="496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0768" y="3361225"/>
            <a:ext cx="8242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水害＝危険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72000" y="1225625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毎年、水害で犠牲者が</a:t>
            </a:r>
            <a:endParaRPr kumimoji="1" lang="en-US" altLang="ja-JP" sz="32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でてしまっています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1" y="501893"/>
            <a:ext cx="1919130" cy="1369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45" y="1010267"/>
            <a:ext cx="1937672" cy="1393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81" y="1543364"/>
            <a:ext cx="1931491" cy="1396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テキスト ボックス 25"/>
          <p:cNvSpPr txBox="1"/>
          <p:nvPr/>
        </p:nvSpPr>
        <p:spPr>
          <a:xfrm>
            <a:off x="899182" y="5543468"/>
            <a:ext cx="8238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すぐ逃げないのはどうしてでしょうか？</a:t>
            </a:r>
            <a:endParaRPr kumimoji="1" lang="en-US" altLang="ja-JP" sz="4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2484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pic>
        <p:nvPicPr>
          <p:cNvPr id="77" name="図 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4" y="525055"/>
            <a:ext cx="4176314" cy="3020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8" name="正方形/長方形 77"/>
          <p:cNvSpPr/>
          <p:nvPr/>
        </p:nvSpPr>
        <p:spPr>
          <a:xfrm>
            <a:off x="2454441" y="1981553"/>
            <a:ext cx="4235117" cy="11081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2717165" y="2129262"/>
            <a:ext cx="37096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令和元年　東日本台風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0" name="楕円 7">
            <a:extLst>
              <a:ext uri="{FF2B5EF4-FFF2-40B4-BE49-F238E27FC236}">
                <a16:creationId xmlns:a16="http://schemas.microsoft.com/office/drawing/2014/main" id="{12D805B9-9373-4841-B389-650E0C04FB6C}"/>
              </a:ext>
            </a:extLst>
          </p:cNvPr>
          <p:cNvSpPr/>
          <p:nvPr/>
        </p:nvSpPr>
        <p:spPr bwMode="auto">
          <a:xfrm>
            <a:off x="661003" y="3786115"/>
            <a:ext cx="1336735" cy="1336735"/>
          </a:xfrm>
          <a:prstGeom prst="ellipse">
            <a:avLst/>
          </a:prstGeom>
          <a:solidFill>
            <a:srgbClr val="F29D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glow rad="127000">
                  <a:schemeClr val="accent2">
                    <a:lumMod val="20000"/>
                    <a:lumOff val="80000"/>
                  </a:schemeClr>
                </a:glow>
              </a:effectLst>
              <a:latin typeface="ＭＳ Ｐゴシック" charset="-128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F6BBFA21-BC5E-48A3-8676-FE0F48696D3D}"/>
              </a:ext>
            </a:extLst>
          </p:cNvPr>
          <p:cNvSpPr/>
          <p:nvPr/>
        </p:nvSpPr>
        <p:spPr>
          <a:xfrm>
            <a:off x="404200" y="4137965"/>
            <a:ext cx="2186496" cy="984885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algn="ctr"/>
            <a:r>
              <a:rPr lang="ja-JP" altLang="en-US" sz="3200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危険と</a:t>
            </a:r>
            <a:endParaRPr lang="en-US" altLang="ja-JP" sz="3200" dirty="0">
              <a:effectLst>
                <a:glow rad="127000">
                  <a:srgbClr val="F29D43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思えなかった</a:t>
            </a:r>
            <a:endParaRPr lang="en-US" altLang="ja-JP" sz="3200" dirty="0">
              <a:effectLst>
                <a:glow rad="127000">
                  <a:srgbClr val="F29D43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2" name="楕円 17">
            <a:extLst>
              <a:ext uri="{FF2B5EF4-FFF2-40B4-BE49-F238E27FC236}">
                <a16:creationId xmlns:a16="http://schemas.microsoft.com/office/drawing/2014/main" id="{E114FC83-11D1-4C91-AA67-A2A32CEF373B}"/>
              </a:ext>
            </a:extLst>
          </p:cNvPr>
          <p:cNvSpPr/>
          <p:nvPr/>
        </p:nvSpPr>
        <p:spPr bwMode="auto">
          <a:xfrm>
            <a:off x="2961333" y="4887721"/>
            <a:ext cx="1913986" cy="1913986"/>
          </a:xfrm>
          <a:prstGeom prst="ellipse">
            <a:avLst/>
          </a:prstGeom>
          <a:solidFill>
            <a:srgbClr val="F29D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glow rad="127000">
                  <a:schemeClr val="accent2">
                    <a:lumMod val="20000"/>
                    <a:lumOff val="80000"/>
                  </a:schemeClr>
                </a:glow>
              </a:effectLst>
              <a:latin typeface="ＭＳ Ｐゴシック" charset="-128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3" name="Picture 8" descr="寝転がりながら携帯電話を使う人のイラスト">
            <a:extLst>
              <a:ext uri="{FF2B5EF4-FFF2-40B4-BE49-F238E27FC236}">
                <a16:creationId xmlns:a16="http://schemas.microsoft.com/office/drawing/2014/main" id="{C04BD644-A0E5-41D6-A5BB-6432929E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04" y="4040695"/>
            <a:ext cx="1930044" cy="183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7134B5BF-A3F1-43C2-BEC9-429ACE5331AA}"/>
              </a:ext>
            </a:extLst>
          </p:cNvPr>
          <p:cNvSpPr/>
          <p:nvPr/>
        </p:nvSpPr>
        <p:spPr>
          <a:xfrm>
            <a:off x="2521309" y="5383049"/>
            <a:ext cx="2794035" cy="923330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algn="ctr"/>
            <a:r>
              <a:rPr lang="en-US" altLang="ja-JP" sz="3200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『</a:t>
            </a:r>
            <a:r>
              <a:rPr lang="ja-JP" altLang="en-US" sz="3200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自分</a:t>
            </a:r>
            <a:r>
              <a:rPr lang="ja-JP" altLang="en-US" sz="2800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は</a:t>
            </a:r>
            <a:r>
              <a:rPr lang="ja-JP" altLang="en-US" sz="3200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大丈夫</a:t>
            </a:r>
            <a:r>
              <a:rPr lang="en-US" altLang="ja-JP" sz="3200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』</a:t>
            </a:r>
          </a:p>
          <a:p>
            <a:pPr algn="ctr"/>
            <a:r>
              <a:rPr lang="ja-JP" altLang="en-US" sz="2800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と思った</a:t>
            </a:r>
            <a:endParaRPr lang="ja-JP" altLang="en-US" sz="2800" dirty="0">
              <a:effectLst>
                <a:glow rad="127000">
                  <a:srgbClr val="F29D43"/>
                </a:glo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5" name="楕円 20">
            <a:extLst>
              <a:ext uri="{FF2B5EF4-FFF2-40B4-BE49-F238E27FC236}">
                <a16:creationId xmlns:a16="http://schemas.microsoft.com/office/drawing/2014/main" id="{F3F083AB-EEDF-4D55-AE99-2407EBAD97FD}"/>
              </a:ext>
            </a:extLst>
          </p:cNvPr>
          <p:cNvSpPr/>
          <p:nvPr/>
        </p:nvSpPr>
        <p:spPr bwMode="auto">
          <a:xfrm>
            <a:off x="6129607" y="4332130"/>
            <a:ext cx="2303194" cy="2303194"/>
          </a:xfrm>
          <a:prstGeom prst="ellipse">
            <a:avLst/>
          </a:prstGeom>
          <a:solidFill>
            <a:srgbClr val="F29D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glow rad="127000">
                  <a:schemeClr val="accent2">
                    <a:lumMod val="20000"/>
                    <a:lumOff val="80000"/>
                  </a:schemeClr>
                </a:glow>
              </a:effectLst>
              <a:latin typeface="ＭＳ Ｐゴシック" charset="-128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6" name="Picture 2" descr="方向音痴の女性のイラスト">
            <a:extLst>
              <a:ext uri="{FF2B5EF4-FFF2-40B4-BE49-F238E27FC236}">
                <a16:creationId xmlns:a16="http://schemas.microsoft.com/office/drawing/2014/main" id="{835C2EAF-CBFB-431F-9358-683AAAA80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959" r="25403" b="18421"/>
          <a:stretch/>
        </p:blipFill>
        <p:spPr bwMode="auto">
          <a:xfrm>
            <a:off x="7253515" y="3548219"/>
            <a:ext cx="1350068" cy="176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583A8147-5933-43C4-9A85-EE42B56CC28F}"/>
              </a:ext>
            </a:extLst>
          </p:cNvPr>
          <p:cNvSpPr/>
          <p:nvPr/>
        </p:nvSpPr>
        <p:spPr>
          <a:xfrm>
            <a:off x="5935006" y="4634045"/>
            <a:ext cx="2692396" cy="160043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ja-JP" altLang="en-US" sz="2800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避難しようか</a:t>
            </a:r>
            <a:endParaRPr lang="en-US" altLang="ja-JP" sz="2800" dirty="0">
              <a:effectLst>
                <a:glow rad="127000">
                  <a:srgbClr val="F29D43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r"/>
            <a:r>
              <a:rPr lang="ja-JP" altLang="en-US" sz="2800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迷っていたら</a:t>
            </a:r>
            <a:endParaRPr lang="en-US" altLang="ja-JP" sz="2800" dirty="0">
              <a:effectLst>
                <a:glow rad="127000">
                  <a:srgbClr val="F29D43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400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避難するタイミングを</a:t>
            </a:r>
            <a:endParaRPr lang="en-US" altLang="ja-JP" sz="2400" dirty="0">
              <a:effectLst>
                <a:glow rad="127000">
                  <a:srgbClr val="F29D43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400" dirty="0">
                <a:effectLst>
                  <a:glow rad="127000">
                    <a:srgbClr val="F29D43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失ってしまった</a:t>
            </a:r>
            <a:endParaRPr lang="ja-JP" altLang="en-US" sz="2000" dirty="0">
              <a:effectLst>
                <a:glow rad="127000">
                  <a:srgbClr val="F29D43"/>
                </a:glo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961333" y="2861879"/>
            <a:ext cx="5867834" cy="570998"/>
          </a:xfrm>
          <a:prstGeom prst="rect">
            <a:avLst/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75319" y="2819661"/>
            <a:ext cx="3951723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避難できなかった理由</a:t>
            </a:r>
          </a:p>
        </p:txBody>
      </p:sp>
    </p:spTree>
    <p:extLst>
      <p:ext uri="{BB962C8B-B14F-4D97-AF65-F5344CB8AC3E}">
        <p14:creationId xmlns:p14="http://schemas.microsoft.com/office/powerpoint/2010/main" val="2314249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0" y="4051300"/>
            <a:ext cx="9144000" cy="2305957"/>
          </a:xfrm>
          <a:prstGeom prst="rect">
            <a:avLst/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7371" y="4406793"/>
            <a:ext cx="87666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危ないとわかっていても</a:t>
            </a:r>
            <a:endParaRPr kumimoji="1" lang="en-US" altLang="ja-JP" sz="32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すぐに避難できる人はあまりいない</a:t>
            </a:r>
            <a:endParaRPr kumimoji="1"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　　　　　　　　　　　　　　のかもしれません。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34" y="658510"/>
            <a:ext cx="5088165" cy="39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80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0" y="0"/>
            <a:ext cx="9144000" cy="6357257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75305" y="2093059"/>
            <a:ext cx="39934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避難できない</a:t>
            </a:r>
            <a:endParaRPr kumimoji="1" lang="en-US" altLang="ja-JP" sz="5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人間の心理</a:t>
            </a:r>
          </a:p>
        </p:txBody>
      </p:sp>
    </p:spTree>
    <p:extLst>
      <p:ext uri="{BB962C8B-B14F-4D97-AF65-F5344CB8AC3E}">
        <p14:creationId xmlns:p14="http://schemas.microsoft.com/office/powerpoint/2010/main" val="3508764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屋外, 眺め, 道路, 写真 が含まれている画像&#10;&#10;自動的に生成された説明">
            <a:extLst>
              <a:ext uri="{FF2B5EF4-FFF2-40B4-BE49-F238E27FC236}">
                <a16:creationId xmlns:a16="http://schemas.microsoft.com/office/drawing/2014/main" id="{772CE967-0CAB-4D3F-A9F7-8A1479E91A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960B7D0-F064-429A-8D99-AC115594349B}"/>
              </a:ext>
            </a:extLst>
          </p:cNvPr>
          <p:cNvSpPr/>
          <p:nvPr/>
        </p:nvSpPr>
        <p:spPr>
          <a:xfrm>
            <a:off x="257175" y="241942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/>
                <a:ea typeface="ＭＳ Ｐゴシック"/>
              </a:rPr>
              <a:t>※10</a:t>
            </a:r>
            <a:r>
              <a:rPr lang="ja-JP" altLang="en-US" sz="16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/>
                <a:ea typeface="ＭＳ Ｐゴシック"/>
              </a:rPr>
              <a:t>月</a:t>
            </a:r>
            <a:r>
              <a:rPr lang="en-US" altLang="ja-JP" sz="16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/>
                <a:ea typeface="ＭＳ Ｐゴシック"/>
              </a:rPr>
              <a:t>25</a:t>
            </a:r>
            <a:r>
              <a:rPr lang="ja-JP" altLang="en-US" sz="16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/>
                <a:ea typeface="ＭＳ Ｐゴシック"/>
              </a:rPr>
              <a:t>日からの大雨による被害を含む</a:t>
            </a:r>
          </a:p>
        </p:txBody>
      </p:sp>
      <p:sp>
        <p:nvSpPr>
          <p:cNvPr id="25" name="スライド番号プレースホルダー 1">
            <a:extLst>
              <a:ext uri="{FF2B5EF4-FFF2-40B4-BE49-F238E27FC236}">
                <a16:creationId xmlns:a16="http://schemas.microsoft.com/office/drawing/2014/main" id="{8A9F9C33-6CAD-45E8-98E6-AA93CC5B379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545B7-4A76-41C6-A249-81AA962B1F89}" type="slidenum">
              <a:rPr kumimoji="1" lang="ja-JP" altLang="en-US" smtClean="0">
                <a:solidFill>
                  <a:prstClr val="black"/>
                </a:solidFill>
                <a:latin typeface="Arial"/>
                <a:ea typeface="ＭＳ Ｐゴシック"/>
              </a:rPr>
              <a:pPr/>
              <a:t>2</a:t>
            </a:fld>
            <a:endParaRPr kumimoji="1" lang="ja-JP" altLang="en-US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CAB85BD-D1DD-4BEB-B96B-98D6E6EE6883}"/>
              </a:ext>
            </a:extLst>
          </p:cNvPr>
          <p:cNvSpPr/>
          <p:nvPr/>
        </p:nvSpPr>
        <p:spPr>
          <a:xfrm>
            <a:off x="-1" y="76200"/>
            <a:ext cx="4235117" cy="813600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0B94E52-6196-423C-8FF9-8FD17158C1A2}"/>
              </a:ext>
            </a:extLst>
          </p:cNvPr>
          <p:cNvSpPr txBox="1"/>
          <p:nvPr/>
        </p:nvSpPr>
        <p:spPr>
          <a:xfrm>
            <a:off x="273050" y="189167"/>
            <a:ext cx="37096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spc="-150" dirty="0">
                <a:solidFill>
                  <a:prstClr val="white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令和元年　東日本台風</a:t>
            </a:r>
            <a:endParaRPr kumimoji="1" lang="ja-JP" altLang="en-US" dirty="0">
              <a:solidFill>
                <a:prstClr val="black">
                  <a:lumMod val="75000"/>
                  <a:lumOff val="25000"/>
                </a:prst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F02B62A-ADB0-46D5-A5C9-FB9212760733}"/>
              </a:ext>
            </a:extLst>
          </p:cNvPr>
          <p:cNvSpPr/>
          <p:nvPr/>
        </p:nvSpPr>
        <p:spPr>
          <a:xfrm>
            <a:off x="4548003" y="202814"/>
            <a:ext cx="1800000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主に、</a:t>
            </a:r>
            <a:r>
              <a:rPr kumimoji="1" lang="en-US" altLang="ja-JP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10</a:t>
            </a:r>
            <a:r>
              <a:rPr kumimoji="1" lang="ja-JP" altLang="en-US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月中旬～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52F58BD-E26A-475A-A3B8-3918B5ED4B27}"/>
              </a:ext>
            </a:extLst>
          </p:cNvPr>
          <p:cNvSpPr txBox="1"/>
          <p:nvPr/>
        </p:nvSpPr>
        <p:spPr bwMode="auto">
          <a:xfrm>
            <a:off x="125000" y="6630272"/>
            <a:ext cx="8640000" cy="22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36000" rtlCol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latin typeface="Arial"/>
                <a:ea typeface="ＭＳ Ｐゴシック"/>
              </a:rPr>
              <a:t>撮影地）　長野県長野市（</a:t>
            </a:r>
            <a:r>
              <a:rPr lang="en-US" altLang="ja-JP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latin typeface="Arial"/>
                <a:ea typeface="ＭＳ Ｐゴシック"/>
              </a:rPr>
              <a:t>2019</a:t>
            </a:r>
            <a:r>
              <a:rPr lang="ja-JP" altLang="en-US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latin typeface="Arial"/>
                <a:ea typeface="ＭＳ Ｐゴシック"/>
              </a:rPr>
              <a:t>年</a:t>
            </a:r>
            <a:r>
              <a:rPr lang="en-US" altLang="ja-JP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latin typeface="Arial"/>
                <a:ea typeface="ＭＳ Ｐゴシック"/>
              </a:rPr>
              <a:t>10</a:t>
            </a:r>
            <a:r>
              <a:rPr lang="ja-JP" altLang="en-US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latin typeface="Arial"/>
                <a:ea typeface="ＭＳ Ｐゴシック"/>
              </a:rPr>
              <a:t>月</a:t>
            </a:r>
            <a:r>
              <a:rPr lang="en-US" altLang="ja-JP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latin typeface="Arial"/>
                <a:ea typeface="ＭＳ Ｐゴシック"/>
              </a:rPr>
              <a:t>13</a:t>
            </a:r>
            <a:r>
              <a:rPr lang="ja-JP" altLang="en-US" sz="1200" kern="0" dirty="0">
                <a:solidFill>
                  <a:srgbClr val="FFFFFF"/>
                </a:solidFill>
                <a:effectLst>
                  <a:glow rad="127000">
                    <a:srgbClr val="494949"/>
                  </a:glow>
                </a:effectLst>
                <a:latin typeface="Arial"/>
                <a:ea typeface="ＭＳ Ｐゴシック"/>
              </a:rPr>
              <a:t>日） 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1A8B80D-D323-4C92-B106-F693BB90F5E9}"/>
              </a:ext>
            </a:extLst>
          </p:cNvPr>
          <p:cNvSpPr/>
          <p:nvPr/>
        </p:nvSpPr>
        <p:spPr>
          <a:xfrm>
            <a:off x="4997943" y="1306936"/>
            <a:ext cx="3888885" cy="1107996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行方不明者 </a:t>
            </a:r>
            <a:r>
              <a:rPr lang="ja-JP" altLang="en-US" sz="72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</a:t>
            </a:r>
            <a:r>
              <a:rPr lang="ja-JP" altLang="en-US" sz="3600" dirty="0">
                <a:solidFill>
                  <a:srgbClr val="F57F61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名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8FCDF377-B229-4089-8DAE-00FE1A1D956E}"/>
              </a:ext>
            </a:extLst>
          </p:cNvPr>
          <p:cNvSpPr/>
          <p:nvPr/>
        </p:nvSpPr>
        <p:spPr>
          <a:xfrm>
            <a:off x="273050" y="1306936"/>
            <a:ext cx="3667671" cy="1107996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solidFill>
                  <a:prstClr val="black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死者</a:t>
            </a:r>
            <a:r>
              <a:rPr lang="ja-JP" altLang="en-US" sz="7200" dirty="0">
                <a:solidFill>
                  <a:prstClr val="black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１１８</a:t>
            </a:r>
            <a:r>
              <a:rPr lang="ja-JP" altLang="en-US" sz="4400" dirty="0">
                <a:solidFill>
                  <a:prstClr val="black"/>
                </a:solidFill>
                <a:effectLst>
                  <a:glow rad="127000">
                    <a:srgbClr val="FFFFFF"/>
                  </a:glow>
                  <a:outerShdw dist="38100" dir="2700000" algn="tl" rotWithShape="0">
                    <a:prstClr val="black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名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B01009A-D3DC-4127-9670-CDAA13E96DE7}"/>
              </a:ext>
            </a:extLst>
          </p:cNvPr>
          <p:cNvSpPr/>
          <p:nvPr/>
        </p:nvSpPr>
        <p:spPr>
          <a:xfrm>
            <a:off x="252000" y="946850"/>
            <a:ext cx="8640000" cy="500697"/>
          </a:xfrm>
          <a:prstGeom prst="rect">
            <a:avLst/>
          </a:prstGeom>
        </p:spPr>
        <p:txBody>
          <a:bodyPr wrap="square" lIns="0" tIns="0" rIns="0" anchor="t" anchorCtr="0">
            <a:noAutofit/>
          </a:bodyPr>
          <a:lstStyle/>
          <a:p>
            <a:pPr marL="444500" indent="-4445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写真）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	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出展 ：国土地理院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2019/10/13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撮影　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UAV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による動画からのキャプチャ</a:t>
            </a:r>
            <a:endParaRPr lang="en-US" altLang="ja-JP" sz="1000" kern="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Arial"/>
              <a:ea typeface="ＭＳ Ｐゴシック"/>
            </a:endParaRPr>
          </a:p>
          <a:p>
            <a:pPr marL="444500" indent="-4445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統計）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	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出展 ：消防庁　「令和元年台風第１９号及び前線による大雨による被害及び消防機関等の対応状況（第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58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報）」　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2019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年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11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月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25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日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9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時</a:t>
            </a:r>
            <a:r>
              <a:rPr lang="en-US" altLang="ja-JP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00</a:t>
            </a:r>
            <a:r>
              <a:rPr lang="ja-JP" altLang="en-US" sz="1000" kern="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Arial"/>
                <a:ea typeface="ＭＳ Ｐゴシック"/>
              </a:rPr>
              <a:t>分</a:t>
            </a: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4FEE3D8C-91C1-4ECD-BEAF-2574B970AD89}"/>
              </a:ext>
            </a:extLst>
          </p:cNvPr>
          <p:cNvGrpSpPr/>
          <p:nvPr/>
        </p:nvGrpSpPr>
        <p:grpSpPr>
          <a:xfrm>
            <a:off x="6804000" y="210906"/>
            <a:ext cx="2340000" cy="720000"/>
            <a:chOff x="6779360" y="410602"/>
            <a:chExt cx="2340000" cy="720000"/>
          </a:xfrm>
          <a:effectLst>
            <a:glow rad="63500">
              <a:sysClr val="windowText" lastClr="000000"/>
            </a:glow>
          </a:effectLst>
        </p:grpSpPr>
        <p:sp>
          <p:nvSpPr>
            <p:cNvPr id="34" name="四角形: 上の 2 つの角を丸める 33">
              <a:extLst>
                <a:ext uri="{FF2B5EF4-FFF2-40B4-BE49-F238E27FC236}">
                  <a16:creationId xmlns:a16="http://schemas.microsoft.com/office/drawing/2014/main" id="{4C2FB469-D9B5-46B9-A49F-B76507337C3F}"/>
                </a:ext>
              </a:extLst>
            </p:cNvPr>
            <p:cNvSpPr/>
            <p:nvPr/>
          </p:nvSpPr>
          <p:spPr>
            <a:xfrm rot="16200000">
              <a:off x="7589360" y="-399398"/>
              <a:ext cx="720000" cy="234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0E8B327-BE9C-4058-A18F-23409327D823}"/>
                </a:ext>
              </a:extLst>
            </p:cNvPr>
            <p:cNvSpPr txBox="1"/>
            <p:nvPr/>
          </p:nvSpPr>
          <p:spPr>
            <a:xfrm>
              <a:off x="7298653" y="492704"/>
              <a:ext cx="1384995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長野</a:t>
              </a:r>
              <a:r>
                <a:rPr kumimoji="0" lang="zh-CN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県</a:t>
              </a:r>
              <a:endParaRPr kumimoji="0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607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8" descr="寝転がりながら携帯電話を使う人のイラスト">
            <a:extLst>
              <a:ext uri="{FF2B5EF4-FFF2-40B4-BE49-F238E27FC236}">
                <a16:creationId xmlns:a16="http://schemas.microsoft.com/office/drawing/2014/main" id="{C04BD644-A0E5-41D6-A5BB-6432929E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22" y="3216392"/>
            <a:ext cx="3499431" cy="33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972943" y="1601685"/>
            <a:ext cx="5071482" cy="85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■思い込みによって非常事態である</a:t>
            </a:r>
            <a:endParaRPr kumimoji="1" lang="en-US" altLang="ja-JP" sz="22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2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 という認識に頭が切り替わらないこと</a:t>
            </a:r>
            <a:endParaRPr kumimoji="1" lang="en-US" altLang="ja-JP" sz="22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grpSp>
        <p:nvGrpSpPr>
          <p:cNvPr id="43" name="グループ化 42"/>
          <p:cNvGrpSpPr/>
          <p:nvPr/>
        </p:nvGrpSpPr>
        <p:grpSpPr>
          <a:xfrm>
            <a:off x="261840" y="2550492"/>
            <a:ext cx="4180114" cy="1636758"/>
            <a:chOff x="567872" y="3107245"/>
            <a:chExt cx="4180114" cy="1636758"/>
          </a:xfrm>
          <a:effectLst>
            <a:outerShdw blurRad="254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円/楕円 7"/>
            <p:cNvSpPr/>
            <p:nvPr/>
          </p:nvSpPr>
          <p:spPr>
            <a:xfrm>
              <a:off x="567872" y="3107245"/>
              <a:ext cx="4180114" cy="16110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086758" y="3497289"/>
              <a:ext cx="34836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今まで大丈夫だったから、</a:t>
              </a:r>
              <a:endPara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今回も大丈夫だろう！</a:t>
              </a:r>
            </a:p>
          </p:txBody>
        </p:sp>
        <p:sp>
          <p:nvSpPr>
            <p:cNvPr id="9" name="円/楕円 8"/>
            <p:cNvSpPr/>
            <p:nvPr/>
          </p:nvSpPr>
          <p:spPr>
            <a:xfrm>
              <a:off x="4158387" y="4251813"/>
              <a:ext cx="333872" cy="3338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4503537" y="4537948"/>
              <a:ext cx="206055" cy="2060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0" name="グループ化 79"/>
          <p:cNvGrpSpPr/>
          <p:nvPr/>
        </p:nvGrpSpPr>
        <p:grpSpPr>
          <a:xfrm>
            <a:off x="-1" y="719605"/>
            <a:ext cx="9144001" cy="743227"/>
            <a:chOff x="-1" y="5501064"/>
            <a:chExt cx="9144001" cy="743227"/>
          </a:xfrm>
        </p:grpSpPr>
        <p:sp>
          <p:nvSpPr>
            <p:cNvPr id="81" name="正方形/長方形 80"/>
            <p:cNvSpPr/>
            <p:nvPr/>
          </p:nvSpPr>
          <p:spPr>
            <a:xfrm>
              <a:off x="-1" y="5510160"/>
              <a:ext cx="9144001" cy="734131"/>
            </a:xfrm>
            <a:prstGeom prst="rect">
              <a:avLst/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1207640" y="5501064"/>
              <a:ext cx="69076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『</a:t>
              </a:r>
              <a:r>
                <a:rPr kumimoji="1" lang="ja-JP" altLang="en-US" sz="4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自分だけは大丈夫</a:t>
              </a:r>
              <a:r>
                <a:rPr kumimoji="1" lang="en-US" altLang="ja-JP" sz="4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』</a:t>
              </a:r>
              <a:r>
                <a:rPr kumimoji="1" lang="ja-JP" altLang="en-US" sz="4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</a:t>
              </a:r>
              <a:r>
                <a:rPr kumimoji="1" lang="ja-JP" altLang="en-US" sz="2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という人間の心理</a:t>
              </a:r>
              <a:endPara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4" name="正方形/長方形 13"/>
          <p:cNvSpPr/>
          <p:nvPr/>
        </p:nvSpPr>
        <p:spPr>
          <a:xfrm>
            <a:off x="4821382" y="57150"/>
            <a:ext cx="4198136" cy="2474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75117" y="-7855"/>
            <a:ext cx="5534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避難できない人間の心理　</a:t>
            </a:r>
            <a:r>
              <a:rPr kumimoji="1" lang="en-US" altLang="ja-JP" sz="1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『</a:t>
            </a:r>
            <a:r>
              <a:rPr kumimoji="1" lang="ja-JP" altLang="en-US" sz="1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正常性バイアス</a:t>
            </a:r>
            <a:r>
              <a:rPr kumimoji="1" lang="en-US" altLang="ja-JP" sz="1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』</a:t>
            </a:r>
            <a:endParaRPr kumimoji="1" lang="ja-JP" altLang="en-US" sz="16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9972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/>
          <p:cNvGrpSpPr/>
          <p:nvPr/>
        </p:nvGrpSpPr>
        <p:grpSpPr>
          <a:xfrm>
            <a:off x="4572000" y="2365947"/>
            <a:ext cx="3784600" cy="4121133"/>
            <a:chOff x="5416056" y="2497794"/>
            <a:chExt cx="2999704" cy="3266443"/>
          </a:xfrm>
        </p:grpSpPr>
        <p:grpSp>
          <p:nvGrpSpPr>
            <p:cNvPr id="29" name="グループ化 28"/>
            <p:cNvGrpSpPr/>
            <p:nvPr/>
          </p:nvGrpSpPr>
          <p:grpSpPr>
            <a:xfrm>
              <a:off x="6054524" y="2700087"/>
              <a:ext cx="2361236" cy="3064150"/>
              <a:chOff x="6054524" y="2700087"/>
              <a:chExt cx="2361236" cy="3064150"/>
            </a:xfrm>
          </p:grpSpPr>
          <p:pic>
            <p:nvPicPr>
              <p:cNvPr id="27" name="図 2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94" t="23333"/>
              <a:stretch/>
            </p:blipFill>
            <p:spPr>
              <a:xfrm>
                <a:off x="6184899" y="2700087"/>
                <a:ext cx="2230861" cy="3064150"/>
              </a:xfrm>
              <a:prstGeom prst="rect">
                <a:avLst/>
              </a:prstGeom>
            </p:spPr>
          </p:pic>
          <p:sp>
            <p:nvSpPr>
              <p:cNvPr id="28" name="正方形/長方形 27"/>
              <p:cNvSpPr/>
              <p:nvPr/>
            </p:nvSpPr>
            <p:spPr>
              <a:xfrm>
                <a:off x="6054524" y="4108700"/>
                <a:ext cx="469742" cy="42924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pic>
          <p:nvPicPr>
            <p:cNvPr id="38" name="図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29" b="69000"/>
            <a:stretch/>
          </p:blipFill>
          <p:spPr>
            <a:xfrm>
              <a:off x="5416056" y="2497794"/>
              <a:ext cx="746125" cy="1181100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52" t="14667" b="68000"/>
            <a:stretch/>
          </p:blipFill>
          <p:spPr>
            <a:xfrm>
              <a:off x="7663934" y="3033207"/>
              <a:ext cx="657224" cy="660400"/>
            </a:xfrm>
            <a:prstGeom prst="rect">
              <a:avLst/>
            </a:prstGeom>
          </p:spPr>
        </p:pic>
      </p:grpSp>
      <p:sp>
        <p:nvSpPr>
          <p:cNvPr id="7" name="テキスト ボックス 6"/>
          <p:cNvSpPr txBox="1"/>
          <p:nvPr/>
        </p:nvSpPr>
        <p:spPr>
          <a:xfrm>
            <a:off x="3972942" y="1601685"/>
            <a:ext cx="552665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■多数意見が正しいと思い込むこと</a:t>
            </a:r>
            <a:endParaRPr kumimoji="1" lang="en-US" altLang="ja-JP" sz="22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2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■周りの状況や人に影響されてしまうこと</a:t>
            </a:r>
            <a:endParaRPr kumimoji="1" lang="en-US" altLang="ja-JP" sz="22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310291" y="2563877"/>
            <a:ext cx="4575894" cy="1636758"/>
            <a:chOff x="567872" y="3107245"/>
            <a:chExt cx="4575894" cy="1636758"/>
          </a:xfrm>
          <a:effectLst>
            <a:outerShdw blurRad="254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円/楕円 10"/>
            <p:cNvSpPr/>
            <p:nvPr/>
          </p:nvSpPr>
          <p:spPr>
            <a:xfrm>
              <a:off x="567872" y="3107245"/>
              <a:ext cx="4180114" cy="16110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002690" y="3468031"/>
              <a:ext cx="41410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みんな避難してないから</a:t>
              </a:r>
              <a:endPara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避難しなくてもいいか</a:t>
              </a:r>
              <a:r>
                <a:rPr kumimoji="1" lang="en-US" altLang="ja-JP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…</a:t>
              </a:r>
              <a:endPara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4158387" y="4251813"/>
              <a:ext cx="333872" cy="3338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4503537" y="4537948"/>
              <a:ext cx="206055" cy="2060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0" y="719605"/>
            <a:ext cx="9144000" cy="743227"/>
            <a:chOff x="0" y="5501064"/>
            <a:chExt cx="9144000" cy="743227"/>
          </a:xfrm>
        </p:grpSpPr>
        <p:sp>
          <p:nvSpPr>
            <p:cNvPr id="23" name="正方形/長方形 22"/>
            <p:cNvSpPr/>
            <p:nvPr/>
          </p:nvSpPr>
          <p:spPr>
            <a:xfrm>
              <a:off x="0" y="5510160"/>
              <a:ext cx="9144000" cy="734131"/>
            </a:xfrm>
            <a:prstGeom prst="rect">
              <a:avLst/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75496" y="5501064"/>
              <a:ext cx="87719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『</a:t>
              </a:r>
              <a:r>
                <a:rPr kumimoji="1" lang="ja-JP" altLang="en-US" sz="4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みんながやっていたから</a:t>
              </a:r>
              <a:r>
                <a:rPr kumimoji="1" lang="en-US" altLang="ja-JP" sz="4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…』</a:t>
              </a:r>
              <a:r>
                <a:rPr kumimoji="1" lang="ja-JP" altLang="en-US" sz="4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</a:t>
              </a:r>
              <a:r>
                <a:rPr kumimoji="1" lang="ja-JP" altLang="en-US" sz="2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という人間の心理</a:t>
              </a:r>
              <a:endPara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30" name="正方形/長方形 29"/>
          <p:cNvSpPr/>
          <p:nvPr/>
        </p:nvSpPr>
        <p:spPr>
          <a:xfrm>
            <a:off x="4452010" y="57150"/>
            <a:ext cx="4567507" cy="2474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959100" y="-7855"/>
            <a:ext cx="5950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避難できない人間の心理　</a:t>
            </a:r>
            <a:r>
              <a:rPr kumimoji="1" lang="en-US" altLang="ja-JP" sz="1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『</a:t>
            </a:r>
            <a:r>
              <a:rPr kumimoji="1" lang="ja-JP" altLang="en-US" sz="1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集団同調性バイアス</a:t>
            </a:r>
            <a:r>
              <a:rPr kumimoji="1" lang="en-US" altLang="ja-JP" sz="1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』</a:t>
            </a:r>
            <a:endParaRPr kumimoji="1" lang="ja-JP" altLang="en-US" sz="16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D204E51-DF91-4B0E-95AF-950BA2F49338}"/>
              </a:ext>
            </a:extLst>
          </p:cNvPr>
          <p:cNvSpPr txBox="1"/>
          <p:nvPr/>
        </p:nvSpPr>
        <p:spPr>
          <a:xfrm rot="900000">
            <a:off x="7234934" y="2691079"/>
            <a:ext cx="149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どうしよう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A3DA7B-DCB6-4140-815A-A34675259646}"/>
              </a:ext>
            </a:extLst>
          </p:cNvPr>
          <p:cNvSpPr txBox="1"/>
          <p:nvPr/>
        </p:nvSpPr>
        <p:spPr>
          <a:xfrm rot="20700000">
            <a:off x="5108570" y="2495206"/>
            <a:ext cx="149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どうしよう</a:t>
            </a:r>
          </a:p>
        </p:txBody>
      </p:sp>
    </p:spTree>
    <p:extLst>
      <p:ext uri="{BB962C8B-B14F-4D97-AF65-F5344CB8AC3E}">
        <p14:creationId xmlns:p14="http://schemas.microsoft.com/office/powerpoint/2010/main" val="3190271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98" y="2698197"/>
            <a:ext cx="3953102" cy="3689562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72943" y="1601685"/>
            <a:ext cx="580605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■専門家（先生や親）の指示をうのみに</a:t>
            </a:r>
            <a:endParaRPr kumimoji="1" lang="en-US" altLang="ja-JP" sz="22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2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 してしまったことで招く最悪の状況のこと</a:t>
            </a:r>
            <a:endParaRPr kumimoji="1" lang="en-US" altLang="ja-JP" sz="22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10291" y="2563877"/>
            <a:ext cx="4937844" cy="1636758"/>
            <a:chOff x="567872" y="3107245"/>
            <a:chExt cx="4937844" cy="1636758"/>
          </a:xfrm>
          <a:effectLst>
            <a:outerShdw blurRad="254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円/楕円 11"/>
            <p:cNvSpPr/>
            <p:nvPr/>
          </p:nvSpPr>
          <p:spPr>
            <a:xfrm>
              <a:off x="567872" y="3107245"/>
              <a:ext cx="4180114" cy="16110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364640" y="3420816"/>
              <a:ext cx="41410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先生の指示に</a:t>
              </a:r>
              <a:endPara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従っていれば大丈夫</a:t>
              </a: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4158387" y="4251813"/>
              <a:ext cx="333872" cy="3338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4503537" y="4537948"/>
              <a:ext cx="206055" cy="2060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4490404" y="57150"/>
            <a:ext cx="4529113" cy="2474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959100" y="-7855"/>
            <a:ext cx="5950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避難できない人間の心理　</a:t>
            </a:r>
            <a:r>
              <a:rPr kumimoji="1" lang="en-US" altLang="ja-JP" sz="1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『</a:t>
            </a:r>
            <a:r>
              <a:rPr kumimoji="1" lang="ja-JP" altLang="en-US" sz="1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エキスパート・エラー</a:t>
            </a:r>
            <a:r>
              <a:rPr kumimoji="1" lang="en-US" altLang="ja-JP" sz="1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』</a:t>
            </a:r>
            <a:endParaRPr kumimoji="1" lang="ja-JP" altLang="en-US" sz="16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-1" y="719605"/>
            <a:ext cx="9144001" cy="743227"/>
            <a:chOff x="-1" y="5501064"/>
            <a:chExt cx="9144001" cy="743227"/>
          </a:xfrm>
        </p:grpSpPr>
        <p:sp>
          <p:nvSpPr>
            <p:cNvPr id="30" name="正方形/長方形 29"/>
            <p:cNvSpPr/>
            <p:nvPr/>
          </p:nvSpPr>
          <p:spPr>
            <a:xfrm>
              <a:off x="-1" y="5510160"/>
              <a:ext cx="9144001" cy="734131"/>
            </a:xfrm>
            <a:prstGeom prst="rect">
              <a:avLst/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264283" y="5501064"/>
              <a:ext cx="8794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『</a:t>
              </a:r>
              <a:r>
                <a:rPr kumimoji="1" lang="ja-JP" altLang="en-US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自分で考えない、考えるのをやめてしまう</a:t>
              </a:r>
              <a:r>
                <a:rPr kumimoji="1" lang="en-US" altLang="ja-JP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』</a:t>
              </a:r>
              <a:r>
                <a:rPr kumimoji="1" lang="ja-JP" altLang="en-US" sz="4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</a:t>
              </a:r>
              <a:r>
                <a:rPr kumimoji="1" lang="ja-JP" altLang="en-US" sz="2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という人間の心理</a:t>
              </a:r>
              <a:endPara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347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上の 2 つの角を丸める 10">
            <a:extLst>
              <a:ext uri="{FF2B5EF4-FFF2-40B4-BE49-F238E27FC236}">
                <a16:creationId xmlns:a16="http://schemas.microsoft.com/office/drawing/2014/main" id="{30801BA0-C817-4F2A-9B17-4D9D0FCE13FF}"/>
              </a:ext>
            </a:extLst>
          </p:cNvPr>
          <p:cNvSpPr/>
          <p:nvPr/>
        </p:nvSpPr>
        <p:spPr>
          <a:xfrm rot="16200000">
            <a:off x="5406124" y="2618054"/>
            <a:ext cx="900000" cy="657575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4856" y="47832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“</a:t>
            </a:r>
            <a:r>
              <a:rPr kumimoji="1" lang="ja-JP" altLang="en-US" sz="4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避難しない</a:t>
            </a:r>
            <a:r>
              <a:rPr kumimoji="1" lang="en-US" altLang="ja-JP" sz="4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”</a:t>
            </a:r>
            <a:r>
              <a:rPr kumimoji="1" lang="ja-JP" altLang="en-US" sz="4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と決めているわけではない</a:t>
            </a:r>
            <a:endParaRPr kumimoji="1" lang="en-US" altLang="ja-JP" sz="28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67" y="1204262"/>
            <a:ext cx="5088165" cy="395859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143789" y="5410139"/>
            <a:ext cx="48349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どんな状況であれば</a:t>
            </a:r>
            <a:endParaRPr kumimoji="1" lang="en-US" altLang="ja-JP" sz="28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避難することができるでしょうか</a:t>
            </a:r>
            <a:endParaRPr kumimoji="1" lang="en-US" altLang="ja-JP" sz="28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 rot="21213160">
            <a:off x="629052" y="3847982"/>
            <a:ext cx="7885896" cy="588932"/>
            <a:chOff x="629052" y="3847982"/>
            <a:chExt cx="7885896" cy="588932"/>
          </a:xfrm>
        </p:grpSpPr>
        <p:sp>
          <p:nvSpPr>
            <p:cNvPr id="7" name="正方形/長方形 6"/>
            <p:cNvSpPr/>
            <p:nvPr/>
          </p:nvSpPr>
          <p:spPr>
            <a:xfrm>
              <a:off x="629052" y="3865916"/>
              <a:ext cx="7885896" cy="570998"/>
            </a:xfrm>
            <a:prstGeom prst="rect">
              <a:avLst/>
            </a:prstGeom>
            <a:solidFill>
              <a:srgbClr val="F29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95708" y="3847982"/>
              <a:ext cx="77525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なかなか行動にうつせないだけかもしれない</a:t>
              </a:r>
              <a:endParaRPr kumimoji="1" lang="en-US" altLang="ja-JP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903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四角形: 上の 2 つの角を丸める 29">
            <a:extLst>
              <a:ext uri="{FF2B5EF4-FFF2-40B4-BE49-F238E27FC236}">
                <a16:creationId xmlns:a16="http://schemas.microsoft.com/office/drawing/2014/main" id="{F036B445-DD33-417F-8D95-AA51CCF41979}"/>
              </a:ext>
            </a:extLst>
          </p:cNvPr>
          <p:cNvSpPr/>
          <p:nvPr/>
        </p:nvSpPr>
        <p:spPr>
          <a:xfrm rot="16200000">
            <a:off x="4907904" y="1404379"/>
            <a:ext cx="900000" cy="757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0" y="0"/>
            <a:ext cx="9144000" cy="3902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143603" y="768990"/>
            <a:ext cx="2304901" cy="1924032"/>
            <a:chOff x="-185493" y="0"/>
            <a:chExt cx="3982546" cy="3324460"/>
          </a:xfrm>
        </p:grpSpPr>
        <p:sp>
          <p:nvSpPr>
            <p:cNvPr id="3" name="正方形/長方形 2"/>
            <p:cNvSpPr/>
            <p:nvPr/>
          </p:nvSpPr>
          <p:spPr>
            <a:xfrm>
              <a:off x="-185493" y="492055"/>
              <a:ext cx="3128529" cy="2328037"/>
            </a:xfrm>
            <a:prstGeom prst="rect">
              <a:avLst/>
            </a:prstGeom>
            <a:solidFill>
              <a:srgbClr val="49647F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pic>
          <p:nvPicPr>
            <p:cNvPr id="4" name="Picture 8" descr="寝転がりながら携帯電話を使う人のイラスト">
              <a:extLst>
                <a:ext uri="{FF2B5EF4-FFF2-40B4-BE49-F238E27FC236}">
                  <a16:creationId xmlns:a16="http://schemas.microsoft.com/office/drawing/2014/main" id="{C04BD644-A0E5-41D6-A5BB-6432929E7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22" y="0"/>
              <a:ext cx="3499431" cy="3324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グループ化 15"/>
          <p:cNvGrpSpPr/>
          <p:nvPr/>
        </p:nvGrpSpPr>
        <p:grpSpPr>
          <a:xfrm>
            <a:off x="3368679" y="349436"/>
            <a:ext cx="2250735" cy="2237398"/>
            <a:chOff x="4353346" y="2290404"/>
            <a:chExt cx="3888954" cy="3865908"/>
          </a:xfrm>
        </p:grpSpPr>
        <p:sp>
          <p:nvSpPr>
            <p:cNvPr id="6" name="正方形/長方形 5"/>
            <p:cNvSpPr/>
            <p:nvPr/>
          </p:nvSpPr>
          <p:spPr>
            <a:xfrm>
              <a:off x="4353346" y="3377680"/>
              <a:ext cx="3156820" cy="2349090"/>
            </a:xfrm>
            <a:prstGeom prst="rect">
              <a:avLst/>
            </a:prstGeom>
            <a:solidFill>
              <a:srgbClr val="49647F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grpSp>
          <p:nvGrpSpPr>
            <p:cNvPr id="7" name="グループ化 6"/>
            <p:cNvGrpSpPr/>
            <p:nvPr/>
          </p:nvGrpSpPr>
          <p:grpSpPr>
            <a:xfrm>
              <a:off x="4457700" y="2290404"/>
              <a:ext cx="3784600" cy="3865908"/>
              <a:chOff x="5416056" y="2437918"/>
              <a:chExt cx="2999704" cy="3064150"/>
            </a:xfrm>
          </p:grpSpPr>
          <p:grpSp>
            <p:nvGrpSpPr>
              <p:cNvPr id="8" name="グループ化 7"/>
              <p:cNvGrpSpPr/>
              <p:nvPr/>
            </p:nvGrpSpPr>
            <p:grpSpPr>
              <a:xfrm>
                <a:off x="6030087" y="2437918"/>
                <a:ext cx="2385673" cy="3064150"/>
                <a:chOff x="6030087" y="2437918"/>
                <a:chExt cx="2385673" cy="3064150"/>
              </a:xfrm>
            </p:grpSpPr>
            <p:pic>
              <p:nvPicPr>
                <p:cNvPr id="11" name="図 1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94" t="23333"/>
                <a:stretch/>
              </p:blipFill>
              <p:spPr>
                <a:xfrm>
                  <a:off x="6184899" y="2437918"/>
                  <a:ext cx="2230861" cy="3064150"/>
                </a:xfrm>
                <a:prstGeom prst="rect">
                  <a:avLst/>
                </a:prstGeom>
              </p:spPr>
            </p:pic>
            <p:sp>
              <p:nvSpPr>
                <p:cNvPr id="12" name="正方形/長方形 11"/>
                <p:cNvSpPr/>
                <p:nvPr/>
              </p:nvSpPr>
              <p:spPr>
                <a:xfrm>
                  <a:off x="6030087" y="3878307"/>
                  <a:ext cx="469742" cy="429247"/>
                </a:xfrm>
                <a:prstGeom prst="rect">
                  <a:avLst/>
                </a:prstGeom>
                <a:solidFill>
                  <a:srgbClr val="49647F"/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</p:grpSp>
          <p:pic>
            <p:nvPicPr>
              <p:cNvPr id="9" name="図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829" b="69000"/>
              <a:stretch/>
            </p:blipFill>
            <p:spPr>
              <a:xfrm>
                <a:off x="5416056" y="2497794"/>
                <a:ext cx="746125" cy="1181100"/>
              </a:xfrm>
              <a:prstGeom prst="rect">
                <a:avLst/>
              </a:prstGeom>
            </p:spPr>
          </p:pic>
          <p:pic>
            <p:nvPicPr>
              <p:cNvPr id="10" name="図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52" t="14667" b="68000"/>
              <a:stretch/>
            </p:blipFill>
            <p:spPr>
              <a:xfrm>
                <a:off x="7663934" y="3033207"/>
                <a:ext cx="657224" cy="660400"/>
              </a:xfrm>
              <a:prstGeom prst="rect">
                <a:avLst/>
              </a:prstGeom>
            </p:spPr>
          </p:pic>
        </p:grpSp>
      </p:grpSp>
      <p:grpSp>
        <p:nvGrpSpPr>
          <p:cNvPr id="15" name="グループ化 14"/>
          <p:cNvGrpSpPr/>
          <p:nvPr/>
        </p:nvGrpSpPr>
        <p:grpSpPr>
          <a:xfrm>
            <a:off x="6360330" y="540868"/>
            <a:ext cx="2650501" cy="2135337"/>
            <a:chOff x="4043607" y="2698197"/>
            <a:chExt cx="4579693" cy="3689562"/>
          </a:xfrm>
        </p:grpSpPr>
        <p:sp>
          <p:nvSpPr>
            <p:cNvPr id="13" name="正方形/長方形 12"/>
            <p:cNvSpPr/>
            <p:nvPr/>
          </p:nvSpPr>
          <p:spPr>
            <a:xfrm>
              <a:off x="4043607" y="3708445"/>
              <a:ext cx="3260339" cy="2426118"/>
            </a:xfrm>
            <a:prstGeom prst="rect">
              <a:avLst/>
            </a:prstGeom>
            <a:solidFill>
              <a:srgbClr val="49647F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198" y="2698197"/>
              <a:ext cx="3953102" cy="3689562"/>
            </a:xfrm>
            <a:prstGeom prst="rect">
              <a:avLst/>
            </a:prstGeom>
          </p:spPr>
        </p:pic>
      </p:grpSp>
      <p:sp>
        <p:nvSpPr>
          <p:cNvPr id="19" name="テキスト ボックス 18"/>
          <p:cNvSpPr txBox="1"/>
          <p:nvPr/>
        </p:nvSpPr>
        <p:spPr>
          <a:xfrm rot="20187781">
            <a:off x="878075" y="4179241"/>
            <a:ext cx="1516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ヒント！</a:t>
            </a:r>
            <a:endParaRPr kumimoji="1" lang="en-US" altLang="ja-JP" sz="3200" dirty="0">
              <a:solidFill>
                <a:srgbClr val="F29D43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8064" y="337536"/>
            <a:ext cx="2868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『</a:t>
            </a:r>
            <a:r>
              <a:rPr kumimoji="1" lang="ja-JP" altLang="en-US" sz="2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自分だけは大丈夫</a:t>
            </a:r>
            <a:r>
              <a:rPr kumimoji="1" lang="en-US" altLang="ja-JP" sz="2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』</a:t>
            </a:r>
            <a:endParaRPr kumimoji="1" lang="ja-JP" altLang="en-US" sz="16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86901" y="2426463"/>
            <a:ext cx="383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『</a:t>
            </a:r>
            <a:r>
              <a:rPr kumimoji="1" lang="ja-JP" altLang="en-US" sz="2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みんながやっていたから</a:t>
            </a:r>
            <a:r>
              <a:rPr kumimoji="1" lang="en-US" altLang="ja-JP" sz="2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…』</a:t>
            </a:r>
            <a:endParaRPr kumimoji="1" lang="ja-JP" altLang="en-US" sz="16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80051" y="163405"/>
            <a:ext cx="3323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『</a:t>
            </a:r>
            <a:r>
              <a:rPr kumimoji="1" lang="ja-JP" altLang="en-US" sz="2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先生が言ってるから</a:t>
            </a:r>
            <a:r>
              <a:rPr kumimoji="1" lang="en-US" altLang="ja-JP" sz="2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…』</a:t>
            </a:r>
            <a:endParaRPr kumimoji="1" lang="ja-JP" altLang="en-US" sz="16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41509" y="4828281"/>
            <a:ext cx="60901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逆転の発想をしてみましょう</a:t>
            </a:r>
            <a:endParaRPr kumimoji="1" lang="en-US" altLang="ja-JP" sz="4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0" y="2894488"/>
            <a:ext cx="9144000" cy="632812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608161" y="2918933"/>
            <a:ext cx="3927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避難できない人間の心理</a:t>
            </a:r>
            <a:endParaRPr kumimoji="1" lang="en-US" altLang="ja-JP" sz="28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921003" y="5983559"/>
            <a:ext cx="4211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みんなに影響されて行動するなら</a:t>
            </a:r>
            <a:r>
              <a:rPr kumimoji="1" lang="en-US" altLang="ja-JP" sz="20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…</a:t>
            </a:r>
            <a:r>
              <a:rPr kumimoji="1" lang="ja-JP" altLang="en-US" sz="20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？</a:t>
            </a:r>
            <a:endParaRPr kumimoji="1" lang="en-US" altLang="ja-JP" sz="2000" dirty="0">
              <a:solidFill>
                <a:srgbClr val="F29D43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127884" y="5635346"/>
            <a:ext cx="4003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今まで大丈夫だったけど今回は</a:t>
            </a:r>
            <a:r>
              <a:rPr kumimoji="1" lang="en-US" altLang="ja-JP" sz="20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…</a:t>
            </a:r>
            <a:r>
              <a:rPr kumimoji="1" lang="ja-JP" altLang="en-US" sz="20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？</a:t>
            </a:r>
            <a:endParaRPr kumimoji="1" lang="en-US" altLang="ja-JP" sz="2000" dirty="0">
              <a:solidFill>
                <a:srgbClr val="F29D43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701480" y="6331772"/>
            <a:ext cx="4626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自分の命なのに誰かに任せて大丈夫</a:t>
            </a:r>
            <a:r>
              <a:rPr kumimoji="1" lang="en-US" altLang="ja-JP" sz="20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…</a:t>
            </a:r>
            <a:r>
              <a:rPr kumimoji="1" lang="ja-JP" altLang="en-US" sz="20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？</a:t>
            </a:r>
            <a:endParaRPr kumimoji="1" lang="en-US" altLang="ja-JP" sz="2000" dirty="0">
              <a:solidFill>
                <a:srgbClr val="F29D43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5589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99226" y="1630692"/>
            <a:ext cx="4955582" cy="1333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台風襲来時、</a:t>
            </a:r>
            <a:endParaRPr kumimoji="1" lang="en-US" altLang="ja-JP" sz="36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3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声をかけあい避難</a:t>
            </a:r>
            <a:endParaRPr kumimoji="1" lang="en-US" altLang="ja-JP" sz="36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5975" y="417871"/>
            <a:ext cx="8603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避難行動をとるには</a:t>
            </a:r>
            <a:endParaRPr kumimoji="1" lang="en-US" altLang="ja-JP" sz="36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754625" y="1900854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7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</a:t>
            </a: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>
            <a:off x="1612900" y="1800162"/>
            <a:ext cx="0" cy="1132233"/>
          </a:xfrm>
          <a:prstGeom prst="line">
            <a:avLst/>
          </a:prstGeom>
          <a:ln w="50800" cap="rnd">
            <a:solidFill>
              <a:srgbClr val="49647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304801" y="1145629"/>
            <a:ext cx="3867807" cy="0"/>
          </a:xfrm>
          <a:prstGeom prst="line">
            <a:avLst/>
          </a:prstGeom>
          <a:ln w="53975">
            <a:solidFill>
              <a:srgbClr val="4964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http://3.bp.blogspot.com/-o4cSvFDWZqU/VVGVO3KbqsI/AAAAAAAAtjI/WT91EkvNtjY/s800/okashimo2_kakena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26111" r="16685"/>
          <a:stretch/>
        </p:blipFill>
        <p:spPr bwMode="auto">
          <a:xfrm>
            <a:off x="6435560" y="1406441"/>
            <a:ext cx="1811146" cy="263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3595022-636B-4902-B0F6-53D2213F0F06}"/>
              </a:ext>
            </a:extLst>
          </p:cNvPr>
          <p:cNvGrpSpPr/>
          <p:nvPr/>
        </p:nvGrpSpPr>
        <p:grpSpPr>
          <a:xfrm>
            <a:off x="0" y="4161105"/>
            <a:ext cx="9601200" cy="2191352"/>
            <a:chOff x="0" y="4161105"/>
            <a:chExt cx="9601200" cy="2191352"/>
          </a:xfrm>
        </p:grpSpPr>
        <p:sp>
          <p:nvSpPr>
            <p:cNvPr id="3" name="正方形/長方形 2"/>
            <p:cNvSpPr/>
            <p:nvPr/>
          </p:nvSpPr>
          <p:spPr>
            <a:xfrm>
              <a:off x="0" y="4161105"/>
              <a:ext cx="9143999" cy="2191352"/>
            </a:xfrm>
            <a:prstGeom prst="rect">
              <a:avLst/>
            </a:prstGeom>
            <a:solidFill>
              <a:srgbClr val="496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997975" y="4269877"/>
              <a:ext cx="8603225" cy="1998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ja-JP" altLang="en-US" sz="36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声をかけあったり</a:t>
              </a:r>
              <a:endParaRPr kumimoji="1" lang="en-US" altLang="ja-JP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>
                <a:lnSpc>
                  <a:spcPct val="120000"/>
                </a:lnSpc>
              </a:pPr>
              <a:r>
                <a:rPr kumimoji="1" lang="ja-JP" altLang="en-US" sz="36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誰かが避難行動をとれば、</a:t>
              </a:r>
              <a:endParaRPr kumimoji="1" lang="en-US" altLang="ja-JP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>
                <a:lnSpc>
                  <a:spcPct val="120000"/>
                </a:lnSpc>
              </a:pPr>
              <a:r>
                <a:rPr kumimoji="1" lang="ja-JP" altLang="en-US" sz="36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周りのみんなも行動することができる</a:t>
              </a:r>
              <a:endParaRPr kumimoji="1" lang="en-US" altLang="ja-JP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4746FB-F910-4BCA-A252-23CC817B309D}"/>
              </a:ext>
            </a:extLst>
          </p:cNvPr>
          <p:cNvSpPr txBox="1"/>
          <p:nvPr/>
        </p:nvSpPr>
        <p:spPr>
          <a:xfrm>
            <a:off x="151580" y="1596157"/>
            <a:ext cx="1268157" cy="54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事例</a:t>
            </a:r>
            <a:endParaRPr kumimoji="1" lang="en-US" altLang="ja-JP" sz="28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517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99226" y="1630692"/>
            <a:ext cx="4955582" cy="1333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防災訓練で</a:t>
            </a:r>
            <a:endParaRPr kumimoji="1" lang="en-US" altLang="ja-JP" sz="36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3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台風に備える</a:t>
            </a:r>
            <a:endParaRPr kumimoji="1" lang="en-US" altLang="ja-JP" sz="36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5975" y="417871"/>
            <a:ext cx="8603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避難行動をとるには</a:t>
            </a:r>
            <a:endParaRPr kumimoji="1" lang="en-US" altLang="ja-JP" sz="36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754625" y="1900854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72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>
            <a:off x="1612900" y="1800162"/>
            <a:ext cx="0" cy="1132233"/>
          </a:xfrm>
          <a:prstGeom prst="line">
            <a:avLst/>
          </a:prstGeom>
          <a:ln w="50800" cap="rnd">
            <a:solidFill>
              <a:srgbClr val="49647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304801" y="1145629"/>
            <a:ext cx="3867807" cy="0"/>
          </a:xfrm>
          <a:prstGeom prst="line">
            <a:avLst/>
          </a:prstGeom>
          <a:ln w="53975">
            <a:solidFill>
              <a:srgbClr val="4964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3595022-636B-4902-B0F6-53D2213F0F06}"/>
              </a:ext>
            </a:extLst>
          </p:cNvPr>
          <p:cNvGrpSpPr/>
          <p:nvPr/>
        </p:nvGrpSpPr>
        <p:grpSpPr>
          <a:xfrm>
            <a:off x="0" y="4161105"/>
            <a:ext cx="9144000" cy="2191352"/>
            <a:chOff x="0" y="4161105"/>
            <a:chExt cx="9144000" cy="2191352"/>
          </a:xfrm>
        </p:grpSpPr>
        <p:sp>
          <p:nvSpPr>
            <p:cNvPr id="3" name="正方形/長方形 2"/>
            <p:cNvSpPr/>
            <p:nvPr/>
          </p:nvSpPr>
          <p:spPr>
            <a:xfrm>
              <a:off x="0" y="4161105"/>
              <a:ext cx="9144000" cy="2191352"/>
            </a:xfrm>
            <a:prstGeom prst="rect">
              <a:avLst/>
            </a:prstGeom>
            <a:solidFill>
              <a:srgbClr val="496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876280" y="4466861"/>
              <a:ext cx="5801588" cy="1333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ja-JP" altLang="en-US" sz="36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想定や経験にとらわれずに</a:t>
              </a:r>
              <a:endParaRPr kumimoji="1" lang="en-US" altLang="ja-JP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>
                <a:lnSpc>
                  <a:spcPct val="120000"/>
                </a:lnSpc>
              </a:pPr>
              <a:r>
                <a:rPr kumimoji="1" lang="ja-JP" altLang="en-US" sz="36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最悪の状況を考えて行動する</a:t>
              </a:r>
              <a:endParaRPr kumimoji="1" lang="en-US" altLang="ja-JP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4746FB-F910-4BCA-A252-23CC817B309D}"/>
              </a:ext>
            </a:extLst>
          </p:cNvPr>
          <p:cNvSpPr txBox="1"/>
          <p:nvPr/>
        </p:nvSpPr>
        <p:spPr>
          <a:xfrm>
            <a:off x="151580" y="1596157"/>
            <a:ext cx="1268157" cy="54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ja-JP" altLang="en-US" sz="28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事例</a:t>
            </a:r>
            <a:endParaRPr kumimoji="1" lang="en-US" altLang="ja-JP" sz="28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9BCD0D3-F0D1-4C7B-8C47-712B4CE3B065}"/>
              </a:ext>
            </a:extLst>
          </p:cNvPr>
          <p:cNvGrpSpPr/>
          <p:nvPr/>
        </p:nvGrpSpPr>
        <p:grpSpPr>
          <a:xfrm>
            <a:off x="4991929" y="1674565"/>
            <a:ext cx="3730201" cy="2333662"/>
            <a:chOff x="4991929" y="1674565"/>
            <a:chExt cx="3730201" cy="2333662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C1F5C623-95D3-493E-8B56-D72A41B1A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562" y="2308426"/>
              <a:ext cx="1784568" cy="1699801"/>
            </a:xfrm>
            <a:prstGeom prst="rect">
              <a:avLst/>
            </a:prstGeom>
          </p:spPr>
        </p:pic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1CC0A9C6-CAD3-4A84-8A56-3895C1B1262D}"/>
                </a:ext>
              </a:extLst>
            </p:cNvPr>
            <p:cNvGrpSpPr/>
            <p:nvPr/>
          </p:nvGrpSpPr>
          <p:grpSpPr>
            <a:xfrm>
              <a:off x="4991929" y="1674565"/>
              <a:ext cx="2113762" cy="1792439"/>
              <a:chOff x="3504249" y="2008129"/>
              <a:chExt cx="3129698" cy="2653937"/>
            </a:xfrm>
          </p:grpSpPr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9A2AC1EA-7A71-4905-B783-3AE20E0AF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4249" y="2008129"/>
                <a:ext cx="2653937" cy="2653937"/>
              </a:xfrm>
              <a:prstGeom prst="ellipse">
                <a:avLst/>
              </a:prstGeom>
            </p:spPr>
          </p:pic>
          <p:sp>
            <p:nvSpPr>
              <p:cNvPr id="18" name="円/楕円 17">
                <a:extLst>
                  <a:ext uri="{FF2B5EF4-FFF2-40B4-BE49-F238E27FC236}">
                    <a16:creationId xmlns:a16="http://schemas.microsoft.com/office/drawing/2014/main" id="{DD5D6DA4-5DA8-41C1-844A-A5CB85A31A37}"/>
                  </a:ext>
                </a:extLst>
              </p:cNvPr>
              <p:cNvSpPr/>
              <p:nvPr/>
            </p:nvSpPr>
            <p:spPr>
              <a:xfrm>
                <a:off x="3519489" y="2023369"/>
                <a:ext cx="2618759" cy="2618759"/>
              </a:xfrm>
              <a:prstGeom prst="ellipse">
                <a:avLst/>
              </a:prstGeom>
              <a:noFill/>
              <a:ln w="635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円/楕円 18">
                <a:extLst>
                  <a:ext uri="{FF2B5EF4-FFF2-40B4-BE49-F238E27FC236}">
                    <a16:creationId xmlns:a16="http://schemas.microsoft.com/office/drawing/2014/main" id="{4729B720-7C31-4E8A-80B2-2F0FFBA57AE2}"/>
                  </a:ext>
                </a:extLst>
              </p:cNvPr>
              <p:cNvSpPr/>
              <p:nvPr/>
            </p:nvSpPr>
            <p:spPr>
              <a:xfrm>
                <a:off x="3519489" y="2023368"/>
                <a:ext cx="2618759" cy="2618759"/>
              </a:xfrm>
              <a:prstGeom prst="ellipse">
                <a:avLst/>
              </a:prstGeom>
              <a:noFill/>
              <a:ln w="63500">
                <a:solidFill>
                  <a:srgbClr val="4964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19">
                <a:extLst>
                  <a:ext uri="{FF2B5EF4-FFF2-40B4-BE49-F238E27FC236}">
                    <a16:creationId xmlns:a16="http://schemas.microsoft.com/office/drawing/2014/main" id="{9FFD8999-B8FC-44A1-ADD5-CB5435EF2B71}"/>
                  </a:ext>
                </a:extLst>
              </p:cNvPr>
              <p:cNvSpPr/>
              <p:nvPr/>
            </p:nvSpPr>
            <p:spPr>
              <a:xfrm>
                <a:off x="5921454" y="3630775"/>
                <a:ext cx="387191" cy="387191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4964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20">
                <a:extLst>
                  <a:ext uri="{FF2B5EF4-FFF2-40B4-BE49-F238E27FC236}">
                    <a16:creationId xmlns:a16="http://schemas.microsoft.com/office/drawing/2014/main" id="{5C8E925A-BE38-4464-8530-FDEA9DE3D7F6}"/>
                  </a:ext>
                </a:extLst>
              </p:cNvPr>
              <p:cNvSpPr/>
              <p:nvPr/>
            </p:nvSpPr>
            <p:spPr>
              <a:xfrm>
                <a:off x="6385010" y="3923406"/>
                <a:ext cx="248937" cy="248937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4964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911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9144000" cy="6357257"/>
          </a:xfrm>
          <a:prstGeom prst="rect">
            <a:avLst/>
          </a:prstGeom>
          <a:solidFill>
            <a:srgbClr val="496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1181" y="2496457"/>
            <a:ext cx="84016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今日の授業でわかったことや</a:t>
            </a:r>
            <a:endParaRPr kumimoji="1" lang="en-US" altLang="ja-JP" sz="5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考えたことを書きましょう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44279" y="212419"/>
            <a:ext cx="4655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学習のまとめ</a:t>
            </a:r>
            <a:r>
              <a:rPr kumimoji="1" lang="en-US" altLang="ja-JP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endParaRPr kumimoji="1" lang="ja-JP" altLang="en-US" sz="5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6353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2387600"/>
            <a:ext cx="9144000" cy="2298700"/>
          </a:xfrm>
          <a:prstGeom prst="rect">
            <a:avLst/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0366" y="307429"/>
            <a:ext cx="2534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ふりかえり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70029" y="2752120"/>
            <a:ext cx="6203942" cy="1471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わかっていても、</a:t>
            </a:r>
            <a:endParaRPr kumimoji="1"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人は避難できないことがある</a:t>
            </a:r>
          </a:p>
        </p:txBody>
      </p:sp>
      <p:sp>
        <p:nvSpPr>
          <p:cNvPr id="8" name="二等辺三角形 7"/>
          <p:cNvSpPr/>
          <p:nvPr/>
        </p:nvSpPr>
        <p:spPr>
          <a:xfrm rot="5400000">
            <a:off x="-66011" y="360494"/>
            <a:ext cx="769441" cy="663311"/>
          </a:xfrm>
          <a:prstGeom prst="triangle">
            <a:avLst/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547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-12946" y="2387600"/>
            <a:ext cx="9156946" cy="2298700"/>
          </a:xfrm>
          <a:prstGeom prst="rect">
            <a:avLst/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99407" y="2752120"/>
            <a:ext cx="8791189" cy="1471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災害時には、声をかけあったり、率先して</a:t>
            </a:r>
            <a:endParaRPr kumimoji="1"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避難することがみんなのためになる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0366" y="307429"/>
            <a:ext cx="2534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solidFill>
                  <a:srgbClr val="F29D43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ふりかえり</a:t>
            </a:r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A155B87C-3351-40C5-81CD-178B8EC131DD}"/>
              </a:ext>
            </a:extLst>
          </p:cNvPr>
          <p:cNvSpPr/>
          <p:nvPr/>
        </p:nvSpPr>
        <p:spPr>
          <a:xfrm rot="5400000">
            <a:off x="-66011" y="360494"/>
            <a:ext cx="769441" cy="663311"/>
          </a:xfrm>
          <a:prstGeom prst="triangle">
            <a:avLst/>
          </a:prstGeom>
          <a:solidFill>
            <a:srgbClr val="F29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2691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E1C37D5-7923-4332-BA4A-47BB39B0C55B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9" name="図 18" descr="山の景色&#10;&#10;自動的に生成された説明">
              <a:extLst>
                <a:ext uri="{FF2B5EF4-FFF2-40B4-BE49-F238E27FC236}">
                  <a16:creationId xmlns:a16="http://schemas.microsoft.com/office/drawing/2014/main" id="{75C7DA2E-BEEB-41A0-91FA-0991F7BE4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r="5556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B488A2CD-396A-4DFE-8CC2-65CC32F77F87}"/>
                </a:ext>
              </a:extLst>
            </p:cNvPr>
            <p:cNvSpPr txBox="1"/>
            <p:nvPr/>
          </p:nvSpPr>
          <p:spPr bwMode="auto">
            <a:xfrm>
              <a:off x="123824" y="6611679"/>
              <a:ext cx="648652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撮影地）　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球磨川（熊本県八代市坂本町）　＜国土地理院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2020/07/04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494949"/>
                    </a:glow>
                  </a:effectLst>
                  <a:uLnTx/>
                  <a:uFillTx/>
                </a:rPr>
                <a:t>撮影＞</a:t>
              </a: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-1" y="76200"/>
            <a:ext cx="4235117" cy="813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050" y="189167"/>
            <a:ext cx="29161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令和２年７月豪雨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DA8F1DC-01AA-4ABB-855A-998C0DB6F792}"/>
              </a:ext>
            </a:extLst>
          </p:cNvPr>
          <p:cNvGrpSpPr/>
          <p:nvPr/>
        </p:nvGrpSpPr>
        <p:grpSpPr>
          <a:xfrm>
            <a:off x="6804000" y="210906"/>
            <a:ext cx="2340000" cy="720000"/>
            <a:chOff x="6779360" y="410602"/>
            <a:chExt cx="2340000" cy="720000"/>
          </a:xfrm>
        </p:grpSpPr>
        <p:sp>
          <p:nvSpPr>
            <p:cNvPr id="12" name="四角形: 上の 2 つの角を丸める 11">
              <a:extLst>
                <a:ext uri="{FF2B5EF4-FFF2-40B4-BE49-F238E27FC236}">
                  <a16:creationId xmlns:a16="http://schemas.microsoft.com/office/drawing/2014/main" id="{6EAD5B1D-07B7-4503-BA4F-95EA40D1B9CF}"/>
                </a:ext>
              </a:extLst>
            </p:cNvPr>
            <p:cNvSpPr/>
            <p:nvPr/>
          </p:nvSpPr>
          <p:spPr>
            <a:xfrm rot="16200000">
              <a:off x="7589360" y="-399398"/>
              <a:ext cx="720000" cy="234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024A04F-9A1C-4D94-9710-37660D0DDAA8}"/>
                </a:ext>
              </a:extLst>
            </p:cNvPr>
            <p:cNvSpPr txBox="1"/>
            <p:nvPr/>
          </p:nvSpPr>
          <p:spPr>
            <a:xfrm>
              <a:off x="7298652" y="492704"/>
              <a:ext cx="1384995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熊本県</a:t>
              </a:r>
              <a:endParaRPr kumimoji="0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202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97213" y="2463800"/>
            <a:ext cx="1949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おわり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025" y="3953471"/>
            <a:ext cx="8997950" cy="787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600"/>
              </a:lnSpc>
            </a:pPr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避難できない人間の心理を理解する</a:t>
            </a:r>
            <a:endParaRPr kumimoji="1"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2484407" y="3953471"/>
            <a:ext cx="41751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25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ï¼ï¼æï¼ï¼æ¥ãï¼ï¼æé 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t="9931"/>
          <a:stretch/>
        </p:blipFill>
        <p:spPr bwMode="auto">
          <a:xfrm>
            <a:off x="227160" y="1124698"/>
            <a:ext cx="3301450" cy="271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円/楕円 8"/>
          <p:cNvSpPr/>
          <p:nvPr/>
        </p:nvSpPr>
        <p:spPr>
          <a:xfrm>
            <a:off x="1345822" y="2658423"/>
            <a:ext cx="738673" cy="738673"/>
          </a:xfrm>
          <a:prstGeom prst="ellipse">
            <a:avLst/>
          </a:prstGeom>
          <a:noFill/>
          <a:ln w="63500">
            <a:solidFill>
              <a:srgbClr val="B52F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2739054" y="1856364"/>
            <a:ext cx="668331" cy="145970"/>
          </a:xfrm>
          <a:prstGeom prst="line">
            <a:avLst/>
          </a:prstGeom>
          <a:ln w="38100">
            <a:solidFill>
              <a:srgbClr val="2B4E9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2257694" y="1530234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2B4E91"/>
                </a:solidFill>
              </a:rPr>
              <a:t>川のながれ</a:t>
            </a:r>
          </a:p>
        </p:txBody>
      </p:sp>
      <p:sp>
        <p:nvSpPr>
          <p:cNvPr id="24" name="フリーフォーム 23"/>
          <p:cNvSpPr/>
          <p:nvPr/>
        </p:nvSpPr>
        <p:spPr>
          <a:xfrm rot="20691608">
            <a:off x="1873706" y="3244424"/>
            <a:ext cx="865354" cy="800133"/>
          </a:xfrm>
          <a:custGeom>
            <a:avLst/>
            <a:gdLst>
              <a:gd name="connsiteX0" fmla="*/ 0 w 1143000"/>
              <a:gd name="connsiteY0" fmla="*/ 0 h 848209"/>
              <a:gd name="connsiteX1" fmla="*/ 9525 w 1143000"/>
              <a:gd name="connsiteY1" fmla="*/ 171450 h 848209"/>
              <a:gd name="connsiteX2" fmla="*/ 28575 w 1143000"/>
              <a:gd name="connsiteY2" fmla="*/ 228600 h 848209"/>
              <a:gd name="connsiteX3" fmla="*/ 38100 w 1143000"/>
              <a:gd name="connsiteY3" fmla="*/ 257175 h 848209"/>
              <a:gd name="connsiteX4" fmla="*/ 47625 w 1143000"/>
              <a:gd name="connsiteY4" fmla="*/ 285750 h 848209"/>
              <a:gd name="connsiteX5" fmla="*/ 85725 w 1143000"/>
              <a:gd name="connsiteY5" fmla="*/ 342900 h 848209"/>
              <a:gd name="connsiteX6" fmla="*/ 104775 w 1143000"/>
              <a:gd name="connsiteY6" fmla="*/ 371475 h 848209"/>
              <a:gd name="connsiteX7" fmla="*/ 133350 w 1143000"/>
              <a:gd name="connsiteY7" fmla="*/ 428625 h 848209"/>
              <a:gd name="connsiteX8" fmla="*/ 152400 w 1143000"/>
              <a:gd name="connsiteY8" fmla="*/ 466725 h 848209"/>
              <a:gd name="connsiteX9" fmla="*/ 180975 w 1143000"/>
              <a:gd name="connsiteY9" fmla="*/ 485775 h 848209"/>
              <a:gd name="connsiteX10" fmla="*/ 200025 w 1143000"/>
              <a:gd name="connsiteY10" fmla="*/ 523875 h 848209"/>
              <a:gd name="connsiteX11" fmla="*/ 257175 w 1143000"/>
              <a:gd name="connsiteY11" fmla="*/ 571500 h 848209"/>
              <a:gd name="connsiteX12" fmla="*/ 333375 w 1143000"/>
              <a:gd name="connsiteY12" fmla="*/ 638175 h 848209"/>
              <a:gd name="connsiteX13" fmla="*/ 419100 w 1143000"/>
              <a:gd name="connsiteY13" fmla="*/ 704850 h 848209"/>
              <a:gd name="connsiteX14" fmla="*/ 447675 w 1143000"/>
              <a:gd name="connsiteY14" fmla="*/ 723900 h 848209"/>
              <a:gd name="connsiteX15" fmla="*/ 504825 w 1143000"/>
              <a:gd name="connsiteY15" fmla="*/ 742950 h 848209"/>
              <a:gd name="connsiteX16" fmla="*/ 533400 w 1143000"/>
              <a:gd name="connsiteY16" fmla="*/ 752475 h 848209"/>
              <a:gd name="connsiteX17" fmla="*/ 561975 w 1143000"/>
              <a:gd name="connsiteY17" fmla="*/ 771525 h 848209"/>
              <a:gd name="connsiteX18" fmla="*/ 619125 w 1143000"/>
              <a:gd name="connsiteY18" fmla="*/ 790575 h 848209"/>
              <a:gd name="connsiteX19" fmla="*/ 647700 w 1143000"/>
              <a:gd name="connsiteY19" fmla="*/ 800100 h 848209"/>
              <a:gd name="connsiteX20" fmla="*/ 790575 w 1143000"/>
              <a:gd name="connsiteY20" fmla="*/ 828675 h 848209"/>
              <a:gd name="connsiteX21" fmla="*/ 838200 w 1143000"/>
              <a:gd name="connsiteY21" fmla="*/ 838200 h 848209"/>
              <a:gd name="connsiteX22" fmla="*/ 1038225 w 1143000"/>
              <a:gd name="connsiteY22" fmla="*/ 847725 h 848209"/>
              <a:gd name="connsiteX23" fmla="*/ 1143000 w 1143000"/>
              <a:gd name="connsiteY23" fmla="*/ 847725 h 8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43000" h="848209">
                <a:moveTo>
                  <a:pt x="0" y="0"/>
                </a:moveTo>
                <a:cubicBezTo>
                  <a:pt x="3175" y="57150"/>
                  <a:pt x="2425" y="114654"/>
                  <a:pt x="9525" y="171450"/>
                </a:cubicBezTo>
                <a:cubicBezTo>
                  <a:pt x="12016" y="191375"/>
                  <a:pt x="22225" y="209550"/>
                  <a:pt x="28575" y="228600"/>
                </a:cubicBezTo>
                <a:lnTo>
                  <a:pt x="38100" y="257175"/>
                </a:lnTo>
                <a:cubicBezTo>
                  <a:pt x="41275" y="266700"/>
                  <a:pt x="42056" y="277396"/>
                  <a:pt x="47625" y="285750"/>
                </a:cubicBezTo>
                <a:lnTo>
                  <a:pt x="85725" y="342900"/>
                </a:lnTo>
                <a:cubicBezTo>
                  <a:pt x="92075" y="352425"/>
                  <a:pt x="101155" y="360615"/>
                  <a:pt x="104775" y="371475"/>
                </a:cubicBezTo>
                <a:cubicBezTo>
                  <a:pt x="122239" y="423866"/>
                  <a:pt x="103807" y="376924"/>
                  <a:pt x="133350" y="428625"/>
                </a:cubicBezTo>
                <a:cubicBezTo>
                  <a:pt x="140395" y="440953"/>
                  <a:pt x="143310" y="455817"/>
                  <a:pt x="152400" y="466725"/>
                </a:cubicBezTo>
                <a:cubicBezTo>
                  <a:pt x="159729" y="475519"/>
                  <a:pt x="171450" y="479425"/>
                  <a:pt x="180975" y="485775"/>
                </a:cubicBezTo>
                <a:cubicBezTo>
                  <a:pt x="187325" y="498475"/>
                  <a:pt x="191772" y="512321"/>
                  <a:pt x="200025" y="523875"/>
                </a:cubicBezTo>
                <a:cubicBezTo>
                  <a:pt x="216693" y="547210"/>
                  <a:pt x="234390" y="556310"/>
                  <a:pt x="257175" y="571500"/>
                </a:cubicBezTo>
                <a:cubicBezTo>
                  <a:pt x="311150" y="652462"/>
                  <a:pt x="222250" y="527050"/>
                  <a:pt x="333375" y="638175"/>
                </a:cubicBezTo>
                <a:cubicBezTo>
                  <a:pt x="378139" y="682939"/>
                  <a:pt x="350742" y="659278"/>
                  <a:pt x="419100" y="704850"/>
                </a:cubicBezTo>
                <a:cubicBezTo>
                  <a:pt x="428625" y="711200"/>
                  <a:pt x="436815" y="720280"/>
                  <a:pt x="447675" y="723900"/>
                </a:cubicBezTo>
                <a:lnTo>
                  <a:pt x="504825" y="742950"/>
                </a:lnTo>
                <a:cubicBezTo>
                  <a:pt x="514350" y="746125"/>
                  <a:pt x="525046" y="746906"/>
                  <a:pt x="533400" y="752475"/>
                </a:cubicBezTo>
                <a:cubicBezTo>
                  <a:pt x="542925" y="758825"/>
                  <a:pt x="551514" y="766876"/>
                  <a:pt x="561975" y="771525"/>
                </a:cubicBezTo>
                <a:cubicBezTo>
                  <a:pt x="580325" y="779680"/>
                  <a:pt x="600075" y="784225"/>
                  <a:pt x="619125" y="790575"/>
                </a:cubicBezTo>
                <a:cubicBezTo>
                  <a:pt x="628650" y="793750"/>
                  <a:pt x="637960" y="797665"/>
                  <a:pt x="647700" y="800100"/>
                </a:cubicBezTo>
                <a:cubicBezTo>
                  <a:pt x="776532" y="832308"/>
                  <a:pt x="671526" y="808834"/>
                  <a:pt x="790575" y="828675"/>
                </a:cubicBezTo>
                <a:cubicBezTo>
                  <a:pt x="806544" y="831337"/>
                  <a:pt x="822058" y="836958"/>
                  <a:pt x="838200" y="838200"/>
                </a:cubicBezTo>
                <a:cubicBezTo>
                  <a:pt x="904754" y="843320"/>
                  <a:pt x="971507" y="845640"/>
                  <a:pt x="1038225" y="847725"/>
                </a:cubicBezTo>
                <a:cubicBezTo>
                  <a:pt x="1073133" y="848816"/>
                  <a:pt x="1108075" y="847725"/>
                  <a:pt x="1143000" y="847725"/>
                </a:cubicBezTo>
              </a:path>
            </a:pathLst>
          </a:custGeom>
          <a:noFill/>
          <a:ln w="63500" cap="flat">
            <a:solidFill>
              <a:srgbClr val="B52F25"/>
            </a:solidFill>
            <a:bevel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8113F8D8-1E29-4848-829B-75EF0D6EE464}"/>
              </a:ext>
            </a:extLst>
          </p:cNvPr>
          <p:cNvSpPr/>
          <p:nvPr/>
        </p:nvSpPr>
        <p:spPr>
          <a:xfrm>
            <a:off x="146268" y="3967604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豊岡市立野 上空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20AF0D00-6840-400F-A36A-8D8FED1BA903}"/>
              </a:ext>
            </a:extLst>
          </p:cNvPr>
          <p:cNvSpPr/>
          <p:nvPr/>
        </p:nvSpPr>
        <p:spPr>
          <a:xfrm>
            <a:off x="853956" y="3817352"/>
            <a:ext cx="5597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たちの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7AADBFC5-5C6B-4D35-B58D-AAFCF6B69F62}"/>
              </a:ext>
            </a:extLst>
          </p:cNvPr>
          <p:cNvSpPr/>
          <p:nvPr/>
        </p:nvSpPr>
        <p:spPr>
          <a:xfrm>
            <a:off x="123247" y="3817352"/>
            <a:ext cx="7889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とよおかし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C757CC7-29D4-4894-BE9D-49749192C86E}"/>
              </a:ext>
            </a:extLst>
          </p:cNvPr>
          <p:cNvSpPr/>
          <p:nvPr/>
        </p:nvSpPr>
        <p:spPr>
          <a:xfrm>
            <a:off x="270547" y="6339377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豊岡市立野（円山川右岸）</a:t>
            </a: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B94E148-32DE-409B-A7D9-0E267E98D6EE}"/>
              </a:ext>
            </a:extLst>
          </p:cNvPr>
          <p:cNvSpPr/>
          <p:nvPr/>
        </p:nvSpPr>
        <p:spPr>
          <a:xfrm>
            <a:off x="978235" y="6189125"/>
            <a:ext cx="5597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たちの</a:t>
            </a:r>
            <a:endParaRPr lang="ja-JP" altLang="en-US" sz="11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C7C56DCE-7538-47D2-A5AE-7F07E081DB07}"/>
              </a:ext>
            </a:extLst>
          </p:cNvPr>
          <p:cNvSpPr/>
          <p:nvPr/>
        </p:nvSpPr>
        <p:spPr>
          <a:xfrm>
            <a:off x="247526" y="6189125"/>
            <a:ext cx="7889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とよおかし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62C315E5-3350-4802-A048-43CB3FF5EEBD}"/>
              </a:ext>
            </a:extLst>
          </p:cNvPr>
          <p:cNvSpPr/>
          <p:nvPr/>
        </p:nvSpPr>
        <p:spPr>
          <a:xfrm>
            <a:off x="1003300" y="1693147"/>
            <a:ext cx="1244600" cy="660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二等辺三角形 49">
            <a:extLst>
              <a:ext uri="{FF2B5EF4-FFF2-40B4-BE49-F238E27FC236}">
                <a16:creationId xmlns:a16="http://schemas.microsoft.com/office/drawing/2014/main" id="{AE32622A-0446-47EB-AA2C-C826AC5C4E36}"/>
              </a:ext>
            </a:extLst>
          </p:cNvPr>
          <p:cNvSpPr/>
          <p:nvPr/>
        </p:nvSpPr>
        <p:spPr>
          <a:xfrm rot="10644330">
            <a:off x="1688329" y="2183816"/>
            <a:ext cx="323851" cy="104170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E539352-D846-4F76-8AB3-4333D8D84540}"/>
              </a:ext>
            </a:extLst>
          </p:cNvPr>
          <p:cNvSpPr txBox="1"/>
          <p:nvPr/>
        </p:nvSpPr>
        <p:spPr>
          <a:xfrm>
            <a:off x="957830" y="1885183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立野大橋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89D7E02-4234-4B19-8226-75FB8B159413}"/>
              </a:ext>
            </a:extLst>
          </p:cNvPr>
          <p:cNvSpPr txBox="1"/>
          <p:nvPr/>
        </p:nvSpPr>
        <p:spPr>
          <a:xfrm>
            <a:off x="921181" y="1684859"/>
            <a:ext cx="1386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spc="-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たちのおおはし</a:t>
            </a:r>
            <a:endParaRPr kumimoji="1" lang="en-US" altLang="ja-JP" sz="1600" spc="-1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C7C56DCE-7538-47D2-A5AE-7F07E081DB07}"/>
              </a:ext>
            </a:extLst>
          </p:cNvPr>
          <p:cNvSpPr/>
          <p:nvPr/>
        </p:nvSpPr>
        <p:spPr>
          <a:xfrm>
            <a:off x="1486212" y="6189124"/>
            <a:ext cx="6623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まるやま</a:t>
            </a:r>
          </a:p>
        </p:txBody>
      </p:sp>
      <p:sp>
        <p:nvSpPr>
          <p:cNvPr id="62" name="正方形/長方形 61"/>
          <p:cNvSpPr/>
          <p:nvPr/>
        </p:nvSpPr>
        <p:spPr>
          <a:xfrm>
            <a:off x="6825523" y="6528931"/>
            <a:ext cx="19976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800" dirty="0">
                <a:latin typeface="MS PGothic" panose="020B0600070205080204" pitchFamily="50" charset="-128"/>
                <a:ea typeface="MS PGothic" panose="020B0600070205080204" pitchFamily="50" charset="-128"/>
              </a:rPr>
              <a:t>写真｜国土交通省　豊岡河川国道事務所</a:t>
            </a:r>
            <a:endParaRPr lang="en-US" altLang="ja-JP" sz="800" dirty="0">
              <a:latin typeface="MS PGothic" panose="020B0600070205080204" pitchFamily="50" charset="-128"/>
              <a:ea typeface="MS PGothic" panose="020B0600070205080204" pitchFamily="50" charset="-128"/>
            </a:endParaRPr>
          </a:p>
        </p:txBody>
      </p:sp>
      <p:pic>
        <p:nvPicPr>
          <p:cNvPr id="2052" name="Picture 4" descr="ï¼ï¼æï¼ï¼æ¥ãï¼ï¼æé 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12" y="2067595"/>
            <a:ext cx="5725826" cy="444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正方形/長方形 20"/>
          <p:cNvSpPr/>
          <p:nvPr/>
        </p:nvSpPr>
        <p:spPr>
          <a:xfrm>
            <a:off x="2975912" y="2067595"/>
            <a:ext cx="5727600" cy="4446000"/>
          </a:xfrm>
          <a:prstGeom prst="rect">
            <a:avLst/>
          </a:prstGeom>
          <a:noFill/>
          <a:ln w="38100">
            <a:solidFill>
              <a:srgbClr val="B52F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6204553" y="5791517"/>
            <a:ext cx="1005872" cy="164387"/>
          </a:xfrm>
          <a:prstGeom prst="line">
            <a:avLst/>
          </a:prstGeom>
          <a:ln w="50800">
            <a:solidFill>
              <a:srgbClr val="2B4E9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153491" y="5422831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2B4E91"/>
                </a:solidFill>
              </a:rPr>
              <a:t>川のながれ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4104639" y="3677008"/>
            <a:ext cx="166044" cy="797073"/>
          </a:xfrm>
          <a:prstGeom prst="line">
            <a:avLst/>
          </a:prstGeom>
          <a:ln w="63500">
            <a:solidFill>
              <a:schemeClr val="bg1"/>
            </a:solidFill>
            <a:prstDash val="sysDot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/>
          <p:cNvGrpSpPr/>
          <p:nvPr/>
        </p:nvGrpSpPr>
        <p:grpSpPr>
          <a:xfrm>
            <a:off x="3105936" y="1676427"/>
            <a:ext cx="6038064" cy="2049539"/>
            <a:chOff x="3105936" y="1676427"/>
            <a:chExt cx="6038064" cy="2049539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7989448" y="1676427"/>
              <a:ext cx="1154552" cy="1154552"/>
              <a:chOff x="7246498" y="222005"/>
              <a:chExt cx="1866859" cy="1866859"/>
            </a:xfrm>
          </p:grpSpPr>
          <p:sp>
            <p:nvSpPr>
              <p:cNvPr id="34" name="星 12 33"/>
              <p:cNvSpPr/>
              <p:nvPr/>
            </p:nvSpPr>
            <p:spPr>
              <a:xfrm>
                <a:off x="7246498" y="222005"/>
                <a:ext cx="1866859" cy="1866859"/>
              </a:xfrm>
              <a:prstGeom prst="star12">
                <a:avLst>
                  <a:gd name="adj" fmla="val 3015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 rot="985020">
                <a:off x="7532968" y="448201"/>
                <a:ext cx="1293918" cy="1343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4800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！</a:t>
                </a:r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>
              <a:off x="3105936" y="2036193"/>
              <a:ext cx="5027338" cy="1689773"/>
              <a:chOff x="3105936" y="2198118"/>
              <a:chExt cx="5027338" cy="1689773"/>
            </a:xfrm>
          </p:grpSpPr>
          <p:sp>
            <p:nvSpPr>
              <p:cNvPr id="31" name="テキスト ボックス 30"/>
              <p:cNvSpPr txBox="1"/>
              <p:nvPr/>
            </p:nvSpPr>
            <p:spPr>
              <a:xfrm>
                <a:off x="3105936" y="2384915"/>
                <a:ext cx="5027338" cy="1502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5500"/>
                  </a:lnSpc>
                </a:pPr>
                <a:r>
                  <a:rPr kumimoji="1" lang="ja-JP" altLang="en-US" sz="4000" dirty="0">
                    <a:solidFill>
                      <a:srgbClr val="FFFFFF"/>
                    </a:solidFill>
                    <a:effectLst>
                      <a:glow rad="101600">
                        <a:schemeClr val="tx1">
                          <a:alpha val="70000"/>
                        </a:schemeClr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sym typeface="Wingdings" panose="05000000000000000000" pitchFamily="2" charset="2"/>
                  </a:rPr>
                  <a:t>川の堤防がこわれて</a:t>
                </a:r>
                <a:endParaRPr kumimoji="1" lang="en-US" altLang="ja-JP" sz="40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  <a:p>
                <a:pPr>
                  <a:lnSpc>
                    <a:spcPts val="5500"/>
                  </a:lnSpc>
                </a:pPr>
                <a:r>
                  <a:rPr kumimoji="1" lang="ja-JP" altLang="en-US" sz="4000" dirty="0">
                    <a:solidFill>
                      <a:srgbClr val="FFFFFF"/>
                    </a:solidFill>
                    <a:effectLst>
                      <a:glow rad="101600">
                        <a:schemeClr val="tx1">
                          <a:alpha val="70000"/>
                        </a:schemeClr>
                      </a:glo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sym typeface="Wingdings" panose="05000000000000000000" pitchFamily="2" charset="2"/>
                  </a:rPr>
                  <a:t>川の水が町にあふれた</a:t>
                </a:r>
                <a:endParaRPr kumimoji="1" lang="en-US" altLang="ja-JP" sz="40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3199454" y="219811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en-US" altLang="ja-JP" sz="16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3181070" y="293870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en-US" altLang="ja-JP" sz="16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4164221" y="293870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en-US" altLang="ja-JP" sz="16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5149986" y="293870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en-US" altLang="ja-JP" sz="16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endParaRPr>
              </a:p>
            </p:txBody>
          </p:sp>
        </p:grpSp>
        <p:sp>
          <p:nvSpPr>
            <p:cNvPr id="44" name="テキスト ボックス 43"/>
            <p:cNvSpPr txBox="1"/>
            <p:nvPr/>
          </p:nvSpPr>
          <p:spPr>
            <a:xfrm>
              <a:off x="4190227" y="2081375"/>
              <a:ext cx="996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1200" dirty="0" err="1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rPr>
                <a:t>ていぼう</a:t>
              </a:r>
              <a:endParaRPr kumimoji="1" lang="en-US" altLang="ja-JP" sz="1200" dirty="0">
                <a:solidFill>
                  <a:srgbClr val="FFFFFF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Wingdings" panose="05000000000000000000" pitchFamily="2" charset="2"/>
              </a:endParaRPr>
            </a:p>
          </p:txBody>
        </p:sp>
      </p:grpSp>
      <p:cxnSp>
        <p:nvCxnSpPr>
          <p:cNvPr id="5" name="直線矢印コネクタ 4"/>
          <p:cNvCxnSpPr/>
          <p:nvPr/>
        </p:nvCxnSpPr>
        <p:spPr>
          <a:xfrm>
            <a:off x="4127500" y="333375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/>
          <p:cNvSpPr/>
          <p:nvPr/>
        </p:nvSpPr>
        <p:spPr>
          <a:xfrm>
            <a:off x="-1" y="76200"/>
            <a:ext cx="4235117" cy="813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73050" y="189167"/>
            <a:ext cx="35044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平成</a:t>
            </a:r>
            <a:r>
              <a:rPr kumimoji="1" lang="en-US" altLang="ja-JP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16</a:t>
            </a:r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　台風</a:t>
            </a:r>
            <a:r>
              <a:rPr kumimoji="1" lang="en-US" altLang="ja-JP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23</a:t>
            </a:r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号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640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pic>
        <p:nvPicPr>
          <p:cNvPr id="17" name="Picture 16" descr="Img175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76" y="1005076"/>
            <a:ext cx="6168424" cy="404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4" name="直線コネクタ 23"/>
          <p:cNvCxnSpPr/>
          <p:nvPr/>
        </p:nvCxnSpPr>
        <p:spPr>
          <a:xfrm flipH="1">
            <a:off x="6070282" y="1803516"/>
            <a:ext cx="335915" cy="694322"/>
          </a:xfrm>
          <a:prstGeom prst="line">
            <a:avLst/>
          </a:prstGeom>
          <a:ln w="63500">
            <a:solidFill>
              <a:schemeClr val="bg1"/>
            </a:solidFill>
            <a:prstDash val="sysDot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6902212" y="6622749"/>
            <a:ext cx="19976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800" dirty="0">
                <a:latin typeface="MS PGothic" panose="020B0600070205080204" pitchFamily="50" charset="-128"/>
                <a:ea typeface="MS PGothic" panose="020B0600070205080204" pitchFamily="50" charset="-128"/>
              </a:rPr>
              <a:t>写真｜国土交通省　豊岡河川国道事務所</a:t>
            </a:r>
            <a:endParaRPr lang="en-US" altLang="ja-JP" sz="800" dirty="0">
              <a:latin typeface="MS PGothic" panose="020B0600070205080204" pitchFamily="50" charset="-128"/>
              <a:ea typeface="MS PGothic" panose="020B0600070205080204" pitchFamily="50" charset="-128"/>
            </a:endParaRPr>
          </a:p>
        </p:txBody>
      </p:sp>
      <p:pic>
        <p:nvPicPr>
          <p:cNvPr id="26" name="Picture 9" descr="（別添）IMG_0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4857" y="3539303"/>
            <a:ext cx="3683485" cy="276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" name="テキスト ボックス 28"/>
          <p:cNvSpPr txBox="1"/>
          <p:nvPr/>
        </p:nvSpPr>
        <p:spPr>
          <a:xfrm>
            <a:off x="5773581" y="3111251"/>
            <a:ext cx="304602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kumimoji="1" lang="ja-JP" altLang="en-US" sz="4000" dirty="0">
                <a:solidFill>
                  <a:srgbClr val="FFFFFF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Wingdings" panose="05000000000000000000" pitchFamily="2" charset="2"/>
              </a:rPr>
              <a:t>車が流された</a:t>
            </a:r>
            <a:endParaRPr kumimoji="1" lang="en-US" altLang="ja-JP" sz="4000" dirty="0">
              <a:solidFill>
                <a:srgbClr val="FFFFFF"/>
              </a:solidFill>
              <a:effectLst>
                <a:glow rad="101600">
                  <a:schemeClr val="tx1">
                    <a:alpha val="7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  <a:sym typeface="Wingdings" panose="05000000000000000000" pitchFamily="2" charset="2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619F2AD-B360-48F4-875B-F94925C0C24B}"/>
              </a:ext>
            </a:extLst>
          </p:cNvPr>
          <p:cNvSpPr/>
          <p:nvPr/>
        </p:nvSpPr>
        <p:spPr>
          <a:xfrm>
            <a:off x="5178663" y="6372290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豊岡市　出石町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1CAD9187-72F9-42D2-A74C-ED5D77FE8412}"/>
              </a:ext>
            </a:extLst>
          </p:cNvPr>
          <p:cNvSpPr/>
          <p:nvPr/>
        </p:nvSpPr>
        <p:spPr>
          <a:xfrm>
            <a:off x="5155642" y="6213846"/>
            <a:ext cx="846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とよおかし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4D14D9B-AD68-42F9-B2CA-19AF66AAAF7F}"/>
              </a:ext>
            </a:extLst>
          </p:cNvPr>
          <p:cNvSpPr/>
          <p:nvPr/>
        </p:nvSpPr>
        <p:spPr>
          <a:xfrm>
            <a:off x="6021270" y="6213846"/>
            <a:ext cx="9509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いずしちょう</a:t>
            </a:r>
          </a:p>
        </p:txBody>
      </p:sp>
      <p:cxnSp>
        <p:nvCxnSpPr>
          <p:cNvPr id="36" name="直線コネクタ 35"/>
          <p:cNvCxnSpPr/>
          <p:nvPr/>
        </p:nvCxnSpPr>
        <p:spPr>
          <a:xfrm flipH="1">
            <a:off x="7436987" y="3722007"/>
            <a:ext cx="237273" cy="728765"/>
          </a:xfrm>
          <a:prstGeom prst="line">
            <a:avLst/>
          </a:prstGeom>
          <a:ln w="63500">
            <a:solidFill>
              <a:schemeClr val="bg1"/>
            </a:solidFill>
            <a:prstDash val="sysDot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0619F2AD-B360-48F4-875B-F94925C0C24B}"/>
              </a:ext>
            </a:extLst>
          </p:cNvPr>
          <p:cNvSpPr/>
          <p:nvPr/>
        </p:nvSpPr>
        <p:spPr>
          <a:xfrm>
            <a:off x="445296" y="5209491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豊岡市　立野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CAD9187-72F9-42D2-A74C-ED5D77FE8412}"/>
              </a:ext>
            </a:extLst>
          </p:cNvPr>
          <p:cNvSpPr/>
          <p:nvPr/>
        </p:nvSpPr>
        <p:spPr>
          <a:xfrm>
            <a:off x="422275" y="5051047"/>
            <a:ext cx="846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とよおかし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24D14D9B-AD68-42F9-B2CA-19AF66AAAF7F}"/>
              </a:ext>
            </a:extLst>
          </p:cNvPr>
          <p:cNvSpPr/>
          <p:nvPr/>
        </p:nvSpPr>
        <p:spPr>
          <a:xfrm>
            <a:off x="1311424" y="5051047"/>
            <a:ext cx="5966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たちの</a:t>
            </a:r>
          </a:p>
        </p:txBody>
      </p:sp>
      <p:grpSp>
        <p:nvGrpSpPr>
          <p:cNvPr id="41" name="グループ化 40"/>
          <p:cNvGrpSpPr/>
          <p:nvPr/>
        </p:nvGrpSpPr>
        <p:grpSpPr>
          <a:xfrm>
            <a:off x="1609743" y="728757"/>
            <a:ext cx="6957354" cy="1095789"/>
            <a:chOff x="1609743" y="728757"/>
            <a:chExt cx="6957354" cy="1095789"/>
          </a:xfrm>
        </p:grpSpPr>
        <p:sp>
          <p:nvSpPr>
            <p:cNvPr id="42" name="テキスト ボックス 41"/>
            <p:cNvSpPr txBox="1"/>
            <p:nvPr/>
          </p:nvSpPr>
          <p:spPr>
            <a:xfrm>
              <a:off x="1609743" y="1155132"/>
              <a:ext cx="6957354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kumimoji="1" lang="ja-JP" altLang="en-US" sz="40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rPr>
                <a:t>たくさんの家が水</a:t>
              </a:r>
              <a:r>
                <a:rPr kumimoji="1" lang="ja-JP" altLang="en-US" sz="4000" dirty="0" err="1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rPr>
                <a:t>び</a:t>
              </a:r>
              <a:r>
                <a:rPr kumimoji="1" lang="ja-JP" altLang="en-US" sz="4000" dirty="0">
                  <a:solidFill>
                    <a:srgbClr val="FFFFFF"/>
                  </a:solidFill>
                  <a:effectLst>
                    <a:glow rad="101600">
                      <a:schemeClr val="tx1">
                        <a:alpha val="70000"/>
                      </a:schemeClr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sym typeface="Wingdings" panose="05000000000000000000" pitchFamily="2" charset="2"/>
                </a:rPr>
                <a:t>たしになった</a:t>
              </a:r>
              <a:endParaRPr kumimoji="1" lang="en-US" altLang="ja-JP" sz="4000" dirty="0">
                <a:solidFill>
                  <a:srgbClr val="FFFFFF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Wingdings" panose="05000000000000000000" pitchFamily="2" charset="2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3869639" y="728757"/>
              <a:ext cx="1585146" cy="559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4500"/>
                </a:lnSpc>
              </a:pPr>
              <a:endParaRPr kumimoji="1" lang="en-US" altLang="ja-JP" sz="1600" dirty="0">
                <a:solidFill>
                  <a:srgbClr val="FFFFFF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  <a:sym typeface="Wingdings" panose="05000000000000000000" pitchFamily="2" charset="2"/>
              </a:endParaRPr>
            </a:p>
          </p:txBody>
        </p:sp>
      </p:grpSp>
      <p:sp>
        <p:nvSpPr>
          <p:cNvPr id="30" name="正方形/長方形 29"/>
          <p:cNvSpPr/>
          <p:nvPr/>
        </p:nvSpPr>
        <p:spPr>
          <a:xfrm>
            <a:off x="-1" y="76200"/>
            <a:ext cx="4235117" cy="813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73050" y="189167"/>
            <a:ext cx="35044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平成</a:t>
            </a:r>
            <a:r>
              <a:rPr kumimoji="1" lang="en-US" altLang="ja-JP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16</a:t>
            </a:r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　台風</a:t>
            </a:r>
            <a:r>
              <a:rPr kumimoji="1" lang="en-US" altLang="ja-JP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23</a:t>
            </a:r>
            <a:r>
              <a:rPr kumimoji="1" lang="ja-JP" altLang="en-US" sz="3000" spc="-15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号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348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71863" y="283780"/>
            <a:ext cx="8242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水害が起こりそうなときどうしますか？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40" y="3064598"/>
            <a:ext cx="3692988" cy="3517571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1018674" y="1661288"/>
            <a:ext cx="4374223" cy="3709276"/>
            <a:chOff x="3504249" y="2008129"/>
            <a:chExt cx="3129698" cy="2653937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249" y="2008129"/>
              <a:ext cx="2653937" cy="2653937"/>
            </a:xfrm>
            <a:prstGeom prst="ellipse">
              <a:avLst/>
            </a:prstGeom>
          </p:spPr>
        </p:pic>
        <p:sp>
          <p:nvSpPr>
            <p:cNvPr id="15" name="円/楕円 14"/>
            <p:cNvSpPr/>
            <p:nvPr/>
          </p:nvSpPr>
          <p:spPr>
            <a:xfrm>
              <a:off x="3519489" y="2023369"/>
              <a:ext cx="2618759" cy="2618759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3519489" y="2023368"/>
              <a:ext cx="2618759" cy="2618759"/>
            </a:xfrm>
            <a:prstGeom prst="ellipse">
              <a:avLst/>
            </a:prstGeom>
            <a:noFill/>
            <a:ln w="63500">
              <a:solidFill>
                <a:srgbClr val="496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5921454" y="3630775"/>
              <a:ext cx="387191" cy="38719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496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6385010" y="3923406"/>
              <a:ext cx="248937" cy="24893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496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7698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897B507-AA97-496E-B14D-16C0210229C8}"/>
              </a:ext>
            </a:extLst>
          </p:cNvPr>
          <p:cNvGrpSpPr/>
          <p:nvPr/>
        </p:nvGrpSpPr>
        <p:grpSpPr>
          <a:xfrm>
            <a:off x="4595401" y="3436087"/>
            <a:ext cx="4318824" cy="2808000"/>
            <a:chOff x="4570824" y="4183770"/>
            <a:chExt cx="4318824" cy="2808000"/>
          </a:xfrm>
        </p:grpSpPr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DC2EA593-AD8F-4898-B240-DBE6D79C73D6}"/>
                </a:ext>
              </a:extLst>
            </p:cNvPr>
            <p:cNvSpPr/>
            <p:nvPr/>
          </p:nvSpPr>
          <p:spPr bwMode="auto">
            <a:xfrm>
              <a:off x="4570824" y="4183770"/>
              <a:ext cx="4318824" cy="2808000"/>
            </a:xfrm>
            <a:prstGeom prst="rect">
              <a:avLst/>
            </a:prstGeom>
            <a:solidFill>
              <a:srgbClr val="FFCC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charset="-128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15" name="Picture 14" descr="注意のマーク">
              <a:extLst>
                <a:ext uri="{FF2B5EF4-FFF2-40B4-BE49-F238E27FC236}">
                  <a16:creationId xmlns:a16="http://schemas.microsoft.com/office/drawing/2014/main" id="{DF344662-EF8A-4967-9F9E-4844B3101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690" y="6402693"/>
              <a:ext cx="397687" cy="36289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508ACE68-F7B0-438C-A6DE-028504E49372}"/>
                </a:ext>
              </a:extLst>
            </p:cNvPr>
            <p:cNvSpPr txBox="1"/>
            <p:nvPr/>
          </p:nvSpPr>
          <p:spPr>
            <a:xfrm>
              <a:off x="5368407" y="6460913"/>
              <a:ext cx="219451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ja-JP" altLang="en-US" dirty="0">
                  <a:effectLst>
                    <a:glow rad="1270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エコノミークラス症候群</a:t>
              </a:r>
            </a:p>
          </p:txBody>
        </p:sp>
        <p:pic>
          <p:nvPicPr>
            <p:cNvPr id="119" name="Picture 2" descr="雨が降る学校の建物のイラスト（背景素材）">
              <a:extLst>
                <a:ext uri="{FF2B5EF4-FFF2-40B4-BE49-F238E27FC236}">
                  <a16:creationId xmlns:a16="http://schemas.microsoft.com/office/drawing/2014/main" id="{6F9B4273-76FA-4DBB-9906-B41768ADFE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6201" y="4491179"/>
              <a:ext cx="2546019" cy="143425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10" descr="ミニバンのイラスト（車）">
              <a:extLst>
                <a:ext uri="{FF2B5EF4-FFF2-40B4-BE49-F238E27FC236}">
                  <a16:creationId xmlns:a16="http://schemas.microsoft.com/office/drawing/2014/main" id="{BF54AF4C-01F2-4989-AB91-D6EF56405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04637" y="5224227"/>
              <a:ext cx="2361901" cy="1406643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正方形/長方形 127">
              <a:extLst>
                <a:ext uri="{FF2B5EF4-FFF2-40B4-BE49-F238E27FC236}">
                  <a16:creationId xmlns:a16="http://schemas.microsoft.com/office/drawing/2014/main" id="{F399772D-1217-4C9B-B0A6-76718C8DE1E3}"/>
                </a:ext>
              </a:extLst>
            </p:cNvPr>
            <p:cNvSpPr/>
            <p:nvPr/>
          </p:nvSpPr>
          <p:spPr>
            <a:xfrm>
              <a:off x="6604918" y="4541536"/>
              <a:ext cx="1928733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40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車中</a:t>
              </a:r>
              <a:r>
                <a:rPr lang="ja-JP" altLang="en-US" sz="28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</a:t>
              </a:r>
              <a:endParaRPr lang="ja-JP" altLang="en-US" sz="1400" i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73E8C3B-9727-413E-967F-A39E7FB6B4E9}"/>
              </a:ext>
            </a:extLst>
          </p:cNvPr>
          <p:cNvGrpSpPr/>
          <p:nvPr/>
        </p:nvGrpSpPr>
        <p:grpSpPr>
          <a:xfrm>
            <a:off x="245864" y="3436086"/>
            <a:ext cx="4318824" cy="2808000"/>
            <a:chOff x="249648" y="4183769"/>
            <a:chExt cx="4318824" cy="2808000"/>
          </a:xfrm>
        </p:grpSpPr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4DE43392-D1D1-4901-9F4A-0F082A4EFDA5}"/>
                </a:ext>
              </a:extLst>
            </p:cNvPr>
            <p:cNvSpPr/>
            <p:nvPr/>
          </p:nvSpPr>
          <p:spPr bwMode="auto">
            <a:xfrm>
              <a:off x="249648" y="4183769"/>
              <a:ext cx="4318824" cy="2808000"/>
            </a:xfrm>
            <a:prstGeom prst="rect">
              <a:avLst/>
            </a:prstGeom>
            <a:solidFill>
              <a:srgbClr val="FFCC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ＭＳ Ｐゴシック" charset="-128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11" name="Picture 8" descr="高齢の親を呼び寄せる家族のイラスト">
              <a:extLst>
                <a:ext uri="{FF2B5EF4-FFF2-40B4-BE49-F238E27FC236}">
                  <a16:creationId xmlns:a16="http://schemas.microsoft.com/office/drawing/2014/main" id="{5E900CC2-DDE2-4F72-B4E3-40DAE7F6C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915" y="4931667"/>
              <a:ext cx="2289312" cy="1810637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316CF1FC-0952-49E0-845B-201646B1DC3B}"/>
                </a:ext>
              </a:extLst>
            </p:cNvPr>
            <p:cNvSpPr/>
            <p:nvPr/>
          </p:nvSpPr>
          <p:spPr>
            <a:xfrm>
              <a:off x="429343" y="4682270"/>
              <a:ext cx="2723823" cy="12003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ja-JP" altLang="en-US" sz="36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親戚・知人宅</a:t>
              </a:r>
              <a:endParaRPr lang="en-US" altLang="ja-JP" sz="3600" i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lang="ja-JP" altLang="en-US" sz="36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ホテル</a:t>
              </a:r>
              <a:endParaRPr lang="ja-JP" altLang="en-US" sz="4400" i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7E6D4BEA-F9CB-4B1F-BB79-086E441FE4E4}"/>
                </a:ext>
              </a:extLst>
            </p:cNvPr>
            <p:cNvSpPr/>
            <p:nvPr/>
          </p:nvSpPr>
          <p:spPr>
            <a:xfrm>
              <a:off x="554661" y="4438558"/>
              <a:ext cx="96853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しんせき</a:t>
              </a:r>
              <a:endParaRPr lang="ja-JP" altLang="en-US" sz="2400" i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6ED3CDCA-8903-40C0-9D85-23552A9E0762}"/>
                </a:ext>
              </a:extLst>
            </p:cNvPr>
            <p:cNvSpPr/>
            <p:nvPr/>
          </p:nvSpPr>
          <p:spPr>
            <a:xfrm>
              <a:off x="1823124" y="4438558"/>
              <a:ext cx="76174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ちじん</a:t>
              </a:r>
              <a:endParaRPr lang="ja-JP" altLang="en-US" sz="2400" i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FB7B42B-2F98-4776-955A-D5F6C3AF5E4E}"/>
              </a:ext>
            </a:extLst>
          </p:cNvPr>
          <p:cNvGrpSpPr/>
          <p:nvPr/>
        </p:nvGrpSpPr>
        <p:grpSpPr>
          <a:xfrm>
            <a:off x="245864" y="591742"/>
            <a:ext cx="4318824" cy="2808000"/>
            <a:chOff x="249648" y="1356674"/>
            <a:chExt cx="4318824" cy="2808000"/>
          </a:xfrm>
        </p:grpSpPr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7694029E-6048-4DAF-9DEB-D6DDD69AE00A}"/>
                </a:ext>
              </a:extLst>
            </p:cNvPr>
            <p:cNvSpPr/>
            <p:nvPr/>
          </p:nvSpPr>
          <p:spPr bwMode="auto">
            <a:xfrm>
              <a:off x="249648" y="1356674"/>
              <a:ext cx="4318824" cy="2808000"/>
            </a:xfrm>
            <a:prstGeom prst="rect">
              <a:avLst/>
            </a:prstGeom>
            <a:solidFill>
              <a:srgbClr val="FFCC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charset="-128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EAC79550-869E-4035-BBF1-F0E088D88C7D}"/>
                </a:ext>
              </a:extLst>
            </p:cNvPr>
            <p:cNvGrpSpPr/>
            <p:nvPr/>
          </p:nvGrpSpPr>
          <p:grpSpPr>
            <a:xfrm>
              <a:off x="2136460" y="1844633"/>
              <a:ext cx="2151762" cy="2153531"/>
              <a:chOff x="2279417" y="2122265"/>
              <a:chExt cx="3545777" cy="3548698"/>
            </a:xfrm>
            <a:effectLst/>
          </p:grpSpPr>
          <p:pic>
            <p:nvPicPr>
              <p:cNvPr id="108" name="図 107" descr="建物, スポーツゲーム, 部屋, 男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D1F9269-FCB2-4E2A-9028-7C5A56B23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5887" y="2122265"/>
                <a:ext cx="3089307" cy="2448281"/>
              </a:xfrm>
              <a:prstGeom prst="rect">
                <a:avLst/>
              </a:prstGeom>
              <a:effectLst>
                <a:glow rad="127000">
                  <a:schemeClr val="bg1"/>
                </a:glow>
              </a:effectLst>
            </p:spPr>
          </p:pic>
          <p:pic>
            <p:nvPicPr>
              <p:cNvPr id="109" name="図 108">
                <a:extLst>
                  <a:ext uri="{FF2B5EF4-FFF2-40B4-BE49-F238E27FC236}">
                    <a16:creationId xmlns:a16="http://schemas.microsoft.com/office/drawing/2014/main" id="{6A1BBE1B-86CC-4E23-9F6D-A70075A3C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417" y="3554804"/>
                <a:ext cx="2340883" cy="2116159"/>
              </a:xfrm>
              <a:prstGeom prst="rect">
                <a:avLst/>
              </a:prstGeom>
              <a:effectLst>
                <a:glow rad="127000">
                  <a:schemeClr val="bg1"/>
                </a:glow>
              </a:effectLst>
            </p:spPr>
          </p:pic>
        </p:grpSp>
        <p:sp>
          <p:nvSpPr>
            <p:cNvPr id="110" name="正方形/長方形 109">
              <a:extLst>
                <a:ext uri="{FF2B5EF4-FFF2-40B4-BE49-F238E27FC236}">
                  <a16:creationId xmlns:a16="http://schemas.microsoft.com/office/drawing/2014/main" id="{721EB7F1-2A0E-4F82-BF65-05A43E970ECE}"/>
                </a:ext>
              </a:extLst>
            </p:cNvPr>
            <p:cNvSpPr/>
            <p:nvPr/>
          </p:nvSpPr>
          <p:spPr>
            <a:xfrm>
              <a:off x="428297" y="1722091"/>
              <a:ext cx="2800767" cy="7694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ja-JP" altLang="en-US" sz="44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避難所</a:t>
              </a:r>
              <a:r>
                <a:rPr lang="ja-JP" altLang="en-US" sz="32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</a:t>
              </a:r>
              <a:endParaRPr lang="ja-JP" altLang="en-US" sz="4400" i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472CFF64-7932-4C84-912D-CBBD4456FA7B}"/>
                </a:ext>
              </a:extLst>
            </p:cNvPr>
            <p:cNvSpPr txBox="1"/>
            <p:nvPr/>
          </p:nvSpPr>
          <p:spPr>
            <a:xfrm>
              <a:off x="512147" y="2684470"/>
              <a:ext cx="193803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ja-JP" altLang="en-US" sz="2000" dirty="0">
                  <a:effectLst>
                    <a:glow rad="1270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命を守る</a:t>
              </a:r>
              <a:endParaRPr kumimoji="1" lang="en-US" altLang="ja-JP" sz="2000" dirty="0"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2000" dirty="0">
                  <a:effectLst>
                    <a:glow rad="1270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最終手段のひとつ</a:t>
              </a: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48E159F2-2F2C-4A4C-AB02-F3F4A044911A}"/>
              </a:ext>
            </a:extLst>
          </p:cNvPr>
          <p:cNvGrpSpPr/>
          <p:nvPr/>
        </p:nvGrpSpPr>
        <p:grpSpPr>
          <a:xfrm>
            <a:off x="4595401" y="601290"/>
            <a:ext cx="4318824" cy="2808000"/>
            <a:chOff x="4570824" y="1366222"/>
            <a:chExt cx="4318824" cy="2808000"/>
          </a:xfrm>
        </p:grpSpPr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329134CB-D2FA-4E17-A50C-DC75DB820E80}"/>
                </a:ext>
              </a:extLst>
            </p:cNvPr>
            <p:cNvSpPr/>
            <p:nvPr/>
          </p:nvSpPr>
          <p:spPr bwMode="auto">
            <a:xfrm>
              <a:off x="4570824" y="1366222"/>
              <a:ext cx="4318824" cy="2808000"/>
            </a:xfrm>
            <a:prstGeom prst="rect">
              <a:avLst/>
            </a:prstGeom>
            <a:solidFill>
              <a:srgbClr val="FFCC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charset="-128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12" name="Picture 12" descr="雨が降る住宅街のイラスト（背景素材）">
              <a:extLst>
                <a:ext uri="{FF2B5EF4-FFF2-40B4-BE49-F238E27FC236}">
                  <a16:creationId xmlns:a16="http://schemas.microsoft.com/office/drawing/2014/main" id="{826A8461-B35C-449E-8A9E-553A6076B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191" y="2084139"/>
              <a:ext cx="3097295" cy="174480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D2403CAE-DC31-4FDD-833D-CAC4B8EE6D1E}"/>
                </a:ext>
              </a:extLst>
            </p:cNvPr>
            <p:cNvSpPr/>
            <p:nvPr/>
          </p:nvSpPr>
          <p:spPr>
            <a:xfrm>
              <a:off x="6589953" y="1658301"/>
              <a:ext cx="2133918" cy="7694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44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在宅</a:t>
              </a:r>
              <a:r>
                <a:rPr lang="ja-JP" altLang="en-US" sz="3200" i="1" dirty="0">
                  <a:solidFill>
                    <a:srgbClr val="C0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避難</a:t>
              </a:r>
              <a:endParaRPr lang="en-US" altLang="ja-JP" sz="4400" i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7EF2C2B1-79A6-4FF2-A91C-31C33D42CFDC}"/>
                </a:ext>
              </a:extLst>
            </p:cNvPr>
            <p:cNvSpPr txBox="1"/>
            <p:nvPr/>
          </p:nvSpPr>
          <p:spPr>
            <a:xfrm>
              <a:off x="6436959" y="3616211"/>
              <a:ext cx="216084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dirty="0">
                  <a:effectLst>
                    <a:glow rad="1270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※</a:t>
              </a:r>
              <a:r>
                <a:rPr kumimoji="1" lang="ja-JP" altLang="en-US" dirty="0">
                  <a:effectLst>
                    <a:glow rad="127000">
                      <a:schemeClr val="bg1"/>
                    </a:glo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おうちが安全な場合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1AB0CCD-3E7D-4E0F-90A9-8A655A66555A}"/>
              </a:ext>
            </a:extLst>
          </p:cNvPr>
          <p:cNvGrpSpPr/>
          <p:nvPr/>
        </p:nvGrpSpPr>
        <p:grpSpPr>
          <a:xfrm>
            <a:off x="3388698" y="2495118"/>
            <a:ext cx="2361900" cy="2361900"/>
            <a:chOff x="3388698" y="3002032"/>
            <a:chExt cx="2361900" cy="2361900"/>
          </a:xfrm>
        </p:grpSpPr>
        <p:sp>
          <p:nvSpPr>
            <p:cNvPr id="126" name="楕円 125">
              <a:extLst>
                <a:ext uri="{FF2B5EF4-FFF2-40B4-BE49-F238E27FC236}">
                  <a16:creationId xmlns:a16="http://schemas.microsoft.com/office/drawing/2014/main" id="{293C2DB0-FD54-463A-8693-44246A0FE3CF}"/>
                </a:ext>
              </a:extLst>
            </p:cNvPr>
            <p:cNvSpPr/>
            <p:nvPr/>
          </p:nvSpPr>
          <p:spPr bwMode="auto">
            <a:xfrm>
              <a:off x="3388698" y="3002032"/>
              <a:ext cx="2361900" cy="23619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27000">
                <a:srgbClr val="C00000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charset="-128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3C1C8389-893D-4E59-B3C0-1D06FD572225}"/>
                </a:ext>
              </a:extLst>
            </p:cNvPr>
            <p:cNvSpPr/>
            <p:nvPr/>
          </p:nvSpPr>
          <p:spPr>
            <a:xfrm>
              <a:off x="3641637" y="3170710"/>
              <a:ext cx="1877437" cy="1938992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 lvl="0" algn="ctr"/>
              <a:r>
                <a:rPr lang="ja-JP" altLang="en-US" sz="6600" dirty="0">
                  <a:solidFill>
                    <a:schemeClr val="bg1"/>
                  </a:solidFill>
                  <a:effectLst>
                    <a:glow rad="127000">
                      <a:srgbClr val="C00000"/>
                    </a:glow>
                  </a:effectLst>
                  <a:latin typeface="HGP創英角ｺﾞｼｯｸUB"/>
                  <a:ea typeface="HGP創英角ｺﾞｼｯｸUB"/>
                </a:rPr>
                <a:t>分散</a:t>
              </a:r>
              <a:endParaRPr lang="en-US" altLang="ja-JP" sz="6600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HGP創英角ｺﾞｼｯｸUB"/>
                <a:ea typeface="HGP創英角ｺﾞｼｯｸUB"/>
              </a:endParaRPr>
            </a:p>
            <a:p>
              <a:pPr lvl="0" algn="ctr"/>
              <a:r>
                <a:rPr lang="ja-JP" altLang="en-US" sz="5400" dirty="0">
                  <a:solidFill>
                    <a:schemeClr val="bg1"/>
                  </a:solidFill>
                  <a:effectLst>
                    <a:glow rad="127000">
                      <a:srgbClr val="C00000"/>
                    </a:glow>
                  </a:effectLst>
                  <a:latin typeface="HGP創英角ｺﾞｼｯｸUB"/>
                  <a:ea typeface="HGP創英角ｺﾞｼｯｸUB"/>
                </a:rPr>
                <a:t>避難</a:t>
              </a:r>
              <a:endParaRPr lang="en-US" altLang="ja-JP" sz="6600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HGP創英角ｺﾞｼｯｸUB"/>
                <a:ea typeface="HGP創英角ｺﾞｼｯｸUB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A28144-7521-4E6B-8482-D317B678A4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70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リーフォーム 16"/>
          <p:cNvSpPr/>
          <p:nvPr/>
        </p:nvSpPr>
        <p:spPr>
          <a:xfrm rot="10800000">
            <a:off x="358068" y="1181100"/>
            <a:ext cx="6080832" cy="1614169"/>
          </a:xfrm>
          <a:custGeom>
            <a:avLst/>
            <a:gdLst>
              <a:gd name="connsiteX0" fmla="*/ 2959100 w 2959100"/>
              <a:gd name="connsiteY0" fmla="*/ 1614169 h 1614169"/>
              <a:gd name="connsiteX1" fmla="*/ 0 w 2959100"/>
              <a:gd name="connsiteY1" fmla="*/ 1614169 h 1614169"/>
              <a:gd name="connsiteX2" fmla="*/ 0 w 2959100"/>
              <a:gd name="connsiteY2" fmla="*/ 394969 h 1614169"/>
              <a:gd name="connsiteX3" fmla="*/ 1335925 w 2959100"/>
              <a:gd name="connsiteY3" fmla="*/ 394969 h 1614169"/>
              <a:gd name="connsiteX4" fmla="*/ 1479550 w 2959100"/>
              <a:gd name="connsiteY4" fmla="*/ 0 h 1614169"/>
              <a:gd name="connsiteX5" fmla="*/ 1623175 w 2959100"/>
              <a:gd name="connsiteY5" fmla="*/ 394969 h 1614169"/>
              <a:gd name="connsiteX6" fmla="*/ 2959100 w 2959100"/>
              <a:gd name="connsiteY6" fmla="*/ 394969 h 161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9100" h="1614169">
                <a:moveTo>
                  <a:pt x="2959100" y="1614169"/>
                </a:moveTo>
                <a:lnTo>
                  <a:pt x="0" y="1614169"/>
                </a:lnTo>
                <a:lnTo>
                  <a:pt x="0" y="394969"/>
                </a:lnTo>
                <a:lnTo>
                  <a:pt x="1335925" y="394969"/>
                </a:lnTo>
                <a:lnTo>
                  <a:pt x="1479550" y="0"/>
                </a:lnTo>
                <a:lnTo>
                  <a:pt x="1623175" y="394969"/>
                </a:lnTo>
                <a:lnTo>
                  <a:pt x="2959100" y="394969"/>
                </a:lnTo>
                <a:close/>
              </a:path>
            </a:pathLst>
          </a:custGeom>
          <a:solidFill>
            <a:schemeClr val="bg1"/>
          </a:solidFill>
          <a:ln w="53975">
            <a:solidFill>
              <a:srgbClr val="496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508000" y="1372869"/>
            <a:ext cx="78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水害時、たいせつなこと</a:t>
            </a:r>
            <a:endParaRPr kumimoji="1" lang="ja-JP" altLang="en-US" sz="5400" dirty="0">
              <a:solidFill>
                <a:srgbClr val="49647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3360" y="2960994"/>
            <a:ext cx="893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早めの避難行動</a:t>
            </a:r>
            <a:r>
              <a:rPr kumimoji="1" lang="en-US" altLang="ja-JP" sz="6000" dirty="0">
                <a:solidFill>
                  <a:srgbClr val="49647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=</a:t>
            </a:r>
            <a:r>
              <a:rPr kumimoji="1" lang="ja-JP" altLang="en-US" sz="6000" dirty="0">
                <a:solidFill>
                  <a:srgbClr val="F57F6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命を守る</a:t>
            </a:r>
          </a:p>
        </p:txBody>
      </p:sp>
    </p:spTree>
    <p:extLst>
      <p:ext uri="{BB962C8B-B14F-4D97-AF65-F5344CB8AC3E}">
        <p14:creationId xmlns:p14="http://schemas.microsoft.com/office/powerpoint/2010/main" val="1511492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7086600" y="6582169"/>
            <a:ext cx="2057400" cy="275831"/>
          </a:xfrm>
        </p:spPr>
        <p:txBody>
          <a:bodyPr/>
          <a:lstStyle/>
          <a:p>
            <a:fld id="{24C545B7-4A76-41C6-A249-81AA962B1F89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0" y="5510160"/>
            <a:ext cx="9144001" cy="734131"/>
            <a:chOff x="0" y="5510160"/>
            <a:chExt cx="9144001" cy="734131"/>
          </a:xfrm>
        </p:grpSpPr>
        <p:sp>
          <p:nvSpPr>
            <p:cNvPr id="12" name="正方形/長方形 11"/>
            <p:cNvSpPr/>
            <p:nvPr/>
          </p:nvSpPr>
          <p:spPr>
            <a:xfrm>
              <a:off x="0" y="5510160"/>
              <a:ext cx="9144001" cy="734131"/>
            </a:xfrm>
            <a:prstGeom prst="rect">
              <a:avLst/>
            </a:prstGeom>
            <a:solidFill>
              <a:srgbClr val="496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913878" y="5651586"/>
              <a:ext cx="50754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32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亡くなってしまった方もいます</a:t>
              </a:r>
              <a:endPara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6E0C15-99AB-475F-800A-BDB21E9D4091}"/>
              </a:ext>
            </a:extLst>
          </p:cNvPr>
          <p:cNvSpPr txBox="1"/>
          <p:nvPr/>
        </p:nvSpPr>
        <p:spPr>
          <a:xfrm>
            <a:off x="994012" y="4036097"/>
            <a:ext cx="69188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rgbClr val="49647F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毎年毎年、</a:t>
            </a:r>
            <a:endParaRPr kumimoji="1" lang="en-US" altLang="ja-JP" sz="4000" dirty="0">
              <a:solidFill>
                <a:srgbClr val="49647F"/>
              </a:solidFill>
              <a:effectLst>
                <a:glow rad="127000">
                  <a:schemeClr val="bg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800" dirty="0">
                <a:solidFill>
                  <a:srgbClr val="F57F61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水害で犠牲者</a:t>
            </a:r>
            <a:r>
              <a:rPr lang="ja-JP" altLang="en-US" sz="2800" dirty="0">
                <a:solidFill>
                  <a:srgbClr val="49647F"/>
                </a:solidFill>
                <a:effectLst>
                  <a:glow rad="127000">
                    <a:schemeClr val="bg1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が出てしまっています</a:t>
            </a:r>
            <a:endParaRPr lang="en-US" altLang="ja-JP" sz="2800" dirty="0">
              <a:solidFill>
                <a:srgbClr val="49647F"/>
              </a:solidFill>
              <a:effectLst>
                <a:glow rad="127000">
                  <a:schemeClr val="bg1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0" name="図 9" descr="マップ&#10;&#10;中程度の精度で自動的に生成された説明">
            <a:extLst>
              <a:ext uri="{FF2B5EF4-FFF2-40B4-BE49-F238E27FC236}">
                <a16:creationId xmlns:a16="http://schemas.microsoft.com/office/drawing/2014/main" id="{D44EB204-CAE9-4815-9958-DFF6784BB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" y="159339"/>
            <a:ext cx="3492742" cy="2619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図 13" descr="記号, 道路, ストリート, 高速道路 が含まれている画像&#10;&#10;自動的に生成された説明">
            <a:extLst>
              <a:ext uri="{FF2B5EF4-FFF2-40B4-BE49-F238E27FC236}">
                <a16:creationId xmlns:a16="http://schemas.microsoft.com/office/drawing/2014/main" id="{A2BFCD00-A614-4DE6-A600-5799D8804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01" y="1235165"/>
            <a:ext cx="3492742" cy="2619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図 14" descr="自然, 谷, 山, 道路 が含まれている画像&#10;&#10;自動的に生成された説明">
            <a:extLst>
              <a:ext uri="{FF2B5EF4-FFF2-40B4-BE49-F238E27FC236}">
                <a16:creationId xmlns:a16="http://schemas.microsoft.com/office/drawing/2014/main" id="{B3F0251F-F16E-4FDD-B41B-2A2219B39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71" y="2310991"/>
            <a:ext cx="3492742" cy="2619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1154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kumimoji="1" sz="2400" dirty="0" smtClean="0">
            <a:latin typeface="HGP創英角ｺﾞｼｯｸUB" panose="020B0900000000000000" pitchFamily="50" charset="-128"/>
            <a:ea typeface="HGP創英角ｺﾞｼｯｸUB" panose="020B0900000000000000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4098</TotalTime>
  <Words>1202</Words>
  <Application>Microsoft Office PowerPoint</Application>
  <PresentationFormat>画面に合わせる (4:3)</PresentationFormat>
  <Paragraphs>231</Paragraphs>
  <Slides>30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40" baseType="lpstr">
      <vt:lpstr>HGP創英角ｺﾞｼｯｸUB</vt:lpstr>
      <vt:lpstr>MS PGothic</vt:lpstr>
      <vt:lpstr>MS PGothic</vt:lpstr>
      <vt:lpstr>ＭＳ 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kodama-idaist</dc:creator>
  <cp:lastModifiedBy>IDA</cp:lastModifiedBy>
  <cp:revision>418</cp:revision>
  <cp:lastPrinted>2019-08-25T13:31:12Z</cp:lastPrinted>
  <dcterms:created xsi:type="dcterms:W3CDTF">2016-12-27T07:02:10Z</dcterms:created>
  <dcterms:modified xsi:type="dcterms:W3CDTF">2021-09-09T05:16:00Z</dcterms:modified>
</cp:coreProperties>
</file>