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5" r:id="rId2"/>
    <p:sldId id="257" r:id="rId3"/>
    <p:sldId id="258" r:id="rId4"/>
    <p:sldId id="260" r:id="rId5"/>
    <p:sldId id="261" r:id="rId6"/>
    <p:sldId id="262" r:id="rId7"/>
    <p:sldId id="263" r:id="rId8"/>
    <p:sldId id="271" r:id="rId9"/>
    <p:sldId id="273" r:id="rId10"/>
    <p:sldId id="270" r:id="rId11"/>
    <p:sldId id="269" r:id="rId12"/>
    <p:sldId id="267" r:id="rId13"/>
    <p:sldId id="268" r:id="rId14"/>
    <p:sldId id="266" r:id="rId15"/>
  </p:sldIdLst>
  <p:sldSz cx="6858000" cy="9906000" type="A4"/>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9B675258-3E56-4DFD-80E1-78B227BC80B2}">
          <p14:sldIdLst>
            <p14:sldId id="265"/>
          </p14:sldIdLst>
        </p14:section>
        <p14:section name="タイトルなしのセクション" id="{122E39F8-C127-4D75-83DD-F439B9931DBA}">
          <p14:sldIdLst>
            <p14:sldId id="257"/>
            <p14:sldId id="258"/>
          </p14:sldIdLst>
        </p14:section>
        <p14:section name="タイトルなしのセクション" id="{B243BEA8-C007-497A-B551-40E5E5286597}">
          <p14:sldIdLst>
            <p14:sldId id="260"/>
            <p14:sldId id="261"/>
          </p14:sldIdLst>
        </p14:section>
        <p14:section name="タイトルなしのセクション" id="{678D00DB-F5C4-443F-9B3B-149E93D12179}">
          <p14:sldIdLst>
            <p14:sldId id="262"/>
            <p14:sldId id="263"/>
            <p14:sldId id="271"/>
            <p14:sldId id="273"/>
          </p14:sldIdLst>
        </p14:section>
        <p14:section name="タイトルなしのセクション" id="{840E888E-77E8-42C1-8FA0-E6769E69C883}">
          <p14:sldIdLst>
            <p14:sldId id="270"/>
            <p14:sldId id="269"/>
          </p14:sldIdLst>
        </p14:section>
        <p14:section name="タイトルなしのセクション" id="{1948DC48-0778-4FE5-B360-66F0492C76AF}">
          <p14:sldIdLst>
            <p14:sldId id="267"/>
            <p14:sldId id="268"/>
          </p14:sldIdLst>
        </p14:section>
        <p14:section name="タイトルなしのセクション" id="{EA512C7D-8633-473D-9994-CE1C25AF3359}">
          <p14:sldIdLst>
            <p14:sldId id="266"/>
          </p14:sldIdLst>
        </p14:section>
      </p14:sectionLst>
    </p:ext>
    <p:ext uri="{EFAFB233-063F-42B5-8137-9DF3F51BA10A}">
      <p15:sldGuideLst xmlns:p15="http://schemas.microsoft.com/office/powerpoint/2012/main">
        <p15:guide id="1" orient="horz" pos="3120" userDrawn="1">
          <p15:clr>
            <a:srgbClr val="A4A3A4"/>
          </p15:clr>
        </p15:guide>
        <p15:guide id="2" pos="42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647F"/>
    <a:srgbClr val="0000FF"/>
    <a:srgbClr val="DEEBF7"/>
    <a:srgbClr val="ED7D31"/>
    <a:srgbClr val="8AC5E6"/>
    <a:srgbClr val="7F6000"/>
    <a:srgbClr val="F29D43"/>
    <a:srgbClr val="46A5D8"/>
    <a:srgbClr val="F57F61"/>
    <a:srgbClr val="46AC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377" autoAdjust="0"/>
    <p:restoredTop sz="96925" autoAdjust="0"/>
  </p:normalViewPr>
  <p:slideViewPr>
    <p:cSldViewPr snapToGrid="0" showGuides="1">
      <p:cViewPr varScale="1">
        <p:scale>
          <a:sx n="81" d="100"/>
          <a:sy n="81" d="100"/>
        </p:scale>
        <p:origin x="3114" y="84"/>
      </p:cViewPr>
      <p:guideLst>
        <p:guide orient="horz" pos="3120"/>
        <p:guide pos="4292"/>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正方形/長方形 4"/>
          <p:cNvSpPr/>
          <p:nvPr userDrawn="1"/>
        </p:nvSpPr>
        <p:spPr>
          <a:xfrm>
            <a:off x="0" y="0"/>
            <a:ext cx="6858000" cy="104775"/>
          </a:xfrm>
          <a:prstGeom prst="rect">
            <a:avLst/>
          </a:prstGeom>
          <a:pattFill prst="wdUpDiag">
            <a:fgClr>
              <a:srgbClr val="8AC5E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p:cNvSpPr/>
          <p:nvPr userDrawn="1"/>
        </p:nvSpPr>
        <p:spPr>
          <a:xfrm>
            <a:off x="1" y="9813926"/>
            <a:ext cx="6858000" cy="104776"/>
          </a:xfrm>
          <a:prstGeom prst="rect">
            <a:avLst/>
          </a:prstGeom>
          <a:pattFill prst="wdUpDiag">
            <a:fgClr>
              <a:srgbClr val="8AC5E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0" y="0"/>
            <a:ext cx="669105" cy="9918702"/>
          </a:xfrm>
          <a:prstGeom prst="rect">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14000" y="66008"/>
            <a:ext cx="854739" cy="854739"/>
          </a:xfrm>
          <a:prstGeom prst="ellipse">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85364045"/>
      </p:ext>
    </p:extLst>
  </p:cSld>
  <p:clrMapOvr>
    <a:masterClrMapping/>
  </p:clrMapOvr>
  <p:extLst>
    <p:ext uri="{DCECCB84-F9BA-43D5-87BE-67443E8EF086}">
      <p15:sldGuideLst xmlns:p15="http://schemas.microsoft.com/office/powerpoint/2012/main">
        <p15:guide id="1" pos="55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3_白紙">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0F0D7647-4E77-4983-8AC5-3B77706CE4B3}"/>
              </a:ext>
            </a:extLst>
          </p:cNvPr>
          <p:cNvSpPr/>
          <p:nvPr userDrawn="1"/>
        </p:nvSpPr>
        <p:spPr>
          <a:xfrm>
            <a:off x="0" y="0"/>
            <a:ext cx="6858000" cy="104775"/>
          </a:xfrm>
          <a:prstGeom prst="rect">
            <a:avLst/>
          </a:prstGeom>
          <a:pattFill prst="wdUpDiag">
            <a:fgClr>
              <a:srgbClr val="8AC5E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a:extLst>
              <a:ext uri="{FF2B5EF4-FFF2-40B4-BE49-F238E27FC236}">
                <a16:creationId xmlns:a16="http://schemas.microsoft.com/office/drawing/2014/main" id="{1390FF9A-8116-4900-936A-FD6AD8674DEB}"/>
              </a:ext>
            </a:extLst>
          </p:cNvPr>
          <p:cNvSpPr/>
          <p:nvPr userDrawn="1"/>
        </p:nvSpPr>
        <p:spPr>
          <a:xfrm>
            <a:off x="1" y="9813926"/>
            <a:ext cx="6858000" cy="92074"/>
          </a:xfrm>
          <a:prstGeom prst="rect">
            <a:avLst/>
          </a:prstGeom>
          <a:pattFill prst="wdUpDiag">
            <a:fgClr>
              <a:srgbClr val="8AC5E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6241038"/>
      </p:ext>
    </p:extLst>
  </p:cSld>
  <p:clrMapOvr>
    <a:masterClrMapping/>
  </p:clrMapOvr>
  <p:extLst>
    <p:ext uri="{DCECCB84-F9BA-43D5-87BE-67443E8EF086}">
      <p15:sldGuideLst xmlns:p15="http://schemas.microsoft.com/office/powerpoint/2012/main">
        <p15:guide id="1" pos="55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7" name="正方形/長方形 6"/>
          <p:cNvSpPr/>
          <p:nvPr userDrawn="1"/>
        </p:nvSpPr>
        <p:spPr>
          <a:xfrm>
            <a:off x="0" y="2728686"/>
            <a:ext cx="6858000" cy="7177314"/>
          </a:xfrm>
          <a:prstGeom prst="rect">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29373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2_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DA5AE5-B73B-41AE-AC4B-8B399B0D59B9}" type="datetimeFigureOut">
              <a:rPr kumimoji="1" lang="ja-JP" altLang="en-US" smtClean="0"/>
              <a:t>2021/9/16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315CE45-938C-4F1B-A307-5B28E9CF5A92}" type="slidenum">
              <a:rPr kumimoji="1" lang="ja-JP" altLang="en-US" smtClean="0"/>
              <a:t>‹#›</a:t>
            </a:fld>
            <a:endParaRPr kumimoji="1" lang="ja-JP" altLang="en-US"/>
          </a:p>
        </p:txBody>
      </p:sp>
    </p:spTree>
    <p:extLst>
      <p:ext uri="{BB962C8B-B14F-4D97-AF65-F5344CB8AC3E}">
        <p14:creationId xmlns:p14="http://schemas.microsoft.com/office/powerpoint/2010/main" val="13449718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09DA5AE5-B73B-41AE-AC4B-8B399B0D59B9}" type="datetimeFigureOut">
              <a:rPr kumimoji="1" lang="ja-JP" altLang="en-US" smtClean="0"/>
              <a:t>2021/9/16</a:t>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C315CE45-938C-4F1B-A307-5B28E9CF5A92}" type="slidenum">
              <a:rPr kumimoji="1" lang="ja-JP" altLang="en-US" smtClean="0"/>
              <a:t>‹#›</a:t>
            </a:fld>
            <a:endParaRPr kumimoji="1" lang="ja-JP" altLang="en-US"/>
          </a:p>
        </p:txBody>
      </p:sp>
    </p:spTree>
    <p:extLst>
      <p:ext uri="{BB962C8B-B14F-4D97-AF65-F5344CB8AC3E}">
        <p14:creationId xmlns:p14="http://schemas.microsoft.com/office/powerpoint/2010/main" val="3199449813"/>
      </p:ext>
    </p:extLst>
  </p:cSld>
  <p:clrMap bg1="lt1" tx1="dk1" bg2="lt2" tx2="dk2" accent1="accent1" accent2="accent2" accent3="accent3" accent4="accent4" accent5="accent5" accent6="accent6" hlink="hlink" folHlink="folHlink"/>
  <p:sldLayoutIdLst>
    <p:sldLayoutId id="2147483679" r:id="rId1"/>
    <p:sldLayoutId id="2147483686" r:id="rId2"/>
    <p:sldLayoutId id="2147483684" r:id="rId3"/>
    <p:sldLayoutId id="2147483685" r:id="rId4"/>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orient="horz" userDrawn="1">
          <p15:clr>
            <a:srgbClr val="F26B43"/>
          </p15:clr>
        </p15:guide>
        <p15:guide id="3" orient="horz" pos="6240" userDrawn="1">
          <p15:clr>
            <a:srgbClr val="F26B43"/>
          </p15:clr>
        </p15:guide>
        <p15:guide id="4" pos="4320" userDrawn="1">
          <p15:clr>
            <a:srgbClr val="F26B43"/>
          </p15:clr>
        </p15:guide>
        <p15:guide id="5" pos="119" userDrawn="1">
          <p15:clr>
            <a:srgbClr val="F26B43"/>
          </p15:clr>
        </p15:guide>
        <p15:guide id="6" pos="4201" userDrawn="1">
          <p15:clr>
            <a:srgbClr val="F26B43"/>
          </p15:clr>
        </p15:guide>
        <p15:guide id="7" pos="51" userDrawn="1">
          <p15:clr>
            <a:srgbClr val="F26B43"/>
          </p15:clr>
        </p15:guide>
        <p15:guide id="8" pos="4269" userDrawn="1">
          <p15:clr>
            <a:srgbClr val="F26B43"/>
          </p15:clr>
        </p15:guide>
        <p15:guide id="9" orient="horz" pos="58" userDrawn="1">
          <p15:clr>
            <a:srgbClr val="F26B43"/>
          </p15:clr>
        </p15:guide>
        <p15:guide id="10" orient="horz" pos="6182" userDrawn="1">
          <p15:clr>
            <a:srgbClr val="F26B43"/>
          </p15:clr>
        </p15:guide>
        <p15:guide id="11" orient="horz" pos="69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3.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emf"/><Relationship Id="rId4" Type="http://schemas.openxmlformats.org/officeDocument/2006/relationships/image" Target="../media/image55.emf"/></Relationships>
</file>

<file path=ppt/slides/_rels/slide1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emf"/></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emf"/><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6.emf"/><Relationship Id="rId5" Type="http://schemas.openxmlformats.org/officeDocument/2006/relationships/image" Target="../media/image70.png"/><Relationship Id="rId10" Type="http://schemas.openxmlformats.org/officeDocument/2006/relationships/image" Target="../media/image75.jpeg"/><Relationship Id="rId4" Type="http://schemas.openxmlformats.org/officeDocument/2006/relationships/image" Target="../media/image69.png"/><Relationship Id="rId9" Type="http://schemas.openxmlformats.org/officeDocument/2006/relationships/image" Target="../media/image74.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emf"/></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emf"/><Relationship Id="rId7" Type="http://schemas.openxmlformats.org/officeDocument/2006/relationships/image" Target="../media/image22.emf"/><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19.emf"/><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image" Target="../media/image49.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69668" y="453279"/>
            <a:ext cx="3059332" cy="1569660"/>
          </a:xfrm>
          <a:prstGeom prst="rect">
            <a:avLst/>
          </a:prstGeom>
          <a:noFill/>
        </p:spPr>
        <p:txBody>
          <a:bodyPr wrap="square" rtlCol="0">
            <a:spAutoFit/>
          </a:bodyPr>
          <a:lstStyle/>
          <a:p>
            <a:pPr algn="dist"/>
            <a:r>
              <a:rPr lang="ja-JP" altLang="en-US" sz="9600" b="1" dirty="0">
                <a:solidFill>
                  <a:srgbClr val="49647F"/>
                </a:solidFill>
                <a:latin typeface="メイリオ" panose="020B0604030504040204" pitchFamily="50" charset="-128"/>
                <a:ea typeface="メイリオ" panose="020B0604030504040204" pitchFamily="50" charset="-128"/>
              </a:rPr>
              <a:t>水害</a:t>
            </a:r>
          </a:p>
        </p:txBody>
      </p:sp>
      <p:sp>
        <p:nvSpPr>
          <p:cNvPr id="3" name="テキスト ボックス 2"/>
          <p:cNvSpPr txBox="1"/>
          <p:nvPr/>
        </p:nvSpPr>
        <p:spPr>
          <a:xfrm>
            <a:off x="335731" y="1859387"/>
            <a:ext cx="3192821" cy="477054"/>
          </a:xfrm>
          <a:prstGeom prst="rect">
            <a:avLst/>
          </a:prstGeom>
          <a:noFill/>
        </p:spPr>
        <p:txBody>
          <a:bodyPr wrap="square" rtlCol="0">
            <a:spAutoFit/>
          </a:bodyPr>
          <a:lstStyle/>
          <a:p>
            <a:pPr algn="dist"/>
            <a:r>
              <a:rPr kumimoji="1" lang="ja-JP" altLang="en-US" sz="2500" dirty="0">
                <a:solidFill>
                  <a:srgbClr val="49647F"/>
                </a:solidFill>
                <a:latin typeface="HGPｺﾞｼｯｸE" panose="020B0900000000000000" pitchFamily="50" charset="-128"/>
                <a:ea typeface="HGPｺﾞｼｯｸE" panose="020B0900000000000000" pitchFamily="50" charset="-128"/>
              </a:rPr>
              <a:t>から命を守るための本</a:t>
            </a:r>
          </a:p>
        </p:txBody>
      </p:sp>
      <p:sp>
        <p:nvSpPr>
          <p:cNvPr id="4" name="テキスト ボックス 3">
            <a:extLst>
              <a:ext uri="{FF2B5EF4-FFF2-40B4-BE49-F238E27FC236}">
                <a16:creationId xmlns:a16="http://schemas.microsoft.com/office/drawing/2014/main" id="{255170FE-A56B-4B3C-8990-13036EBCF6FE}"/>
              </a:ext>
            </a:extLst>
          </p:cNvPr>
          <p:cNvSpPr txBox="1"/>
          <p:nvPr/>
        </p:nvSpPr>
        <p:spPr>
          <a:xfrm>
            <a:off x="5459660" y="162850"/>
            <a:ext cx="1253869" cy="400110"/>
          </a:xfrm>
          <a:prstGeom prst="rect">
            <a:avLst/>
          </a:prstGeom>
          <a:noFill/>
        </p:spPr>
        <p:txBody>
          <a:bodyPr wrap="none" rtlCol="0">
            <a:spAutoFit/>
          </a:bodyPr>
          <a:lstStyle/>
          <a:p>
            <a:pPr algn="r"/>
            <a:r>
              <a:rPr lang="ja-JP" altLang="en-US" sz="1000" dirty="0">
                <a:solidFill>
                  <a:srgbClr val="49647F"/>
                </a:solidFill>
                <a:latin typeface="HGPｺﾞｼｯｸE" panose="020B0900000000000000" pitchFamily="50" charset="-128"/>
                <a:ea typeface="HGPｺﾞｼｯｸE" panose="020B0900000000000000" pitchFamily="50" charset="-128"/>
                <a:cs typeface="メイリオ" panose="020B0604030504040204" pitchFamily="50" charset="-128"/>
              </a:rPr>
              <a:t>豊岡市 中学校向け</a:t>
            </a:r>
            <a:endParaRPr lang="en-US" altLang="ja-JP" sz="1000" dirty="0">
              <a:solidFill>
                <a:srgbClr val="49647F"/>
              </a:solidFill>
              <a:latin typeface="HGPｺﾞｼｯｸE" panose="020B0900000000000000" pitchFamily="50" charset="-128"/>
              <a:ea typeface="HGPｺﾞｼｯｸE" panose="020B0900000000000000" pitchFamily="50" charset="-128"/>
              <a:cs typeface="メイリオ" panose="020B0604030504040204" pitchFamily="50" charset="-128"/>
            </a:endParaRPr>
          </a:p>
          <a:p>
            <a:pPr algn="r"/>
            <a:r>
              <a:rPr lang="ja-JP" altLang="en-US" sz="1000" dirty="0">
                <a:solidFill>
                  <a:srgbClr val="49647F"/>
                </a:solidFill>
                <a:latin typeface="HGPｺﾞｼｯｸE" panose="020B0900000000000000" pitchFamily="50" charset="-128"/>
                <a:ea typeface="HGPｺﾞｼｯｸE" panose="020B0900000000000000" pitchFamily="50" charset="-128"/>
                <a:cs typeface="メイリオ" panose="020B0604030504040204" pitchFamily="50" charset="-128"/>
              </a:rPr>
              <a:t>防災授業副読本</a:t>
            </a:r>
          </a:p>
        </p:txBody>
      </p:sp>
      <p:grpSp>
        <p:nvGrpSpPr>
          <p:cNvPr id="58" name="グループ化 57"/>
          <p:cNvGrpSpPr/>
          <p:nvPr/>
        </p:nvGrpSpPr>
        <p:grpSpPr>
          <a:xfrm>
            <a:off x="4405897" y="2314141"/>
            <a:ext cx="2284190" cy="338668"/>
            <a:chOff x="4405897" y="9433982"/>
            <a:chExt cx="2284190" cy="338668"/>
          </a:xfrm>
        </p:grpSpPr>
        <p:sp>
          <p:nvSpPr>
            <p:cNvPr id="46" name="正方形/長方形 45"/>
            <p:cNvSpPr/>
            <p:nvPr/>
          </p:nvSpPr>
          <p:spPr>
            <a:xfrm>
              <a:off x="4795001" y="9433982"/>
              <a:ext cx="338668" cy="338668"/>
            </a:xfrm>
            <a:prstGeom prst="rect">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p:cNvSpPr/>
            <p:nvPr/>
          </p:nvSpPr>
          <p:spPr>
            <a:xfrm>
              <a:off x="5573209" y="9433982"/>
              <a:ext cx="338668" cy="338668"/>
            </a:xfrm>
            <a:prstGeom prst="rect">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p:cNvSpPr/>
            <p:nvPr/>
          </p:nvSpPr>
          <p:spPr>
            <a:xfrm>
              <a:off x="5184105" y="9433982"/>
              <a:ext cx="338668" cy="338668"/>
            </a:xfrm>
            <a:prstGeom prst="rect">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p:cNvSpPr/>
            <p:nvPr/>
          </p:nvSpPr>
          <p:spPr>
            <a:xfrm>
              <a:off x="5962313" y="9433982"/>
              <a:ext cx="338668" cy="338668"/>
            </a:xfrm>
            <a:prstGeom prst="rect">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p:cNvSpPr/>
            <p:nvPr/>
          </p:nvSpPr>
          <p:spPr>
            <a:xfrm>
              <a:off x="6351419" y="9433982"/>
              <a:ext cx="338668" cy="338668"/>
            </a:xfrm>
            <a:prstGeom prst="rect">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p:cNvSpPr/>
            <p:nvPr/>
          </p:nvSpPr>
          <p:spPr>
            <a:xfrm>
              <a:off x="4405897" y="9433982"/>
              <a:ext cx="338668" cy="338668"/>
            </a:xfrm>
            <a:prstGeom prst="rect">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9" name="グループ化 58"/>
          <p:cNvGrpSpPr/>
          <p:nvPr/>
        </p:nvGrpSpPr>
        <p:grpSpPr>
          <a:xfrm>
            <a:off x="4378171" y="2296152"/>
            <a:ext cx="2290917" cy="338668"/>
            <a:chOff x="4378171" y="9415993"/>
            <a:chExt cx="2290917" cy="338668"/>
          </a:xfrm>
        </p:grpSpPr>
        <p:sp>
          <p:nvSpPr>
            <p:cNvPr id="38" name="正方形/長方形 37"/>
            <p:cNvSpPr/>
            <p:nvPr/>
          </p:nvSpPr>
          <p:spPr>
            <a:xfrm>
              <a:off x="4768621" y="9415993"/>
              <a:ext cx="338668" cy="338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5549521" y="9415993"/>
              <a:ext cx="338668" cy="338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5159071" y="9415993"/>
              <a:ext cx="338668" cy="33866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p:cNvSpPr/>
            <p:nvPr/>
          </p:nvSpPr>
          <p:spPr>
            <a:xfrm>
              <a:off x="5939971" y="9415993"/>
              <a:ext cx="338668" cy="338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6330420" y="9415993"/>
              <a:ext cx="338668" cy="338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p:cNvSpPr/>
            <p:nvPr/>
          </p:nvSpPr>
          <p:spPr>
            <a:xfrm>
              <a:off x="4378171" y="9415993"/>
              <a:ext cx="338668" cy="338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1" name="グループ化 60"/>
          <p:cNvGrpSpPr/>
          <p:nvPr/>
        </p:nvGrpSpPr>
        <p:grpSpPr>
          <a:xfrm>
            <a:off x="4331020" y="2272916"/>
            <a:ext cx="2382509" cy="369332"/>
            <a:chOff x="4331020" y="9385329"/>
            <a:chExt cx="2382509" cy="369332"/>
          </a:xfrm>
        </p:grpSpPr>
        <p:sp>
          <p:nvSpPr>
            <p:cNvPr id="51" name="テキスト ボックス 50"/>
            <p:cNvSpPr txBox="1"/>
            <p:nvPr/>
          </p:nvSpPr>
          <p:spPr>
            <a:xfrm>
              <a:off x="4331020" y="9385329"/>
              <a:ext cx="415498" cy="369332"/>
            </a:xfrm>
            <a:prstGeom prst="rect">
              <a:avLst/>
            </a:prstGeom>
            <a:noFill/>
          </p:spPr>
          <p:txBody>
            <a:bodyPr wrap="none" rtlCol="0">
              <a:spAutoFit/>
            </a:bodyPr>
            <a:lstStyle/>
            <a:p>
              <a:r>
                <a:rPr lang="ja-JP" altLang="en-US" dirty="0">
                  <a:solidFill>
                    <a:srgbClr val="49647F"/>
                  </a:solidFill>
                  <a:latin typeface="HGPｺﾞｼｯｸE" panose="020B0900000000000000" pitchFamily="50" charset="-128"/>
                  <a:ea typeface="HGPｺﾞｼｯｸE" panose="020B0900000000000000" pitchFamily="50" charset="-128"/>
                </a:rPr>
                <a:t>令</a:t>
              </a:r>
              <a:endParaRPr kumimoji="1" lang="ja-JP" altLang="en-US" dirty="0">
                <a:solidFill>
                  <a:srgbClr val="49647F"/>
                </a:solidFill>
                <a:latin typeface="HGPｺﾞｼｯｸE" panose="020B0900000000000000" pitchFamily="50" charset="-128"/>
                <a:ea typeface="HGPｺﾞｼｯｸE" panose="020B0900000000000000" pitchFamily="50" charset="-128"/>
              </a:endParaRPr>
            </a:p>
          </p:txBody>
        </p:sp>
        <p:sp>
          <p:nvSpPr>
            <p:cNvPr id="52" name="テキスト ボックス 51"/>
            <p:cNvSpPr txBox="1"/>
            <p:nvPr/>
          </p:nvSpPr>
          <p:spPr>
            <a:xfrm>
              <a:off x="4735964" y="9385329"/>
              <a:ext cx="415498" cy="369332"/>
            </a:xfrm>
            <a:prstGeom prst="rect">
              <a:avLst/>
            </a:prstGeom>
            <a:noFill/>
          </p:spPr>
          <p:txBody>
            <a:bodyPr wrap="none" rtlCol="0">
              <a:spAutoFit/>
            </a:bodyPr>
            <a:lstStyle/>
            <a:p>
              <a:r>
                <a:rPr lang="ja-JP" altLang="en-US" dirty="0">
                  <a:solidFill>
                    <a:srgbClr val="49647F"/>
                  </a:solidFill>
                  <a:latin typeface="HGPｺﾞｼｯｸE" panose="020B0900000000000000" pitchFamily="50" charset="-128"/>
                  <a:ea typeface="HGPｺﾞｼｯｸE" panose="020B0900000000000000" pitchFamily="50" charset="-128"/>
                </a:rPr>
                <a:t>和</a:t>
              </a:r>
              <a:endParaRPr kumimoji="1" lang="ja-JP" altLang="en-US" dirty="0">
                <a:solidFill>
                  <a:srgbClr val="49647F"/>
                </a:solidFill>
                <a:latin typeface="HGPｺﾞｼｯｸE" panose="020B0900000000000000" pitchFamily="50" charset="-128"/>
                <a:ea typeface="HGPｺﾞｼｯｸE" panose="020B0900000000000000" pitchFamily="50" charset="-128"/>
              </a:endParaRPr>
            </a:p>
          </p:txBody>
        </p:sp>
        <p:sp>
          <p:nvSpPr>
            <p:cNvPr id="53" name="テキスト ボックス 52"/>
            <p:cNvSpPr txBox="1"/>
            <p:nvPr/>
          </p:nvSpPr>
          <p:spPr>
            <a:xfrm>
              <a:off x="5150434" y="9385329"/>
              <a:ext cx="333746" cy="369332"/>
            </a:xfrm>
            <a:prstGeom prst="rect">
              <a:avLst/>
            </a:prstGeom>
            <a:noFill/>
          </p:spPr>
          <p:txBody>
            <a:bodyPr wrap="none" rtlCol="0">
              <a:spAutoFit/>
            </a:bodyPr>
            <a:lstStyle/>
            <a:p>
              <a:r>
                <a:rPr kumimoji="1" lang="ja-JP" altLang="en-US" dirty="0">
                  <a:solidFill>
                    <a:srgbClr val="49647F"/>
                  </a:solidFill>
                  <a:latin typeface="HGPｺﾞｼｯｸE" panose="020B0900000000000000" pitchFamily="50" charset="-128"/>
                  <a:ea typeface="HGPｺﾞｼｯｸE" panose="020B0900000000000000" pitchFamily="50" charset="-128"/>
                </a:rPr>
                <a:t>３</a:t>
              </a:r>
            </a:p>
          </p:txBody>
        </p:sp>
        <p:sp>
          <p:nvSpPr>
            <p:cNvPr id="54" name="テキスト ボックス 53"/>
            <p:cNvSpPr txBox="1"/>
            <p:nvPr/>
          </p:nvSpPr>
          <p:spPr>
            <a:xfrm>
              <a:off x="5507196" y="9385329"/>
              <a:ext cx="415498" cy="369332"/>
            </a:xfrm>
            <a:prstGeom prst="rect">
              <a:avLst/>
            </a:prstGeom>
            <a:noFill/>
          </p:spPr>
          <p:txBody>
            <a:bodyPr wrap="none" rtlCol="0">
              <a:spAutoFit/>
            </a:bodyPr>
            <a:lstStyle/>
            <a:p>
              <a:r>
                <a:rPr lang="ja-JP" altLang="en-US" dirty="0">
                  <a:solidFill>
                    <a:srgbClr val="49647F"/>
                  </a:solidFill>
                  <a:latin typeface="HGPｺﾞｼｯｸE" panose="020B0900000000000000" pitchFamily="50" charset="-128"/>
                  <a:ea typeface="HGPｺﾞｼｯｸE" panose="020B0900000000000000" pitchFamily="50" charset="-128"/>
                </a:rPr>
                <a:t>年</a:t>
              </a:r>
              <a:endParaRPr kumimoji="1" lang="ja-JP" altLang="en-US" dirty="0">
                <a:solidFill>
                  <a:srgbClr val="49647F"/>
                </a:solidFill>
                <a:latin typeface="HGPｺﾞｼｯｸE" panose="020B0900000000000000" pitchFamily="50" charset="-128"/>
                <a:ea typeface="HGPｺﾞｼｯｸE" panose="020B0900000000000000" pitchFamily="50" charset="-128"/>
              </a:endParaRPr>
            </a:p>
          </p:txBody>
        </p:sp>
        <p:sp>
          <p:nvSpPr>
            <p:cNvPr id="55" name="テキスト ボックス 54"/>
            <p:cNvSpPr txBox="1"/>
            <p:nvPr/>
          </p:nvSpPr>
          <p:spPr>
            <a:xfrm>
              <a:off x="6298031" y="9385329"/>
              <a:ext cx="415498" cy="369332"/>
            </a:xfrm>
            <a:prstGeom prst="rect">
              <a:avLst/>
            </a:prstGeom>
            <a:noFill/>
          </p:spPr>
          <p:txBody>
            <a:bodyPr wrap="none" rtlCol="0">
              <a:spAutoFit/>
            </a:bodyPr>
            <a:lstStyle/>
            <a:p>
              <a:r>
                <a:rPr lang="ja-JP" altLang="en-US" dirty="0">
                  <a:solidFill>
                    <a:srgbClr val="49647F"/>
                  </a:solidFill>
                  <a:latin typeface="HGPｺﾞｼｯｸE" panose="020B0900000000000000" pitchFamily="50" charset="-128"/>
                  <a:ea typeface="HGPｺﾞｼｯｸE" panose="020B0900000000000000" pitchFamily="50" charset="-128"/>
                </a:rPr>
                <a:t>版</a:t>
              </a:r>
              <a:endParaRPr kumimoji="1" lang="ja-JP" altLang="en-US" dirty="0">
                <a:solidFill>
                  <a:srgbClr val="49647F"/>
                </a:solidFill>
                <a:latin typeface="HGPｺﾞｼｯｸE" panose="020B0900000000000000" pitchFamily="50" charset="-128"/>
                <a:ea typeface="HGPｺﾞｼｯｸE" panose="020B0900000000000000" pitchFamily="50" charset="-128"/>
              </a:endParaRPr>
            </a:p>
          </p:txBody>
        </p:sp>
        <p:sp>
          <p:nvSpPr>
            <p:cNvPr id="60" name="テキスト ボックス 59"/>
            <p:cNvSpPr txBox="1"/>
            <p:nvPr/>
          </p:nvSpPr>
          <p:spPr>
            <a:xfrm>
              <a:off x="5893088" y="9385329"/>
              <a:ext cx="415498" cy="369332"/>
            </a:xfrm>
            <a:prstGeom prst="rect">
              <a:avLst/>
            </a:prstGeom>
            <a:noFill/>
          </p:spPr>
          <p:txBody>
            <a:bodyPr wrap="none" rtlCol="0">
              <a:spAutoFit/>
            </a:bodyPr>
            <a:lstStyle/>
            <a:p>
              <a:r>
                <a:rPr lang="ja-JP" altLang="en-US" dirty="0">
                  <a:solidFill>
                    <a:srgbClr val="49647F"/>
                  </a:solidFill>
                  <a:latin typeface="HGPｺﾞｼｯｸE" panose="020B0900000000000000" pitchFamily="50" charset="-128"/>
                  <a:ea typeface="HGPｺﾞｼｯｸE" panose="020B0900000000000000" pitchFamily="50" charset="-128"/>
                </a:rPr>
                <a:t>度</a:t>
              </a:r>
              <a:endParaRPr kumimoji="1" lang="ja-JP" altLang="en-US" dirty="0">
                <a:solidFill>
                  <a:srgbClr val="49647F"/>
                </a:solidFill>
                <a:latin typeface="HGPｺﾞｼｯｸE" panose="020B0900000000000000" pitchFamily="50" charset="-128"/>
                <a:ea typeface="HGPｺﾞｼｯｸE" panose="020B0900000000000000" pitchFamily="50" charset="-128"/>
              </a:endParaRPr>
            </a:p>
          </p:txBody>
        </p:sp>
      </p:grpSp>
      <p:grpSp>
        <p:nvGrpSpPr>
          <p:cNvPr id="67" name="グループ化 66"/>
          <p:cNvGrpSpPr/>
          <p:nvPr/>
        </p:nvGrpSpPr>
        <p:grpSpPr>
          <a:xfrm>
            <a:off x="3997569" y="9130631"/>
            <a:ext cx="2699865" cy="683294"/>
            <a:chOff x="4235998" y="1363836"/>
            <a:chExt cx="2699865" cy="683294"/>
          </a:xfrm>
        </p:grpSpPr>
        <p:sp>
          <p:nvSpPr>
            <p:cNvPr id="63" name="角丸四角形 62"/>
            <p:cNvSpPr/>
            <p:nvPr/>
          </p:nvSpPr>
          <p:spPr>
            <a:xfrm>
              <a:off x="4235998" y="1363836"/>
              <a:ext cx="2699865" cy="683294"/>
            </a:xfrm>
            <a:prstGeom prst="roundRect">
              <a:avLst/>
            </a:prstGeom>
            <a:solidFill>
              <a:schemeClr val="bg1"/>
            </a:solidFill>
            <a:ln w="22225">
              <a:solidFill>
                <a:srgbClr val="4964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p:cNvSpPr txBox="1"/>
            <p:nvPr/>
          </p:nvSpPr>
          <p:spPr>
            <a:xfrm>
              <a:off x="4691963" y="1369427"/>
              <a:ext cx="800219" cy="276999"/>
            </a:xfrm>
            <a:prstGeom prst="rect">
              <a:avLst/>
            </a:prstGeom>
            <a:noFill/>
          </p:spPr>
          <p:txBody>
            <a:bodyPr wrap="none" rtlCol="0">
              <a:spAutoFit/>
            </a:bodyPr>
            <a:lstStyle/>
            <a:p>
              <a:r>
                <a:rPr kumimoji="1" lang="ja-JP" altLang="en-US" sz="1200" dirty="0">
                  <a:solidFill>
                    <a:srgbClr val="49647F"/>
                  </a:solidFill>
                </a:rPr>
                <a:t>年　　　組</a:t>
              </a:r>
            </a:p>
          </p:txBody>
        </p:sp>
        <p:sp>
          <p:nvSpPr>
            <p:cNvPr id="66" name="テキスト ボックス 65"/>
            <p:cNvSpPr txBox="1"/>
            <p:nvPr/>
          </p:nvSpPr>
          <p:spPr>
            <a:xfrm>
              <a:off x="4302228" y="1669904"/>
              <a:ext cx="492443" cy="276999"/>
            </a:xfrm>
            <a:prstGeom prst="rect">
              <a:avLst/>
            </a:prstGeom>
            <a:noFill/>
          </p:spPr>
          <p:txBody>
            <a:bodyPr wrap="none" rtlCol="0">
              <a:spAutoFit/>
            </a:bodyPr>
            <a:lstStyle/>
            <a:p>
              <a:r>
                <a:rPr kumimoji="1" lang="ja-JP" altLang="en-US" sz="1200" dirty="0">
                  <a:solidFill>
                    <a:srgbClr val="49647F"/>
                  </a:solidFill>
                </a:rPr>
                <a:t>名前</a:t>
              </a:r>
            </a:p>
          </p:txBody>
        </p:sp>
      </p:grpSp>
      <p:grpSp>
        <p:nvGrpSpPr>
          <p:cNvPr id="15" name="グループ化 14"/>
          <p:cNvGrpSpPr/>
          <p:nvPr/>
        </p:nvGrpSpPr>
        <p:grpSpPr>
          <a:xfrm>
            <a:off x="1080574" y="3104723"/>
            <a:ext cx="2906529" cy="2906529"/>
            <a:chOff x="271254" y="2893290"/>
            <a:chExt cx="2906529" cy="2906529"/>
          </a:xfrm>
        </p:grpSpPr>
        <p:sp>
          <p:nvSpPr>
            <p:cNvPr id="9" name="円/楕円 8"/>
            <p:cNvSpPr/>
            <p:nvPr/>
          </p:nvSpPr>
          <p:spPr>
            <a:xfrm>
              <a:off x="271254" y="2893290"/>
              <a:ext cx="2906529" cy="290652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a:p>
          </p:txBody>
        </p:sp>
        <p:sp>
          <p:nvSpPr>
            <p:cNvPr id="10" name="テキスト ボックス 9"/>
            <p:cNvSpPr txBox="1"/>
            <p:nvPr/>
          </p:nvSpPr>
          <p:spPr>
            <a:xfrm>
              <a:off x="552555" y="3718938"/>
              <a:ext cx="1564851" cy="1046440"/>
            </a:xfrm>
            <a:prstGeom prst="rect">
              <a:avLst/>
            </a:prstGeom>
            <a:noFill/>
          </p:spPr>
          <p:txBody>
            <a:bodyPr wrap="none" rtlCol="0">
              <a:spAutoFit/>
            </a:bodyPr>
            <a:lstStyle/>
            <a:p>
              <a:pPr algn="ctr"/>
              <a:r>
                <a:rPr kumimoji="1" lang="ja-JP" altLang="en-US" sz="4400" dirty="0">
                  <a:solidFill>
                    <a:schemeClr val="bg1"/>
                  </a:solidFill>
                  <a:latin typeface="HGPｺﾞｼｯｸE" panose="020B0900000000000000" pitchFamily="50" charset="-128"/>
                  <a:ea typeface="HGPｺﾞｼｯｸE" panose="020B0900000000000000" pitchFamily="50" charset="-128"/>
                </a:rPr>
                <a:t>学ぶ</a:t>
              </a:r>
              <a:endParaRPr kumimoji="1" lang="en-US" altLang="ja-JP" sz="4400" dirty="0">
                <a:solidFill>
                  <a:schemeClr val="bg1"/>
                </a:solidFill>
                <a:latin typeface="HGPｺﾞｼｯｸE" panose="020B0900000000000000" pitchFamily="50" charset="-128"/>
                <a:ea typeface="HGPｺﾞｼｯｸE" panose="020B0900000000000000" pitchFamily="50" charset="-128"/>
              </a:endParaRPr>
            </a:p>
            <a:p>
              <a:pPr algn="ctr"/>
              <a:r>
                <a:rPr kumimoji="1" lang="ja-JP" altLang="en-US" spc="-150" dirty="0">
                  <a:solidFill>
                    <a:schemeClr val="bg1"/>
                  </a:solidFill>
                  <a:latin typeface="HGPｺﾞｼｯｸE" panose="020B0900000000000000" pitchFamily="50" charset="-128"/>
                  <a:ea typeface="HGPｺﾞｼｯｸE" panose="020B0900000000000000" pitchFamily="50" charset="-128"/>
                </a:rPr>
                <a:t>力を身につける</a:t>
              </a:r>
            </a:p>
          </p:txBody>
        </p:sp>
        <p:sp>
          <p:nvSpPr>
            <p:cNvPr id="11" name="テキスト ボックス 10"/>
            <p:cNvSpPr txBox="1"/>
            <p:nvPr/>
          </p:nvSpPr>
          <p:spPr>
            <a:xfrm>
              <a:off x="719353" y="2959523"/>
              <a:ext cx="574195" cy="1015662"/>
            </a:xfrm>
            <a:prstGeom prst="rect">
              <a:avLst/>
            </a:prstGeom>
            <a:noFill/>
          </p:spPr>
          <p:txBody>
            <a:bodyPr wrap="none" rtlCol="0">
              <a:spAutoFit/>
            </a:bodyPr>
            <a:lstStyle/>
            <a:p>
              <a:r>
                <a:rPr kumimoji="1" lang="en-US" altLang="ja-JP" sz="6000" b="1" dirty="0">
                  <a:solidFill>
                    <a:schemeClr val="bg1"/>
                  </a:solidFill>
                </a:rPr>
                <a:t>1</a:t>
              </a:r>
              <a:endParaRPr kumimoji="1" lang="ja-JP" altLang="en-US" sz="6000" b="1" dirty="0">
                <a:solidFill>
                  <a:schemeClr val="bg1"/>
                </a:solidFill>
              </a:endParaRPr>
            </a:p>
          </p:txBody>
        </p:sp>
        <p:sp>
          <p:nvSpPr>
            <p:cNvPr id="33" name="テキスト ボックス 32"/>
            <p:cNvSpPr txBox="1"/>
            <p:nvPr/>
          </p:nvSpPr>
          <p:spPr>
            <a:xfrm>
              <a:off x="939989" y="5153487"/>
              <a:ext cx="1643399" cy="461665"/>
            </a:xfrm>
            <a:prstGeom prst="rect">
              <a:avLst/>
            </a:prstGeom>
            <a:noFill/>
          </p:spPr>
          <p:txBody>
            <a:bodyPr wrap="none" rtlCol="0">
              <a:spAutoFit/>
            </a:bodyPr>
            <a:lstStyle/>
            <a:p>
              <a:pPr algn="ctr"/>
              <a:r>
                <a:rPr kumimoji="1" lang="ja-JP" altLang="en-US" sz="1200" dirty="0">
                  <a:solidFill>
                    <a:schemeClr val="bg1"/>
                  </a:solidFill>
                  <a:latin typeface="HGPｺﾞｼｯｸM" panose="020B0600000000000000" pitchFamily="50" charset="-128"/>
                  <a:ea typeface="HGPｺﾞｼｯｸM" panose="020B0600000000000000" pitchFamily="50" charset="-128"/>
                </a:rPr>
                <a:t>避難できない</a:t>
              </a:r>
              <a:endParaRPr kumimoji="1" lang="en-US" altLang="ja-JP" sz="1200" dirty="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200" dirty="0">
                  <a:solidFill>
                    <a:schemeClr val="bg1"/>
                  </a:solidFill>
                  <a:latin typeface="HGPｺﾞｼｯｸM" panose="020B0600000000000000" pitchFamily="50" charset="-128"/>
                  <a:ea typeface="HGPｺﾞｼｯｸM" panose="020B0600000000000000" pitchFamily="50" charset="-128"/>
                </a:rPr>
                <a:t>人間の心理を理解する</a:t>
              </a:r>
            </a:p>
          </p:txBody>
        </p:sp>
        <p:pic>
          <p:nvPicPr>
            <p:cNvPr id="13" name="図 12"/>
            <p:cNvPicPr>
              <a:picLocks noChangeAspect="1"/>
            </p:cNvPicPr>
            <p:nvPr/>
          </p:nvPicPr>
          <p:blipFill>
            <a:blip r:embed="rId2"/>
            <a:stretch>
              <a:fillRect/>
            </a:stretch>
          </p:blipFill>
          <p:spPr>
            <a:xfrm>
              <a:off x="2134259" y="3346394"/>
              <a:ext cx="801225" cy="1667855"/>
            </a:xfrm>
            <a:prstGeom prst="rect">
              <a:avLst/>
            </a:prstGeom>
          </p:spPr>
        </p:pic>
      </p:grpSp>
      <p:grpSp>
        <p:nvGrpSpPr>
          <p:cNvPr id="16" name="グループ化 15"/>
          <p:cNvGrpSpPr/>
          <p:nvPr/>
        </p:nvGrpSpPr>
        <p:grpSpPr>
          <a:xfrm>
            <a:off x="3783558" y="5390081"/>
            <a:ext cx="2906529" cy="2906529"/>
            <a:chOff x="3528977" y="4183170"/>
            <a:chExt cx="2906529" cy="2906529"/>
          </a:xfrm>
        </p:grpSpPr>
        <p:sp>
          <p:nvSpPr>
            <p:cNvPr id="65" name="円/楕円 64"/>
            <p:cNvSpPr/>
            <p:nvPr/>
          </p:nvSpPr>
          <p:spPr>
            <a:xfrm>
              <a:off x="3528977" y="4183170"/>
              <a:ext cx="2906529" cy="290652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a:p>
          </p:txBody>
        </p:sp>
        <p:sp>
          <p:nvSpPr>
            <p:cNvPr id="68" name="テキスト ボックス 67"/>
            <p:cNvSpPr txBox="1"/>
            <p:nvPr/>
          </p:nvSpPr>
          <p:spPr>
            <a:xfrm>
              <a:off x="3711695" y="5008818"/>
              <a:ext cx="1762021" cy="1046440"/>
            </a:xfrm>
            <a:prstGeom prst="rect">
              <a:avLst/>
            </a:prstGeom>
            <a:noFill/>
          </p:spPr>
          <p:txBody>
            <a:bodyPr wrap="none" rtlCol="0">
              <a:spAutoFit/>
            </a:bodyPr>
            <a:lstStyle/>
            <a:p>
              <a:pPr algn="ctr"/>
              <a:r>
                <a:rPr lang="ja-JP" altLang="en-US" sz="4400" dirty="0">
                  <a:solidFill>
                    <a:schemeClr val="bg1"/>
                  </a:solidFill>
                  <a:latin typeface="HGPｺﾞｼｯｸE" panose="020B0900000000000000" pitchFamily="50" charset="-128"/>
                  <a:ea typeface="HGPｺﾞｼｯｸE" panose="020B0900000000000000" pitchFamily="50" charset="-128"/>
                </a:rPr>
                <a:t>考える</a:t>
              </a:r>
              <a:endParaRPr kumimoji="1" lang="en-US" altLang="ja-JP" sz="4400" dirty="0">
                <a:solidFill>
                  <a:schemeClr val="bg1"/>
                </a:solidFill>
                <a:latin typeface="HGPｺﾞｼｯｸE" panose="020B0900000000000000" pitchFamily="50" charset="-128"/>
                <a:ea typeface="HGPｺﾞｼｯｸE" panose="020B0900000000000000" pitchFamily="50" charset="-128"/>
              </a:endParaRPr>
            </a:p>
            <a:p>
              <a:pPr algn="ctr"/>
              <a:r>
                <a:rPr kumimoji="1" lang="ja-JP" altLang="en-US" spc="-150" dirty="0">
                  <a:solidFill>
                    <a:schemeClr val="bg1"/>
                  </a:solidFill>
                  <a:latin typeface="HGPｺﾞｼｯｸE" panose="020B0900000000000000" pitchFamily="50" charset="-128"/>
                  <a:ea typeface="HGPｺﾞｼｯｸE" panose="020B0900000000000000" pitchFamily="50" charset="-128"/>
                </a:rPr>
                <a:t>力を身につける</a:t>
              </a:r>
            </a:p>
          </p:txBody>
        </p:sp>
        <p:sp>
          <p:nvSpPr>
            <p:cNvPr id="69" name="テキスト ボックス 68"/>
            <p:cNvSpPr txBox="1"/>
            <p:nvPr/>
          </p:nvSpPr>
          <p:spPr>
            <a:xfrm>
              <a:off x="3977076" y="4249403"/>
              <a:ext cx="574196" cy="1015663"/>
            </a:xfrm>
            <a:prstGeom prst="rect">
              <a:avLst/>
            </a:prstGeom>
            <a:noFill/>
          </p:spPr>
          <p:txBody>
            <a:bodyPr wrap="none" rtlCol="0">
              <a:spAutoFit/>
            </a:bodyPr>
            <a:lstStyle/>
            <a:p>
              <a:r>
                <a:rPr lang="en-US" altLang="ja-JP" sz="6000" b="1" dirty="0">
                  <a:solidFill>
                    <a:schemeClr val="bg1"/>
                  </a:solidFill>
                </a:rPr>
                <a:t>2</a:t>
              </a:r>
              <a:endParaRPr kumimoji="1" lang="ja-JP" altLang="en-US" sz="6000" b="1" dirty="0">
                <a:solidFill>
                  <a:schemeClr val="bg1"/>
                </a:solidFill>
              </a:endParaRPr>
            </a:p>
          </p:txBody>
        </p:sp>
        <p:sp>
          <p:nvSpPr>
            <p:cNvPr id="70" name="テキスト ボックス 69"/>
            <p:cNvSpPr txBox="1"/>
            <p:nvPr/>
          </p:nvSpPr>
          <p:spPr>
            <a:xfrm>
              <a:off x="4202531" y="6443367"/>
              <a:ext cx="1633781" cy="461665"/>
            </a:xfrm>
            <a:prstGeom prst="rect">
              <a:avLst/>
            </a:prstGeom>
            <a:noFill/>
          </p:spPr>
          <p:txBody>
            <a:bodyPr wrap="none" rtlCol="0">
              <a:spAutoFit/>
            </a:bodyPr>
            <a:lstStyle/>
            <a:p>
              <a:pPr algn="ctr"/>
              <a:r>
                <a:rPr lang="ja-JP" altLang="en-US" sz="1200" dirty="0">
                  <a:solidFill>
                    <a:schemeClr val="bg1"/>
                  </a:solidFill>
                  <a:latin typeface="HGPｺﾞｼｯｸM" panose="020B0600000000000000" pitchFamily="50" charset="-128"/>
                  <a:ea typeface="HGPｺﾞｼｯｸM" panose="020B0600000000000000" pitchFamily="50" charset="-128"/>
                </a:rPr>
                <a:t>水害</a:t>
              </a:r>
              <a:r>
                <a:rPr kumimoji="1" lang="ja-JP" altLang="en-US" sz="1200" dirty="0">
                  <a:solidFill>
                    <a:schemeClr val="bg1"/>
                  </a:solidFill>
                  <a:latin typeface="HGPｺﾞｼｯｸM" panose="020B0600000000000000" pitchFamily="50" charset="-128"/>
                  <a:ea typeface="HGPｺﾞｼｯｸM" panose="020B0600000000000000" pitchFamily="50" charset="-128"/>
                </a:rPr>
                <a:t>時の</a:t>
              </a:r>
              <a:endParaRPr kumimoji="1" lang="en-US" altLang="ja-JP" sz="1200" dirty="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200" dirty="0">
                  <a:solidFill>
                    <a:schemeClr val="bg1"/>
                  </a:solidFill>
                  <a:latin typeface="HGPｺﾞｼｯｸM" panose="020B0600000000000000" pitchFamily="50" charset="-128"/>
                  <a:ea typeface="HGPｺﾞｼｯｸM" panose="020B0600000000000000" pitchFamily="50" charset="-128"/>
                </a:rPr>
                <a:t>具体的</a:t>
              </a:r>
              <a:r>
                <a:rPr lang="ja-JP" altLang="en-US" sz="1200" dirty="0">
                  <a:solidFill>
                    <a:schemeClr val="bg1"/>
                  </a:solidFill>
                  <a:latin typeface="HGPｺﾞｼｯｸM" panose="020B0600000000000000" pitchFamily="50" charset="-128"/>
                  <a:ea typeface="HGPｺﾞｼｯｸM" panose="020B0600000000000000" pitchFamily="50" charset="-128"/>
                </a:rPr>
                <a:t>な避難を考える</a:t>
              </a:r>
              <a:endParaRPr kumimoji="1" lang="ja-JP" altLang="en-US" sz="1200" dirty="0">
                <a:solidFill>
                  <a:schemeClr val="bg1"/>
                </a:solidFill>
                <a:latin typeface="HGPｺﾞｼｯｸM" panose="020B0600000000000000" pitchFamily="50" charset="-128"/>
                <a:ea typeface="HGPｺﾞｼｯｸM" panose="020B0600000000000000" pitchFamily="50" charset="-128"/>
              </a:endParaRPr>
            </a:p>
          </p:txBody>
        </p:sp>
        <p:pic>
          <p:nvPicPr>
            <p:cNvPr id="14" name="図 13"/>
            <p:cNvPicPr>
              <a:picLocks noChangeAspect="1"/>
            </p:cNvPicPr>
            <p:nvPr/>
          </p:nvPicPr>
          <p:blipFill>
            <a:blip r:embed="rId3"/>
            <a:stretch>
              <a:fillRect/>
            </a:stretch>
          </p:blipFill>
          <p:spPr>
            <a:xfrm>
              <a:off x="5461847" y="4675752"/>
              <a:ext cx="660615" cy="1651538"/>
            </a:xfrm>
            <a:prstGeom prst="rect">
              <a:avLst/>
            </a:prstGeom>
          </p:spPr>
        </p:pic>
      </p:grpSp>
      <p:grpSp>
        <p:nvGrpSpPr>
          <p:cNvPr id="6" name="グループ化 5"/>
          <p:cNvGrpSpPr/>
          <p:nvPr/>
        </p:nvGrpSpPr>
        <p:grpSpPr>
          <a:xfrm>
            <a:off x="188913" y="6836900"/>
            <a:ext cx="2906529" cy="2906529"/>
            <a:chOff x="308424" y="6792159"/>
            <a:chExt cx="2906529" cy="2906529"/>
          </a:xfrm>
        </p:grpSpPr>
        <p:pic>
          <p:nvPicPr>
            <p:cNvPr id="7" name="図 6"/>
            <p:cNvPicPr>
              <a:picLocks noChangeAspect="1"/>
            </p:cNvPicPr>
            <p:nvPr/>
          </p:nvPicPr>
          <p:blipFill>
            <a:blip r:embed="rId4"/>
            <a:stretch>
              <a:fillRect/>
            </a:stretch>
          </p:blipFill>
          <p:spPr>
            <a:xfrm>
              <a:off x="1837218" y="7579902"/>
              <a:ext cx="1334648" cy="1431234"/>
            </a:xfrm>
            <a:prstGeom prst="rect">
              <a:avLst/>
            </a:prstGeom>
          </p:spPr>
        </p:pic>
        <p:sp>
          <p:nvSpPr>
            <p:cNvPr id="73" name="円/楕円 72"/>
            <p:cNvSpPr/>
            <p:nvPr/>
          </p:nvSpPr>
          <p:spPr>
            <a:xfrm>
              <a:off x="308424" y="6792159"/>
              <a:ext cx="2906529" cy="290652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a:p>
          </p:txBody>
        </p:sp>
        <p:sp>
          <p:nvSpPr>
            <p:cNvPr id="74" name="テキスト ボックス 73"/>
            <p:cNvSpPr txBox="1"/>
            <p:nvPr/>
          </p:nvSpPr>
          <p:spPr>
            <a:xfrm>
              <a:off x="338053" y="7617807"/>
              <a:ext cx="2068195" cy="1046440"/>
            </a:xfrm>
            <a:prstGeom prst="rect">
              <a:avLst/>
            </a:prstGeom>
            <a:noFill/>
          </p:spPr>
          <p:txBody>
            <a:bodyPr wrap="none" rtlCol="0">
              <a:spAutoFit/>
            </a:bodyPr>
            <a:lstStyle/>
            <a:p>
              <a:pPr algn="ctr"/>
              <a:r>
                <a:rPr lang="ja-JP" altLang="en-US" sz="4400" spc="-150" dirty="0">
                  <a:solidFill>
                    <a:schemeClr val="bg1"/>
                  </a:solidFill>
                  <a:latin typeface="HGPｺﾞｼｯｸE" panose="020B0900000000000000" pitchFamily="50" charset="-128"/>
                  <a:ea typeface="HGPｺﾞｼｯｸE" panose="020B0900000000000000" pitchFamily="50" charset="-128"/>
                </a:rPr>
                <a:t>貢献</a:t>
              </a:r>
              <a:r>
                <a:rPr lang="ja-JP" altLang="en-US" sz="3200" spc="-150" dirty="0">
                  <a:solidFill>
                    <a:schemeClr val="bg1"/>
                  </a:solidFill>
                  <a:latin typeface="HGPｺﾞｼｯｸE" panose="020B0900000000000000" pitchFamily="50" charset="-128"/>
                  <a:ea typeface="HGPｺﾞｼｯｸE" panose="020B0900000000000000" pitchFamily="50" charset="-128"/>
                </a:rPr>
                <a:t>する</a:t>
              </a:r>
              <a:endParaRPr kumimoji="1" lang="en-US" altLang="ja-JP" sz="3200" spc="-150" dirty="0">
                <a:solidFill>
                  <a:schemeClr val="bg1"/>
                </a:solidFill>
                <a:latin typeface="HGPｺﾞｼｯｸE" panose="020B0900000000000000" pitchFamily="50" charset="-128"/>
                <a:ea typeface="HGPｺﾞｼｯｸE" panose="020B0900000000000000" pitchFamily="50" charset="-128"/>
              </a:endParaRPr>
            </a:p>
            <a:p>
              <a:pPr algn="ctr"/>
              <a:r>
                <a:rPr kumimoji="1" lang="ja-JP" altLang="en-US" spc="-150" dirty="0">
                  <a:solidFill>
                    <a:schemeClr val="bg1"/>
                  </a:solidFill>
                  <a:latin typeface="HGPｺﾞｼｯｸE" panose="020B0900000000000000" pitchFamily="50" charset="-128"/>
                  <a:ea typeface="HGPｺﾞｼｯｸE" panose="020B0900000000000000" pitchFamily="50" charset="-128"/>
                </a:rPr>
                <a:t>力を身につける</a:t>
              </a:r>
            </a:p>
          </p:txBody>
        </p:sp>
        <p:sp>
          <p:nvSpPr>
            <p:cNvPr id="75" name="テキスト ボックス 74"/>
            <p:cNvSpPr txBox="1"/>
            <p:nvPr/>
          </p:nvSpPr>
          <p:spPr>
            <a:xfrm>
              <a:off x="756523" y="6858392"/>
              <a:ext cx="574196" cy="1015663"/>
            </a:xfrm>
            <a:prstGeom prst="rect">
              <a:avLst/>
            </a:prstGeom>
            <a:noFill/>
          </p:spPr>
          <p:txBody>
            <a:bodyPr wrap="none" rtlCol="0">
              <a:spAutoFit/>
            </a:bodyPr>
            <a:lstStyle/>
            <a:p>
              <a:r>
                <a:rPr lang="en-US" altLang="ja-JP" sz="6000" b="1" dirty="0">
                  <a:solidFill>
                    <a:schemeClr val="bg1"/>
                  </a:solidFill>
                </a:rPr>
                <a:t>3</a:t>
              </a:r>
              <a:endParaRPr kumimoji="1" lang="ja-JP" altLang="en-US" sz="6000" b="1" dirty="0">
                <a:solidFill>
                  <a:schemeClr val="bg1"/>
                </a:solidFill>
              </a:endParaRPr>
            </a:p>
          </p:txBody>
        </p:sp>
        <p:sp>
          <p:nvSpPr>
            <p:cNvPr id="76" name="テキスト ボックス 75"/>
            <p:cNvSpPr txBox="1"/>
            <p:nvPr/>
          </p:nvSpPr>
          <p:spPr>
            <a:xfrm>
              <a:off x="1154295" y="9052356"/>
              <a:ext cx="1289134" cy="461665"/>
            </a:xfrm>
            <a:prstGeom prst="rect">
              <a:avLst/>
            </a:prstGeom>
            <a:noFill/>
          </p:spPr>
          <p:txBody>
            <a:bodyPr wrap="none" rtlCol="0">
              <a:spAutoFit/>
            </a:bodyPr>
            <a:lstStyle/>
            <a:p>
              <a:pPr algn="ctr"/>
              <a:r>
                <a:rPr kumimoji="1" lang="ja-JP" altLang="en-US" sz="1200" dirty="0">
                  <a:solidFill>
                    <a:schemeClr val="bg1"/>
                  </a:solidFill>
                  <a:latin typeface="HGPｺﾞｼｯｸM" panose="020B0600000000000000" pitchFamily="50" charset="-128"/>
                  <a:ea typeface="HGPｺﾞｼｯｸM" panose="020B0600000000000000" pitchFamily="50" charset="-128"/>
                </a:rPr>
                <a:t>地域の一員として</a:t>
              </a:r>
              <a:endParaRPr kumimoji="1" lang="en-US" altLang="ja-JP" sz="1200" dirty="0">
                <a:solidFill>
                  <a:schemeClr val="bg1"/>
                </a:solidFill>
                <a:latin typeface="HGPｺﾞｼｯｸM" panose="020B0600000000000000" pitchFamily="50" charset="-128"/>
                <a:ea typeface="HGPｺﾞｼｯｸM" panose="020B0600000000000000" pitchFamily="50" charset="-128"/>
              </a:endParaRPr>
            </a:p>
            <a:p>
              <a:pPr algn="ctr"/>
              <a:r>
                <a:rPr kumimoji="1" lang="ja-JP" altLang="en-US" sz="1200" dirty="0">
                  <a:solidFill>
                    <a:schemeClr val="bg1"/>
                  </a:solidFill>
                  <a:latin typeface="HGPｺﾞｼｯｸM" panose="020B0600000000000000" pitchFamily="50" charset="-128"/>
                  <a:ea typeface="HGPｺﾞｼｯｸM" panose="020B0600000000000000" pitchFamily="50" charset="-128"/>
                </a:rPr>
                <a:t>活動する</a:t>
              </a:r>
            </a:p>
          </p:txBody>
        </p:sp>
      </p:grpSp>
      <p:sp>
        <p:nvSpPr>
          <p:cNvPr id="62" name="テキスト ボックス 61">
            <a:extLst>
              <a:ext uri="{FF2B5EF4-FFF2-40B4-BE49-F238E27FC236}">
                <a16:creationId xmlns:a16="http://schemas.microsoft.com/office/drawing/2014/main" id="{FDF236A7-8223-4820-BE02-09E4770D91C5}"/>
              </a:ext>
            </a:extLst>
          </p:cNvPr>
          <p:cNvSpPr txBox="1"/>
          <p:nvPr/>
        </p:nvSpPr>
        <p:spPr>
          <a:xfrm>
            <a:off x="4697647" y="641610"/>
            <a:ext cx="1928734" cy="400110"/>
          </a:xfrm>
          <a:prstGeom prst="rect">
            <a:avLst/>
          </a:prstGeom>
          <a:noFill/>
          <a:ln>
            <a:solidFill>
              <a:srgbClr val="49647F"/>
            </a:solidFill>
          </a:ln>
        </p:spPr>
        <p:txBody>
          <a:bodyPr wrap="none" rtlCol="0">
            <a:spAutoFit/>
          </a:bodyPr>
          <a:lstStyle/>
          <a:p>
            <a:pPr algn="r"/>
            <a:r>
              <a:rPr lang="ja-JP" altLang="en-US" sz="2000" dirty="0">
                <a:solidFill>
                  <a:srgbClr val="49647F"/>
                </a:solidFill>
                <a:latin typeface="HGPｺﾞｼｯｸE" panose="020B0900000000000000" pitchFamily="50" charset="-128"/>
                <a:ea typeface="HGPｺﾞｼｯｸE" panose="020B0900000000000000" pitchFamily="50" charset="-128"/>
                <a:cs typeface="メイリオ" panose="020B0604030504040204" pitchFamily="50" charset="-128"/>
              </a:rPr>
              <a:t>豊岡南中学校</a:t>
            </a:r>
            <a:r>
              <a:rPr lang="ja-JP" altLang="en-US" sz="1600" dirty="0">
                <a:solidFill>
                  <a:srgbClr val="49647F"/>
                </a:solidFill>
                <a:latin typeface="HGPｺﾞｼｯｸE" panose="020B0900000000000000" pitchFamily="50" charset="-128"/>
                <a:ea typeface="HGPｺﾞｼｯｸE" panose="020B0900000000000000" pitchFamily="50" charset="-128"/>
                <a:cs typeface="メイリオ" panose="020B0604030504040204" pitchFamily="50" charset="-128"/>
              </a:rPr>
              <a:t>版</a:t>
            </a:r>
          </a:p>
        </p:txBody>
      </p:sp>
    </p:spTree>
    <p:extLst>
      <p:ext uri="{BB962C8B-B14F-4D97-AF65-F5344CB8AC3E}">
        <p14:creationId xmlns:p14="http://schemas.microsoft.com/office/powerpoint/2010/main" val="1190558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正方形/長方形 55">
            <a:extLst>
              <a:ext uri="{FF2B5EF4-FFF2-40B4-BE49-F238E27FC236}">
                <a16:creationId xmlns:a16="http://schemas.microsoft.com/office/drawing/2014/main" id="{31ED4A88-DC42-44AF-A320-964F1524EA80}"/>
              </a:ext>
            </a:extLst>
          </p:cNvPr>
          <p:cNvSpPr/>
          <p:nvPr/>
        </p:nvSpPr>
        <p:spPr>
          <a:xfrm>
            <a:off x="0" y="-1"/>
            <a:ext cx="6858000" cy="756000"/>
          </a:xfrm>
          <a:prstGeom prst="rect">
            <a:avLst/>
          </a:prstGeom>
          <a:pattFill prst="lgGrid">
            <a:fgClr>
              <a:schemeClr val="bg1"/>
            </a:fgClr>
            <a:bgClr>
              <a:srgbClr val="49647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117C6A2B-4F67-4E2B-A7F6-6A495D729C70}"/>
              </a:ext>
            </a:extLst>
          </p:cNvPr>
          <p:cNvSpPr txBox="1"/>
          <p:nvPr/>
        </p:nvSpPr>
        <p:spPr>
          <a:xfrm>
            <a:off x="178365" y="161999"/>
            <a:ext cx="972000" cy="432000"/>
          </a:xfrm>
          <a:prstGeom prst="rect">
            <a:avLst/>
          </a:prstGeom>
          <a:solidFill>
            <a:schemeClr val="bg1"/>
          </a:solidFill>
        </p:spPr>
        <p:txBody>
          <a:bodyPr wrap="none" lIns="72000" tIns="0" rIns="72000" bIns="0" rtlCol="0" anchor="ctr" anchorCtr="0">
            <a:noAutofit/>
          </a:bodyPr>
          <a:lstStyle/>
          <a:p>
            <a:pPr algn="ctr"/>
            <a:r>
              <a:rPr lang="ja-JP" altLang="en-US" sz="1600" dirty="0">
                <a:solidFill>
                  <a:srgbClr val="49647F"/>
                </a:solidFill>
                <a:effectLst/>
                <a:latin typeface="HGP創英角ｺﾞｼｯｸUB" panose="020B0900000000000000" pitchFamily="50" charset="-128"/>
                <a:ea typeface="HGP創英角ｺﾞｼｯｸUB" panose="020B0900000000000000" pitchFamily="50" charset="-128"/>
              </a:rPr>
              <a:t>参考資料</a:t>
            </a:r>
            <a:endParaRPr kumimoji="1" lang="ja-JP" altLang="en-US" sz="1600" dirty="0">
              <a:solidFill>
                <a:srgbClr val="49647F"/>
              </a:solidFill>
              <a:effectLst/>
              <a:latin typeface="HGP創英角ｺﾞｼｯｸUB" panose="020B0900000000000000" pitchFamily="50" charset="-128"/>
              <a:ea typeface="HGP創英角ｺﾞｼｯｸUB" panose="020B0900000000000000" pitchFamily="50" charset="-128"/>
            </a:endParaRPr>
          </a:p>
        </p:txBody>
      </p:sp>
      <p:sp>
        <p:nvSpPr>
          <p:cNvPr id="60" name="テキスト ボックス 59">
            <a:extLst>
              <a:ext uri="{FF2B5EF4-FFF2-40B4-BE49-F238E27FC236}">
                <a16:creationId xmlns:a16="http://schemas.microsoft.com/office/drawing/2014/main" id="{377497FD-9966-44E4-B813-4D02080D280E}"/>
              </a:ext>
            </a:extLst>
          </p:cNvPr>
          <p:cNvSpPr txBox="1"/>
          <p:nvPr/>
        </p:nvSpPr>
        <p:spPr>
          <a:xfrm>
            <a:off x="1346741" y="188507"/>
            <a:ext cx="4509248"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dirty="0">
                <a:solidFill>
                  <a:schemeClr val="bg1"/>
                </a:solidFill>
                <a:effectLst>
                  <a:glow rad="127000">
                    <a:srgbClr val="49647F"/>
                  </a:glow>
                </a:effectLst>
                <a:latin typeface="HGP創英角ｺﾞｼｯｸUB" panose="020B0900000000000000" pitchFamily="50" charset="-128"/>
                <a:ea typeface="HGP創英角ｺﾞｼｯｸUB" panose="020B0900000000000000" pitchFamily="50" charset="-128"/>
              </a:rPr>
              <a:t>災害</a:t>
            </a:r>
            <a:r>
              <a:rPr lang="ja-JP" altLang="en-US" sz="2000" dirty="0">
                <a:solidFill>
                  <a:schemeClr val="bg1"/>
                </a:solidFill>
                <a:effectLst>
                  <a:glow rad="127000">
                    <a:srgbClr val="49647F"/>
                  </a:glow>
                </a:effectLst>
                <a:latin typeface="HGP創英角ｺﾞｼｯｸUB" panose="020B0900000000000000" pitchFamily="50" charset="-128"/>
                <a:ea typeface="HGP創英角ｺﾞｼｯｸUB" panose="020B0900000000000000" pitchFamily="50" charset="-128"/>
              </a:rPr>
              <a:t>に</a:t>
            </a:r>
            <a:r>
              <a:rPr lang="ja-JP" altLang="en-US" sz="2400" dirty="0">
                <a:solidFill>
                  <a:schemeClr val="bg1"/>
                </a:solidFill>
                <a:effectLst>
                  <a:glow rad="127000">
                    <a:srgbClr val="49647F"/>
                  </a:glow>
                </a:effectLst>
                <a:latin typeface="HGP創英角ｺﾞｼｯｸUB" panose="020B0900000000000000" pitchFamily="50" charset="-128"/>
                <a:ea typeface="HGP創英角ｺﾞｼｯｸUB" panose="020B0900000000000000" pitchFamily="50" charset="-128"/>
              </a:rPr>
              <a:t>対</a:t>
            </a:r>
            <a:r>
              <a:rPr lang="ja-JP" altLang="en-US" sz="2000" dirty="0">
                <a:solidFill>
                  <a:schemeClr val="bg1"/>
                </a:solidFill>
                <a:effectLst>
                  <a:glow rad="127000">
                    <a:srgbClr val="49647F"/>
                  </a:glow>
                </a:effectLst>
                <a:latin typeface="HGP創英角ｺﾞｼｯｸUB" panose="020B0900000000000000" pitchFamily="50" charset="-128"/>
                <a:ea typeface="HGP創英角ｺﾞｼｯｸUB" panose="020B0900000000000000" pitchFamily="50" charset="-128"/>
              </a:rPr>
              <a:t>して</a:t>
            </a:r>
            <a:r>
              <a:rPr lang="ja-JP" altLang="en-US" sz="2400" dirty="0">
                <a:solidFill>
                  <a:schemeClr val="bg1"/>
                </a:solidFill>
                <a:effectLst>
                  <a:glow rad="127000">
                    <a:srgbClr val="49647F"/>
                  </a:glow>
                </a:effectLst>
                <a:latin typeface="HGP創英角ｺﾞｼｯｸUB" panose="020B0900000000000000" pitchFamily="50" charset="-128"/>
                <a:ea typeface="HGP創英角ｺﾞｼｯｸUB" panose="020B0900000000000000" pitchFamily="50" charset="-128"/>
              </a:rPr>
              <a:t>非常</a:t>
            </a:r>
            <a:r>
              <a:rPr lang="ja-JP" altLang="en-US" sz="2000" dirty="0">
                <a:solidFill>
                  <a:schemeClr val="bg1"/>
                </a:solidFill>
                <a:effectLst>
                  <a:glow rad="127000">
                    <a:srgbClr val="49647F"/>
                  </a:glow>
                </a:effectLst>
                <a:latin typeface="HGP創英角ｺﾞｼｯｸUB" panose="020B0900000000000000" pitchFamily="50" charset="-128"/>
                <a:ea typeface="HGP創英角ｺﾞｼｯｸUB" panose="020B0900000000000000" pitchFamily="50" charset="-128"/>
              </a:rPr>
              <a:t>に</a:t>
            </a:r>
            <a:r>
              <a:rPr lang="ja-JP" altLang="en-US" sz="2400" dirty="0">
                <a:solidFill>
                  <a:schemeClr val="bg1"/>
                </a:solidFill>
                <a:effectLst>
                  <a:glow rad="127000">
                    <a:srgbClr val="49647F"/>
                  </a:glow>
                </a:effectLst>
                <a:latin typeface="HGP創英角ｺﾞｼｯｸUB" panose="020B0900000000000000" pitchFamily="50" charset="-128"/>
                <a:ea typeface="HGP創英角ｺﾞｼｯｸUB" panose="020B0900000000000000" pitchFamily="50" charset="-128"/>
              </a:rPr>
              <a:t>脆弱</a:t>
            </a:r>
            <a:r>
              <a:rPr lang="ja-JP" altLang="en-US" sz="2000" dirty="0">
                <a:solidFill>
                  <a:schemeClr val="bg1"/>
                </a:solidFill>
                <a:effectLst>
                  <a:glow rad="127000">
                    <a:srgbClr val="49647F"/>
                  </a:glow>
                </a:effectLst>
                <a:latin typeface="HGP創英角ｺﾞｼｯｸUB" panose="020B0900000000000000" pitchFamily="50" charset="-128"/>
                <a:ea typeface="HGP創英角ｺﾞｼｯｸUB" panose="020B0900000000000000" pitchFamily="50" charset="-128"/>
              </a:rPr>
              <a:t>な</a:t>
            </a:r>
            <a:r>
              <a:rPr lang="ja-JP" altLang="en-US" sz="2400" dirty="0">
                <a:solidFill>
                  <a:schemeClr val="bg1"/>
                </a:solidFill>
                <a:effectLst>
                  <a:glow rad="127000">
                    <a:srgbClr val="49647F"/>
                  </a:glow>
                </a:effectLst>
                <a:latin typeface="HGP創英角ｺﾞｼｯｸUB" panose="020B0900000000000000" pitchFamily="50" charset="-128"/>
                <a:ea typeface="HGP創英角ｺﾞｼｯｸUB" panose="020B0900000000000000" pitchFamily="50" charset="-128"/>
              </a:rPr>
              <a:t>国土構造</a:t>
            </a:r>
            <a:endParaRPr kumimoji="1" lang="ja-JP" altLang="en-US" sz="4000" b="0" i="0" u="none" strike="noStrike" kern="1200" cap="none" spc="0" normalizeH="0" baseline="0" noProof="0" dirty="0">
              <a:ln>
                <a:noFill/>
              </a:ln>
              <a:solidFill>
                <a:schemeClr val="bg1"/>
              </a:solidFill>
              <a:effectLst>
                <a:glow rad="127000">
                  <a:srgbClr val="49647F"/>
                </a:glow>
              </a:effectLst>
              <a:uLnTx/>
              <a:uFillTx/>
              <a:latin typeface="HGP創英角ｺﾞｼｯｸUB" panose="020B0900000000000000" pitchFamily="50" charset="-128"/>
              <a:ea typeface="HGP創英角ｺﾞｼｯｸUB" panose="020B0900000000000000" pitchFamily="50" charset="-128"/>
            </a:endParaRPr>
          </a:p>
        </p:txBody>
      </p:sp>
      <p:sp>
        <p:nvSpPr>
          <p:cNvPr id="70" name="正方形/長方形 69">
            <a:extLst>
              <a:ext uri="{FF2B5EF4-FFF2-40B4-BE49-F238E27FC236}">
                <a16:creationId xmlns:a16="http://schemas.microsoft.com/office/drawing/2014/main" id="{8E3D48A7-4468-4E90-A32E-09C3E5BDA295}"/>
              </a:ext>
            </a:extLst>
          </p:cNvPr>
          <p:cNvSpPr/>
          <p:nvPr/>
        </p:nvSpPr>
        <p:spPr>
          <a:xfrm>
            <a:off x="508626" y="1664770"/>
            <a:ext cx="2808000" cy="504000"/>
          </a:xfrm>
          <a:prstGeom prst="rect">
            <a:avLst/>
          </a:prstGeom>
        </p:spPr>
        <p:txBody>
          <a:bodyPr wrap="square" lIns="0" tIns="0" rIns="0" bIns="0">
            <a:noAutofit/>
          </a:bodyPr>
          <a:lstStyle/>
          <a:p>
            <a:pPr algn="just">
              <a:lnSpc>
                <a:spcPct val="130000"/>
              </a:lnSpc>
            </a:pPr>
            <a:r>
              <a:rPr lang="ja-JP" altLang="en-US" sz="1300" dirty="0">
                <a:latin typeface="ＭＳ 明朝" panose="02020609040205080304" pitchFamily="17" charset="-128"/>
                <a:ea typeface="ＭＳ 明朝" panose="02020609040205080304" pitchFamily="17" charset="-128"/>
              </a:rPr>
              <a:t>日本は、台風の通り道に位置し、梅雨があるため、雨が多く、日本の各地で水害が起きてしまっています。</a:t>
            </a:r>
          </a:p>
        </p:txBody>
      </p:sp>
      <p:sp>
        <p:nvSpPr>
          <p:cNvPr id="113" name="テキスト ボックス 112">
            <a:extLst>
              <a:ext uri="{FF2B5EF4-FFF2-40B4-BE49-F238E27FC236}">
                <a16:creationId xmlns:a16="http://schemas.microsoft.com/office/drawing/2014/main" id="{A0BB73C0-7C43-4DF1-8578-552FD5F4EF26}"/>
              </a:ext>
            </a:extLst>
          </p:cNvPr>
          <p:cNvSpPr txBox="1"/>
          <p:nvPr/>
        </p:nvSpPr>
        <p:spPr>
          <a:xfrm>
            <a:off x="178365" y="853775"/>
            <a:ext cx="28151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49647F"/>
                </a:solidFill>
                <a:effectLst/>
                <a:uLnTx/>
                <a:uFillTx/>
                <a:latin typeface="HGP創英角ｺﾞｼｯｸUB" panose="020B0900000000000000" pitchFamily="50" charset="-128"/>
                <a:ea typeface="HGP創英角ｺﾞｼｯｸUB" panose="020B0900000000000000" pitchFamily="50" charset="-128"/>
              </a:rPr>
              <a:t>■ 日本列島は災害列島</a:t>
            </a:r>
          </a:p>
        </p:txBody>
      </p:sp>
      <p:sp>
        <p:nvSpPr>
          <p:cNvPr id="31" name="テキスト ボックス 30">
            <a:extLst>
              <a:ext uri="{FF2B5EF4-FFF2-40B4-BE49-F238E27FC236}">
                <a16:creationId xmlns:a16="http://schemas.microsoft.com/office/drawing/2014/main" id="{80DE169A-B172-4255-8A23-C9A9BA26643E}"/>
              </a:ext>
            </a:extLst>
          </p:cNvPr>
          <p:cNvSpPr txBox="1"/>
          <p:nvPr/>
        </p:nvSpPr>
        <p:spPr>
          <a:xfrm>
            <a:off x="178365" y="5283124"/>
            <a:ext cx="17892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49647F"/>
                </a:solidFill>
                <a:effectLst/>
                <a:uLnTx/>
                <a:uFillTx/>
                <a:latin typeface="HGP創英角ｺﾞｼｯｸUB" panose="020B0900000000000000" pitchFamily="50" charset="-128"/>
                <a:ea typeface="HGP創英角ｺﾞｼｯｸUB" panose="020B0900000000000000" pitchFamily="50" charset="-128"/>
              </a:rPr>
              <a:t>■ 日本の国土</a:t>
            </a:r>
          </a:p>
        </p:txBody>
      </p:sp>
      <p:sp>
        <p:nvSpPr>
          <p:cNvPr id="32" name="正方形/長方形 31">
            <a:extLst>
              <a:ext uri="{FF2B5EF4-FFF2-40B4-BE49-F238E27FC236}">
                <a16:creationId xmlns:a16="http://schemas.microsoft.com/office/drawing/2014/main" id="{4158967D-283E-402D-9329-CACD548FBC66}"/>
              </a:ext>
            </a:extLst>
          </p:cNvPr>
          <p:cNvSpPr/>
          <p:nvPr/>
        </p:nvSpPr>
        <p:spPr>
          <a:xfrm>
            <a:off x="564684" y="5688535"/>
            <a:ext cx="2864315" cy="835678"/>
          </a:xfrm>
          <a:prstGeom prst="rect">
            <a:avLst/>
          </a:prstGeom>
        </p:spPr>
        <p:txBody>
          <a:bodyPr wrap="square">
            <a:spAutoFit/>
          </a:bodyPr>
          <a:lstStyle/>
          <a:p>
            <a:pPr algn="just">
              <a:lnSpc>
                <a:spcPct val="130000"/>
              </a:lnSpc>
            </a:pPr>
            <a:r>
              <a:rPr lang="ja-JP" altLang="en-US" sz="1300" dirty="0">
                <a:latin typeface="Century" panose="02040604050505020304" pitchFamily="18" charset="0"/>
                <a:ea typeface="ＭＳ 明朝" panose="02020609040205080304" pitchFamily="17" charset="-128"/>
              </a:rPr>
              <a:t>　国土の</a:t>
            </a:r>
            <a:r>
              <a:rPr lang="en-US" altLang="ja-JP" sz="1300" dirty="0">
                <a:latin typeface="Century" panose="02040604050505020304" pitchFamily="18" charset="0"/>
                <a:ea typeface="ＭＳ 明朝" panose="02020609040205080304" pitchFamily="17" charset="-128"/>
              </a:rPr>
              <a:t>10%</a:t>
            </a:r>
            <a:r>
              <a:rPr lang="ja-JP" altLang="en-US" sz="1300" dirty="0">
                <a:latin typeface="Century" panose="02040604050505020304" pitchFamily="18" charset="0"/>
                <a:ea typeface="ＭＳ 明朝" panose="02020609040205080304" pitchFamily="17" charset="-128"/>
              </a:rPr>
              <a:t>しかない洪水氾濫区域に、人口の約</a:t>
            </a:r>
            <a:r>
              <a:rPr lang="en-US" altLang="ja-JP" sz="1300" dirty="0">
                <a:latin typeface="Century" panose="02040604050505020304" pitchFamily="18" charset="0"/>
                <a:ea typeface="ＭＳ 明朝" panose="02020609040205080304" pitchFamily="17" charset="-128"/>
              </a:rPr>
              <a:t>50%</a:t>
            </a:r>
            <a:r>
              <a:rPr lang="ja-JP" altLang="en-US" sz="1300" dirty="0">
                <a:latin typeface="Century" panose="02040604050505020304" pitchFamily="18" charset="0"/>
                <a:ea typeface="ＭＳ 明朝" panose="02020609040205080304" pitchFamily="17" charset="-128"/>
              </a:rPr>
              <a:t>、資産の約</a:t>
            </a:r>
            <a:r>
              <a:rPr lang="en-US" altLang="ja-JP" sz="1300" dirty="0">
                <a:latin typeface="Century" panose="02040604050505020304" pitchFamily="18" charset="0"/>
                <a:ea typeface="ＭＳ 明朝" panose="02020609040205080304" pitchFamily="17" charset="-128"/>
              </a:rPr>
              <a:t>75%</a:t>
            </a:r>
            <a:r>
              <a:rPr lang="ja-JP" altLang="en-US" sz="1300" dirty="0">
                <a:latin typeface="Century" panose="02040604050505020304" pitchFamily="18" charset="0"/>
                <a:ea typeface="ＭＳ 明朝" panose="02020609040205080304" pitchFamily="17" charset="-128"/>
              </a:rPr>
              <a:t>が集中しています。</a:t>
            </a:r>
          </a:p>
        </p:txBody>
      </p:sp>
      <p:pic>
        <p:nvPicPr>
          <p:cNvPr id="3" name="図 2">
            <a:extLst>
              <a:ext uri="{FF2B5EF4-FFF2-40B4-BE49-F238E27FC236}">
                <a16:creationId xmlns:a16="http://schemas.microsoft.com/office/drawing/2014/main" id="{217F1736-EAC2-4526-8949-6C15332EB387}"/>
              </a:ext>
            </a:extLst>
          </p:cNvPr>
          <p:cNvPicPr>
            <a:picLocks noChangeAspect="1"/>
          </p:cNvPicPr>
          <p:nvPr/>
        </p:nvPicPr>
        <p:blipFill rotWithShape="1">
          <a:blip r:embed="rId2"/>
          <a:srcRect l="27223" t="22365" r="14762" b="26025"/>
          <a:stretch/>
        </p:blipFill>
        <p:spPr>
          <a:xfrm>
            <a:off x="3619396" y="5711063"/>
            <a:ext cx="3006431" cy="1671554"/>
          </a:xfrm>
          <a:prstGeom prst="rect">
            <a:avLst/>
          </a:prstGeom>
        </p:spPr>
      </p:pic>
      <p:sp>
        <p:nvSpPr>
          <p:cNvPr id="11" name="正方形/長方形 10">
            <a:extLst>
              <a:ext uri="{FF2B5EF4-FFF2-40B4-BE49-F238E27FC236}">
                <a16:creationId xmlns:a16="http://schemas.microsoft.com/office/drawing/2014/main" id="{BBB16D38-EFA5-4BD0-951D-E65927D9DF00}"/>
              </a:ext>
            </a:extLst>
          </p:cNvPr>
          <p:cNvSpPr/>
          <p:nvPr/>
        </p:nvSpPr>
        <p:spPr>
          <a:xfrm>
            <a:off x="564684" y="6503266"/>
            <a:ext cx="2864315" cy="1362232"/>
          </a:xfrm>
          <a:prstGeom prst="rect">
            <a:avLst/>
          </a:prstGeom>
        </p:spPr>
        <p:txBody>
          <a:bodyPr wrap="square">
            <a:spAutoFit/>
          </a:bodyPr>
          <a:lstStyle/>
          <a:p>
            <a:pPr algn="just">
              <a:lnSpc>
                <a:spcPct val="130000"/>
              </a:lnSpc>
            </a:pPr>
            <a:r>
              <a:rPr lang="ja-JP" altLang="en-US" sz="1300" dirty="0">
                <a:latin typeface="Century" panose="02040604050505020304" pitchFamily="18" charset="0"/>
                <a:ea typeface="ＭＳ 明朝" panose="02020609040205080304" pitchFamily="17" charset="-128"/>
              </a:rPr>
              <a:t>　また、日本の河川は急勾配なため、大雨が降れば上流から下流へと一気に流れることになるため、水害がひとたび起きれば、大きな被害が発生してしまいます。</a:t>
            </a:r>
          </a:p>
        </p:txBody>
      </p:sp>
      <p:sp>
        <p:nvSpPr>
          <p:cNvPr id="19" name="正方形/長方形 18">
            <a:extLst>
              <a:ext uri="{FF2B5EF4-FFF2-40B4-BE49-F238E27FC236}">
                <a16:creationId xmlns:a16="http://schemas.microsoft.com/office/drawing/2014/main" id="{29BA8A56-81D8-435E-A6A9-345EB694CE2D}"/>
              </a:ext>
            </a:extLst>
          </p:cNvPr>
          <p:cNvSpPr/>
          <p:nvPr/>
        </p:nvSpPr>
        <p:spPr>
          <a:xfrm>
            <a:off x="3673489" y="1664770"/>
            <a:ext cx="2808000" cy="504000"/>
          </a:xfrm>
          <a:prstGeom prst="rect">
            <a:avLst/>
          </a:prstGeom>
        </p:spPr>
        <p:txBody>
          <a:bodyPr wrap="square" lIns="0" tIns="0" rIns="0" bIns="0">
            <a:noAutofit/>
          </a:bodyPr>
          <a:lstStyle/>
          <a:p>
            <a:pPr>
              <a:lnSpc>
                <a:spcPct val="130000"/>
              </a:lnSpc>
            </a:pPr>
            <a:r>
              <a:rPr lang="ja-JP" altLang="en-US" sz="1300" dirty="0">
                <a:latin typeface="ＭＳ 明朝" panose="02020609040205080304" pitchFamily="17" charset="-128"/>
                <a:ea typeface="ＭＳ 明朝" panose="02020609040205080304" pitchFamily="17" charset="-128"/>
              </a:rPr>
              <a:t>４つのプレートが重なる場所に位置しているため、水害だけでなく、地震・火山が非常に多く発生します。</a:t>
            </a:r>
          </a:p>
        </p:txBody>
      </p:sp>
      <p:grpSp>
        <p:nvGrpSpPr>
          <p:cNvPr id="8" name="グループ化 7">
            <a:extLst>
              <a:ext uri="{FF2B5EF4-FFF2-40B4-BE49-F238E27FC236}">
                <a16:creationId xmlns:a16="http://schemas.microsoft.com/office/drawing/2014/main" id="{E84AFB88-3196-40F8-B650-41021DB062BF}"/>
              </a:ext>
            </a:extLst>
          </p:cNvPr>
          <p:cNvGrpSpPr/>
          <p:nvPr/>
        </p:nvGrpSpPr>
        <p:grpSpPr>
          <a:xfrm>
            <a:off x="681645" y="2501674"/>
            <a:ext cx="2461962" cy="2268000"/>
            <a:chOff x="640884" y="2549299"/>
            <a:chExt cx="2461962" cy="2268000"/>
          </a:xfrm>
        </p:grpSpPr>
        <p:pic>
          <p:nvPicPr>
            <p:cNvPr id="1028" name="Picture 4" descr="台風の月別の主な経路図">
              <a:extLst>
                <a:ext uri="{FF2B5EF4-FFF2-40B4-BE49-F238E27FC236}">
                  <a16:creationId xmlns:a16="http://schemas.microsoft.com/office/drawing/2014/main" id="{A278C9F4-E96D-4528-930F-7672F9797A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984" y="2549299"/>
              <a:ext cx="2423862" cy="226800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97944D95-C69D-46C0-8E32-00F868906486}"/>
                </a:ext>
              </a:extLst>
            </p:cNvPr>
            <p:cNvSpPr txBox="1"/>
            <p:nvPr/>
          </p:nvSpPr>
          <p:spPr>
            <a:xfrm>
              <a:off x="640884" y="2608538"/>
              <a:ext cx="607859" cy="430887"/>
            </a:xfrm>
            <a:prstGeom prst="rect">
              <a:avLst/>
            </a:prstGeom>
            <a:noFill/>
          </p:spPr>
          <p:txBody>
            <a:bodyPr wrap="none" rtlCol="0">
              <a:spAutoFit/>
            </a:bodyPr>
            <a:lstStyle/>
            <a:p>
              <a:r>
                <a:rPr kumimoji="1" lang="ja-JP" altLang="en-US" sz="1100" dirty="0">
                  <a:effectLst>
                    <a:glow rad="127000">
                      <a:schemeClr val="bg1"/>
                    </a:glow>
                  </a:effectLst>
                </a:rPr>
                <a:t>引用）</a:t>
              </a:r>
              <a:endParaRPr kumimoji="1" lang="en-US" altLang="ja-JP" sz="1100" dirty="0">
                <a:effectLst>
                  <a:glow rad="127000">
                    <a:schemeClr val="bg1"/>
                  </a:glow>
                </a:effectLst>
              </a:endParaRPr>
            </a:p>
            <a:p>
              <a:r>
                <a:rPr kumimoji="1" lang="ja-JP" altLang="en-US" sz="1100" dirty="0">
                  <a:effectLst>
                    <a:glow rad="127000">
                      <a:schemeClr val="bg1"/>
                    </a:glow>
                  </a:effectLst>
                </a:rPr>
                <a:t>気象庁</a:t>
              </a:r>
            </a:p>
          </p:txBody>
        </p:sp>
      </p:grpSp>
      <p:sp>
        <p:nvSpPr>
          <p:cNvPr id="21" name="正方形/長方形 20">
            <a:extLst>
              <a:ext uri="{FF2B5EF4-FFF2-40B4-BE49-F238E27FC236}">
                <a16:creationId xmlns:a16="http://schemas.microsoft.com/office/drawing/2014/main" id="{DD07E76B-5B48-4F4B-9393-BEFCEA6B998F}"/>
              </a:ext>
            </a:extLst>
          </p:cNvPr>
          <p:cNvSpPr/>
          <p:nvPr/>
        </p:nvSpPr>
        <p:spPr>
          <a:xfrm>
            <a:off x="1455669" y="1305846"/>
            <a:ext cx="913914" cy="288147"/>
          </a:xfrm>
          <a:prstGeom prst="rect">
            <a:avLst/>
          </a:prstGeom>
          <a:ln>
            <a:solidFill>
              <a:srgbClr val="49647F"/>
            </a:solidFill>
          </a:ln>
        </p:spPr>
        <p:txBody>
          <a:bodyPr wrap="none" lIns="216000" tIns="36000" rIns="216000" bIns="36000" anchor="ctr" anchorCtr="0">
            <a:spAutoFit/>
          </a:bodyPr>
          <a:lstStyle/>
          <a:p>
            <a:pPr algn="just"/>
            <a:r>
              <a:rPr lang="ja-JP" altLang="en-US" sz="1400" dirty="0">
                <a:solidFill>
                  <a:srgbClr val="49647F"/>
                </a:solidFill>
                <a:latin typeface="HGP創英角ｺﾞｼｯｸUB" panose="020B0900000000000000" pitchFamily="50" charset="-128"/>
                <a:ea typeface="HGP創英角ｺﾞｼｯｸUB" panose="020B0900000000000000" pitchFamily="50" charset="-128"/>
              </a:rPr>
              <a:t>水　害</a:t>
            </a:r>
          </a:p>
        </p:txBody>
      </p:sp>
      <p:sp>
        <p:nvSpPr>
          <p:cNvPr id="22" name="正方形/長方形 21">
            <a:extLst>
              <a:ext uri="{FF2B5EF4-FFF2-40B4-BE49-F238E27FC236}">
                <a16:creationId xmlns:a16="http://schemas.microsoft.com/office/drawing/2014/main" id="{89C494CD-8A80-43CE-9B45-F64AA04E1AC4}"/>
              </a:ext>
            </a:extLst>
          </p:cNvPr>
          <p:cNvSpPr/>
          <p:nvPr/>
        </p:nvSpPr>
        <p:spPr>
          <a:xfrm>
            <a:off x="4455423" y="1305846"/>
            <a:ext cx="1244132" cy="288147"/>
          </a:xfrm>
          <a:prstGeom prst="rect">
            <a:avLst/>
          </a:prstGeom>
          <a:ln>
            <a:solidFill>
              <a:srgbClr val="49647F"/>
            </a:solidFill>
          </a:ln>
        </p:spPr>
        <p:txBody>
          <a:bodyPr wrap="none" lIns="216000" tIns="36000" rIns="216000" bIns="36000" anchor="ctr" anchorCtr="0">
            <a:spAutoFit/>
          </a:bodyPr>
          <a:lstStyle/>
          <a:p>
            <a:pPr algn="just"/>
            <a:r>
              <a:rPr lang="ja-JP" altLang="en-US" sz="1400" dirty="0">
                <a:solidFill>
                  <a:srgbClr val="49647F"/>
                </a:solidFill>
                <a:latin typeface="HGP創英角ｺﾞｼｯｸUB" panose="020B0900000000000000" pitchFamily="50" charset="-128"/>
                <a:ea typeface="HGP創英角ｺﾞｼｯｸUB" panose="020B0900000000000000" pitchFamily="50" charset="-128"/>
              </a:rPr>
              <a:t>地震・火山</a:t>
            </a:r>
          </a:p>
        </p:txBody>
      </p:sp>
      <p:sp>
        <p:nvSpPr>
          <p:cNvPr id="27" name="テキスト ボックス 26">
            <a:extLst>
              <a:ext uri="{FF2B5EF4-FFF2-40B4-BE49-F238E27FC236}">
                <a16:creationId xmlns:a16="http://schemas.microsoft.com/office/drawing/2014/main" id="{CBDCA82C-DE24-4630-82B1-D2AD9C20BA45}"/>
              </a:ext>
            </a:extLst>
          </p:cNvPr>
          <p:cNvSpPr txBox="1"/>
          <p:nvPr/>
        </p:nvSpPr>
        <p:spPr>
          <a:xfrm>
            <a:off x="637298" y="4776456"/>
            <a:ext cx="2506309" cy="400110"/>
          </a:xfrm>
          <a:prstGeom prst="rect">
            <a:avLst/>
          </a:prstGeom>
          <a:noFill/>
        </p:spPr>
        <p:txBody>
          <a:bodyPr wrap="square">
            <a:spAutoFit/>
          </a:bodyPr>
          <a:lstStyle/>
          <a:p>
            <a:pPr marL="182563" indent="-182563"/>
            <a:r>
              <a:rPr lang="ja-JP" altLang="en-US" sz="1000" dirty="0"/>
              <a:t>▲</a:t>
            </a:r>
            <a:r>
              <a:rPr lang="en-US" altLang="ja-JP" sz="1000" dirty="0"/>
              <a:t>	</a:t>
            </a:r>
            <a:r>
              <a:rPr lang="ja-JP" altLang="en-US" sz="1000" dirty="0"/>
              <a:t>台風の月別の主な経路（実線は主な経路、破線はそれに準ずる経路）</a:t>
            </a:r>
          </a:p>
        </p:txBody>
      </p:sp>
      <p:sp>
        <p:nvSpPr>
          <p:cNvPr id="33" name="テキスト ボックス 32">
            <a:extLst>
              <a:ext uri="{FF2B5EF4-FFF2-40B4-BE49-F238E27FC236}">
                <a16:creationId xmlns:a16="http://schemas.microsoft.com/office/drawing/2014/main" id="{96C99C96-4D55-4781-B3B2-1B9E88B50419}"/>
              </a:ext>
            </a:extLst>
          </p:cNvPr>
          <p:cNvSpPr txBox="1"/>
          <p:nvPr/>
        </p:nvSpPr>
        <p:spPr>
          <a:xfrm>
            <a:off x="4372272" y="7371769"/>
            <a:ext cx="1531188" cy="253916"/>
          </a:xfrm>
          <a:prstGeom prst="rect">
            <a:avLst/>
          </a:prstGeom>
          <a:noFill/>
        </p:spPr>
        <p:txBody>
          <a:bodyPr wrap="none">
            <a:spAutoFit/>
          </a:bodyPr>
          <a:lstStyle/>
          <a:p>
            <a:pPr algn="ctr"/>
            <a:r>
              <a:rPr lang="ja-JP" altLang="en-US" sz="1050" dirty="0"/>
              <a:t>▲日本の国土利用状況</a:t>
            </a:r>
          </a:p>
        </p:txBody>
      </p:sp>
      <p:sp>
        <p:nvSpPr>
          <p:cNvPr id="15" name="テキスト ボックス 14">
            <a:extLst>
              <a:ext uri="{FF2B5EF4-FFF2-40B4-BE49-F238E27FC236}">
                <a16:creationId xmlns:a16="http://schemas.microsoft.com/office/drawing/2014/main" id="{9B8FF0E4-E526-4165-A6AE-2EF71A1EDC47}"/>
              </a:ext>
            </a:extLst>
          </p:cNvPr>
          <p:cNvSpPr txBox="1"/>
          <p:nvPr/>
        </p:nvSpPr>
        <p:spPr>
          <a:xfrm>
            <a:off x="5188178" y="5467995"/>
            <a:ext cx="1335622" cy="261610"/>
          </a:xfrm>
          <a:prstGeom prst="rect">
            <a:avLst/>
          </a:prstGeom>
          <a:noFill/>
        </p:spPr>
        <p:txBody>
          <a:bodyPr wrap="none" rtlCol="0">
            <a:spAutoFit/>
          </a:bodyPr>
          <a:lstStyle/>
          <a:p>
            <a:r>
              <a:rPr kumimoji="1" lang="ja-JP" altLang="en-US" sz="1100" dirty="0">
                <a:effectLst>
                  <a:glow rad="127000">
                    <a:schemeClr val="bg1"/>
                  </a:glow>
                </a:effectLst>
              </a:rPr>
              <a:t>引用）　国土交通省</a:t>
            </a:r>
          </a:p>
        </p:txBody>
      </p:sp>
      <p:grpSp>
        <p:nvGrpSpPr>
          <p:cNvPr id="16" name="グループ化 15">
            <a:extLst>
              <a:ext uri="{FF2B5EF4-FFF2-40B4-BE49-F238E27FC236}">
                <a16:creationId xmlns:a16="http://schemas.microsoft.com/office/drawing/2014/main" id="{FA653EEA-4193-4C0F-B0B0-34F8801A3B87}"/>
              </a:ext>
            </a:extLst>
          </p:cNvPr>
          <p:cNvGrpSpPr/>
          <p:nvPr/>
        </p:nvGrpSpPr>
        <p:grpSpPr>
          <a:xfrm>
            <a:off x="2279446" y="7646749"/>
            <a:ext cx="4185651" cy="2144220"/>
            <a:chOff x="1336173" y="7614837"/>
            <a:chExt cx="4185651" cy="2144220"/>
          </a:xfrm>
        </p:grpSpPr>
        <p:pic>
          <p:nvPicPr>
            <p:cNvPr id="4" name="図 3">
              <a:extLst>
                <a:ext uri="{FF2B5EF4-FFF2-40B4-BE49-F238E27FC236}">
                  <a16:creationId xmlns:a16="http://schemas.microsoft.com/office/drawing/2014/main" id="{29F78C1C-F587-4332-B321-DC4FED9CA51E}"/>
                </a:ext>
              </a:extLst>
            </p:cNvPr>
            <p:cNvPicPr>
              <a:picLocks noChangeAspect="1"/>
            </p:cNvPicPr>
            <p:nvPr/>
          </p:nvPicPr>
          <p:blipFill>
            <a:blip r:embed="rId4"/>
            <a:stretch>
              <a:fillRect/>
            </a:stretch>
          </p:blipFill>
          <p:spPr>
            <a:xfrm>
              <a:off x="1336173" y="7614837"/>
              <a:ext cx="4185651" cy="1933720"/>
            </a:xfrm>
            <a:prstGeom prst="rect">
              <a:avLst/>
            </a:prstGeom>
          </p:spPr>
        </p:pic>
        <p:sp>
          <p:nvSpPr>
            <p:cNvPr id="30" name="テキスト ボックス 29">
              <a:extLst>
                <a:ext uri="{FF2B5EF4-FFF2-40B4-BE49-F238E27FC236}">
                  <a16:creationId xmlns:a16="http://schemas.microsoft.com/office/drawing/2014/main" id="{12095589-EC87-405C-AA36-4219F6C8DA73}"/>
                </a:ext>
              </a:extLst>
            </p:cNvPr>
            <p:cNvSpPr txBox="1"/>
            <p:nvPr/>
          </p:nvSpPr>
          <p:spPr>
            <a:xfrm>
              <a:off x="2342803" y="9505141"/>
              <a:ext cx="2172390" cy="253916"/>
            </a:xfrm>
            <a:prstGeom prst="rect">
              <a:avLst/>
            </a:prstGeom>
            <a:noFill/>
          </p:spPr>
          <p:txBody>
            <a:bodyPr wrap="none">
              <a:spAutoFit/>
            </a:bodyPr>
            <a:lstStyle/>
            <a:p>
              <a:pPr algn="ctr"/>
              <a:r>
                <a:rPr lang="ja-JP" altLang="en-US" sz="1050" dirty="0"/>
                <a:t>▲わが国と諸外国の河川勾配比較</a:t>
              </a:r>
            </a:p>
          </p:txBody>
        </p:sp>
        <p:sp>
          <p:nvSpPr>
            <p:cNvPr id="35" name="テキスト ボックス 34">
              <a:extLst>
                <a:ext uri="{FF2B5EF4-FFF2-40B4-BE49-F238E27FC236}">
                  <a16:creationId xmlns:a16="http://schemas.microsoft.com/office/drawing/2014/main" id="{438E1298-FB45-47BE-817A-A069B6EAD487}"/>
                </a:ext>
              </a:extLst>
            </p:cNvPr>
            <p:cNvSpPr txBox="1"/>
            <p:nvPr/>
          </p:nvSpPr>
          <p:spPr>
            <a:xfrm>
              <a:off x="3763290" y="7727100"/>
              <a:ext cx="1335622" cy="261610"/>
            </a:xfrm>
            <a:prstGeom prst="rect">
              <a:avLst/>
            </a:prstGeom>
            <a:noFill/>
          </p:spPr>
          <p:txBody>
            <a:bodyPr wrap="none" rtlCol="0">
              <a:spAutoFit/>
            </a:bodyPr>
            <a:lstStyle/>
            <a:p>
              <a:r>
                <a:rPr kumimoji="1" lang="ja-JP" altLang="en-US" sz="1100" dirty="0">
                  <a:effectLst>
                    <a:glow rad="127000">
                      <a:schemeClr val="bg1"/>
                    </a:glow>
                  </a:effectLst>
                </a:rPr>
                <a:t>引用）　国土交通省</a:t>
              </a:r>
            </a:p>
          </p:txBody>
        </p:sp>
      </p:grpSp>
      <p:sp>
        <p:nvSpPr>
          <p:cNvPr id="36" name="テキスト ボックス 35">
            <a:extLst>
              <a:ext uri="{FF2B5EF4-FFF2-40B4-BE49-F238E27FC236}">
                <a16:creationId xmlns:a16="http://schemas.microsoft.com/office/drawing/2014/main" id="{89C8262D-0DD5-4150-99BB-6B7838A4044A}"/>
              </a:ext>
            </a:extLst>
          </p:cNvPr>
          <p:cNvSpPr txBox="1"/>
          <p:nvPr/>
        </p:nvSpPr>
        <p:spPr>
          <a:xfrm>
            <a:off x="3803370" y="45279"/>
            <a:ext cx="573875" cy="1692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bg1"/>
                </a:solidFill>
                <a:effectLst>
                  <a:glow rad="127000">
                    <a:srgbClr val="49647F"/>
                  </a:glow>
                </a:effectLst>
                <a:latin typeface="HGP創英角ｺﾞｼｯｸUB" panose="020B0900000000000000" pitchFamily="50" charset="-128"/>
                <a:ea typeface="HGP創英角ｺﾞｼｯｸUB" panose="020B0900000000000000" pitchFamily="50" charset="-128"/>
              </a:rPr>
              <a:t>ぜいじゃく</a:t>
            </a:r>
            <a:endParaRPr kumimoji="1" lang="ja-JP" altLang="en-US" b="0" i="0" u="none" strike="noStrike" kern="1200" cap="none" spc="0" normalizeH="0" baseline="0" noProof="0" dirty="0">
              <a:ln>
                <a:noFill/>
              </a:ln>
              <a:solidFill>
                <a:schemeClr val="bg1"/>
              </a:solidFill>
              <a:effectLst>
                <a:glow rad="127000">
                  <a:srgbClr val="49647F"/>
                </a:glow>
              </a:effectLst>
              <a:uLnTx/>
              <a:uFillTx/>
              <a:latin typeface="HGP創英角ｺﾞｼｯｸUB" panose="020B0900000000000000" pitchFamily="50" charset="-128"/>
              <a:ea typeface="HGP創英角ｺﾞｼｯｸUB" panose="020B0900000000000000" pitchFamily="50" charset="-128"/>
            </a:endParaRPr>
          </a:p>
        </p:txBody>
      </p:sp>
      <p:grpSp>
        <p:nvGrpSpPr>
          <p:cNvPr id="24" name="グループ化 23">
            <a:extLst>
              <a:ext uri="{FF2B5EF4-FFF2-40B4-BE49-F238E27FC236}">
                <a16:creationId xmlns:a16="http://schemas.microsoft.com/office/drawing/2014/main" id="{255F0C26-703B-4553-AD56-31B4362FD9B9}"/>
              </a:ext>
            </a:extLst>
          </p:cNvPr>
          <p:cNvGrpSpPr/>
          <p:nvPr/>
        </p:nvGrpSpPr>
        <p:grpSpPr>
          <a:xfrm>
            <a:off x="3669145" y="2515209"/>
            <a:ext cx="2918582" cy="2492228"/>
            <a:chOff x="3669145" y="2492349"/>
            <a:chExt cx="2918582" cy="2492228"/>
          </a:xfrm>
        </p:grpSpPr>
        <p:sp>
          <p:nvSpPr>
            <p:cNvPr id="28" name="テキスト ボックス 27">
              <a:extLst>
                <a:ext uri="{FF2B5EF4-FFF2-40B4-BE49-F238E27FC236}">
                  <a16:creationId xmlns:a16="http://schemas.microsoft.com/office/drawing/2014/main" id="{7EED7BE0-23F9-4736-8642-D807D193F72D}"/>
                </a:ext>
              </a:extLst>
            </p:cNvPr>
            <p:cNvSpPr txBox="1"/>
            <p:nvPr/>
          </p:nvSpPr>
          <p:spPr>
            <a:xfrm>
              <a:off x="3875282" y="4738356"/>
              <a:ext cx="2506309" cy="246221"/>
            </a:xfrm>
            <a:prstGeom prst="rect">
              <a:avLst/>
            </a:prstGeom>
            <a:noFill/>
          </p:spPr>
          <p:txBody>
            <a:bodyPr wrap="square">
              <a:spAutoFit/>
            </a:bodyPr>
            <a:lstStyle/>
            <a:p>
              <a:pPr marL="182563" indent="-182563" algn="ctr"/>
              <a:r>
                <a:rPr lang="ja-JP" altLang="en-US" sz="1000" dirty="0"/>
                <a:t>▲</a:t>
              </a:r>
              <a:r>
                <a:rPr lang="en-US" altLang="ja-JP" sz="1000" dirty="0"/>
                <a:t>	</a:t>
              </a:r>
              <a:r>
                <a:rPr lang="ja-JP" altLang="en-US" sz="1000" dirty="0"/>
                <a:t>日本周辺のプレートと活断層の分布</a:t>
              </a:r>
            </a:p>
          </p:txBody>
        </p:sp>
        <p:pic>
          <p:nvPicPr>
            <p:cNvPr id="18" name="図 17">
              <a:extLst>
                <a:ext uri="{FF2B5EF4-FFF2-40B4-BE49-F238E27FC236}">
                  <a16:creationId xmlns:a16="http://schemas.microsoft.com/office/drawing/2014/main" id="{2A1A1D91-376B-4F89-A736-4A2B3D63D9DC}"/>
                </a:ext>
              </a:extLst>
            </p:cNvPr>
            <p:cNvPicPr>
              <a:picLocks noChangeAspect="1"/>
            </p:cNvPicPr>
            <p:nvPr/>
          </p:nvPicPr>
          <p:blipFill rotWithShape="1">
            <a:blip r:embed="rId5">
              <a:clrChange>
                <a:clrFrom>
                  <a:srgbClr val="000000"/>
                </a:clrFrom>
                <a:clrTo>
                  <a:srgbClr val="000000">
                    <a:alpha val="0"/>
                  </a:srgbClr>
                </a:clrTo>
              </a:clrChange>
            </a:blip>
            <a:srcRect l="-1" r="1402"/>
            <a:stretch/>
          </p:blipFill>
          <p:spPr>
            <a:xfrm>
              <a:off x="3669145" y="2492349"/>
              <a:ext cx="2918582" cy="2201429"/>
            </a:xfrm>
            <a:prstGeom prst="rect">
              <a:avLst/>
            </a:prstGeom>
          </p:spPr>
        </p:pic>
        <p:sp>
          <p:nvSpPr>
            <p:cNvPr id="20" name="テキスト ボックス 19">
              <a:extLst>
                <a:ext uri="{FF2B5EF4-FFF2-40B4-BE49-F238E27FC236}">
                  <a16:creationId xmlns:a16="http://schemas.microsoft.com/office/drawing/2014/main" id="{62EB8F0C-5628-4B6C-A391-E2C9E064752A}"/>
                </a:ext>
              </a:extLst>
            </p:cNvPr>
            <p:cNvSpPr txBox="1"/>
            <p:nvPr/>
          </p:nvSpPr>
          <p:spPr>
            <a:xfrm>
              <a:off x="5470306" y="4438005"/>
              <a:ext cx="1053494" cy="261610"/>
            </a:xfrm>
            <a:prstGeom prst="rect">
              <a:avLst/>
            </a:prstGeom>
            <a:noFill/>
          </p:spPr>
          <p:txBody>
            <a:bodyPr wrap="none" rtlCol="0">
              <a:spAutoFit/>
            </a:bodyPr>
            <a:lstStyle/>
            <a:p>
              <a:r>
                <a:rPr kumimoji="1" lang="ja-JP" altLang="en-US" sz="1100" dirty="0">
                  <a:effectLst>
                    <a:glow rad="127000">
                      <a:schemeClr val="bg1"/>
                    </a:glow>
                  </a:effectLst>
                </a:rPr>
                <a:t>引用）　気象庁</a:t>
              </a:r>
            </a:p>
          </p:txBody>
        </p:sp>
      </p:grpSp>
    </p:spTree>
    <p:extLst>
      <p:ext uri="{BB962C8B-B14F-4D97-AF65-F5344CB8AC3E}">
        <p14:creationId xmlns:p14="http://schemas.microsoft.com/office/powerpoint/2010/main" val="2866835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正方形/長方形 55">
            <a:extLst>
              <a:ext uri="{FF2B5EF4-FFF2-40B4-BE49-F238E27FC236}">
                <a16:creationId xmlns:a16="http://schemas.microsoft.com/office/drawing/2014/main" id="{31ED4A88-DC42-44AF-A320-964F1524EA80}"/>
              </a:ext>
            </a:extLst>
          </p:cNvPr>
          <p:cNvSpPr/>
          <p:nvPr/>
        </p:nvSpPr>
        <p:spPr>
          <a:xfrm>
            <a:off x="0" y="-1"/>
            <a:ext cx="6858000" cy="180000"/>
          </a:xfrm>
          <a:prstGeom prst="rect">
            <a:avLst/>
          </a:prstGeom>
          <a:pattFill prst="lgGrid">
            <a:fgClr>
              <a:schemeClr val="bg1"/>
            </a:fgClr>
            <a:bgClr>
              <a:srgbClr val="49647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3" name="テキスト ボックス 112">
            <a:extLst>
              <a:ext uri="{FF2B5EF4-FFF2-40B4-BE49-F238E27FC236}">
                <a16:creationId xmlns:a16="http://schemas.microsoft.com/office/drawing/2014/main" id="{A0BB73C0-7C43-4DF1-8578-552FD5F4EF26}"/>
              </a:ext>
            </a:extLst>
          </p:cNvPr>
          <p:cNvSpPr txBox="1"/>
          <p:nvPr/>
        </p:nvSpPr>
        <p:spPr>
          <a:xfrm>
            <a:off x="178365" y="462918"/>
            <a:ext cx="493276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49647F"/>
                </a:solidFill>
                <a:effectLst/>
                <a:uLnTx/>
                <a:uFillTx/>
                <a:latin typeface="HGP創英角ｺﾞｼｯｸUB" panose="020B0900000000000000" pitchFamily="50" charset="-128"/>
                <a:ea typeface="HGP創英角ｺﾞｼｯｸUB" panose="020B0900000000000000" pitchFamily="50" charset="-128"/>
              </a:rPr>
              <a:t>■ 長期的</a:t>
            </a:r>
            <a:r>
              <a:rPr kumimoji="1" lang="ja-JP" altLang="en-US" b="0" i="0" u="none" strike="noStrike" kern="1200" cap="none" spc="0" normalizeH="0" baseline="0" noProof="0" dirty="0">
                <a:ln>
                  <a:noFill/>
                </a:ln>
                <a:solidFill>
                  <a:srgbClr val="49647F"/>
                </a:solidFill>
                <a:effectLst/>
                <a:uLnTx/>
                <a:uFillTx/>
                <a:latin typeface="HGP創英角ｺﾞｼｯｸUB" panose="020B0900000000000000" pitchFamily="50" charset="-128"/>
                <a:ea typeface="HGP創英角ｺﾞｼｯｸUB" panose="020B0900000000000000" pitchFamily="50" charset="-128"/>
              </a:rPr>
              <a:t>にみると</a:t>
            </a:r>
            <a:r>
              <a:rPr kumimoji="1" lang="ja-JP" altLang="en-US" sz="2000" b="0" i="0" u="none" strike="noStrike" kern="1200" cap="none" spc="0" normalizeH="0" baseline="0" noProof="0" dirty="0">
                <a:ln>
                  <a:noFill/>
                </a:ln>
                <a:solidFill>
                  <a:srgbClr val="49647F"/>
                </a:solidFill>
                <a:effectLst/>
                <a:uLnTx/>
                <a:uFillTx/>
                <a:latin typeface="HGP創英角ｺﾞｼｯｸUB" panose="020B0900000000000000" pitchFamily="50" charset="-128"/>
                <a:ea typeface="HGP創英角ｺﾞｼｯｸUB" panose="020B0900000000000000" pitchFamily="50" charset="-128"/>
              </a:rPr>
              <a:t>少雨</a:t>
            </a:r>
            <a:r>
              <a:rPr kumimoji="1" lang="ja-JP" altLang="en-US" b="0" i="0" u="none" strike="noStrike" kern="1200" cap="none" spc="0" normalizeH="0" baseline="0" noProof="0" dirty="0">
                <a:ln>
                  <a:noFill/>
                </a:ln>
                <a:solidFill>
                  <a:srgbClr val="49647F"/>
                </a:solidFill>
                <a:effectLst/>
                <a:uLnTx/>
                <a:uFillTx/>
                <a:latin typeface="HGP創英角ｺﾞｼｯｸUB" panose="020B0900000000000000" pitchFamily="50" charset="-128"/>
                <a:ea typeface="HGP創英角ｺﾞｼｯｸUB" panose="020B0900000000000000" pitchFamily="50" charset="-128"/>
              </a:rPr>
              <a:t>と</a:t>
            </a:r>
            <a:r>
              <a:rPr kumimoji="1" lang="ja-JP" altLang="en-US" sz="2000" b="0" i="0" u="none" strike="noStrike" kern="1200" cap="none" spc="0" normalizeH="0" baseline="0" noProof="0" dirty="0">
                <a:ln>
                  <a:noFill/>
                </a:ln>
                <a:solidFill>
                  <a:srgbClr val="49647F"/>
                </a:solidFill>
                <a:effectLst/>
                <a:uLnTx/>
                <a:uFillTx/>
                <a:latin typeface="HGP創英角ｺﾞｼｯｸUB" panose="020B0900000000000000" pitchFamily="50" charset="-128"/>
                <a:ea typeface="HGP創英角ｺﾞｼｯｸUB" panose="020B0900000000000000" pitchFamily="50" charset="-128"/>
              </a:rPr>
              <a:t>多雨</a:t>
            </a:r>
            <a:r>
              <a:rPr kumimoji="1" lang="ja-JP" altLang="en-US" b="0" i="0" u="none" strike="noStrike" kern="1200" cap="none" spc="0" normalizeH="0" baseline="0" noProof="0" dirty="0">
                <a:ln>
                  <a:noFill/>
                </a:ln>
                <a:solidFill>
                  <a:srgbClr val="49647F"/>
                </a:solidFill>
                <a:effectLst/>
                <a:uLnTx/>
                <a:uFillTx/>
                <a:latin typeface="HGP創英角ｺﾞｼｯｸUB" panose="020B0900000000000000" pitchFamily="50" charset="-128"/>
                <a:ea typeface="HGP創英角ｺﾞｼｯｸUB" panose="020B0900000000000000" pitchFamily="50" charset="-128"/>
              </a:rPr>
              <a:t>の</a:t>
            </a:r>
            <a:r>
              <a:rPr kumimoji="1" lang="ja-JP" altLang="en-US" sz="2000" b="0" i="0" u="none" strike="noStrike" kern="1200" cap="none" spc="0" normalizeH="0" baseline="0" noProof="0" dirty="0">
                <a:ln>
                  <a:noFill/>
                </a:ln>
                <a:solidFill>
                  <a:srgbClr val="49647F"/>
                </a:solidFill>
                <a:effectLst/>
                <a:uLnTx/>
                <a:uFillTx/>
                <a:latin typeface="HGP創英角ｺﾞｼｯｸUB" panose="020B0900000000000000" pitchFamily="50" charset="-128"/>
                <a:ea typeface="HGP創英角ｺﾞｼｯｸUB" panose="020B0900000000000000" pitchFamily="50" charset="-128"/>
              </a:rPr>
              <a:t>変動</a:t>
            </a:r>
            <a:r>
              <a:rPr kumimoji="1" lang="ja-JP" altLang="en-US" b="0" i="0" u="none" strike="noStrike" kern="1200" cap="none" spc="0" normalizeH="0" baseline="0" noProof="0" dirty="0">
                <a:ln>
                  <a:noFill/>
                </a:ln>
                <a:solidFill>
                  <a:srgbClr val="49647F"/>
                </a:solidFill>
                <a:effectLst/>
                <a:uLnTx/>
                <a:uFillTx/>
                <a:latin typeface="HGP創英角ｺﾞｼｯｸUB" panose="020B0900000000000000" pitchFamily="50" charset="-128"/>
                <a:ea typeface="HGP創英角ｺﾞｼｯｸUB" panose="020B0900000000000000" pitchFamily="50" charset="-128"/>
              </a:rPr>
              <a:t>が</a:t>
            </a:r>
            <a:r>
              <a:rPr kumimoji="1" lang="ja-JP" altLang="en-US" sz="2000" b="0" i="0" u="none" strike="noStrike" kern="1200" cap="none" spc="0" normalizeH="0" baseline="0" noProof="0" dirty="0">
                <a:ln>
                  <a:noFill/>
                </a:ln>
                <a:solidFill>
                  <a:srgbClr val="49647F"/>
                </a:solidFill>
                <a:effectLst/>
                <a:uLnTx/>
                <a:uFillTx/>
                <a:latin typeface="HGP創英角ｺﾞｼｯｸUB" panose="020B0900000000000000" pitchFamily="50" charset="-128"/>
                <a:ea typeface="HGP創英角ｺﾞｼｯｸUB" panose="020B0900000000000000" pitchFamily="50" charset="-128"/>
              </a:rPr>
              <a:t>増大</a:t>
            </a:r>
          </a:p>
        </p:txBody>
      </p:sp>
      <p:sp>
        <p:nvSpPr>
          <p:cNvPr id="31" name="テキスト ボックス 30">
            <a:extLst>
              <a:ext uri="{FF2B5EF4-FFF2-40B4-BE49-F238E27FC236}">
                <a16:creationId xmlns:a16="http://schemas.microsoft.com/office/drawing/2014/main" id="{80DE169A-B172-4255-8A23-C9A9BA26643E}"/>
              </a:ext>
            </a:extLst>
          </p:cNvPr>
          <p:cNvSpPr txBox="1"/>
          <p:nvPr/>
        </p:nvSpPr>
        <p:spPr>
          <a:xfrm>
            <a:off x="178365" y="5686861"/>
            <a:ext cx="454643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49647F"/>
                </a:solidFill>
                <a:effectLst/>
                <a:uLnTx/>
                <a:uFillTx/>
                <a:latin typeface="HGP創英角ｺﾞｼｯｸUB" panose="020B0900000000000000" pitchFamily="50" charset="-128"/>
                <a:ea typeface="HGP創英角ｺﾞｼｯｸUB" panose="020B0900000000000000" pitchFamily="50" charset="-128"/>
              </a:rPr>
              <a:t>■ 避難</a:t>
            </a:r>
            <a:r>
              <a:rPr kumimoji="1" lang="ja-JP" altLang="en-US" b="0" i="0" u="none" strike="noStrike" kern="1200" cap="none" spc="0" normalizeH="0" baseline="0" noProof="0" dirty="0">
                <a:ln>
                  <a:noFill/>
                </a:ln>
                <a:solidFill>
                  <a:srgbClr val="49647F"/>
                </a:solidFill>
                <a:effectLst/>
                <a:uLnTx/>
                <a:uFillTx/>
                <a:latin typeface="HGP創英角ｺﾞｼｯｸUB" panose="020B0900000000000000" pitchFamily="50" charset="-128"/>
                <a:ea typeface="HGP創英角ｺﾞｼｯｸUB" panose="020B0900000000000000" pitchFamily="50" charset="-128"/>
              </a:rPr>
              <a:t>が</a:t>
            </a:r>
            <a:r>
              <a:rPr kumimoji="1" lang="ja-JP" altLang="en-US" sz="2000" b="0" i="0" u="none" strike="noStrike" kern="1200" cap="none" spc="0" normalizeH="0" baseline="0" noProof="0" dirty="0">
                <a:ln>
                  <a:noFill/>
                </a:ln>
                <a:solidFill>
                  <a:srgbClr val="49647F"/>
                </a:solidFill>
                <a:effectLst/>
                <a:uLnTx/>
                <a:uFillTx/>
                <a:latin typeface="HGP創英角ｺﾞｼｯｸUB" panose="020B0900000000000000" pitchFamily="50" charset="-128"/>
                <a:ea typeface="HGP創英角ｺﾞｼｯｸUB" panose="020B0900000000000000" pitchFamily="50" charset="-128"/>
              </a:rPr>
              <a:t>必要</a:t>
            </a:r>
            <a:r>
              <a:rPr kumimoji="1" lang="ja-JP" altLang="en-US" b="0" i="0" u="none" strike="noStrike" kern="1200" cap="none" spc="0" normalizeH="0" baseline="0" noProof="0" dirty="0">
                <a:ln>
                  <a:noFill/>
                </a:ln>
                <a:solidFill>
                  <a:srgbClr val="49647F"/>
                </a:solidFill>
                <a:effectLst/>
                <a:uLnTx/>
                <a:uFillTx/>
                <a:latin typeface="HGP創英角ｺﾞｼｯｸUB" panose="020B0900000000000000" pitchFamily="50" charset="-128"/>
                <a:ea typeface="HGP創英角ｺﾞｼｯｸUB" panose="020B0900000000000000" pitchFamily="50" charset="-128"/>
              </a:rPr>
              <a:t>なのは、</a:t>
            </a:r>
            <a:r>
              <a:rPr kumimoji="1" lang="ja-JP" altLang="en-US" sz="2000" b="0" i="0" u="none" strike="noStrike" kern="1200" cap="none" spc="0" normalizeH="0" baseline="0" noProof="0" dirty="0">
                <a:ln>
                  <a:noFill/>
                </a:ln>
                <a:solidFill>
                  <a:srgbClr val="49647F"/>
                </a:solidFill>
                <a:effectLst/>
                <a:uLnTx/>
                <a:uFillTx/>
                <a:latin typeface="HGP創英角ｺﾞｼｯｸUB" panose="020B0900000000000000" pitchFamily="50" charset="-128"/>
                <a:ea typeface="HGP創英角ｺﾞｼｯｸUB" panose="020B0900000000000000" pitchFamily="50" charset="-128"/>
              </a:rPr>
              <a:t>水害</a:t>
            </a:r>
            <a:r>
              <a:rPr kumimoji="1" lang="ja-JP" altLang="en-US" b="0" i="0" u="none" strike="noStrike" kern="1200" cap="none" spc="0" normalizeH="0" baseline="0" noProof="0" dirty="0">
                <a:ln>
                  <a:noFill/>
                </a:ln>
                <a:solidFill>
                  <a:srgbClr val="49647F"/>
                </a:solidFill>
                <a:effectLst/>
                <a:uLnTx/>
                <a:uFillTx/>
                <a:latin typeface="HGP創英角ｺﾞｼｯｸUB" panose="020B0900000000000000" pitchFamily="50" charset="-128"/>
                <a:ea typeface="HGP創英角ｺﾞｼｯｸUB" panose="020B0900000000000000" pitchFamily="50" charset="-128"/>
              </a:rPr>
              <a:t>だけではない！</a:t>
            </a:r>
            <a:endParaRPr kumimoji="1" lang="ja-JP" altLang="en-US" sz="2000" b="0" i="0" u="none" strike="noStrike" kern="1200" cap="none" spc="0" normalizeH="0" baseline="0" noProof="0" dirty="0">
              <a:ln>
                <a:noFill/>
              </a:ln>
              <a:solidFill>
                <a:srgbClr val="49647F"/>
              </a:solidFill>
              <a:effectLst/>
              <a:uLnTx/>
              <a:uFillTx/>
              <a:latin typeface="HGP創英角ｺﾞｼｯｸUB" panose="020B0900000000000000" pitchFamily="50" charset="-128"/>
              <a:ea typeface="HGP創英角ｺﾞｼｯｸUB" panose="020B0900000000000000" pitchFamily="50" charset="-128"/>
            </a:endParaRPr>
          </a:p>
        </p:txBody>
      </p:sp>
      <p:sp>
        <p:nvSpPr>
          <p:cNvPr id="32" name="正方形/長方形 31">
            <a:extLst>
              <a:ext uri="{FF2B5EF4-FFF2-40B4-BE49-F238E27FC236}">
                <a16:creationId xmlns:a16="http://schemas.microsoft.com/office/drawing/2014/main" id="{4158967D-283E-402D-9329-CACD548FBC66}"/>
              </a:ext>
            </a:extLst>
          </p:cNvPr>
          <p:cNvSpPr/>
          <p:nvPr/>
        </p:nvSpPr>
        <p:spPr>
          <a:xfrm>
            <a:off x="482458" y="6124022"/>
            <a:ext cx="5849762" cy="835678"/>
          </a:xfrm>
          <a:prstGeom prst="rect">
            <a:avLst/>
          </a:prstGeom>
        </p:spPr>
        <p:txBody>
          <a:bodyPr wrap="square">
            <a:spAutoFit/>
          </a:bodyPr>
          <a:lstStyle/>
          <a:p>
            <a:pPr algn="just">
              <a:lnSpc>
                <a:spcPct val="130000"/>
              </a:lnSpc>
            </a:pPr>
            <a:r>
              <a:rPr lang="ja-JP" altLang="en-US" sz="1300" dirty="0">
                <a:latin typeface="ＭＳ 明朝" panose="02020609040205080304" pitchFamily="17" charset="-128"/>
                <a:ea typeface="ＭＳ 明朝" panose="02020609040205080304" pitchFamily="17" charset="-128"/>
              </a:rPr>
              <a:t>円山川など、川の近くの人は、水害からの避難も必要ですが、豊岡市の山や崖の近いところでは、土砂災害からの避難が必要です。また、海岸近くでは、台風によって起こる高潮災害からの避難も必要です。</a:t>
            </a:r>
          </a:p>
        </p:txBody>
      </p:sp>
      <p:sp>
        <p:nvSpPr>
          <p:cNvPr id="35" name="正方形/長方形 34">
            <a:extLst>
              <a:ext uri="{FF2B5EF4-FFF2-40B4-BE49-F238E27FC236}">
                <a16:creationId xmlns:a16="http://schemas.microsoft.com/office/drawing/2014/main" id="{763F5776-FED0-4DBC-9C08-042A23B8C2C9}"/>
              </a:ext>
            </a:extLst>
          </p:cNvPr>
          <p:cNvSpPr/>
          <p:nvPr/>
        </p:nvSpPr>
        <p:spPr>
          <a:xfrm>
            <a:off x="571500" y="919010"/>
            <a:ext cx="5849762" cy="1362232"/>
          </a:xfrm>
          <a:prstGeom prst="rect">
            <a:avLst/>
          </a:prstGeom>
        </p:spPr>
        <p:txBody>
          <a:bodyPr wrap="square">
            <a:spAutoFit/>
          </a:bodyPr>
          <a:lstStyle/>
          <a:p>
            <a:pPr algn="just">
              <a:lnSpc>
                <a:spcPct val="130000"/>
              </a:lnSpc>
            </a:pPr>
            <a:r>
              <a:rPr lang="ja-JP" altLang="en-US" sz="1300" dirty="0">
                <a:latin typeface="Century" panose="02040604050505020304" pitchFamily="18" charset="0"/>
                <a:ea typeface="ＭＳ 明朝" panose="02020609040205080304" pitchFamily="17" charset="-128"/>
              </a:rPr>
              <a:t>地球温暖化の影響などにより、</a:t>
            </a:r>
            <a:r>
              <a:rPr lang="en-US" altLang="ja-JP" sz="1300" dirty="0">
                <a:latin typeface="Century" panose="02040604050505020304" pitchFamily="18" charset="0"/>
                <a:ea typeface="ＭＳ 明朝" panose="02020609040205080304" pitchFamily="17" charset="-128"/>
              </a:rPr>
              <a:t>21</a:t>
            </a:r>
            <a:r>
              <a:rPr lang="ja-JP" altLang="en-US" sz="1300" dirty="0">
                <a:latin typeface="Century" panose="02040604050505020304" pitchFamily="18" charset="0"/>
                <a:ea typeface="ＭＳ 明朝" panose="02020609040205080304" pitchFamily="17" charset="-128"/>
              </a:rPr>
              <a:t>世紀後半までに、北半球の中・高緯度や南極では、降水量の年々の変動も大きくなる可能性がかなり高いことがいわれています。つまり、雨が極端に多くなったり、雨が極端に少なったりするため、大雨が降りやすいだけでなく、渇水（水不足）になりやすくなることも考えられています。</a:t>
            </a:r>
          </a:p>
        </p:txBody>
      </p:sp>
      <p:grpSp>
        <p:nvGrpSpPr>
          <p:cNvPr id="9" name="グループ化 8">
            <a:extLst>
              <a:ext uri="{FF2B5EF4-FFF2-40B4-BE49-F238E27FC236}">
                <a16:creationId xmlns:a16="http://schemas.microsoft.com/office/drawing/2014/main" id="{FA00AEAB-E378-4986-95A4-298A73B4DA03}"/>
              </a:ext>
            </a:extLst>
          </p:cNvPr>
          <p:cNvGrpSpPr/>
          <p:nvPr/>
        </p:nvGrpSpPr>
        <p:grpSpPr>
          <a:xfrm>
            <a:off x="623776" y="2500173"/>
            <a:ext cx="5624624" cy="3039267"/>
            <a:chOff x="642826" y="2132195"/>
            <a:chExt cx="5624624" cy="3039267"/>
          </a:xfrm>
        </p:grpSpPr>
        <p:pic>
          <p:nvPicPr>
            <p:cNvPr id="5" name="図 4">
              <a:extLst>
                <a:ext uri="{FF2B5EF4-FFF2-40B4-BE49-F238E27FC236}">
                  <a16:creationId xmlns:a16="http://schemas.microsoft.com/office/drawing/2014/main" id="{E6A5CBB6-74E6-4159-9E50-C20180E3E6AB}"/>
                </a:ext>
              </a:extLst>
            </p:cNvPr>
            <p:cNvPicPr>
              <a:picLocks noChangeAspect="1"/>
            </p:cNvPicPr>
            <p:nvPr/>
          </p:nvPicPr>
          <p:blipFill rotWithShape="1">
            <a:blip r:embed="rId2"/>
            <a:srcRect l="17444" t="27875" r="8332" b="14041"/>
            <a:stretch/>
          </p:blipFill>
          <p:spPr>
            <a:xfrm>
              <a:off x="642826" y="2132195"/>
              <a:ext cx="5624624" cy="2751000"/>
            </a:xfrm>
            <a:prstGeom prst="rect">
              <a:avLst/>
            </a:prstGeom>
          </p:spPr>
        </p:pic>
        <p:sp>
          <p:nvSpPr>
            <p:cNvPr id="7" name="テキスト ボックス 6">
              <a:extLst>
                <a:ext uri="{FF2B5EF4-FFF2-40B4-BE49-F238E27FC236}">
                  <a16:creationId xmlns:a16="http://schemas.microsoft.com/office/drawing/2014/main" id="{B0CF7E6D-E583-4D25-AC6C-03841E0E47FB}"/>
                </a:ext>
              </a:extLst>
            </p:cNvPr>
            <p:cNvSpPr txBox="1"/>
            <p:nvPr/>
          </p:nvSpPr>
          <p:spPr>
            <a:xfrm>
              <a:off x="2446199" y="4917546"/>
              <a:ext cx="1965603" cy="253916"/>
            </a:xfrm>
            <a:prstGeom prst="rect">
              <a:avLst/>
            </a:prstGeom>
            <a:noFill/>
          </p:spPr>
          <p:txBody>
            <a:bodyPr wrap="none">
              <a:spAutoFit/>
            </a:bodyPr>
            <a:lstStyle/>
            <a:p>
              <a:pPr algn="ctr"/>
              <a:r>
                <a:rPr lang="ja-JP" altLang="en-US" sz="1050" dirty="0"/>
                <a:t>▲ 日本の年降水量の経年変化</a:t>
              </a:r>
            </a:p>
          </p:txBody>
        </p:sp>
        <p:sp>
          <p:nvSpPr>
            <p:cNvPr id="6" name="テキスト ボックス 5">
              <a:extLst>
                <a:ext uri="{FF2B5EF4-FFF2-40B4-BE49-F238E27FC236}">
                  <a16:creationId xmlns:a16="http://schemas.microsoft.com/office/drawing/2014/main" id="{0B5AC983-D779-4503-A970-021B9B6FB64C}"/>
                </a:ext>
              </a:extLst>
            </p:cNvPr>
            <p:cNvSpPr txBox="1"/>
            <p:nvPr/>
          </p:nvSpPr>
          <p:spPr>
            <a:xfrm>
              <a:off x="4656664" y="2187697"/>
              <a:ext cx="1335622" cy="261610"/>
            </a:xfrm>
            <a:prstGeom prst="rect">
              <a:avLst/>
            </a:prstGeom>
            <a:noFill/>
          </p:spPr>
          <p:txBody>
            <a:bodyPr wrap="none" rtlCol="0">
              <a:spAutoFit/>
            </a:bodyPr>
            <a:lstStyle/>
            <a:p>
              <a:r>
                <a:rPr kumimoji="1" lang="ja-JP" altLang="en-US" sz="1100" dirty="0">
                  <a:effectLst>
                    <a:glow rad="127000">
                      <a:schemeClr val="bg1"/>
                    </a:glow>
                  </a:effectLst>
                </a:rPr>
                <a:t>引用）　国土交通省</a:t>
              </a:r>
            </a:p>
          </p:txBody>
        </p:sp>
      </p:grpSp>
      <p:pic>
        <p:nvPicPr>
          <p:cNvPr id="14" name="図 13">
            <a:extLst>
              <a:ext uri="{FF2B5EF4-FFF2-40B4-BE49-F238E27FC236}">
                <a16:creationId xmlns:a16="http://schemas.microsoft.com/office/drawing/2014/main" id="{7674D85B-75DD-42C0-A850-39AC2363CA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620" y="7316093"/>
            <a:ext cx="2761718" cy="1841145"/>
          </a:xfrm>
          <a:prstGeom prst="rect">
            <a:avLst/>
          </a:prstGeom>
        </p:spPr>
      </p:pic>
      <p:sp>
        <p:nvSpPr>
          <p:cNvPr id="21" name="テキスト ボックス 20">
            <a:extLst>
              <a:ext uri="{FF2B5EF4-FFF2-40B4-BE49-F238E27FC236}">
                <a16:creationId xmlns:a16="http://schemas.microsoft.com/office/drawing/2014/main" id="{79D2EE55-4285-4141-9F22-1217E2C6196D}"/>
              </a:ext>
            </a:extLst>
          </p:cNvPr>
          <p:cNvSpPr txBox="1"/>
          <p:nvPr/>
        </p:nvSpPr>
        <p:spPr bwMode="auto">
          <a:xfrm>
            <a:off x="274929" y="7430386"/>
            <a:ext cx="218008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rtlCol="0" anchor="ctr" anchorCtr="0">
            <a:spAutoFit/>
          </a:bodyPr>
          <a:lstStyle/>
          <a:p>
            <a:pPr eaLnBrk="1" hangingPunct="1">
              <a:spcBef>
                <a:spcPct val="0"/>
              </a:spcBef>
              <a:buFontTx/>
              <a:buNone/>
            </a:pPr>
            <a:r>
              <a:rPr kumimoji="1" lang="ja-JP" altLang="en-US" sz="1200" dirty="0">
                <a:solidFill>
                  <a:schemeClr val="bg1"/>
                </a:solidFill>
                <a:effectLst>
                  <a:glow rad="127000">
                    <a:schemeClr val="tx1"/>
                  </a:glow>
                </a:effectLst>
              </a:rPr>
              <a:t>撮影地）　大分県日田市小野地区</a:t>
            </a:r>
          </a:p>
        </p:txBody>
      </p:sp>
      <p:sp>
        <p:nvSpPr>
          <p:cNvPr id="22" name="テキスト ボックス 21">
            <a:extLst>
              <a:ext uri="{FF2B5EF4-FFF2-40B4-BE49-F238E27FC236}">
                <a16:creationId xmlns:a16="http://schemas.microsoft.com/office/drawing/2014/main" id="{8D0C49F7-77EB-454E-A9F4-1F96C489C844}"/>
              </a:ext>
            </a:extLst>
          </p:cNvPr>
          <p:cNvSpPr txBox="1"/>
          <p:nvPr/>
        </p:nvSpPr>
        <p:spPr>
          <a:xfrm>
            <a:off x="1623724" y="8890822"/>
            <a:ext cx="1335622" cy="261610"/>
          </a:xfrm>
          <a:prstGeom prst="rect">
            <a:avLst/>
          </a:prstGeom>
          <a:noFill/>
        </p:spPr>
        <p:txBody>
          <a:bodyPr wrap="none" rtlCol="0">
            <a:spAutoFit/>
          </a:bodyPr>
          <a:lstStyle/>
          <a:p>
            <a:r>
              <a:rPr kumimoji="1" lang="ja-JP" altLang="en-US" sz="1100" dirty="0">
                <a:effectLst>
                  <a:glow rad="127000">
                    <a:schemeClr val="bg1"/>
                  </a:glow>
                </a:effectLst>
              </a:rPr>
              <a:t>写真）　国土交通省</a:t>
            </a:r>
          </a:p>
        </p:txBody>
      </p:sp>
      <p:sp>
        <p:nvSpPr>
          <p:cNvPr id="23" name="テキスト ボックス 22">
            <a:extLst>
              <a:ext uri="{FF2B5EF4-FFF2-40B4-BE49-F238E27FC236}">
                <a16:creationId xmlns:a16="http://schemas.microsoft.com/office/drawing/2014/main" id="{14EAAE55-2D7C-4C35-AC59-623551EA3AEF}"/>
              </a:ext>
            </a:extLst>
          </p:cNvPr>
          <p:cNvSpPr txBox="1"/>
          <p:nvPr/>
        </p:nvSpPr>
        <p:spPr>
          <a:xfrm>
            <a:off x="64065" y="9189242"/>
            <a:ext cx="3073598" cy="253916"/>
          </a:xfrm>
          <a:prstGeom prst="rect">
            <a:avLst/>
          </a:prstGeom>
          <a:noFill/>
        </p:spPr>
        <p:txBody>
          <a:bodyPr wrap="none">
            <a:spAutoFit/>
          </a:bodyPr>
          <a:lstStyle/>
          <a:p>
            <a:pPr marL="182563" indent="-182563"/>
            <a:r>
              <a:rPr lang="ja-JP" altLang="en-US" sz="1050" dirty="0"/>
              <a:t>▲</a:t>
            </a:r>
            <a:r>
              <a:rPr lang="en-US" altLang="ja-JP" sz="1050" dirty="0"/>
              <a:t>	</a:t>
            </a:r>
            <a:r>
              <a:rPr lang="ja-JP" altLang="en-US" sz="1050" dirty="0"/>
              <a:t>土砂災害：平成</a:t>
            </a:r>
            <a:r>
              <a:rPr lang="en-US" altLang="ja-JP" sz="1050" dirty="0"/>
              <a:t>29</a:t>
            </a:r>
            <a:r>
              <a:rPr lang="ja-JP" altLang="en-US" sz="1050" dirty="0"/>
              <a:t>年</a:t>
            </a:r>
            <a:r>
              <a:rPr lang="en-US" altLang="ja-JP" sz="1050" dirty="0"/>
              <a:t>7</a:t>
            </a:r>
            <a:r>
              <a:rPr lang="ja-JP" altLang="en-US" sz="1050" dirty="0"/>
              <a:t>月九州北部豪雨</a:t>
            </a:r>
            <a:r>
              <a:rPr lang="ja-JP" altLang="en-US" sz="900" dirty="0"/>
              <a:t>（</a:t>
            </a:r>
            <a:r>
              <a:rPr lang="en-US" altLang="ja-JP" sz="900" dirty="0"/>
              <a:t>2017</a:t>
            </a:r>
            <a:r>
              <a:rPr lang="ja-JP" altLang="en-US" sz="900" dirty="0"/>
              <a:t>年）</a:t>
            </a:r>
          </a:p>
        </p:txBody>
      </p:sp>
      <p:pic>
        <p:nvPicPr>
          <p:cNvPr id="25" name="図 24">
            <a:extLst>
              <a:ext uri="{FF2B5EF4-FFF2-40B4-BE49-F238E27FC236}">
                <a16:creationId xmlns:a16="http://schemas.microsoft.com/office/drawing/2014/main" id="{E50236A1-C530-496F-BBA5-DDB4DE0C3898}"/>
              </a:ext>
            </a:extLst>
          </p:cNvPr>
          <p:cNvPicPr>
            <a:picLocks noChangeAspect="1"/>
          </p:cNvPicPr>
          <p:nvPr/>
        </p:nvPicPr>
        <p:blipFill rotWithShape="1">
          <a:blip r:embed="rId4"/>
          <a:srcRect l="5202" t="626" r="1568" b="2941"/>
          <a:stretch/>
        </p:blipFill>
        <p:spPr>
          <a:xfrm>
            <a:off x="3013787" y="7316092"/>
            <a:ext cx="3729686" cy="1836339"/>
          </a:xfrm>
          <a:prstGeom prst="rect">
            <a:avLst/>
          </a:prstGeom>
          <a:ln>
            <a:solidFill>
              <a:schemeClr val="tx1"/>
            </a:solidFill>
          </a:ln>
        </p:spPr>
      </p:pic>
      <p:sp>
        <p:nvSpPr>
          <p:cNvPr id="85" name="テキスト ボックス 84">
            <a:extLst>
              <a:ext uri="{FF2B5EF4-FFF2-40B4-BE49-F238E27FC236}">
                <a16:creationId xmlns:a16="http://schemas.microsoft.com/office/drawing/2014/main" id="{3B71DCD8-A058-4A9D-8A33-0EB257BE9807}"/>
              </a:ext>
            </a:extLst>
          </p:cNvPr>
          <p:cNvSpPr txBox="1"/>
          <p:nvPr/>
        </p:nvSpPr>
        <p:spPr>
          <a:xfrm>
            <a:off x="3815092" y="9189242"/>
            <a:ext cx="1969129" cy="253916"/>
          </a:xfrm>
          <a:prstGeom prst="rect">
            <a:avLst/>
          </a:prstGeom>
          <a:noFill/>
        </p:spPr>
        <p:txBody>
          <a:bodyPr wrap="none">
            <a:spAutoFit/>
          </a:bodyPr>
          <a:lstStyle/>
          <a:p>
            <a:pPr marL="182563" indent="-182563"/>
            <a:r>
              <a:rPr lang="ja-JP" altLang="en-US" sz="1050" dirty="0"/>
              <a:t>▲</a:t>
            </a:r>
            <a:r>
              <a:rPr lang="en-US" altLang="ja-JP" sz="1050" dirty="0"/>
              <a:t>	</a:t>
            </a:r>
            <a:r>
              <a:rPr lang="ja-JP" altLang="en-US" sz="1050" dirty="0"/>
              <a:t>高潮災害：高潮のメカニズム</a:t>
            </a:r>
          </a:p>
        </p:txBody>
      </p:sp>
    </p:spTree>
    <p:extLst>
      <p:ext uri="{BB962C8B-B14F-4D97-AF65-F5344CB8AC3E}">
        <p14:creationId xmlns:p14="http://schemas.microsoft.com/office/powerpoint/2010/main" val="4106876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直線コネクタ 50">
            <a:extLst>
              <a:ext uri="{FF2B5EF4-FFF2-40B4-BE49-F238E27FC236}">
                <a16:creationId xmlns:a16="http://schemas.microsoft.com/office/drawing/2014/main" id="{2AD97EE4-C2C2-486F-B89E-85D85B595E38}"/>
              </a:ext>
            </a:extLst>
          </p:cNvPr>
          <p:cNvCxnSpPr/>
          <p:nvPr/>
        </p:nvCxnSpPr>
        <p:spPr>
          <a:xfrm>
            <a:off x="2008802" y="5307690"/>
            <a:ext cx="3147398" cy="0"/>
          </a:xfrm>
          <a:prstGeom prst="line">
            <a:avLst/>
          </a:prstGeom>
          <a:ln w="127000">
            <a:solidFill>
              <a:srgbClr val="8AC5E6"/>
            </a:solidFill>
            <a:prstDash val="solid"/>
          </a:ln>
        </p:spPr>
        <p:style>
          <a:lnRef idx="1">
            <a:schemeClr val="accent1"/>
          </a:lnRef>
          <a:fillRef idx="0">
            <a:schemeClr val="accent1"/>
          </a:fillRef>
          <a:effectRef idx="0">
            <a:schemeClr val="accent1"/>
          </a:effectRef>
          <a:fontRef idx="minor">
            <a:schemeClr val="tx1"/>
          </a:fontRef>
        </p:style>
      </p:cxnSp>
      <p:sp>
        <p:nvSpPr>
          <p:cNvPr id="54" name="正方形/長方形 53">
            <a:extLst>
              <a:ext uri="{FF2B5EF4-FFF2-40B4-BE49-F238E27FC236}">
                <a16:creationId xmlns:a16="http://schemas.microsoft.com/office/drawing/2014/main" id="{EDAE849F-7EFB-4171-815F-560BFBE2FEF5}"/>
              </a:ext>
            </a:extLst>
          </p:cNvPr>
          <p:cNvSpPr/>
          <p:nvPr/>
        </p:nvSpPr>
        <p:spPr>
          <a:xfrm>
            <a:off x="2523098" y="9099907"/>
            <a:ext cx="3857623" cy="540597"/>
          </a:xfrm>
          <a:prstGeom prst="rect">
            <a:avLst/>
          </a:prstGeom>
        </p:spPr>
        <p:txBody>
          <a:bodyPr wrap="square">
            <a:spAutoFit/>
          </a:bodyPr>
          <a:lstStyle/>
          <a:p>
            <a:pPr>
              <a:lnSpc>
                <a:spcPct val="120000"/>
              </a:lnSpc>
            </a:pPr>
            <a:r>
              <a:rPr lang="ja-JP" altLang="en-US" sz="1300" dirty="0">
                <a:solidFill>
                  <a:srgbClr val="49647F"/>
                </a:solidFill>
                <a:latin typeface="ＭＳ Ｐゴシック" panose="020B0600070205080204" pitchFamily="50" charset="-128"/>
                <a:ea typeface="ＭＳ Ｐゴシック" panose="020B0600070205080204" pitchFamily="50" charset="-128"/>
              </a:rPr>
              <a:t>今は、家の一部が「赤木正雄展示館」になっており、映像や資料をみることができます。</a:t>
            </a:r>
            <a:endParaRPr lang="en-US" altLang="ja-JP" sz="1300" dirty="0">
              <a:solidFill>
                <a:srgbClr val="49647F"/>
              </a:solidFill>
              <a:latin typeface="ＭＳ Ｐゴシック" panose="020B0600070205080204" pitchFamily="50" charset="-128"/>
              <a:ea typeface="ＭＳ Ｐゴシック" panose="020B0600070205080204" pitchFamily="50" charset="-128"/>
            </a:endParaRPr>
          </a:p>
        </p:txBody>
      </p:sp>
      <p:sp>
        <p:nvSpPr>
          <p:cNvPr id="56" name="正方形/長方形 55">
            <a:extLst>
              <a:ext uri="{FF2B5EF4-FFF2-40B4-BE49-F238E27FC236}">
                <a16:creationId xmlns:a16="http://schemas.microsoft.com/office/drawing/2014/main" id="{31ED4A88-DC42-44AF-A320-964F1524EA80}"/>
              </a:ext>
            </a:extLst>
          </p:cNvPr>
          <p:cNvSpPr/>
          <p:nvPr/>
        </p:nvSpPr>
        <p:spPr>
          <a:xfrm>
            <a:off x="0" y="-1"/>
            <a:ext cx="6858000" cy="756000"/>
          </a:xfrm>
          <a:prstGeom prst="rect">
            <a:avLst/>
          </a:prstGeom>
          <a:pattFill prst="lgGrid">
            <a:fgClr>
              <a:srgbClr val="8AC5E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3ED044BE-4186-4261-8815-4728F7314FA4}"/>
              </a:ext>
            </a:extLst>
          </p:cNvPr>
          <p:cNvSpPr/>
          <p:nvPr/>
        </p:nvSpPr>
        <p:spPr>
          <a:xfrm>
            <a:off x="178060" y="203261"/>
            <a:ext cx="265075" cy="265075"/>
          </a:xfrm>
          <a:prstGeom prst="rect">
            <a:avLst/>
          </a:prstGeom>
          <a:solidFill>
            <a:srgbClr val="8AC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117C6A2B-4F67-4E2B-A7F6-6A495D729C70}"/>
              </a:ext>
            </a:extLst>
          </p:cNvPr>
          <p:cNvSpPr txBox="1"/>
          <p:nvPr/>
        </p:nvSpPr>
        <p:spPr>
          <a:xfrm>
            <a:off x="509476" y="235404"/>
            <a:ext cx="984565" cy="338554"/>
          </a:xfrm>
          <a:prstGeom prst="rect">
            <a:avLst/>
          </a:prstGeom>
          <a:noFill/>
        </p:spPr>
        <p:txBody>
          <a:bodyPr wrap="none" rtlCol="0">
            <a:spAutoFit/>
          </a:bodyPr>
          <a:lstStyle/>
          <a:p>
            <a:r>
              <a:rPr lang="ja-JP" altLang="en-US" sz="1600" dirty="0">
                <a:solidFill>
                  <a:srgbClr val="49647F"/>
                </a:solidFill>
                <a:effectLst>
                  <a:outerShdw blurRad="50800" dist="38100" dir="2700000" algn="tl" rotWithShape="0">
                    <a:prstClr val="black">
                      <a:alpha val="40000"/>
                    </a:prstClr>
                  </a:outerShdw>
                </a:effectLst>
                <a:latin typeface="HGP創英角ｺﾞｼｯｸUB" panose="020B0900000000000000" pitchFamily="50" charset="-128"/>
                <a:ea typeface="HGP創英角ｺﾞｼｯｸUB" panose="020B0900000000000000" pitchFamily="50" charset="-128"/>
              </a:rPr>
              <a:t>トピックス</a:t>
            </a:r>
            <a:endParaRPr kumimoji="1" lang="ja-JP" altLang="en-US" sz="1600" dirty="0">
              <a:solidFill>
                <a:srgbClr val="49647F"/>
              </a:solidFill>
              <a:effectLst>
                <a:outerShdw blurRad="50800" dist="38100" dir="2700000" algn="tl"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59" name="正方形/長方形 58">
            <a:extLst>
              <a:ext uri="{FF2B5EF4-FFF2-40B4-BE49-F238E27FC236}">
                <a16:creationId xmlns:a16="http://schemas.microsoft.com/office/drawing/2014/main" id="{B5EA4600-2E31-493B-AB09-8FBF79AE298E}"/>
              </a:ext>
            </a:extLst>
          </p:cNvPr>
          <p:cNvSpPr/>
          <p:nvPr/>
        </p:nvSpPr>
        <p:spPr>
          <a:xfrm>
            <a:off x="39218" y="66304"/>
            <a:ext cx="340938" cy="340938"/>
          </a:xfrm>
          <a:prstGeom prst="rect">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377497FD-9966-44E4-B813-4D02080D280E}"/>
              </a:ext>
            </a:extLst>
          </p:cNvPr>
          <p:cNvSpPr txBox="1"/>
          <p:nvPr/>
        </p:nvSpPr>
        <p:spPr>
          <a:xfrm>
            <a:off x="1484106" y="182013"/>
            <a:ext cx="535428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dirty="0">
                <a:latin typeface="HGP創英角ｺﾞｼｯｸUB" panose="020B0900000000000000" pitchFamily="50" charset="-128"/>
                <a:ea typeface="HGP創英角ｺﾞｼｯｸUB" panose="020B0900000000000000" pitchFamily="50" charset="-128"/>
              </a:rPr>
              <a:t>豊岡市</a:t>
            </a:r>
            <a:r>
              <a:rPr lang="ja-JP" altLang="en-US" sz="1600" noProof="0" dirty="0">
                <a:latin typeface="HGP創英角ｺﾞｼｯｸUB" panose="020B0900000000000000" pitchFamily="50" charset="-128"/>
                <a:ea typeface="HGP創英角ｺﾞｼｯｸUB" panose="020B0900000000000000" pitchFamily="50" charset="-128"/>
              </a:rPr>
              <a:t>生まれの偉人　　「砂防の神様」　</a:t>
            </a:r>
            <a:r>
              <a:rPr lang="ja-JP" altLang="en-US" sz="3000" noProof="0" dirty="0">
                <a:latin typeface="HGP創英角ｺﾞｼｯｸUB" panose="020B0900000000000000" pitchFamily="50" charset="-128"/>
                <a:ea typeface="HGP創英角ｺﾞｼｯｸUB" panose="020B0900000000000000" pitchFamily="50" charset="-128"/>
              </a:rPr>
              <a:t>赤木　正雄</a:t>
            </a:r>
            <a:endParaRPr kumimoji="1" lang="ja-JP" altLang="en-US" sz="3000" b="0" i="0" u="none" strike="noStrike" kern="1200" cap="none" spc="0" normalizeH="0" baseline="0" noProof="0" dirty="0">
              <a:ln>
                <a:noFill/>
              </a:ln>
              <a:effectLst/>
              <a:uLnTx/>
              <a:uFillTx/>
              <a:latin typeface="HGP創英角ｺﾞｼｯｸUB" panose="020B0900000000000000" pitchFamily="50" charset="-128"/>
              <a:ea typeface="HGP創英角ｺﾞｼｯｸUB" panose="020B0900000000000000" pitchFamily="50" charset="-128"/>
            </a:endParaRPr>
          </a:p>
        </p:txBody>
      </p:sp>
      <p:sp>
        <p:nvSpPr>
          <p:cNvPr id="63" name="テキスト ボックス 62">
            <a:extLst>
              <a:ext uri="{FF2B5EF4-FFF2-40B4-BE49-F238E27FC236}">
                <a16:creationId xmlns:a16="http://schemas.microsoft.com/office/drawing/2014/main" id="{7E61D3F5-0A42-4F6F-90CF-256F0E3330B8}"/>
              </a:ext>
            </a:extLst>
          </p:cNvPr>
          <p:cNvSpPr txBox="1"/>
          <p:nvPr/>
        </p:nvSpPr>
        <p:spPr>
          <a:xfrm>
            <a:off x="5014955" y="191659"/>
            <a:ext cx="530294" cy="140038"/>
          </a:xfrm>
          <a:prstGeom prst="rect">
            <a:avLst/>
          </a:prstGeom>
          <a:noFill/>
        </p:spPr>
        <p:txBody>
          <a:bodyPr wrap="square" lIns="0" tIns="0" rIns="0" bIns="0" rtlCol="0">
            <a:spAutoFit/>
          </a:bodyPr>
          <a:lstStyle/>
          <a:p>
            <a:pPr algn="dist">
              <a:lnSpc>
                <a:spcPct val="130000"/>
              </a:lnSpc>
            </a:pPr>
            <a:r>
              <a:rPr lang="ja-JP" altLang="en-US" sz="700" spc="-150" dirty="0">
                <a:latin typeface="+mj-ea"/>
                <a:ea typeface="+mj-ea"/>
              </a:rPr>
              <a:t>あか　</a:t>
            </a:r>
            <a:r>
              <a:rPr lang="ja-JP" altLang="en-US" sz="700" spc="-150" dirty="0" err="1">
                <a:latin typeface="+mj-ea"/>
                <a:ea typeface="+mj-ea"/>
              </a:rPr>
              <a:t>ぎ</a:t>
            </a:r>
            <a:endParaRPr lang="en-US" altLang="ja-JP" sz="700" spc="-150" dirty="0">
              <a:latin typeface="+mj-ea"/>
              <a:ea typeface="+mj-ea"/>
            </a:endParaRPr>
          </a:p>
        </p:txBody>
      </p:sp>
      <p:sp>
        <p:nvSpPr>
          <p:cNvPr id="66" name="テキスト ボックス 65">
            <a:extLst>
              <a:ext uri="{FF2B5EF4-FFF2-40B4-BE49-F238E27FC236}">
                <a16:creationId xmlns:a16="http://schemas.microsoft.com/office/drawing/2014/main" id="{B35FF104-721E-4898-B762-463247DADCFF}"/>
              </a:ext>
            </a:extLst>
          </p:cNvPr>
          <p:cNvSpPr txBox="1"/>
          <p:nvPr/>
        </p:nvSpPr>
        <p:spPr>
          <a:xfrm>
            <a:off x="6104453" y="182846"/>
            <a:ext cx="466725" cy="140038"/>
          </a:xfrm>
          <a:prstGeom prst="rect">
            <a:avLst/>
          </a:prstGeom>
          <a:noFill/>
        </p:spPr>
        <p:txBody>
          <a:bodyPr wrap="square" lIns="0" tIns="0" rIns="0" bIns="0" rtlCol="0">
            <a:spAutoFit/>
          </a:bodyPr>
          <a:lstStyle/>
          <a:p>
            <a:pPr algn="dist">
              <a:lnSpc>
                <a:spcPct val="130000"/>
              </a:lnSpc>
            </a:pPr>
            <a:r>
              <a:rPr lang="ja-JP" altLang="en-US" sz="700" spc="-150" dirty="0">
                <a:latin typeface="+mj-ea"/>
                <a:ea typeface="+mj-ea"/>
              </a:rPr>
              <a:t>まさ　</a:t>
            </a:r>
            <a:r>
              <a:rPr lang="ja-JP" altLang="en-US" sz="700" spc="-150" dirty="0" err="1">
                <a:latin typeface="+mj-ea"/>
                <a:ea typeface="+mj-ea"/>
              </a:rPr>
              <a:t>お</a:t>
            </a:r>
            <a:endParaRPr lang="en-US" altLang="ja-JP" sz="700" spc="-150" dirty="0">
              <a:latin typeface="+mj-ea"/>
              <a:ea typeface="+mj-ea"/>
            </a:endParaRPr>
          </a:p>
        </p:txBody>
      </p:sp>
      <p:sp>
        <p:nvSpPr>
          <p:cNvPr id="68" name="テキスト ボックス 67">
            <a:extLst>
              <a:ext uri="{FF2B5EF4-FFF2-40B4-BE49-F238E27FC236}">
                <a16:creationId xmlns:a16="http://schemas.microsoft.com/office/drawing/2014/main" id="{67D6A8ED-D257-46A9-A140-2ACF06C75E0F}"/>
              </a:ext>
            </a:extLst>
          </p:cNvPr>
          <p:cNvSpPr txBox="1"/>
          <p:nvPr/>
        </p:nvSpPr>
        <p:spPr>
          <a:xfrm>
            <a:off x="3753168" y="324520"/>
            <a:ext cx="307975" cy="120161"/>
          </a:xfrm>
          <a:prstGeom prst="rect">
            <a:avLst/>
          </a:prstGeom>
          <a:noFill/>
        </p:spPr>
        <p:txBody>
          <a:bodyPr wrap="square" lIns="0" tIns="0" rIns="0" bIns="0" rtlCol="0">
            <a:spAutoFit/>
          </a:bodyPr>
          <a:lstStyle/>
          <a:p>
            <a:pPr algn="dist">
              <a:lnSpc>
                <a:spcPct val="130000"/>
              </a:lnSpc>
            </a:pPr>
            <a:r>
              <a:rPr lang="ja-JP" altLang="en-US" sz="700" spc="-150" dirty="0">
                <a:latin typeface="+mj-ea"/>
                <a:ea typeface="+mj-ea"/>
              </a:rPr>
              <a:t>さ　ぼう</a:t>
            </a:r>
            <a:endParaRPr lang="en-US" altLang="ja-JP" sz="700" spc="-150" dirty="0">
              <a:latin typeface="+mj-ea"/>
              <a:ea typeface="+mj-ea"/>
            </a:endParaRPr>
          </a:p>
        </p:txBody>
      </p:sp>
      <p:pic>
        <p:nvPicPr>
          <p:cNvPr id="69" name="Picture 2" descr="èµ¤æ¨æ­£éï¼ãããã¾ããï¼">
            <a:extLst>
              <a:ext uri="{FF2B5EF4-FFF2-40B4-BE49-F238E27FC236}">
                <a16:creationId xmlns:a16="http://schemas.microsoft.com/office/drawing/2014/main" id="{1BF3C4A3-A045-4B95-AE59-67EB265CF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7110" y="1696533"/>
            <a:ext cx="1707899" cy="2444641"/>
          </a:xfrm>
          <a:prstGeom prst="rect">
            <a:avLst/>
          </a:prstGeom>
          <a:noFill/>
          <a:extLst>
            <a:ext uri="{909E8E84-426E-40DD-AFC4-6F175D3DCCD1}">
              <a14:hiddenFill xmlns:a14="http://schemas.microsoft.com/office/drawing/2010/main">
                <a:solidFill>
                  <a:srgbClr val="FFFFFF"/>
                </a:solidFill>
              </a14:hiddenFill>
            </a:ext>
          </a:extLst>
        </p:spPr>
      </p:pic>
      <p:sp>
        <p:nvSpPr>
          <p:cNvPr id="70" name="正方形/長方形 69">
            <a:extLst>
              <a:ext uri="{FF2B5EF4-FFF2-40B4-BE49-F238E27FC236}">
                <a16:creationId xmlns:a16="http://schemas.microsoft.com/office/drawing/2014/main" id="{8E3D48A7-4468-4E90-A32E-09C3E5BDA295}"/>
              </a:ext>
            </a:extLst>
          </p:cNvPr>
          <p:cNvSpPr/>
          <p:nvPr/>
        </p:nvSpPr>
        <p:spPr>
          <a:xfrm>
            <a:off x="232172" y="1578177"/>
            <a:ext cx="4676775" cy="2953116"/>
          </a:xfrm>
          <a:prstGeom prst="rect">
            <a:avLst/>
          </a:prstGeom>
        </p:spPr>
        <p:txBody>
          <a:bodyPr wrap="square">
            <a:spAutoFit/>
          </a:bodyPr>
          <a:lstStyle/>
          <a:p>
            <a:pPr algn="just">
              <a:lnSpc>
                <a:spcPct val="130000"/>
              </a:lnSpc>
            </a:pPr>
            <a:r>
              <a:rPr lang="ja-JP" altLang="en-US" sz="1300" dirty="0">
                <a:latin typeface="ＭＳ 明朝" panose="02020609040205080304" pitchFamily="17" charset="-128"/>
                <a:ea typeface="ＭＳ 明朝" panose="02020609040205080304" pitchFamily="17" charset="-128"/>
              </a:rPr>
              <a:t>　明治</a:t>
            </a:r>
            <a:r>
              <a:rPr lang="en-US" altLang="ja-JP" sz="1300" dirty="0">
                <a:latin typeface="ＭＳ 明朝" panose="02020609040205080304" pitchFamily="17" charset="-128"/>
                <a:ea typeface="ＭＳ 明朝" panose="02020609040205080304" pitchFamily="17" charset="-128"/>
              </a:rPr>
              <a:t>20</a:t>
            </a:r>
            <a:r>
              <a:rPr lang="ja-JP" altLang="en-US" sz="1300" dirty="0">
                <a:latin typeface="ＭＳ 明朝" panose="02020609040205080304" pitchFamily="17" charset="-128"/>
                <a:ea typeface="ＭＳ 明朝" panose="02020609040205080304" pitchFamily="17" charset="-128"/>
              </a:rPr>
              <a:t>年（</a:t>
            </a:r>
            <a:r>
              <a:rPr lang="en-US" altLang="ja-JP" sz="1300" dirty="0">
                <a:latin typeface="ＭＳ 明朝" panose="02020609040205080304" pitchFamily="17" charset="-128"/>
                <a:ea typeface="ＭＳ 明朝" panose="02020609040205080304" pitchFamily="17" charset="-128"/>
              </a:rPr>
              <a:t>1887</a:t>
            </a:r>
            <a:r>
              <a:rPr lang="ja-JP" altLang="en-US" sz="1300" dirty="0">
                <a:latin typeface="ＭＳ 明朝" panose="02020609040205080304" pitchFamily="17" charset="-128"/>
                <a:ea typeface="ＭＳ 明朝" panose="02020609040205080304" pitchFamily="17" charset="-128"/>
              </a:rPr>
              <a:t>年）に豊岡市の引野で生まれ東京大学を</a:t>
            </a:r>
            <a:br>
              <a:rPr lang="en-US" altLang="ja-JP" sz="1300" dirty="0">
                <a:latin typeface="ＭＳ 明朝" panose="02020609040205080304" pitchFamily="17" charset="-128"/>
                <a:ea typeface="ＭＳ 明朝" panose="02020609040205080304" pitchFamily="17" charset="-128"/>
              </a:rPr>
            </a:br>
            <a:r>
              <a:rPr lang="ja-JP" altLang="en-US" sz="1300" dirty="0">
                <a:latin typeface="ＭＳ 明朝" panose="02020609040205080304" pitchFamily="17" charset="-128"/>
                <a:ea typeface="ＭＳ 明朝" panose="02020609040205080304" pitchFamily="17" charset="-128"/>
              </a:rPr>
              <a:t>卒業してから、内務省（いまの国土交通省）で働きました。</a:t>
            </a:r>
            <a:endParaRPr lang="en-US" altLang="ja-JP" sz="1300" dirty="0">
              <a:latin typeface="ＭＳ 明朝" panose="02020609040205080304" pitchFamily="17" charset="-128"/>
              <a:ea typeface="ＭＳ 明朝" panose="02020609040205080304" pitchFamily="17" charset="-128"/>
            </a:endParaRPr>
          </a:p>
          <a:p>
            <a:pPr algn="just">
              <a:lnSpc>
                <a:spcPct val="130000"/>
              </a:lnSpc>
            </a:pPr>
            <a:r>
              <a:rPr lang="ja-JP" altLang="en-US" sz="1300" dirty="0">
                <a:latin typeface="ＭＳ 明朝" panose="02020609040205080304" pitchFamily="17" charset="-128"/>
                <a:ea typeface="ＭＳ 明朝" panose="02020609040205080304" pitchFamily="17" charset="-128"/>
              </a:rPr>
              <a:t>　</a:t>
            </a:r>
            <a:r>
              <a:rPr lang="ja-JP" altLang="en-US" sz="1300" dirty="0">
                <a:solidFill>
                  <a:srgbClr val="49647F"/>
                </a:solidFill>
                <a:latin typeface="HGP創英角ｺﾞｼｯｸUB" panose="020B0900000000000000" pitchFamily="50" charset="-128"/>
                <a:ea typeface="HGP創英角ｺﾞｼｯｸUB" panose="020B0900000000000000" pitchFamily="50" charset="-128"/>
              </a:rPr>
              <a:t>「川を安全にするためには、山をなおさなくてはならない」</a:t>
            </a:r>
            <a:r>
              <a:rPr lang="ja-JP" altLang="en-US" sz="1300" dirty="0">
                <a:latin typeface="ＭＳ 明朝" panose="02020609040205080304" pitchFamily="17" charset="-128"/>
                <a:ea typeface="ＭＳ 明朝" panose="02020609040205080304" pitchFamily="17" charset="-128"/>
              </a:rPr>
              <a:t>と、</a:t>
            </a:r>
            <a:br>
              <a:rPr lang="en-US" altLang="ja-JP" sz="1300" dirty="0">
                <a:latin typeface="ＭＳ 明朝" panose="02020609040205080304" pitchFamily="17" charset="-128"/>
                <a:ea typeface="ＭＳ 明朝" panose="02020609040205080304" pitchFamily="17" charset="-128"/>
              </a:rPr>
            </a:br>
            <a:r>
              <a:rPr lang="ja-JP" altLang="en-US" sz="1300" dirty="0">
                <a:latin typeface="ＭＳ 明朝" panose="02020609040205080304" pitchFamily="17" charset="-128"/>
                <a:ea typeface="ＭＳ 明朝" panose="02020609040205080304" pitchFamily="17" charset="-128"/>
              </a:rPr>
              <a:t>全国で山と川の工事を指導しました。</a:t>
            </a:r>
          </a:p>
          <a:p>
            <a:pPr algn="just">
              <a:lnSpc>
                <a:spcPct val="130000"/>
              </a:lnSpc>
            </a:pPr>
            <a:r>
              <a:rPr lang="ja-JP" altLang="en-US" sz="1300" dirty="0">
                <a:latin typeface="ＭＳ 明朝" panose="02020609040205080304" pitchFamily="17" charset="-128"/>
                <a:ea typeface="ＭＳ 明朝" panose="02020609040205080304" pitchFamily="17" charset="-128"/>
              </a:rPr>
              <a:t>　その工事では、山がくずれないように木を植えたり、土砂が雨水といっしょに流れ出ないようにする技術を使いました。このように、山がくずれたりしないようにする対策を</a:t>
            </a:r>
            <a:r>
              <a:rPr lang="ja-JP" altLang="en-US" sz="1300" dirty="0">
                <a:solidFill>
                  <a:srgbClr val="49647F"/>
                </a:solidFill>
                <a:latin typeface="HGP創英角ｺﾞｼｯｸUB" panose="020B0900000000000000" pitchFamily="50" charset="-128"/>
                <a:ea typeface="HGP創英角ｺﾞｼｯｸUB" panose="020B0900000000000000" pitchFamily="50" charset="-128"/>
              </a:rPr>
              <a:t>「砂防」</a:t>
            </a:r>
            <a:r>
              <a:rPr lang="ja-JP" altLang="en-US" sz="1300" dirty="0">
                <a:latin typeface="ＭＳ 明朝" panose="02020609040205080304" pitchFamily="17" charset="-128"/>
                <a:ea typeface="ＭＳ 明朝" panose="02020609040205080304" pitchFamily="17" charset="-128"/>
              </a:rPr>
              <a:t>と言います。この砂防工事は全国で役に立ち、世界でも有名になりました。</a:t>
            </a:r>
            <a:r>
              <a:rPr lang="ja-JP" altLang="en-US" sz="1300" dirty="0">
                <a:solidFill>
                  <a:srgbClr val="49647F"/>
                </a:solidFill>
                <a:latin typeface="HGP創英角ｺﾞｼｯｸUB" panose="020B0900000000000000" pitchFamily="50" charset="-128"/>
                <a:ea typeface="HGP創英角ｺﾞｼｯｸUB" panose="020B0900000000000000" pitchFamily="50" charset="-128"/>
              </a:rPr>
              <a:t>「砂防の神様」</a:t>
            </a:r>
            <a:r>
              <a:rPr lang="ja-JP" altLang="en-US" sz="1300" dirty="0">
                <a:latin typeface="ＭＳ 明朝" panose="02020609040205080304" pitchFamily="17" charset="-128"/>
                <a:ea typeface="ＭＳ 明朝" panose="02020609040205080304" pitchFamily="17" charset="-128"/>
              </a:rPr>
              <a:t>と尊敬されています。</a:t>
            </a:r>
            <a:endParaRPr lang="en-US" altLang="ja-JP" sz="1300" dirty="0">
              <a:latin typeface="ＭＳ 明朝" panose="02020609040205080304" pitchFamily="17" charset="-128"/>
              <a:ea typeface="ＭＳ 明朝" panose="02020609040205080304" pitchFamily="17" charset="-128"/>
            </a:endParaRPr>
          </a:p>
          <a:p>
            <a:pPr algn="just">
              <a:lnSpc>
                <a:spcPct val="130000"/>
              </a:lnSpc>
            </a:pPr>
            <a:r>
              <a:rPr lang="ja-JP" altLang="en-US" sz="1300" dirty="0">
                <a:latin typeface="ＭＳ 明朝" panose="02020609040205080304" pitchFamily="17" charset="-128"/>
                <a:ea typeface="ＭＳ 明朝" panose="02020609040205080304" pitchFamily="17" charset="-128"/>
              </a:rPr>
              <a:t>　「砂防」という日本語は、世界中で日本語の言い方のまま「ＳＡＢＯ」と使われています。</a:t>
            </a:r>
          </a:p>
        </p:txBody>
      </p:sp>
      <p:sp>
        <p:nvSpPr>
          <p:cNvPr id="73" name="テキスト ボックス 72">
            <a:extLst>
              <a:ext uri="{FF2B5EF4-FFF2-40B4-BE49-F238E27FC236}">
                <a16:creationId xmlns:a16="http://schemas.microsoft.com/office/drawing/2014/main" id="{831E3586-100A-4BC4-8EED-91261881979E}"/>
              </a:ext>
            </a:extLst>
          </p:cNvPr>
          <p:cNvSpPr txBox="1"/>
          <p:nvPr/>
        </p:nvSpPr>
        <p:spPr>
          <a:xfrm>
            <a:off x="310596" y="962379"/>
            <a:ext cx="895903" cy="111634"/>
          </a:xfrm>
          <a:prstGeom prst="rect">
            <a:avLst/>
          </a:prstGeom>
          <a:noFill/>
        </p:spPr>
        <p:txBody>
          <a:bodyPr wrap="square" lIns="0" tIns="0" rIns="0" bIns="0" rtlCol="0">
            <a:spAutoFit/>
          </a:bodyPr>
          <a:lstStyle/>
          <a:p>
            <a:pPr algn="dist">
              <a:lnSpc>
                <a:spcPct val="130000"/>
              </a:lnSpc>
            </a:pPr>
            <a:r>
              <a:rPr lang="ja-JP" altLang="en-US" sz="650" spc="-150" dirty="0">
                <a:solidFill>
                  <a:srgbClr val="49647F"/>
                </a:solidFill>
                <a:latin typeface="HGP創英角ｺﾞｼｯｸUB" panose="020B0900000000000000" pitchFamily="50" charset="-128"/>
                <a:ea typeface="HGP創英角ｺﾞｼｯｸUB" panose="020B0900000000000000" pitchFamily="50" charset="-128"/>
              </a:rPr>
              <a:t>あか　ぎ　まさ　</a:t>
            </a:r>
            <a:r>
              <a:rPr lang="ja-JP" altLang="en-US" sz="650" spc="-150" dirty="0" err="1">
                <a:solidFill>
                  <a:srgbClr val="49647F"/>
                </a:solidFill>
                <a:latin typeface="HGP創英角ｺﾞｼｯｸUB" panose="020B0900000000000000" pitchFamily="50" charset="-128"/>
                <a:ea typeface="HGP創英角ｺﾞｼｯｸUB" panose="020B0900000000000000" pitchFamily="50" charset="-128"/>
              </a:rPr>
              <a:t>お</a:t>
            </a:r>
            <a:endParaRPr lang="en-US" altLang="ja-JP" sz="650" spc="-150" dirty="0">
              <a:solidFill>
                <a:srgbClr val="49647F"/>
              </a:solidFill>
              <a:latin typeface="HGP創英角ｺﾞｼｯｸUB" panose="020B0900000000000000" pitchFamily="50" charset="-128"/>
              <a:ea typeface="HGP創英角ｺﾞｼｯｸUB" panose="020B0900000000000000" pitchFamily="50" charset="-128"/>
            </a:endParaRPr>
          </a:p>
        </p:txBody>
      </p:sp>
      <p:sp>
        <p:nvSpPr>
          <p:cNvPr id="88" name="テキスト ボックス 87">
            <a:extLst>
              <a:ext uri="{FF2B5EF4-FFF2-40B4-BE49-F238E27FC236}">
                <a16:creationId xmlns:a16="http://schemas.microsoft.com/office/drawing/2014/main" id="{0005EF65-5CE0-404F-B4F7-5DE921F63E47}"/>
              </a:ext>
            </a:extLst>
          </p:cNvPr>
          <p:cNvSpPr txBox="1"/>
          <p:nvPr/>
        </p:nvSpPr>
        <p:spPr>
          <a:xfrm>
            <a:off x="4409680" y="3118682"/>
            <a:ext cx="225425" cy="111634"/>
          </a:xfrm>
          <a:prstGeom prst="rect">
            <a:avLst/>
          </a:prstGeom>
          <a:noFill/>
        </p:spPr>
        <p:txBody>
          <a:bodyPr wrap="square" lIns="0" tIns="0" rIns="0" bIns="0" rtlCol="0">
            <a:spAutoFit/>
          </a:bodyPr>
          <a:lstStyle/>
          <a:p>
            <a:pPr algn="dist">
              <a:lnSpc>
                <a:spcPct val="130000"/>
              </a:lnSpc>
            </a:pPr>
            <a:r>
              <a:rPr lang="ja-JP" altLang="en-US" sz="650" spc="-150" dirty="0">
                <a:solidFill>
                  <a:srgbClr val="49647F"/>
                </a:solidFill>
                <a:latin typeface="HGP創英角ｺﾞｼｯｸUB" panose="020B0900000000000000" pitchFamily="50" charset="-128"/>
                <a:ea typeface="HGP創英角ｺﾞｼｯｸUB" panose="020B0900000000000000" pitchFamily="50" charset="-128"/>
              </a:rPr>
              <a:t>さ　ぼう</a:t>
            </a:r>
            <a:endParaRPr lang="en-US" altLang="ja-JP" sz="650" spc="-150" dirty="0">
              <a:solidFill>
                <a:srgbClr val="49647F"/>
              </a:solidFill>
              <a:latin typeface="HGP創英角ｺﾞｼｯｸUB" panose="020B0900000000000000" pitchFamily="50" charset="-128"/>
              <a:ea typeface="HGP創英角ｺﾞｼｯｸUB" panose="020B0900000000000000" pitchFamily="50" charset="-128"/>
            </a:endParaRPr>
          </a:p>
        </p:txBody>
      </p:sp>
      <p:sp>
        <p:nvSpPr>
          <p:cNvPr id="92" name="テキスト ボックス 91">
            <a:extLst>
              <a:ext uri="{FF2B5EF4-FFF2-40B4-BE49-F238E27FC236}">
                <a16:creationId xmlns:a16="http://schemas.microsoft.com/office/drawing/2014/main" id="{86E1D061-343C-40CA-9A81-B95553735063}"/>
              </a:ext>
            </a:extLst>
          </p:cNvPr>
          <p:cNvSpPr txBox="1"/>
          <p:nvPr/>
        </p:nvSpPr>
        <p:spPr>
          <a:xfrm>
            <a:off x="1695514" y="3366217"/>
            <a:ext cx="225425" cy="130036"/>
          </a:xfrm>
          <a:prstGeom prst="rect">
            <a:avLst/>
          </a:prstGeom>
          <a:noFill/>
        </p:spPr>
        <p:txBody>
          <a:bodyPr wrap="square" lIns="0" tIns="0" rIns="0" bIns="0" rtlCol="0">
            <a:spAutoFit/>
          </a:bodyPr>
          <a:lstStyle/>
          <a:p>
            <a:pPr algn="dist">
              <a:lnSpc>
                <a:spcPct val="130000"/>
              </a:lnSpc>
            </a:pPr>
            <a:r>
              <a:rPr lang="ja-JP" altLang="en-US" sz="650" spc="-150" dirty="0">
                <a:solidFill>
                  <a:schemeClr val="tx1">
                    <a:lumMod val="85000"/>
                    <a:lumOff val="15000"/>
                  </a:schemeClr>
                </a:solidFill>
                <a:latin typeface="ＭＳ Ｐ明朝" panose="02020600040205080304" pitchFamily="18" charset="-128"/>
                <a:ea typeface="ＭＳ Ｐ明朝" panose="02020600040205080304" pitchFamily="18" charset="-128"/>
              </a:rPr>
              <a:t>さ　ぼう</a:t>
            </a:r>
            <a:endParaRPr lang="en-US" altLang="ja-JP" sz="650" spc="-150" dirty="0">
              <a:solidFill>
                <a:schemeClr val="tx1">
                  <a:lumMod val="85000"/>
                  <a:lumOff val="15000"/>
                </a:schemeClr>
              </a:solidFill>
              <a:latin typeface="ＭＳ Ｐ明朝" panose="02020600040205080304" pitchFamily="18" charset="-128"/>
              <a:ea typeface="ＭＳ Ｐ明朝" panose="02020600040205080304" pitchFamily="18" charset="-128"/>
            </a:endParaRPr>
          </a:p>
        </p:txBody>
      </p:sp>
      <p:sp>
        <p:nvSpPr>
          <p:cNvPr id="93" name="テキスト ボックス 92">
            <a:extLst>
              <a:ext uri="{FF2B5EF4-FFF2-40B4-BE49-F238E27FC236}">
                <a16:creationId xmlns:a16="http://schemas.microsoft.com/office/drawing/2014/main" id="{3ACB6E73-ABD5-40A5-887B-B39B826C9D23}"/>
              </a:ext>
            </a:extLst>
          </p:cNvPr>
          <p:cNvSpPr txBox="1"/>
          <p:nvPr/>
        </p:nvSpPr>
        <p:spPr>
          <a:xfrm>
            <a:off x="1634776" y="3629302"/>
            <a:ext cx="225425" cy="111634"/>
          </a:xfrm>
          <a:prstGeom prst="rect">
            <a:avLst/>
          </a:prstGeom>
          <a:noFill/>
        </p:spPr>
        <p:txBody>
          <a:bodyPr wrap="square" lIns="0" tIns="0" rIns="0" bIns="0" rtlCol="0">
            <a:spAutoFit/>
          </a:bodyPr>
          <a:lstStyle/>
          <a:p>
            <a:pPr algn="dist">
              <a:lnSpc>
                <a:spcPct val="130000"/>
              </a:lnSpc>
            </a:pPr>
            <a:r>
              <a:rPr lang="ja-JP" altLang="en-US" sz="650" spc="-150" dirty="0">
                <a:solidFill>
                  <a:srgbClr val="49647F"/>
                </a:solidFill>
                <a:latin typeface="HGP創英角ｺﾞｼｯｸUB" panose="020B0900000000000000" pitchFamily="50" charset="-128"/>
                <a:ea typeface="HGP創英角ｺﾞｼｯｸUB" panose="020B0900000000000000" pitchFamily="50" charset="-128"/>
              </a:rPr>
              <a:t>さ　ぼう</a:t>
            </a:r>
            <a:endParaRPr lang="en-US" altLang="ja-JP" sz="650" spc="-150" dirty="0">
              <a:solidFill>
                <a:srgbClr val="49647F"/>
              </a:solidFill>
              <a:latin typeface="HGP創英角ｺﾞｼｯｸUB" panose="020B0900000000000000" pitchFamily="50" charset="-128"/>
              <a:ea typeface="HGP創英角ｺﾞｼｯｸUB" panose="020B0900000000000000" pitchFamily="50" charset="-128"/>
            </a:endParaRPr>
          </a:p>
        </p:txBody>
      </p:sp>
      <p:sp>
        <p:nvSpPr>
          <p:cNvPr id="94" name="テキスト ボックス 93">
            <a:extLst>
              <a:ext uri="{FF2B5EF4-FFF2-40B4-BE49-F238E27FC236}">
                <a16:creationId xmlns:a16="http://schemas.microsoft.com/office/drawing/2014/main" id="{C792A5A5-92B1-45C1-AA2E-911B17413C99}"/>
              </a:ext>
            </a:extLst>
          </p:cNvPr>
          <p:cNvSpPr txBox="1"/>
          <p:nvPr/>
        </p:nvSpPr>
        <p:spPr>
          <a:xfrm>
            <a:off x="714935" y="3891162"/>
            <a:ext cx="225425" cy="130036"/>
          </a:xfrm>
          <a:prstGeom prst="rect">
            <a:avLst/>
          </a:prstGeom>
          <a:noFill/>
        </p:spPr>
        <p:txBody>
          <a:bodyPr wrap="square" lIns="0" tIns="0" rIns="0" bIns="0" rtlCol="0">
            <a:spAutoFit/>
          </a:bodyPr>
          <a:lstStyle/>
          <a:p>
            <a:pPr algn="dist">
              <a:lnSpc>
                <a:spcPct val="130000"/>
              </a:lnSpc>
            </a:pPr>
            <a:r>
              <a:rPr lang="ja-JP" altLang="en-US" sz="650" spc="-150" dirty="0">
                <a:solidFill>
                  <a:schemeClr val="tx1">
                    <a:lumMod val="85000"/>
                    <a:lumOff val="15000"/>
                  </a:schemeClr>
                </a:solidFill>
                <a:latin typeface="ＭＳ Ｐ明朝" panose="02020600040205080304" pitchFamily="18" charset="-128"/>
                <a:ea typeface="ＭＳ Ｐ明朝" panose="02020600040205080304" pitchFamily="18" charset="-128"/>
              </a:rPr>
              <a:t>さ　ぼう</a:t>
            </a:r>
            <a:endParaRPr lang="en-US" altLang="ja-JP" sz="650" spc="-150" dirty="0">
              <a:solidFill>
                <a:schemeClr val="tx1">
                  <a:lumMod val="85000"/>
                  <a:lumOff val="15000"/>
                </a:schemeClr>
              </a:solidFill>
              <a:latin typeface="ＭＳ Ｐ明朝" panose="02020600040205080304" pitchFamily="18" charset="-128"/>
              <a:ea typeface="ＭＳ Ｐ明朝" panose="02020600040205080304" pitchFamily="18" charset="-128"/>
            </a:endParaRPr>
          </a:p>
        </p:txBody>
      </p:sp>
      <p:sp>
        <p:nvSpPr>
          <p:cNvPr id="96" name="正方形/長方形 95">
            <a:extLst>
              <a:ext uri="{FF2B5EF4-FFF2-40B4-BE49-F238E27FC236}">
                <a16:creationId xmlns:a16="http://schemas.microsoft.com/office/drawing/2014/main" id="{15DE21A3-AB50-44A1-AE3A-BE3DC8AF3113}"/>
              </a:ext>
            </a:extLst>
          </p:cNvPr>
          <p:cNvSpPr/>
          <p:nvPr/>
        </p:nvSpPr>
        <p:spPr>
          <a:xfrm>
            <a:off x="3577398" y="6731515"/>
            <a:ext cx="3180592" cy="1912831"/>
          </a:xfrm>
          <a:prstGeom prst="rect">
            <a:avLst/>
          </a:prstGeom>
        </p:spPr>
        <p:txBody>
          <a:bodyPr wrap="square">
            <a:spAutoFit/>
          </a:bodyPr>
          <a:lstStyle/>
          <a:p>
            <a:pPr>
              <a:lnSpc>
                <a:spcPct val="130000"/>
              </a:lnSpc>
            </a:pPr>
            <a:r>
              <a:rPr lang="ja-JP" altLang="en-US" sz="1300" dirty="0">
                <a:latin typeface="ＭＳ 明朝" panose="02020609040205080304" pitchFamily="17" charset="-128"/>
                <a:ea typeface="ＭＳ 明朝" panose="02020609040205080304" pitchFamily="17" charset="-128"/>
              </a:rPr>
              <a:t>　豊岡市引野には、赤木正雄が生まれた家が今でも残っており、国の文化財にも選ばれています。明治</a:t>
            </a:r>
            <a:r>
              <a:rPr lang="en-US" altLang="ja-JP" sz="1300" dirty="0">
                <a:latin typeface="ＭＳ 明朝" panose="02020609040205080304" pitchFamily="17" charset="-128"/>
                <a:ea typeface="ＭＳ 明朝" panose="02020609040205080304" pitchFamily="17" charset="-128"/>
              </a:rPr>
              <a:t>3</a:t>
            </a:r>
            <a:r>
              <a:rPr lang="ja-JP" altLang="en-US" sz="1300" dirty="0">
                <a:latin typeface="ＭＳ 明朝" panose="02020609040205080304" pitchFamily="17" charset="-128"/>
                <a:ea typeface="ＭＳ 明朝" panose="02020609040205080304" pitchFamily="17" charset="-128"/>
              </a:rPr>
              <a:t>年（</a:t>
            </a:r>
            <a:r>
              <a:rPr lang="en-US" altLang="ja-JP" sz="1300" dirty="0">
                <a:latin typeface="ＭＳ 明朝" panose="02020609040205080304" pitchFamily="17" charset="-128"/>
                <a:ea typeface="ＭＳ 明朝" panose="02020609040205080304" pitchFamily="17" charset="-128"/>
              </a:rPr>
              <a:t>1870</a:t>
            </a:r>
            <a:r>
              <a:rPr lang="ja-JP" altLang="en-US" sz="1300" dirty="0">
                <a:latin typeface="ＭＳ 明朝" panose="02020609040205080304" pitchFamily="17" charset="-128"/>
                <a:ea typeface="ＭＳ 明朝" panose="02020609040205080304" pitchFamily="17" charset="-128"/>
              </a:rPr>
              <a:t>年）につくられたときのままです。水害にそなえて、地面から２ｍ高い石がきの上に家が</a:t>
            </a:r>
            <a:r>
              <a:rPr lang="ja-JP" altLang="en-US" sz="1300">
                <a:latin typeface="ＭＳ 明朝" panose="02020609040205080304" pitchFamily="17" charset="-128"/>
                <a:ea typeface="ＭＳ 明朝" panose="02020609040205080304" pitchFamily="17" charset="-128"/>
              </a:rPr>
              <a:t>建てられています</a:t>
            </a:r>
            <a:r>
              <a:rPr lang="ja-JP" altLang="en-US" sz="1300" dirty="0">
                <a:latin typeface="ＭＳ 明朝" panose="02020609040205080304" pitchFamily="17" charset="-128"/>
                <a:ea typeface="ＭＳ 明朝" panose="02020609040205080304" pitchFamily="17" charset="-128"/>
              </a:rPr>
              <a:t>。近所の人たちの避難場所にもなっていたようです。</a:t>
            </a:r>
            <a:endParaRPr lang="en-US" altLang="ja-JP" sz="1300" dirty="0">
              <a:latin typeface="ＭＳ 明朝" panose="02020609040205080304" pitchFamily="17" charset="-128"/>
              <a:ea typeface="ＭＳ 明朝" panose="02020609040205080304" pitchFamily="17" charset="-128"/>
            </a:endParaRPr>
          </a:p>
        </p:txBody>
      </p:sp>
      <p:pic>
        <p:nvPicPr>
          <p:cNvPr id="97" name="Picture 4" descr="èµ¤æ¨æ­£éã®çå®¶">
            <a:extLst>
              <a:ext uri="{FF2B5EF4-FFF2-40B4-BE49-F238E27FC236}">
                <a16:creationId xmlns:a16="http://schemas.microsoft.com/office/drawing/2014/main" id="{071B7CE2-637B-4D1B-8A1E-3F8D79F6E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687" y="6508093"/>
            <a:ext cx="3334681" cy="2334277"/>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ç é²ã®ç¶èµ¤æ¨æ­£éå±ç¤ºé¤¨">
            <a:extLst>
              <a:ext uri="{FF2B5EF4-FFF2-40B4-BE49-F238E27FC236}">
                <a16:creationId xmlns:a16="http://schemas.microsoft.com/office/drawing/2014/main" id="{8DA291B4-379E-4909-B7EE-28EAC65737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596" y="8197000"/>
            <a:ext cx="2028803" cy="1420163"/>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107" name="正方形/長方形 106">
            <a:extLst>
              <a:ext uri="{FF2B5EF4-FFF2-40B4-BE49-F238E27FC236}">
                <a16:creationId xmlns:a16="http://schemas.microsoft.com/office/drawing/2014/main" id="{9DCBD59A-AFA0-4EF2-A08D-0634AF0ECCA2}"/>
              </a:ext>
            </a:extLst>
          </p:cNvPr>
          <p:cNvSpPr/>
          <p:nvPr/>
        </p:nvSpPr>
        <p:spPr>
          <a:xfrm>
            <a:off x="2282746" y="5075950"/>
            <a:ext cx="3492818" cy="980781"/>
          </a:xfrm>
          <a:prstGeom prst="rect">
            <a:avLst/>
          </a:prstGeom>
        </p:spPr>
        <p:txBody>
          <a:bodyPr wrap="square">
            <a:spAutoFit/>
          </a:bodyPr>
          <a:lstStyle/>
          <a:p>
            <a:pPr>
              <a:lnSpc>
                <a:spcPct val="130000"/>
              </a:lnSpc>
            </a:pPr>
            <a:r>
              <a:rPr lang="ja-JP" altLang="en-US" sz="1400" dirty="0">
                <a:latin typeface="+mj-ea"/>
                <a:ea typeface="+mj-ea"/>
              </a:rPr>
              <a:t>赤木正雄の銅像　（豊岡市 塩津町）</a:t>
            </a:r>
            <a:endParaRPr lang="en-US" altLang="ja-JP" sz="1400" dirty="0">
              <a:latin typeface="+mj-ea"/>
              <a:ea typeface="+mj-ea"/>
            </a:endParaRPr>
          </a:p>
          <a:p>
            <a:pPr>
              <a:lnSpc>
                <a:spcPct val="130000"/>
              </a:lnSpc>
              <a:spcBef>
                <a:spcPts val="1000"/>
              </a:spcBef>
            </a:pPr>
            <a:r>
              <a:rPr lang="ja-JP" altLang="en-US" sz="1200" dirty="0">
                <a:latin typeface="ＭＳ 明朝" panose="02020609040205080304" pitchFamily="17" charset="-128"/>
                <a:ea typeface="ＭＳ 明朝" panose="02020609040205080304" pitchFamily="17" charset="-128"/>
              </a:rPr>
              <a:t>でかけるときのいつものスタイル</a:t>
            </a:r>
            <a:endParaRPr lang="en-US" altLang="ja-JP" sz="1200" dirty="0">
              <a:latin typeface="ＭＳ 明朝" panose="02020609040205080304" pitchFamily="17" charset="-128"/>
              <a:ea typeface="ＭＳ 明朝" panose="02020609040205080304" pitchFamily="17" charset="-128"/>
            </a:endParaRPr>
          </a:p>
          <a:p>
            <a:pPr>
              <a:lnSpc>
                <a:spcPct val="130000"/>
              </a:lnSpc>
            </a:pPr>
            <a:r>
              <a:rPr lang="ja-JP" altLang="en-US" sz="1200" dirty="0">
                <a:latin typeface="ＭＳ 明朝" panose="02020609040205080304" pitchFamily="17" charset="-128"/>
                <a:ea typeface="ＭＳ 明朝" panose="02020609040205080304" pitchFamily="17" charset="-128"/>
              </a:rPr>
              <a:t>（リュックサックに登山ぐつのすがた）です。</a:t>
            </a:r>
            <a:endParaRPr lang="ja-JP" altLang="en-US" dirty="0">
              <a:latin typeface="ＭＳ 明朝" panose="02020609040205080304" pitchFamily="17" charset="-128"/>
              <a:ea typeface="ＭＳ 明朝" panose="02020609040205080304" pitchFamily="17" charset="-128"/>
            </a:endParaRPr>
          </a:p>
        </p:txBody>
      </p:sp>
      <p:sp>
        <p:nvSpPr>
          <p:cNvPr id="112" name="角丸四角形 62">
            <a:extLst>
              <a:ext uri="{FF2B5EF4-FFF2-40B4-BE49-F238E27FC236}">
                <a16:creationId xmlns:a16="http://schemas.microsoft.com/office/drawing/2014/main" id="{CF2E61EF-ACAB-4B64-8430-9ED70F6B63FA}"/>
              </a:ext>
            </a:extLst>
          </p:cNvPr>
          <p:cNvSpPr/>
          <p:nvPr/>
        </p:nvSpPr>
        <p:spPr>
          <a:xfrm>
            <a:off x="95567" y="904395"/>
            <a:ext cx="6696330" cy="5401849"/>
          </a:xfrm>
          <a:prstGeom prst="roundRect">
            <a:avLst>
              <a:gd name="adj" fmla="val 1915"/>
            </a:avLst>
          </a:prstGeom>
          <a:noFill/>
          <a:ln w="25400">
            <a:solidFill>
              <a:srgbClr val="4964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endParaRPr>
          </a:p>
        </p:txBody>
      </p:sp>
      <p:sp>
        <p:nvSpPr>
          <p:cNvPr id="113" name="テキスト ボックス 112">
            <a:extLst>
              <a:ext uri="{FF2B5EF4-FFF2-40B4-BE49-F238E27FC236}">
                <a16:creationId xmlns:a16="http://schemas.microsoft.com/office/drawing/2014/main" id="{A0BB73C0-7C43-4DF1-8578-552FD5F4EF26}"/>
              </a:ext>
            </a:extLst>
          </p:cNvPr>
          <p:cNvSpPr txBox="1"/>
          <p:nvPr/>
        </p:nvSpPr>
        <p:spPr>
          <a:xfrm>
            <a:off x="178365" y="991455"/>
            <a:ext cx="45241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49647F"/>
                </a:solidFill>
                <a:effectLst/>
                <a:uLnTx/>
                <a:uFillTx/>
                <a:latin typeface="HGP創英角ｺﾞｼｯｸUB" panose="020B0900000000000000" pitchFamily="50" charset="-128"/>
                <a:ea typeface="HGP創英角ｺﾞｼｯｸUB" panose="020B0900000000000000" pitchFamily="50" charset="-128"/>
              </a:rPr>
              <a:t>赤木正雄という人を知っていますか？</a:t>
            </a:r>
          </a:p>
        </p:txBody>
      </p:sp>
      <p:grpSp>
        <p:nvGrpSpPr>
          <p:cNvPr id="117" name="グループ化 116">
            <a:extLst>
              <a:ext uri="{FF2B5EF4-FFF2-40B4-BE49-F238E27FC236}">
                <a16:creationId xmlns:a16="http://schemas.microsoft.com/office/drawing/2014/main" id="{8C53B4AC-0F30-43D4-AB13-AA945221535B}"/>
              </a:ext>
            </a:extLst>
          </p:cNvPr>
          <p:cNvGrpSpPr/>
          <p:nvPr/>
        </p:nvGrpSpPr>
        <p:grpSpPr>
          <a:xfrm rot="21306324">
            <a:off x="60388" y="6335998"/>
            <a:ext cx="3961139" cy="363289"/>
            <a:chOff x="1669188" y="5204461"/>
            <a:chExt cx="3961139" cy="363289"/>
          </a:xfrm>
          <a:solidFill>
            <a:srgbClr val="49647F"/>
          </a:solidFill>
        </p:grpSpPr>
        <p:sp>
          <p:nvSpPr>
            <p:cNvPr id="118" name="角丸四角形 7">
              <a:extLst>
                <a:ext uri="{FF2B5EF4-FFF2-40B4-BE49-F238E27FC236}">
                  <a16:creationId xmlns:a16="http://schemas.microsoft.com/office/drawing/2014/main" id="{21CE8DCD-0F54-42B4-ADEA-4E5244AC9779}"/>
                </a:ext>
              </a:extLst>
            </p:cNvPr>
            <p:cNvSpPr/>
            <p:nvPr/>
          </p:nvSpPr>
          <p:spPr>
            <a:xfrm>
              <a:off x="1669188" y="5204461"/>
              <a:ext cx="3717331" cy="3632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テキスト ボックス 118">
              <a:extLst>
                <a:ext uri="{FF2B5EF4-FFF2-40B4-BE49-F238E27FC236}">
                  <a16:creationId xmlns:a16="http://schemas.microsoft.com/office/drawing/2014/main" id="{97C69B6D-7452-4C67-8D25-4182298A4223}"/>
                </a:ext>
              </a:extLst>
            </p:cNvPr>
            <p:cNvSpPr txBox="1"/>
            <p:nvPr/>
          </p:nvSpPr>
          <p:spPr>
            <a:xfrm>
              <a:off x="1700312" y="5234709"/>
              <a:ext cx="3930015" cy="307777"/>
            </a:xfrm>
            <a:prstGeom prst="rect">
              <a:avLst/>
            </a:prstGeom>
            <a:noFill/>
          </p:spPr>
          <p:txBody>
            <a:bodyPr wrap="square" rtlCol="0">
              <a:spAutoFit/>
            </a:bodyPr>
            <a:lstStyle/>
            <a:p>
              <a:r>
                <a:rPr kumimoji="1" lang="ja-JP" altLang="en-US" sz="1400" dirty="0">
                  <a:solidFill>
                    <a:schemeClr val="bg1"/>
                  </a:solidFill>
                  <a:latin typeface="+mj-ea"/>
                  <a:ea typeface="+mj-ea"/>
                </a:rPr>
                <a:t>行って</a:t>
              </a:r>
              <a:r>
                <a:rPr lang="ja-JP" altLang="en-US" sz="1400" dirty="0">
                  <a:solidFill>
                    <a:schemeClr val="bg1"/>
                  </a:solidFill>
                  <a:latin typeface="+mj-ea"/>
                  <a:ea typeface="+mj-ea"/>
                </a:rPr>
                <a:t>みよう！　「赤木正雄展示館」</a:t>
              </a:r>
              <a:r>
                <a:rPr kumimoji="1" lang="ja-JP" altLang="en-US" sz="1400" dirty="0">
                  <a:solidFill>
                    <a:schemeClr val="bg1"/>
                  </a:solidFill>
                  <a:latin typeface="+mj-ea"/>
                  <a:ea typeface="+mj-ea"/>
                </a:rPr>
                <a:t>　　</a:t>
              </a:r>
            </a:p>
          </p:txBody>
        </p:sp>
      </p:grpSp>
      <p:pic>
        <p:nvPicPr>
          <p:cNvPr id="120" name="Picture 2" descr="èµ¤æ¨æ­£éã®éå">
            <a:extLst>
              <a:ext uri="{FF2B5EF4-FFF2-40B4-BE49-F238E27FC236}">
                <a16:creationId xmlns:a16="http://schemas.microsoft.com/office/drawing/2014/main" id="{BB1B8CE3-9961-432E-858D-63B5E9EF7A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694" y="4721948"/>
            <a:ext cx="1811876" cy="1268313"/>
          </a:xfrm>
          <a:prstGeom prst="rect">
            <a:avLst/>
          </a:prstGeom>
          <a:noFill/>
          <a:extLst>
            <a:ext uri="{909E8E84-426E-40DD-AFC4-6F175D3DCCD1}">
              <a14:hiddenFill xmlns:a14="http://schemas.microsoft.com/office/drawing/2010/main">
                <a:solidFill>
                  <a:srgbClr val="FFFFFF"/>
                </a:solidFill>
              </a14:hiddenFill>
            </a:ext>
          </a:extLst>
        </p:spPr>
      </p:pic>
      <p:cxnSp>
        <p:nvCxnSpPr>
          <p:cNvPr id="122" name="直線コネクタ 121">
            <a:extLst>
              <a:ext uri="{FF2B5EF4-FFF2-40B4-BE49-F238E27FC236}">
                <a16:creationId xmlns:a16="http://schemas.microsoft.com/office/drawing/2014/main" id="{E8503988-9F1D-40F4-89FF-976F5F391426}"/>
              </a:ext>
            </a:extLst>
          </p:cNvPr>
          <p:cNvCxnSpPr/>
          <p:nvPr/>
        </p:nvCxnSpPr>
        <p:spPr>
          <a:xfrm>
            <a:off x="2471546" y="9170609"/>
            <a:ext cx="0" cy="430551"/>
          </a:xfrm>
          <a:prstGeom prst="line">
            <a:avLst/>
          </a:prstGeom>
          <a:ln w="38100">
            <a:solidFill>
              <a:srgbClr val="49647F"/>
            </a:solidFill>
          </a:ln>
        </p:spPr>
        <p:style>
          <a:lnRef idx="1">
            <a:schemeClr val="accent1"/>
          </a:lnRef>
          <a:fillRef idx="0">
            <a:schemeClr val="accent1"/>
          </a:fillRef>
          <a:effectRef idx="0">
            <a:schemeClr val="accent1"/>
          </a:effectRef>
          <a:fontRef idx="minor">
            <a:schemeClr val="tx1"/>
          </a:fontRef>
        </p:style>
      </p:cxnSp>
      <p:sp>
        <p:nvSpPr>
          <p:cNvPr id="13" name="テキスト ボックス 26">
            <a:extLst>
              <a:ext uri="{FF2B5EF4-FFF2-40B4-BE49-F238E27FC236}">
                <a16:creationId xmlns:a16="http://schemas.microsoft.com/office/drawing/2014/main" id="{A84BD841-0883-434D-95D7-C68DD2D60ABE}"/>
              </a:ext>
            </a:extLst>
          </p:cNvPr>
          <p:cNvSpPr txBox="1"/>
          <p:nvPr/>
        </p:nvSpPr>
        <p:spPr>
          <a:xfrm>
            <a:off x="101579" y="9588646"/>
            <a:ext cx="1946367" cy="21544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ja-JP" altLang="en-US" sz="800" dirty="0">
                <a:latin typeface="ＭＳ Ｐゴシック" panose="020B0600070205080204" pitchFamily="50" charset="-128"/>
                <a:ea typeface="ＭＳ Ｐゴシック" panose="020B0600070205080204" pitchFamily="50" charset="-128"/>
              </a:rPr>
              <a:t>写真：</a:t>
            </a:r>
            <a:r>
              <a:rPr lang="ja-JP" altLang="en-US" sz="800" dirty="0">
                <a:latin typeface="MS PGothic" panose="020B0600070205080204" pitchFamily="50" charset="-128"/>
                <a:ea typeface="MS PGothic" panose="020B0600070205080204" pitchFamily="50" charset="-128"/>
              </a:rPr>
              <a:t>国土交通省　</a:t>
            </a:r>
            <a:r>
              <a:rPr kumimoji="1" lang="ja-JP" altLang="en-US" sz="800" dirty="0">
                <a:latin typeface="ＭＳ Ｐゴシック" panose="020B0600070205080204" pitchFamily="50" charset="-128"/>
                <a:ea typeface="ＭＳ Ｐゴシック" panose="020B0600070205080204" pitchFamily="50" charset="-128"/>
              </a:rPr>
              <a:t>豊岡河川国道事務所</a:t>
            </a:r>
          </a:p>
        </p:txBody>
      </p:sp>
      <p:sp>
        <p:nvSpPr>
          <p:cNvPr id="31" name="テキスト ボックス 30">
            <a:extLst>
              <a:ext uri="{FF2B5EF4-FFF2-40B4-BE49-F238E27FC236}">
                <a16:creationId xmlns:a16="http://schemas.microsoft.com/office/drawing/2014/main" id="{1D6FB11A-90DA-412A-BE88-D9CA50AB6517}"/>
              </a:ext>
            </a:extLst>
          </p:cNvPr>
          <p:cNvSpPr txBox="1"/>
          <p:nvPr/>
        </p:nvSpPr>
        <p:spPr>
          <a:xfrm>
            <a:off x="638176" y="4151521"/>
            <a:ext cx="411956" cy="111634"/>
          </a:xfrm>
          <a:prstGeom prst="rect">
            <a:avLst/>
          </a:prstGeom>
          <a:noFill/>
        </p:spPr>
        <p:txBody>
          <a:bodyPr wrap="square" lIns="0" tIns="0" rIns="0" bIns="0" rtlCol="0">
            <a:spAutoFit/>
          </a:bodyPr>
          <a:lstStyle/>
          <a:p>
            <a:pPr algn="dist">
              <a:lnSpc>
                <a:spcPct val="130000"/>
              </a:lnSpc>
            </a:pPr>
            <a:r>
              <a:rPr lang="ja-JP" altLang="en-US" sz="650" spc="-150" dirty="0">
                <a:solidFill>
                  <a:schemeClr val="tx1">
                    <a:lumMod val="85000"/>
                    <a:lumOff val="15000"/>
                  </a:schemeClr>
                </a:solidFill>
                <a:latin typeface="ＭＳ Ｐ明朝" panose="02020600040205080304" pitchFamily="18" charset="-128"/>
                <a:ea typeface="ＭＳ Ｐ明朝" panose="02020600040205080304" pitchFamily="18" charset="-128"/>
              </a:rPr>
              <a:t>さ　ぼう</a:t>
            </a:r>
            <a:endParaRPr lang="en-US" altLang="ja-JP" sz="650" spc="-150" dirty="0">
              <a:solidFill>
                <a:schemeClr val="tx1">
                  <a:lumMod val="85000"/>
                  <a:lumOff val="15000"/>
                </a:schemeClr>
              </a:solidFill>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2930421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2175ED37-83BC-4065-8A8D-8BBEA4B94EA9}"/>
              </a:ext>
            </a:extLst>
          </p:cNvPr>
          <p:cNvSpPr/>
          <p:nvPr/>
        </p:nvSpPr>
        <p:spPr>
          <a:xfrm>
            <a:off x="0" y="-1"/>
            <a:ext cx="6858000" cy="756000"/>
          </a:xfrm>
          <a:prstGeom prst="rect">
            <a:avLst/>
          </a:prstGeom>
          <a:pattFill prst="lgGrid">
            <a:fgClr>
              <a:srgbClr val="8AC5E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5F86AAC0-36F7-44AF-AF61-78D8C394BF64}"/>
              </a:ext>
            </a:extLst>
          </p:cNvPr>
          <p:cNvSpPr/>
          <p:nvPr/>
        </p:nvSpPr>
        <p:spPr>
          <a:xfrm>
            <a:off x="178060" y="203261"/>
            <a:ext cx="265075" cy="265075"/>
          </a:xfrm>
          <a:prstGeom prst="rect">
            <a:avLst/>
          </a:prstGeom>
          <a:solidFill>
            <a:srgbClr val="8AC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17A9BC89-71F0-456C-8537-D30619BF8684}"/>
              </a:ext>
            </a:extLst>
          </p:cNvPr>
          <p:cNvSpPr txBox="1"/>
          <p:nvPr/>
        </p:nvSpPr>
        <p:spPr>
          <a:xfrm>
            <a:off x="509476" y="235404"/>
            <a:ext cx="984565" cy="338554"/>
          </a:xfrm>
          <a:prstGeom prst="rect">
            <a:avLst/>
          </a:prstGeom>
          <a:noFill/>
        </p:spPr>
        <p:txBody>
          <a:bodyPr wrap="none" rtlCol="0">
            <a:spAutoFit/>
          </a:bodyPr>
          <a:lstStyle/>
          <a:p>
            <a:r>
              <a:rPr lang="ja-JP" altLang="en-US" sz="1600" dirty="0">
                <a:solidFill>
                  <a:srgbClr val="49647F"/>
                </a:solidFill>
                <a:effectLst>
                  <a:outerShdw blurRad="50800" dist="38100" dir="2700000" algn="tl" rotWithShape="0">
                    <a:prstClr val="black">
                      <a:alpha val="40000"/>
                    </a:prstClr>
                  </a:outerShdw>
                </a:effectLst>
                <a:latin typeface="HGP創英角ｺﾞｼｯｸUB" panose="020B0900000000000000" pitchFamily="50" charset="-128"/>
                <a:ea typeface="HGP創英角ｺﾞｼｯｸUB" panose="020B0900000000000000" pitchFamily="50" charset="-128"/>
              </a:rPr>
              <a:t>トピックス</a:t>
            </a:r>
            <a:endParaRPr kumimoji="1" lang="ja-JP" altLang="en-US" sz="1600" dirty="0">
              <a:solidFill>
                <a:srgbClr val="49647F"/>
              </a:solidFill>
              <a:effectLst>
                <a:outerShdw blurRad="50800" dist="38100" dir="2700000" algn="tl"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24" name="正方形/長方形 23">
            <a:extLst>
              <a:ext uri="{FF2B5EF4-FFF2-40B4-BE49-F238E27FC236}">
                <a16:creationId xmlns:a16="http://schemas.microsoft.com/office/drawing/2014/main" id="{AEE6D065-F6F9-4E29-BBC2-6BD5F67077E6}"/>
              </a:ext>
            </a:extLst>
          </p:cNvPr>
          <p:cNvSpPr/>
          <p:nvPr/>
        </p:nvSpPr>
        <p:spPr>
          <a:xfrm>
            <a:off x="39218" y="66304"/>
            <a:ext cx="340938" cy="340938"/>
          </a:xfrm>
          <a:prstGeom prst="rect">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1" name="図 120">
            <a:extLst>
              <a:ext uri="{FF2B5EF4-FFF2-40B4-BE49-F238E27FC236}">
                <a16:creationId xmlns:a16="http://schemas.microsoft.com/office/drawing/2014/main" id="{1D5059B3-5123-48CB-9D21-2B1C4F6761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806" y="5321700"/>
            <a:ext cx="3281786" cy="2297250"/>
          </a:xfrm>
          <a:prstGeom prst="rect">
            <a:avLst/>
          </a:prstGeom>
        </p:spPr>
      </p:pic>
      <p:sp>
        <p:nvSpPr>
          <p:cNvPr id="122" name="正方形/長方形 121">
            <a:extLst>
              <a:ext uri="{FF2B5EF4-FFF2-40B4-BE49-F238E27FC236}">
                <a16:creationId xmlns:a16="http://schemas.microsoft.com/office/drawing/2014/main" id="{E6B969E1-B2D7-49D3-8743-B32993FB5FEB}"/>
              </a:ext>
            </a:extLst>
          </p:cNvPr>
          <p:cNvSpPr/>
          <p:nvPr/>
        </p:nvSpPr>
        <p:spPr>
          <a:xfrm>
            <a:off x="233197" y="1578177"/>
            <a:ext cx="4676775" cy="2916248"/>
          </a:xfrm>
          <a:prstGeom prst="rect">
            <a:avLst/>
          </a:prstGeom>
        </p:spPr>
        <p:txBody>
          <a:bodyPr wrap="square">
            <a:spAutoFit/>
          </a:bodyPr>
          <a:lstStyle/>
          <a:p>
            <a:pPr algn="just">
              <a:lnSpc>
                <a:spcPct val="130000"/>
              </a:lnSpc>
            </a:pPr>
            <a:r>
              <a:rPr lang="ja-JP" altLang="en-US" sz="1300" dirty="0">
                <a:latin typeface="ＭＳ 明朝" panose="02020609040205080304" pitchFamily="17" charset="-128"/>
                <a:ea typeface="ＭＳ 明朝" panose="02020609040205080304" pitchFamily="17" charset="-128"/>
              </a:rPr>
              <a:t> 嘉永</a:t>
            </a:r>
            <a:r>
              <a:rPr lang="en-US" altLang="ja-JP" sz="1300" dirty="0">
                <a:latin typeface="ＭＳ 明朝" panose="02020609040205080304" pitchFamily="17" charset="-128"/>
                <a:ea typeface="ＭＳ 明朝" panose="02020609040205080304" pitchFamily="17" charset="-128"/>
              </a:rPr>
              <a:t>7</a:t>
            </a:r>
            <a:r>
              <a:rPr lang="ja-JP" altLang="en-US" sz="1300" dirty="0">
                <a:latin typeface="ＭＳ 明朝" panose="02020609040205080304" pitchFamily="17" charset="-128"/>
                <a:ea typeface="ＭＳ 明朝" panose="02020609040205080304" pitchFamily="17" charset="-128"/>
              </a:rPr>
              <a:t>年</a:t>
            </a:r>
            <a:r>
              <a:rPr lang="en-US" altLang="ja-JP" sz="1300" dirty="0">
                <a:latin typeface="ＭＳ 明朝" panose="02020609040205080304" pitchFamily="17" charset="-128"/>
                <a:ea typeface="ＭＳ 明朝" panose="02020609040205080304" pitchFamily="17" charset="-128"/>
              </a:rPr>
              <a:t>(1854</a:t>
            </a:r>
            <a:r>
              <a:rPr lang="ja-JP" altLang="en-US" sz="1300" dirty="0">
                <a:latin typeface="ＭＳ 明朝" panose="02020609040205080304" pitchFamily="17" charset="-128"/>
                <a:ea typeface="ＭＳ 明朝" panose="02020609040205080304" pitchFamily="17" charset="-128"/>
              </a:rPr>
              <a:t>年</a:t>
            </a:r>
            <a:r>
              <a:rPr lang="en-US" altLang="ja-JP" sz="1300" dirty="0">
                <a:latin typeface="ＭＳ 明朝" panose="02020609040205080304" pitchFamily="17" charset="-128"/>
                <a:ea typeface="ＭＳ 明朝" panose="02020609040205080304" pitchFamily="17" charset="-128"/>
              </a:rPr>
              <a:t>)</a:t>
            </a:r>
            <a:r>
              <a:rPr lang="ja-JP" altLang="en-US" sz="1300" dirty="0">
                <a:latin typeface="ＭＳ 明朝" panose="02020609040205080304" pitchFamily="17" charset="-128"/>
                <a:ea typeface="ＭＳ 明朝" panose="02020609040205080304" pitchFamily="17" charset="-128"/>
              </a:rPr>
              <a:t>に豊岡市大磯で生まれ、元治元年</a:t>
            </a:r>
            <a:r>
              <a:rPr lang="en-US" altLang="ja-JP" sz="1300" dirty="0">
                <a:latin typeface="ＭＳ 明朝" panose="02020609040205080304" pitchFamily="17" charset="-128"/>
                <a:ea typeface="ＭＳ 明朝" panose="02020609040205080304" pitchFamily="17" charset="-128"/>
              </a:rPr>
              <a:t>(1864</a:t>
            </a:r>
            <a:r>
              <a:rPr lang="ja-JP" altLang="en-US" sz="1300" dirty="0">
                <a:latin typeface="ＭＳ 明朝" panose="02020609040205080304" pitchFamily="17" charset="-128"/>
                <a:ea typeface="ＭＳ 明朝" panose="02020609040205080304" pitchFamily="17" charset="-128"/>
              </a:rPr>
              <a:t>年</a:t>
            </a:r>
            <a:r>
              <a:rPr lang="en-US" altLang="ja-JP" sz="1300" dirty="0">
                <a:latin typeface="ＭＳ 明朝" panose="02020609040205080304" pitchFamily="17" charset="-128"/>
                <a:ea typeface="ＭＳ 明朝" panose="02020609040205080304" pitchFamily="17" charset="-128"/>
              </a:rPr>
              <a:t>)</a:t>
            </a:r>
            <a:r>
              <a:rPr lang="ja-JP" altLang="en-US" sz="1300" dirty="0">
                <a:latin typeface="ＭＳ 明朝" panose="02020609040205080304" pitchFamily="17" charset="-128"/>
                <a:ea typeface="ＭＳ 明朝" panose="02020609040205080304" pitchFamily="17" charset="-128"/>
              </a:rPr>
              <a:t>と慶応</a:t>
            </a:r>
            <a:r>
              <a:rPr lang="en-US" altLang="ja-JP" sz="1300" dirty="0">
                <a:latin typeface="ＭＳ 明朝" panose="02020609040205080304" pitchFamily="17" charset="-128"/>
                <a:ea typeface="ＭＳ 明朝" panose="02020609040205080304" pitchFamily="17" charset="-128"/>
              </a:rPr>
              <a:t>2</a:t>
            </a:r>
            <a:r>
              <a:rPr lang="ja-JP" altLang="en-US" sz="1300" dirty="0">
                <a:latin typeface="ＭＳ 明朝" panose="02020609040205080304" pitchFamily="17" charset="-128"/>
                <a:ea typeface="ＭＳ 明朝" panose="02020609040205080304" pitchFamily="17" charset="-128"/>
              </a:rPr>
              <a:t>年</a:t>
            </a:r>
            <a:r>
              <a:rPr lang="en-US" altLang="ja-JP" sz="1300" dirty="0">
                <a:latin typeface="ＭＳ 明朝" panose="02020609040205080304" pitchFamily="17" charset="-128"/>
                <a:ea typeface="ＭＳ 明朝" panose="02020609040205080304" pitchFamily="17" charset="-128"/>
              </a:rPr>
              <a:t>(1866</a:t>
            </a:r>
            <a:r>
              <a:rPr lang="ja-JP" altLang="en-US" sz="1300" dirty="0">
                <a:latin typeface="ＭＳ 明朝" panose="02020609040205080304" pitchFamily="17" charset="-128"/>
                <a:ea typeface="ＭＳ 明朝" panose="02020609040205080304" pitchFamily="17" charset="-128"/>
              </a:rPr>
              <a:t>年</a:t>
            </a:r>
            <a:r>
              <a:rPr lang="en-US" altLang="ja-JP" sz="1300" dirty="0">
                <a:latin typeface="ＭＳ 明朝" panose="02020609040205080304" pitchFamily="17" charset="-128"/>
                <a:ea typeface="ＭＳ 明朝" panose="02020609040205080304" pitchFamily="17" charset="-128"/>
              </a:rPr>
              <a:t>)</a:t>
            </a:r>
            <a:r>
              <a:rPr lang="ja-JP" altLang="en-US" sz="1300" dirty="0">
                <a:latin typeface="ＭＳ 明朝" panose="02020609040205080304" pitchFamily="17" charset="-128"/>
                <a:ea typeface="ＭＳ 明朝" panose="02020609040205080304" pitchFamily="17" charset="-128"/>
              </a:rPr>
              <a:t>と明治</a:t>
            </a:r>
            <a:r>
              <a:rPr lang="en-US" altLang="ja-JP" sz="1300" dirty="0">
                <a:latin typeface="ＭＳ 明朝" panose="02020609040205080304" pitchFamily="17" charset="-128"/>
                <a:ea typeface="ＭＳ 明朝" panose="02020609040205080304" pitchFamily="17" charset="-128"/>
              </a:rPr>
              <a:t>3</a:t>
            </a:r>
            <a:r>
              <a:rPr lang="ja-JP" altLang="en-US" sz="1300" dirty="0">
                <a:latin typeface="ＭＳ 明朝" panose="02020609040205080304" pitchFamily="17" charset="-128"/>
                <a:ea typeface="ＭＳ 明朝" panose="02020609040205080304" pitchFamily="17" charset="-128"/>
              </a:rPr>
              <a:t>年</a:t>
            </a:r>
            <a:r>
              <a:rPr lang="en-US" altLang="ja-JP" sz="1300" dirty="0">
                <a:latin typeface="ＭＳ 明朝" panose="02020609040205080304" pitchFamily="17" charset="-128"/>
                <a:ea typeface="ＭＳ 明朝" panose="02020609040205080304" pitchFamily="17" charset="-128"/>
              </a:rPr>
              <a:t>(1870</a:t>
            </a:r>
            <a:r>
              <a:rPr lang="ja-JP" altLang="en-US" sz="1300" dirty="0">
                <a:latin typeface="ＭＳ 明朝" panose="02020609040205080304" pitchFamily="17" charset="-128"/>
                <a:ea typeface="ＭＳ 明朝" panose="02020609040205080304" pitchFamily="17" charset="-128"/>
              </a:rPr>
              <a:t>年</a:t>
            </a:r>
            <a:r>
              <a:rPr lang="en-US" altLang="ja-JP" sz="1300" dirty="0">
                <a:latin typeface="ＭＳ 明朝" panose="02020609040205080304" pitchFamily="17" charset="-128"/>
                <a:ea typeface="ＭＳ 明朝" panose="02020609040205080304" pitchFamily="17" charset="-128"/>
              </a:rPr>
              <a:t>)</a:t>
            </a:r>
            <a:r>
              <a:rPr lang="ja-JP" altLang="en-US" sz="1300" dirty="0">
                <a:latin typeface="ＭＳ 明朝" panose="02020609040205080304" pitchFamily="17" charset="-128"/>
                <a:ea typeface="ＭＳ 明朝" panose="02020609040205080304" pitchFamily="17" charset="-128"/>
              </a:rPr>
              <a:t>の</a:t>
            </a:r>
            <a:r>
              <a:rPr lang="en-US" altLang="ja-JP" sz="1300" dirty="0">
                <a:latin typeface="ＭＳ 明朝" panose="02020609040205080304" pitchFamily="17" charset="-128"/>
                <a:ea typeface="ＭＳ 明朝" panose="02020609040205080304" pitchFamily="17" charset="-128"/>
              </a:rPr>
              <a:t>3</a:t>
            </a:r>
            <a:r>
              <a:rPr lang="ja-JP" altLang="en-US" sz="1300" dirty="0">
                <a:latin typeface="ＭＳ 明朝" panose="02020609040205080304" pitchFamily="17" charset="-128"/>
                <a:ea typeface="ＭＳ 明朝" panose="02020609040205080304" pitchFamily="17" charset="-128"/>
              </a:rPr>
              <a:t>回の大水害を</a:t>
            </a:r>
            <a:br>
              <a:rPr lang="en-US" altLang="ja-JP" sz="1300" dirty="0">
                <a:latin typeface="ＭＳ 明朝" panose="02020609040205080304" pitchFamily="17" charset="-128"/>
                <a:ea typeface="ＭＳ 明朝" panose="02020609040205080304" pitchFamily="17" charset="-128"/>
              </a:rPr>
            </a:br>
            <a:r>
              <a:rPr lang="ja-JP" altLang="en-US" sz="1300" dirty="0">
                <a:latin typeface="ＭＳ 明朝" panose="02020609040205080304" pitchFamily="17" charset="-128"/>
                <a:ea typeface="ＭＳ 明朝" panose="02020609040205080304" pitchFamily="17" charset="-128"/>
              </a:rPr>
              <a:t>経験しました。学校の成績がとても良かったので、豊岡藩のお金で東京大学に進学し、その後、国のお金でフランスに</a:t>
            </a:r>
            <a:br>
              <a:rPr lang="en-US" altLang="ja-JP" sz="1300" dirty="0">
                <a:latin typeface="ＭＳ 明朝" panose="02020609040205080304" pitchFamily="17" charset="-128"/>
                <a:ea typeface="ＭＳ 明朝" panose="02020609040205080304" pitchFamily="17" charset="-128"/>
              </a:rPr>
            </a:br>
            <a:r>
              <a:rPr lang="ja-JP" altLang="en-US" sz="1300" dirty="0">
                <a:latin typeface="ＭＳ 明朝" panose="02020609040205080304" pitchFamily="17" charset="-128"/>
                <a:ea typeface="ＭＳ 明朝" panose="02020609040205080304" pitchFamily="17" charset="-128"/>
              </a:rPr>
              <a:t>わたって土木工学を学びました。日本に帰ってから内務省（いまの国土交通省）で働きました。</a:t>
            </a:r>
            <a:r>
              <a:rPr lang="ja-JP" altLang="en-US" sz="1300" dirty="0">
                <a:solidFill>
                  <a:srgbClr val="49647F"/>
                </a:solidFill>
                <a:latin typeface="HGP創英角ｺﾞｼｯｸUB" panose="020B0900000000000000" pitchFamily="50" charset="-128"/>
                <a:ea typeface="HGP創英角ｺﾞｼｯｸUB" panose="020B0900000000000000" pitchFamily="50" charset="-128"/>
              </a:rPr>
              <a:t>新しい技術で日本国中のあばれ川や港づくりの大工事を指導</a:t>
            </a:r>
            <a:r>
              <a:rPr lang="ja-JP" altLang="en-US" sz="1300" dirty="0">
                <a:latin typeface="ＭＳ 明朝" panose="02020609040205080304" pitchFamily="17" charset="-128"/>
                <a:ea typeface="ＭＳ 明朝" panose="02020609040205080304" pitchFamily="17" charset="-128"/>
              </a:rPr>
              <a:t>しました。とくに大阪港や淀川の工事は有名です。</a:t>
            </a:r>
            <a:r>
              <a:rPr lang="ja-JP" altLang="en-US" sz="1300" dirty="0">
                <a:solidFill>
                  <a:srgbClr val="49647F"/>
                </a:solidFill>
                <a:latin typeface="HGP創英角ｺﾞｼｯｸUB" panose="020B0900000000000000" pitchFamily="50" charset="-128"/>
                <a:ea typeface="HGP創英角ｺﾞｼｯｸUB" panose="020B0900000000000000" pitchFamily="50" charset="-128"/>
              </a:rPr>
              <a:t>「治水の神様」</a:t>
            </a:r>
            <a:r>
              <a:rPr lang="ja-JP" altLang="en-US" sz="1300" dirty="0">
                <a:latin typeface="ＭＳ 明朝" panose="02020609040205080304" pitchFamily="17" charset="-128"/>
                <a:ea typeface="ＭＳ 明朝" panose="02020609040205080304" pitchFamily="17" charset="-128"/>
              </a:rPr>
              <a:t>とよばれ、尊敬されています。</a:t>
            </a:r>
          </a:p>
          <a:p>
            <a:pPr>
              <a:lnSpc>
                <a:spcPct val="130000"/>
              </a:lnSpc>
            </a:pPr>
            <a:r>
              <a:rPr lang="ja-JP" altLang="en-US" sz="1300" dirty="0">
                <a:latin typeface="ＭＳ 明朝" panose="02020609040205080304" pitchFamily="17" charset="-128"/>
                <a:ea typeface="ＭＳ 明朝" panose="02020609040205080304" pitchFamily="17" charset="-128"/>
              </a:rPr>
              <a:t>円山川第一期改修工事のときは退職していましたが、重要なアドバイスをしました。</a:t>
            </a:r>
          </a:p>
        </p:txBody>
      </p:sp>
      <p:pic>
        <p:nvPicPr>
          <p:cNvPr id="123" name="図 122">
            <a:extLst>
              <a:ext uri="{FF2B5EF4-FFF2-40B4-BE49-F238E27FC236}">
                <a16:creationId xmlns:a16="http://schemas.microsoft.com/office/drawing/2014/main" id="{3ED749F0-F11D-4EDA-8CF0-A5F5B16F4C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2561" y="1686215"/>
            <a:ext cx="1707901" cy="2444641"/>
          </a:xfrm>
          <a:prstGeom prst="rect">
            <a:avLst/>
          </a:prstGeom>
        </p:spPr>
      </p:pic>
      <p:sp>
        <p:nvSpPr>
          <p:cNvPr id="136" name="テキスト ボックス 135">
            <a:extLst>
              <a:ext uri="{FF2B5EF4-FFF2-40B4-BE49-F238E27FC236}">
                <a16:creationId xmlns:a16="http://schemas.microsoft.com/office/drawing/2014/main" id="{E1CCACFA-B843-4D1A-B0A6-1B200382AD87}"/>
              </a:ext>
            </a:extLst>
          </p:cNvPr>
          <p:cNvSpPr txBox="1"/>
          <p:nvPr/>
        </p:nvSpPr>
        <p:spPr>
          <a:xfrm>
            <a:off x="1484106" y="182013"/>
            <a:ext cx="535428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dirty="0">
                <a:latin typeface="HGP創英角ｺﾞｼｯｸUB" panose="020B0900000000000000" pitchFamily="50" charset="-128"/>
                <a:ea typeface="HGP創英角ｺﾞｼｯｸUB" panose="020B0900000000000000" pitchFamily="50" charset="-128"/>
              </a:rPr>
              <a:t>豊岡市</a:t>
            </a:r>
            <a:r>
              <a:rPr lang="ja-JP" altLang="en-US" sz="1600" noProof="0" dirty="0">
                <a:latin typeface="HGP創英角ｺﾞｼｯｸUB" panose="020B0900000000000000" pitchFamily="50" charset="-128"/>
                <a:ea typeface="HGP創英角ｺﾞｼｯｸUB" panose="020B0900000000000000" pitchFamily="50" charset="-128"/>
              </a:rPr>
              <a:t>生まれの偉人　　「</a:t>
            </a:r>
            <a:r>
              <a:rPr lang="ja-JP" altLang="en-US" sz="1600" dirty="0">
                <a:latin typeface="HGP創英角ｺﾞｼｯｸUB" panose="020B0900000000000000" pitchFamily="50" charset="-128"/>
                <a:ea typeface="HGP創英角ｺﾞｼｯｸUB" panose="020B0900000000000000" pitchFamily="50" charset="-128"/>
              </a:rPr>
              <a:t>治水</a:t>
            </a:r>
            <a:r>
              <a:rPr lang="ja-JP" altLang="en-US" sz="1600" noProof="0" dirty="0">
                <a:latin typeface="HGP創英角ｺﾞｼｯｸUB" panose="020B0900000000000000" pitchFamily="50" charset="-128"/>
                <a:ea typeface="HGP創英角ｺﾞｼｯｸUB" panose="020B0900000000000000" pitchFamily="50" charset="-128"/>
              </a:rPr>
              <a:t>の神様」　</a:t>
            </a:r>
            <a:r>
              <a:rPr lang="ja-JP" altLang="en-US" sz="3000" dirty="0">
                <a:latin typeface="HGP創英角ｺﾞｼｯｸUB" panose="020B0900000000000000" pitchFamily="50" charset="-128"/>
                <a:ea typeface="HGP創英角ｺﾞｼｯｸUB" panose="020B0900000000000000" pitchFamily="50" charset="-128"/>
              </a:rPr>
              <a:t>沖野</a:t>
            </a:r>
            <a:r>
              <a:rPr lang="ja-JP" altLang="en-US" sz="3000" noProof="0" dirty="0">
                <a:latin typeface="HGP創英角ｺﾞｼｯｸUB" panose="020B0900000000000000" pitchFamily="50" charset="-128"/>
                <a:ea typeface="HGP創英角ｺﾞｼｯｸUB" panose="020B0900000000000000" pitchFamily="50" charset="-128"/>
              </a:rPr>
              <a:t>　忠雄</a:t>
            </a:r>
            <a:endParaRPr kumimoji="1" lang="ja-JP" altLang="en-US" sz="3000" b="0" i="0" u="none" strike="noStrike" kern="1200" cap="none" spc="0" normalizeH="0" baseline="0" noProof="0" dirty="0">
              <a:ln>
                <a:noFill/>
              </a:ln>
              <a:effectLst/>
              <a:uLnTx/>
              <a:uFillTx/>
              <a:latin typeface="HGP創英角ｺﾞｼｯｸUB" panose="020B0900000000000000" pitchFamily="50" charset="-128"/>
              <a:ea typeface="HGP創英角ｺﾞｼｯｸUB" panose="020B0900000000000000" pitchFamily="50" charset="-128"/>
            </a:endParaRPr>
          </a:p>
        </p:txBody>
      </p:sp>
      <p:sp>
        <p:nvSpPr>
          <p:cNvPr id="138" name="テキスト ボックス 137">
            <a:extLst>
              <a:ext uri="{FF2B5EF4-FFF2-40B4-BE49-F238E27FC236}">
                <a16:creationId xmlns:a16="http://schemas.microsoft.com/office/drawing/2014/main" id="{CE535394-8222-45BB-B31D-CB4A4F584772}"/>
              </a:ext>
            </a:extLst>
          </p:cNvPr>
          <p:cNvSpPr txBox="1"/>
          <p:nvPr/>
        </p:nvSpPr>
        <p:spPr>
          <a:xfrm>
            <a:off x="5014955" y="191659"/>
            <a:ext cx="530294" cy="140038"/>
          </a:xfrm>
          <a:prstGeom prst="rect">
            <a:avLst/>
          </a:prstGeom>
          <a:noFill/>
        </p:spPr>
        <p:txBody>
          <a:bodyPr wrap="square" lIns="0" tIns="0" rIns="0" bIns="0" rtlCol="0">
            <a:spAutoFit/>
          </a:bodyPr>
          <a:lstStyle/>
          <a:p>
            <a:pPr algn="dist">
              <a:lnSpc>
                <a:spcPct val="130000"/>
              </a:lnSpc>
            </a:pPr>
            <a:r>
              <a:rPr lang="ja-JP" altLang="en-US" sz="700" spc="-150" dirty="0">
                <a:latin typeface="+mj-ea"/>
                <a:ea typeface="+mj-ea"/>
              </a:rPr>
              <a:t>おき　の</a:t>
            </a:r>
            <a:endParaRPr lang="en-US" altLang="ja-JP" sz="700" spc="-150" dirty="0">
              <a:latin typeface="+mj-ea"/>
              <a:ea typeface="+mj-ea"/>
            </a:endParaRPr>
          </a:p>
        </p:txBody>
      </p:sp>
      <p:sp>
        <p:nvSpPr>
          <p:cNvPr id="139" name="テキスト ボックス 138">
            <a:extLst>
              <a:ext uri="{FF2B5EF4-FFF2-40B4-BE49-F238E27FC236}">
                <a16:creationId xmlns:a16="http://schemas.microsoft.com/office/drawing/2014/main" id="{59AF5477-02DB-4188-84D1-05A83C5183E3}"/>
              </a:ext>
            </a:extLst>
          </p:cNvPr>
          <p:cNvSpPr txBox="1"/>
          <p:nvPr/>
        </p:nvSpPr>
        <p:spPr>
          <a:xfrm>
            <a:off x="6104453" y="182846"/>
            <a:ext cx="466725" cy="140038"/>
          </a:xfrm>
          <a:prstGeom prst="rect">
            <a:avLst/>
          </a:prstGeom>
          <a:noFill/>
        </p:spPr>
        <p:txBody>
          <a:bodyPr wrap="square" lIns="0" tIns="0" rIns="0" bIns="0" rtlCol="0">
            <a:spAutoFit/>
          </a:bodyPr>
          <a:lstStyle/>
          <a:p>
            <a:pPr algn="dist">
              <a:lnSpc>
                <a:spcPct val="130000"/>
              </a:lnSpc>
            </a:pPr>
            <a:r>
              <a:rPr lang="ja-JP" altLang="en-US" sz="700" spc="-150" dirty="0">
                <a:latin typeface="+mj-ea"/>
                <a:ea typeface="+mj-ea"/>
              </a:rPr>
              <a:t>ただ　</a:t>
            </a:r>
            <a:r>
              <a:rPr lang="ja-JP" altLang="en-US" sz="700" spc="-150" dirty="0" err="1">
                <a:latin typeface="+mj-ea"/>
                <a:ea typeface="+mj-ea"/>
              </a:rPr>
              <a:t>お</a:t>
            </a:r>
            <a:endParaRPr lang="en-US" altLang="ja-JP" sz="700" spc="-150" dirty="0">
              <a:latin typeface="+mj-ea"/>
              <a:ea typeface="+mj-ea"/>
            </a:endParaRPr>
          </a:p>
        </p:txBody>
      </p:sp>
      <p:sp>
        <p:nvSpPr>
          <p:cNvPr id="140" name="テキスト ボックス 139">
            <a:extLst>
              <a:ext uri="{FF2B5EF4-FFF2-40B4-BE49-F238E27FC236}">
                <a16:creationId xmlns:a16="http://schemas.microsoft.com/office/drawing/2014/main" id="{C5367A52-1D4C-4D43-9DA8-6A42FD566BE9}"/>
              </a:ext>
            </a:extLst>
          </p:cNvPr>
          <p:cNvSpPr txBox="1"/>
          <p:nvPr/>
        </p:nvSpPr>
        <p:spPr>
          <a:xfrm>
            <a:off x="3753168" y="324520"/>
            <a:ext cx="307975" cy="140038"/>
          </a:xfrm>
          <a:prstGeom prst="rect">
            <a:avLst/>
          </a:prstGeom>
          <a:noFill/>
        </p:spPr>
        <p:txBody>
          <a:bodyPr wrap="square" lIns="0" tIns="0" rIns="0" bIns="0" rtlCol="0">
            <a:spAutoFit/>
          </a:bodyPr>
          <a:lstStyle/>
          <a:p>
            <a:pPr algn="dist">
              <a:lnSpc>
                <a:spcPct val="130000"/>
              </a:lnSpc>
            </a:pPr>
            <a:r>
              <a:rPr lang="ja-JP" altLang="en-US" sz="700" spc="-150" dirty="0">
                <a:latin typeface="+mj-ea"/>
                <a:ea typeface="+mj-ea"/>
              </a:rPr>
              <a:t>ち　すい</a:t>
            </a:r>
            <a:endParaRPr lang="en-US" altLang="ja-JP" sz="700" spc="-150" dirty="0">
              <a:latin typeface="+mj-ea"/>
              <a:ea typeface="+mj-ea"/>
            </a:endParaRPr>
          </a:p>
        </p:txBody>
      </p:sp>
      <p:sp>
        <p:nvSpPr>
          <p:cNvPr id="141" name="正方形/長方形 140">
            <a:extLst>
              <a:ext uri="{FF2B5EF4-FFF2-40B4-BE49-F238E27FC236}">
                <a16:creationId xmlns:a16="http://schemas.microsoft.com/office/drawing/2014/main" id="{ADC0E7BF-B814-4446-970F-11DAB8BEC2F9}"/>
              </a:ext>
            </a:extLst>
          </p:cNvPr>
          <p:cNvSpPr/>
          <p:nvPr/>
        </p:nvSpPr>
        <p:spPr>
          <a:xfrm>
            <a:off x="3577398" y="5375035"/>
            <a:ext cx="3180592" cy="2172903"/>
          </a:xfrm>
          <a:prstGeom prst="rect">
            <a:avLst/>
          </a:prstGeom>
        </p:spPr>
        <p:txBody>
          <a:bodyPr wrap="square">
            <a:spAutoFit/>
          </a:bodyPr>
          <a:lstStyle/>
          <a:p>
            <a:pPr algn="just">
              <a:lnSpc>
                <a:spcPct val="130000"/>
              </a:lnSpc>
            </a:pPr>
            <a:r>
              <a:rPr lang="ja-JP" altLang="en-US" sz="1300" dirty="0">
                <a:latin typeface="ＭＳ 明朝" panose="02020609040205080304" pitchFamily="17" charset="-128"/>
                <a:ea typeface="ＭＳ 明朝" panose="02020609040205080304" pitchFamily="17" charset="-128"/>
              </a:rPr>
              <a:t>　出石神社の境内に、「治水の神様」</a:t>
            </a:r>
            <a:br>
              <a:rPr lang="en-US" altLang="ja-JP" sz="1300" dirty="0">
                <a:latin typeface="ＭＳ 明朝" panose="02020609040205080304" pitchFamily="17" charset="-128"/>
                <a:ea typeface="ＭＳ 明朝" panose="02020609040205080304" pitchFamily="17" charset="-128"/>
              </a:rPr>
            </a:br>
            <a:r>
              <a:rPr lang="ja-JP" altLang="en-US" sz="1300" dirty="0">
                <a:latin typeface="ＭＳ 明朝" panose="02020609040205080304" pitchFamily="17" charset="-128"/>
                <a:ea typeface="ＭＳ 明朝" panose="02020609040205080304" pitchFamily="17" charset="-128"/>
              </a:rPr>
              <a:t>沖野忠雄の石碑があります。石碑は高さ</a:t>
            </a:r>
            <a:r>
              <a:rPr lang="en-US" altLang="ja-JP" sz="1300" dirty="0">
                <a:latin typeface="ＭＳ 明朝" panose="02020609040205080304" pitchFamily="17" charset="-128"/>
                <a:ea typeface="ＭＳ 明朝" panose="02020609040205080304" pitchFamily="17" charset="-128"/>
              </a:rPr>
              <a:t>5m</a:t>
            </a:r>
            <a:r>
              <a:rPr lang="ja-JP" altLang="en-US" sz="1300" dirty="0">
                <a:latin typeface="ＭＳ 明朝" panose="02020609040205080304" pitchFamily="17" charset="-128"/>
                <a:ea typeface="ＭＳ 明朝" panose="02020609040205080304" pitchFamily="17" charset="-128"/>
              </a:rPr>
              <a:t>もあります。石碑のうらには「但馬をゆたかな地方にしたアメノヒボコを</a:t>
            </a:r>
            <a:br>
              <a:rPr lang="en-US" altLang="ja-JP" sz="1300" dirty="0">
                <a:latin typeface="ＭＳ 明朝" panose="02020609040205080304" pitchFamily="17" charset="-128"/>
                <a:ea typeface="ＭＳ 明朝" panose="02020609040205080304" pitchFamily="17" charset="-128"/>
              </a:rPr>
            </a:br>
            <a:r>
              <a:rPr lang="ja-JP" altLang="en-US" sz="1300" dirty="0">
                <a:latin typeface="ＭＳ 明朝" panose="02020609040205080304" pitchFamily="17" charset="-128"/>
                <a:ea typeface="ＭＳ 明朝" panose="02020609040205080304" pitchFamily="17" charset="-128"/>
              </a:rPr>
              <a:t>まつっているこの出石神社に、沖野忠雄博士の碑をたてて、博士のすばらしい</a:t>
            </a:r>
            <a:br>
              <a:rPr lang="en-US" altLang="ja-JP" sz="1300" dirty="0">
                <a:latin typeface="ＭＳ 明朝" panose="02020609040205080304" pitchFamily="17" charset="-128"/>
                <a:ea typeface="ＭＳ 明朝" panose="02020609040205080304" pitchFamily="17" charset="-128"/>
              </a:rPr>
            </a:br>
            <a:r>
              <a:rPr lang="ja-JP" altLang="en-US" sz="1300" dirty="0">
                <a:latin typeface="ＭＳ 明朝" panose="02020609040205080304" pitchFamily="17" charset="-128"/>
                <a:ea typeface="ＭＳ 明朝" panose="02020609040205080304" pitchFamily="17" charset="-128"/>
              </a:rPr>
              <a:t>仕事と人格を祈念する」という意味の文章がきざまれています。</a:t>
            </a:r>
            <a:endParaRPr lang="en-US" altLang="ja-JP" sz="1300" dirty="0">
              <a:latin typeface="ＭＳ 明朝" panose="02020609040205080304" pitchFamily="17" charset="-128"/>
              <a:ea typeface="ＭＳ 明朝" panose="02020609040205080304" pitchFamily="17" charset="-128"/>
            </a:endParaRPr>
          </a:p>
        </p:txBody>
      </p:sp>
      <p:sp>
        <p:nvSpPr>
          <p:cNvPr id="145" name="テキスト ボックス 144">
            <a:extLst>
              <a:ext uri="{FF2B5EF4-FFF2-40B4-BE49-F238E27FC236}">
                <a16:creationId xmlns:a16="http://schemas.microsoft.com/office/drawing/2014/main" id="{6A7E4D0B-7953-40D2-87B1-402DE9A8F84E}"/>
              </a:ext>
            </a:extLst>
          </p:cNvPr>
          <p:cNvSpPr txBox="1"/>
          <p:nvPr/>
        </p:nvSpPr>
        <p:spPr>
          <a:xfrm>
            <a:off x="4529733" y="5635955"/>
            <a:ext cx="244623" cy="130036"/>
          </a:xfrm>
          <a:prstGeom prst="rect">
            <a:avLst/>
          </a:prstGeom>
          <a:noFill/>
        </p:spPr>
        <p:txBody>
          <a:bodyPr wrap="square" lIns="0" tIns="0" rIns="0" bIns="0" rtlCol="0">
            <a:spAutoFit/>
          </a:bodyPr>
          <a:lstStyle/>
          <a:p>
            <a:pPr algn="dist">
              <a:lnSpc>
                <a:spcPct val="130000"/>
              </a:lnSpc>
            </a:pPr>
            <a:r>
              <a:rPr lang="ja-JP" altLang="en-US" sz="650" spc="-150" dirty="0">
                <a:solidFill>
                  <a:schemeClr val="tx1">
                    <a:lumMod val="85000"/>
                    <a:lumOff val="15000"/>
                  </a:schemeClr>
                </a:solidFill>
                <a:latin typeface="ＭＳ Ｐ明朝" panose="02020600040205080304" pitchFamily="18" charset="-128"/>
                <a:ea typeface="ＭＳ Ｐ明朝" panose="02020600040205080304" pitchFamily="18" charset="-128"/>
              </a:rPr>
              <a:t>せき　</a:t>
            </a:r>
            <a:r>
              <a:rPr lang="ja-JP" altLang="en-US" sz="650" spc="-150" dirty="0" err="1">
                <a:solidFill>
                  <a:schemeClr val="tx1">
                    <a:lumMod val="85000"/>
                    <a:lumOff val="15000"/>
                  </a:schemeClr>
                </a:solidFill>
                <a:latin typeface="ＭＳ Ｐ明朝" panose="02020600040205080304" pitchFamily="18" charset="-128"/>
                <a:ea typeface="ＭＳ Ｐ明朝" panose="02020600040205080304" pitchFamily="18" charset="-128"/>
              </a:rPr>
              <a:t>ひ</a:t>
            </a:r>
            <a:endParaRPr lang="en-US" altLang="ja-JP" sz="650" spc="-150" dirty="0">
              <a:solidFill>
                <a:schemeClr val="tx1">
                  <a:lumMod val="85000"/>
                  <a:lumOff val="15000"/>
                </a:schemeClr>
              </a:solidFill>
              <a:latin typeface="ＭＳ Ｐ明朝" panose="02020600040205080304" pitchFamily="18" charset="-128"/>
              <a:ea typeface="ＭＳ Ｐ明朝" panose="02020600040205080304" pitchFamily="18" charset="-128"/>
            </a:endParaRPr>
          </a:p>
        </p:txBody>
      </p:sp>
      <p:sp>
        <p:nvSpPr>
          <p:cNvPr id="151" name="テキスト ボックス 150">
            <a:extLst>
              <a:ext uri="{FF2B5EF4-FFF2-40B4-BE49-F238E27FC236}">
                <a16:creationId xmlns:a16="http://schemas.microsoft.com/office/drawing/2014/main" id="{454D558F-5217-4BC6-A21B-F73AA3560AA5}"/>
              </a:ext>
            </a:extLst>
          </p:cNvPr>
          <p:cNvSpPr txBox="1"/>
          <p:nvPr/>
        </p:nvSpPr>
        <p:spPr>
          <a:xfrm>
            <a:off x="4483933" y="6138822"/>
            <a:ext cx="233362" cy="130036"/>
          </a:xfrm>
          <a:prstGeom prst="rect">
            <a:avLst/>
          </a:prstGeom>
          <a:noFill/>
        </p:spPr>
        <p:txBody>
          <a:bodyPr wrap="square" lIns="0" tIns="0" rIns="0" bIns="0" rtlCol="0">
            <a:spAutoFit/>
          </a:bodyPr>
          <a:lstStyle/>
          <a:p>
            <a:pPr algn="dist">
              <a:lnSpc>
                <a:spcPct val="130000"/>
              </a:lnSpc>
            </a:pPr>
            <a:r>
              <a:rPr lang="ja-JP" altLang="en-US" sz="650" spc="-150" dirty="0">
                <a:solidFill>
                  <a:schemeClr val="tx1">
                    <a:lumMod val="85000"/>
                    <a:lumOff val="15000"/>
                  </a:schemeClr>
                </a:solidFill>
                <a:latin typeface="ＭＳ Ｐ明朝" panose="02020600040205080304" pitchFamily="18" charset="-128"/>
                <a:ea typeface="ＭＳ Ｐ明朝" panose="02020600040205080304" pitchFamily="18" charset="-128"/>
              </a:rPr>
              <a:t>じ　</a:t>
            </a:r>
            <a:r>
              <a:rPr lang="ja-JP" altLang="en-US" sz="650" spc="-150" dirty="0" err="1">
                <a:solidFill>
                  <a:schemeClr val="tx1">
                    <a:lumMod val="85000"/>
                    <a:lumOff val="15000"/>
                  </a:schemeClr>
                </a:solidFill>
                <a:latin typeface="ＭＳ Ｐ明朝" panose="02020600040205080304" pitchFamily="18" charset="-128"/>
                <a:ea typeface="ＭＳ Ｐ明朝" panose="02020600040205080304" pitchFamily="18" charset="-128"/>
              </a:rPr>
              <a:t>めん</a:t>
            </a:r>
            <a:endParaRPr lang="en-US" altLang="ja-JP" sz="650" spc="-150" dirty="0">
              <a:solidFill>
                <a:schemeClr val="tx1">
                  <a:lumMod val="85000"/>
                  <a:lumOff val="15000"/>
                </a:schemeClr>
              </a:solidFill>
              <a:latin typeface="ＭＳ Ｐ明朝" panose="02020600040205080304" pitchFamily="18" charset="-128"/>
              <a:ea typeface="ＭＳ Ｐ明朝" panose="02020600040205080304" pitchFamily="18" charset="-128"/>
            </a:endParaRPr>
          </a:p>
        </p:txBody>
      </p:sp>
      <p:sp>
        <p:nvSpPr>
          <p:cNvPr id="153" name="角丸四角形 62">
            <a:extLst>
              <a:ext uri="{FF2B5EF4-FFF2-40B4-BE49-F238E27FC236}">
                <a16:creationId xmlns:a16="http://schemas.microsoft.com/office/drawing/2014/main" id="{906EAED3-0C2C-4C3D-BE00-38E523E430A9}"/>
              </a:ext>
            </a:extLst>
          </p:cNvPr>
          <p:cNvSpPr/>
          <p:nvPr/>
        </p:nvSpPr>
        <p:spPr>
          <a:xfrm>
            <a:off x="95567" y="904396"/>
            <a:ext cx="6696330" cy="4090816"/>
          </a:xfrm>
          <a:prstGeom prst="roundRect">
            <a:avLst>
              <a:gd name="adj" fmla="val 3069"/>
            </a:avLst>
          </a:prstGeom>
          <a:noFill/>
          <a:ln w="25400">
            <a:solidFill>
              <a:srgbClr val="4964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endParaRPr>
          </a:p>
        </p:txBody>
      </p:sp>
      <p:sp>
        <p:nvSpPr>
          <p:cNvPr id="154" name="テキスト ボックス 153">
            <a:extLst>
              <a:ext uri="{FF2B5EF4-FFF2-40B4-BE49-F238E27FC236}">
                <a16:creationId xmlns:a16="http://schemas.microsoft.com/office/drawing/2014/main" id="{A0AC47A9-4D53-43CA-AEB0-2D65E4FB201F}"/>
              </a:ext>
            </a:extLst>
          </p:cNvPr>
          <p:cNvSpPr txBox="1"/>
          <p:nvPr/>
        </p:nvSpPr>
        <p:spPr>
          <a:xfrm>
            <a:off x="178365" y="991455"/>
            <a:ext cx="45241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dirty="0">
                <a:solidFill>
                  <a:srgbClr val="49647F"/>
                </a:solidFill>
                <a:latin typeface="HGP創英角ｺﾞｼｯｸUB" panose="020B0900000000000000" pitchFamily="50" charset="-128"/>
                <a:ea typeface="HGP創英角ｺﾞｼｯｸUB" panose="020B0900000000000000" pitchFamily="50" charset="-128"/>
              </a:rPr>
              <a:t>沖野忠雄</a:t>
            </a:r>
            <a:r>
              <a:rPr kumimoji="1" lang="ja-JP" altLang="en-US" sz="2000" b="0" i="0" u="none" strike="noStrike" kern="1200" cap="none" spc="0" normalizeH="0" baseline="0" noProof="0" dirty="0">
                <a:ln>
                  <a:noFill/>
                </a:ln>
                <a:solidFill>
                  <a:srgbClr val="49647F"/>
                </a:solidFill>
                <a:effectLst/>
                <a:uLnTx/>
                <a:uFillTx/>
                <a:latin typeface="HGP創英角ｺﾞｼｯｸUB" panose="020B0900000000000000" pitchFamily="50" charset="-128"/>
                <a:ea typeface="HGP創英角ｺﾞｼｯｸUB" panose="020B0900000000000000" pitchFamily="50" charset="-128"/>
              </a:rPr>
              <a:t>という人を知っていますか？</a:t>
            </a:r>
          </a:p>
        </p:txBody>
      </p:sp>
      <p:grpSp>
        <p:nvGrpSpPr>
          <p:cNvPr id="156" name="グループ化 155">
            <a:extLst>
              <a:ext uri="{FF2B5EF4-FFF2-40B4-BE49-F238E27FC236}">
                <a16:creationId xmlns:a16="http://schemas.microsoft.com/office/drawing/2014/main" id="{BA71818A-6EA7-495A-98F9-B27ECE235A04}"/>
              </a:ext>
            </a:extLst>
          </p:cNvPr>
          <p:cNvGrpSpPr/>
          <p:nvPr/>
        </p:nvGrpSpPr>
        <p:grpSpPr>
          <a:xfrm rot="21306324">
            <a:off x="60908" y="4980285"/>
            <a:ext cx="3942705" cy="374688"/>
            <a:chOff x="1669188" y="5204461"/>
            <a:chExt cx="3942705" cy="374688"/>
          </a:xfrm>
        </p:grpSpPr>
        <p:sp>
          <p:nvSpPr>
            <p:cNvPr id="157" name="角丸四角形 7">
              <a:extLst>
                <a:ext uri="{FF2B5EF4-FFF2-40B4-BE49-F238E27FC236}">
                  <a16:creationId xmlns:a16="http://schemas.microsoft.com/office/drawing/2014/main" id="{A3A502B0-1D67-48C5-AA57-FD44D1C98C6B}"/>
                </a:ext>
              </a:extLst>
            </p:cNvPr>
            <p:cNvSpPr/>
            <p:nvPr/>
          </p:nvSpPr>
          <p:spPr>
            <a:xfrm>
              <a:off x="1669188" y="5204461"/>
              <a:ext cx="3717331" cy="363289"/>
            </a:xfrm>
            <a:prstGeom prst="roundRect">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 name="テキスト ボックス 157">
              <a:extLst>
                <a:ext uri="{FF2B5EF4-FFF2-40B4-BE49-F238E27FC236}">
                  <a16:creationId xmlns:a16="http://schemas.microsoft.com/office/drawing/2014/main" id="{49C23BB1-B133-4EDA-9EE0-A5135B4EBD85}"/>
                </a:ext>
              </a:extLst>
            </p:cNvPr>
            <p:cNvSpPr txBox="1"/>
            <p:nvPr/>
          </p:nvSpPr>
          <p:spPr>
            <a:xfrm>
              <a:off x="1681878" y="5271372"/>
              <a:ext cx="3930015" cy="307777"/>
            </a:xfrm>
            <a:prstGeom prst="rect">
              <a:avLst/>
            </a:prstGeom>
            <a:noFill/>
          </p:spPr>
          <p:txBody>
            <a:bodyPr wrap="square" rtlCol="0">
              <a:spAutoFit/>
            </a:bodyPr>
            <a:lstStyle/>
            <a:p>
              <a:r>
                <a:rPr kumimoji="1" lang="ja-JP" altLang="en-US" sz="1400" dirty="0">
                  <a:solidFill>
                    <a:schemeClr val="bg1"/>
                  </a:solidFill>
                  <a:latin typeface="+mj-ea"/>
                  <a:ea typeface="+mj-ea"/>
                </a:rPr>
                <a:t>行って</a:t>
              </a:r>
              <a:r>
                <a:rPr lang="ja-JP" altLang="en-US" sz="1400" dirty="0">
                  <a:solidFill>
                    <a:schemeClr val="bg1"/>
                  </a:solidFill>
                  <a:latin typeface="+mj-ea"/>
                  <a:ea typeface="+mj-ea"/>
                </a:rPr>
                <a:t>みよう！　「出石神社の沖野忠雄の石碑」</a:t>
              </a:r>
              <a:r>
                <a:rPr kumimoji="1" lang="ja-JP" altLang="en-US" sz="1400" dirty="0">
                  <a:solidFill>
                    <a:schemeClr val="bg1"/>
                  </a:solidFill>
                  <a:latin typeface="+mj-ea"/>
                  <a:ea typeface="+mj-ea"/>
                </a:rPr>
                <a:t>　　</a:t>
              </a:r>
            </a:p>
          </p:txBody>
        </p:sp>
      </p:grpSp>
      <p:sp>
        <p:nvSpPr>
          <p:cNvPr id="161" name="テキスト ボックス 160">
            <a:extLst>
              <a:ext uri="{FF2B5EF4-FFF2-40B4-BE49-F238E27FC236}">
                <a16:creationId xmlns:a16="http://schemas.microsoft.com/office/drawing/2014/main" id="{A72D76C9-383B-49CB-887A-5B5F5507E392}"/>
              </a:ext>
            </a:extLst>
          </p:cNvPr>
          <p:cNvSpPr txBox="1"/>
          <p:nvPr/>
        </p:nvSpPr>
        <p:spPr>
          <a:xfrm rot="21306324">
            <a:off x="3183490" y="4833046"/>
            <a:ext cx="513034" cy="215444"/>
          </a:xfrm>
          <a:prstGeom prst="rect">
            <a:avLst/>
          </a:prstGeom>
          <a:noFill/>
        </p:spPr>
        <p:txBody>
          <a:bodyPr wrap="square" rtlCol="0">
            <a:spAutoFit/>
          </a:bodyPr>
          <a:lstStyle/>
          <a:p>
            <a:r>
              <a:rPr lang="ja-JP" altLang="en-US" sz="800" dirty="0" err="1">
                <a:solidFill>
                  <a:schemeClr val="bg1"/>
                </a:solidFill>
                <a:latin typeface="+mj-ea"/>
                <a:ea typeface="+mj-ea"/>
              </a:rPr>
              <a:t>せきひ</a:t>
            </a:r>
            <a:endParaRPr lang="en-US" altLang="ja-JP" sz="800" dirty="0">
              <a:solidFill>
                <a:schemeClr val="bg1"/>
              </a:solidFill>
              <a:latin typeface="+mj-ea"/>
              <a:ea typeface="+mj-ea"/>
            </a:endParaRPr>
          </a:p>
        </p:txBody>
      </p:sp>
      <p:sp>
        <p:nvSpPr>
          <p:cNvPr id="163" name="テキスト ボックス 162">
            <a:extLst>
              <a:ext uri="{FF2B5EF4-FFF2-40B4-BE49-F238E27FC236}">
                <a16:creationId xmlns:a16="http://schemas.microsoft.com/office/drawing/2014/main" id="{28C1B0D7-A9AB-4379-8A40-1153B1353B0B}"/>
              </a:ext>
            </a:extLst>
          </p:cNvPr>
          <p:cNvSpPr txBox="1"/>
          <p:nvPr/>
        </p:nvSpPr>
        <p:spPr>
          <a:xfrm>
            <a:off x="4210213" y="6652168"/>
            <a:ext cx="134665" cy="111634"/>
          </a:xfrm>
          <a:prstGeom prst="rect">
            <a:avLst/>
          </a:prstGeom>
          <a:noFill/>
        </p:spPr>
        <p:txBody>
          <a:bodyPr wrap="square" lIns="0" tIns="0" rIns="0" bIns="0" rtlCol="0">
            <a:spAutoFit/>
          </a:bodyPr>
          <a:lstStyle/>
          <a:p>
            <a:pPr algn="dist">
              <a:lnSpc>
                <a:spcPct val="130000"/>
              </a:lnSpc>
            </a:pPr>
            <a:r>
              <a:rPr lang="ja-JP" altLang="en-US" sz="650" spc="-150" dirty="0">
                <a:solidFill>
                  <a:schemeClr val="tx1">
                    <a:lumMod val="85000"/>
                    <a:lumOff val="15000"/>
                  </a:schemeClr>
                </a:solidFill>
                <a:latin typeface="ＭＳ Ｐ明朝" panose="02020600040205080304" pitchFamily="18" charset="-128"/>
                <a:ea typeface="ＭＳ Ｐ明朝" panose="02020600040205080304" pitchFamily="18" charset="-128"/>
              </a:rPr>
              <a:t>ひ</a:t>
            </a:r>
            <a:endParaRPr lang="en-US" altLang="ja-JP" sz="650" spc="-150" dirty="0">
              <a:solidFill>
                <a:schemeClr val="tx1">
                  <a:lumMod val="85000"/>
                  <a:lumOff val="15000"/>
                </a:schemeClr>
              </a:solidFill>
              <a:latin typeface="ＭＳ Ｐ明朝" panose="02020600040205080304" pitchFamily="18" charset="-128"/>
              <a:ea typeface="ＭＳ Ｐ明朝" panose="02020600040205080304" pitchFamily="18" charset="-128"/>
            </a:endParaRPr>
          </a:p>
        </p:txBody>
      </p:sp>
      <p:sp>
        <p:nvSpPr>
          <p:cNvPr id="176" name="テキスト ボックス 175">
            <a:extLst>
              <a:ext uri="{FF2B5EF4-FFF2-40B4-BE49-F238E27FC236}">
                <a16:creationId xmlns:a16="http://schemas.microsoft.com/office/drawing/2014/main" id="{5CEE2EF7-013E-4387-8F18-F84BC67009F0}"/>
              </a:ext>
            </a:extLst>
          </p:cNvPr>
          <p:cNvSpPr txBox="1"/>
          <p:nvPr/>
        </p:nvSpPr>
        <p:spPr>
          <a:xfrm>
            <a:off x="518404" y="3365005"/>
            <a:ext cx="244659" cy="130036"/>
          </a:xfrm>
          <a:prstGeom prst="rect">
            <a:avLst/>
          </a:prstGeom>
          <a:noFill/>
        </p:spPr>
        <p:txBody>
          <a:bodyPr wrap="square" lIns="0" tIns="0" rIns="0" bIns="0" rtlCol="0">
            <a:spAutoFit/>
          </a:bodyPr>
          <a:lstStyle/>
          <a:p>
            <a:pPr algn="dist">
              <a:lnSpc>
                <a:spcPct val="130000"/>
              </a:lnSpc>
            </a:pPr>
            <a:r>
              <a:rPr lang="ja-JP" altLang="en-US" sz="650" spc="-150" dirty="0">
                <a:solidFill>
                  <a:schemeClr val="tx1">
                    <a:lumMod val="85000"/>
                    <a:lumOff val="15000"/>
                  </a:schemeClr>
                </a:solidFill>
                <a:latin typeface="ＭＳ Ｐ明朝" panose="02020600040205080304" pitchFamily="18" charset="-128"/>
                <a:ea typeface="ＭＳ Ｐ明朝" panose="02020600040205080304" pitchFamily="18" charset="-128"/>
              </a:rPr>
              <a:t>よどがわ</a:t>
            </a:r>
            <a:endParaRPr lang="en-US" altLang="ja-JP" sz="650" spc="-150" dirty="0">
              <a:solidFill>
                <a:schemeClr val="tx1">
                  <a:lumMod val="85000"/>
                  <a:lumOff val="15000"/>
                </a:schemeClr>
              </a:solidFill>
              <a:latin typeface="ＭＳ Ｐ明朝" panose="02020600040205080304" pitchFamily="18" charset="-128"/>
              <a:ea typeface="ＭＳ Ｐ明朝" panose="02020600040205080304" pitchFamily="18" charset="-128"/>
            </a:endParaRPr>
          </a:p>
        </p:txBody>
      </p:sp>
      <p:sp>
        <p:nvSpPr>
          <p:cNvPr id="178" name="テキスト ボックス 177">
            <a:extLst>
              <a:ext uri="{FF2B5EF4-FFF2-40B4-BE49-F238E27FC236}">
                <a16:creationId xmlns:a16="http://schemas.microsoft.com/office/drawing/2014/main" id="{7A4F6F7A-DE69-4B5C-AA07-44CA9D92EF05}"/>
              </a:ext>
            </a:extLst>
          </p:cNvPr>
          <p:cNvSpPr txBox="1"/>
          <p:nvPr/>
        </p:nvSpPr>
        <p:spPr>
          <a:xfrm>
            <a:off x="2458814" y="3381978"/>
            <a:ext cx="244659" cy="111634"/>
          </a:xfrm>
          <a:prstGeom prst="rect">
            <a:avLst/>
          </a:prstGeom>
          <a:noFill/>
        </p:spPr>
        <p:txBody>
          <a:bodyPr wrap="square" lIns="0" tIns="0" rIns="0" bIns="0" rtlCol="0">
            <a:spAutoFit/>
          </a:bodyPr>
          <a:lstStyle/>
          <a:p>
            <a:pPr algn="dist">
              <a:lnSpc>
                <a:spcPct val="130000"/>
              </a:lnSpc>
            </a:pPr>
            <a:r>
              <a:rPr lang="ja-JP" altLang="en-US" sz="650" spc="-150" dirty="0">
                <a:solidFill>
                  <a:srgbClr val="49647F"/>
                </a:solidFill>
                <a:latin typeface="HGP創英角ｺﾞｼｯｸUB" panose="020B0900000000000000" pitchFamily="50" charset="-128"/>
                <a:ea typeface="HGP創英角ｺﾞｼｯｸUB" panose="020B0900000000000000" pitchFamily="50" charset="-128"/>
              </a:rPr>
              <a:t>ち　すい</a:t>
            </a:r>
            <a:endParaRPr lang="en-US" altLang="ja-JP" sz="650" spc="-150" dirty="0">
              <a:solidFill>
                <a:srgbClr val="49647F"/>
              </a:solidFill>
              <a:latin typeface="HGP創英角ｺﾞｼｯｸUB" panose="020B0900000000000000" pitchFamily="50" charset="-128"/>
              <a:ea typeface="HGP創英角ｺﾞｼｯｸUB" panose="020B0900000000000000" pitchFamily="50" charset="-128"/>
            </a:endParaRPr>
          </a:p>
        </p:txBody>
      </p:sp>
      <p:pic>
        <p:nvPicPr>
          <p:cNvPr id="189" name="図 188">
            <a:extLst>
              <a:ext uri="{FF2B5EF4-FFF2-40B4-BE49-F238E27FC236}">
                <a16:creationId xmlns:a16="http://schemas.microsoft.com/office/drawing/2014/main" id="{BDDCE1E4-FF52-4FED-8E10-BB2CF42F0B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8886" y="7647639"/>
            <a:ext cx="2557571" cy="1790299"/>
          </a:xfrm>
          <a:prstGeom prst="rect">
            <a:avLst/>
          </a:prstGeom>
          <a:noFill/>
          <a:ln w="25400">
            <a:solidFill>
              <a:schemeClr val="bg1"/>
            </a:solidFill>
          </a:ln>
        </p:spPr>
      </p:pic>
      <p:sp>
        <p:nvSpPr>
          <p:cNvPr id="196" name="テキスト ボックス 195">
            <a:extLst>
              <a:ext uri="{FF2B5EF4-FFF2-40B4-BE49-F238E27FC236}">
                <a16:creationId xmlns:a16="http://schemas.microsoft.com/office/drawing/2014/main" id="{E12E4F77-FC99-4E05-8A44-AE6F36BC31AE}"/>
              </a:ext>
            </a:extLst>
          </p:cNvPr>
          <p:cNvSpPr txBox="1"/>
          <p:nvPr/>
        </p:nvSpPr>
        <p:spPr>
          <a:xfrm>
            <a:off x="5865504" y="5630460"/>
            <a:ext cx="244623" cy="130036"/>
          </a:xfrm>
          <a:prstGeom prst="rect">
            <a:avLst/>
          </a:prstGeom>
          <a:noFill/>
        </p:spPr>
        <p:txBody>
          <a:bodyPr wrap="square" lIns="0" tIns="0" rIns="0" bIns="0" rtlCol="0">
            <a:spAutoFit/>
          </a:bodyPr>
          <a:lstStyle/>
          <a:p>
            <a:pPr algn="dist">
              <a:lnSpc>
                <a:spcPct val="130000"/>
              </a:lnSpc>
            </a:pPr>
            <a:r>
              <a:rPr lang="ja-JP" altLang="en-US" sz="650" spc="-150" dirty="0">
                <a:solidFill>
                  <a:schemeClr val="tx1">
                    <a:lumMod val="85000"/>
                    <a:lumOff val="15000"/>
                  </a:schemeClr>
                </a:solidFill>
                <a:latin typeface="ＭＳ Ｐ明朝" panose="02020600040205080304" pitchFamily="18" charset="-128"/>
                <a:ea typeface="ＭＳ Ｐ明朝" panose="02020600040205080304" pitchFamily="18" charset="-128"/>
              </a:rPr>
              <a:t>せき　</a:t>
            </a:r>
            <a:r>
              <a:rPr lang="ja-JP" altLang="en-US" sz="650" spc="-150" dirty="0" err="1">
                <a:solidFill>
                  <a:schemeClr val="tx1">
                    <a:lumMod val="85000"/>
                    <a:lumOff val="15000"/>
                  </a:schemeClr>
                </a:solidFill>
                <a:latin typeface="ＭＳ Ｐ明朝" panose="02020600040205080304" pitchFamily="18" charset="-128"/>
                <a:ea typeface="ＭＳ Ｐ明朝" panose="02020600040205080304" pitchFamily="18" charset="-128"/>
              </a:rPr>
              <a:t>ひ</a:t>
            </a:r>
            <a:endParaRPr lang="en-US" altLang="ja-JP" sz="650" spc="-150" dirty="0">
              <a:solidFill>
                <a:schemeClr val="tx1">
                  <a:lumMod val="85000"/>
                  <a:lumOff val="15000"/>
                </a:schemeClr>
              </a:solidFill>
              <a:latin typeface="ＭＳ Ｐ明朝" panose="02020600040205080304" pitchFamily="18" charset="-128"/>
              <a:ea typeface="ＭＳ Ｐ明朝" panose="02020600040205080304" pitchFamily="18" charset="-128"/>
            </a:endParaRPr>
          </a:p>
        </p:txBody>
      </p:sp>
      <p:sp>
        <p:nvSpPr>
          <p:cNvPr id="204" name="テキスト ボックス 203">
            <a:extLst>
              <a:ext uri="{FF2B5EF4-FFF2-40B4-BE49-F238E27FC236}">
                <a16:creationId xmlns:a16="http://schemas.microsoft.com/office/drawing/2014/main" id="{85FEABC9-D03D-45EE-AAA5-D7CECA5EBD29}"/>
              </a:ext>
            </a:extLst>
          </p:cNvPr>
          <p:cNvSpPr txBox="1"/>
          <p:nvPr/>
        </p:nvSpPr>
        <p:spPr>
          <a:xfrm>
            <a:off x="4837612" y="5890595"/>
            <a:ext cx="244623" cy="130036"/>
          </a:xfrm>
          <a:prstGeom prst="rect">
            <a:avLst/>
          </a:prstGeom>
          <a:noFill/>
        </p:spPr>
        <p:txBody>
          <a:bodyPr wrap="square" lIns="0" tIns="0" rIns="0" bIns="0" rtlCol="0">
            <a:spAutoFit/>
          </a:bodyPr>
          <a:lstStyle/>
          <a:p>
            <a:pPr algn="dist">
              <a:lnSpc>
                <a:spcPct val="130000"/>
              </a:lnSpc>
            </a:pPr>
            <a:r>
              <a:rPr lang="ja-JP" altLang="en-US" sz="650" spc="-150" dirty="0">
                <a:solidFill>
                  <a:schemeClr val="tx1">
                    <a:lumMod val="85000"/>
                    <a:lumOff val="15000"/>
                  </a:schemeClr>
                </a:solidFill>
                <a:latin typeface="ＭＳ Ｐ明朝" panose="02020600040205080304" pitchFamily="18" charset="-128"/>
                <a:ea typeface="ＭＳ Ｐ明朝" panose="02020600040205080304" pitchFamily="18" charset="-128"/>
              </a:rPr>
              <a:t>せき　</a:t>
            </a:r>
            <a:r>
              <a:rPr lang="ja-JP" altLang="en-US" sz="650" spc="-150" dirty="0" err="1">
                <a:solidFill>
                  <a:schemeClr val="tx1">
                    <a:lumMod val="85000"/>
                    <a:lumOff val="15000"/>
                  </a:schemeClr>
                </a:solidFill>
                <a:latin typeface="ＭＳ Ｐ明朝" panose="02020600040205080304" pitchFamily="18" charset="-128"/>
                <a:ea typeface="ＭＳ Ｐ明朝" panose="02020600040205080304" pitchFamily="18" charset="-128"/>
              </a:rPr>
              <a:t>ひ</a:t>
            </a:r>
            <a:endParaRPr lang="en-US" altLang="ja-JP" sz="650" spc="-150" dirty="0">
              <a:solidFill>
                <a:schemeClr val="tx1">
                  <a:lumMod val="85000"/>
                  <a:lumOff val="15000"/>
                </a:schemeClr>
              </a:solidFill>
              <a:latin typeface="ＭＳ Ｐ明朝" panose="02020600040205080304" pitchFamily="18" charset="-128"/>
              <a:ea typeface="ＭＳ Ｐ明朝" panose="02020600040205080304" pitchFamily="18" charset="-128"/>
            </a:endParaRPr>
          </a:p>
        </p:txBody>
      </p:sp>
      <p:cxnSp>
        <p:nvCxnSpPr>
          <p:cNvPr id="209" name="直線コネクタ 208">
            <a:extLst>
              <a:ext uri="{FF2B5EF4-FFF2-40B4-BE49-F238E27FC236}">
                <a16:creationId xmlns:a16="http://schemas.microsoft.com/office/drawing/2014/main" id="{E579B186-82C0-4C77-BDDF-7907B2B81498}"/>
              </a:ext>
            </a:extLst>
          </p:cNvPr>
          <p:cNvCxnSpPr/>
          <p:nvPr/>
        </p:nvCxnSpPr>
        <p:spPr>
          <a:xfrm>
            <a:off x="4442780" y="8495163"/>
            <a:ext cx="0" cy="895150"/>
          </a:xfrm>
          <a:prstGeom prst="line">
            <a:avLst/>
          </a:prstGeom>
          <a:ln w="38100">
            <a:solidFill>
              <a:srgbClr val="49647F"/>
            </a:solidFill>
          </a:ln>
        </p:spPr>
        <p:style>
          <a:lnRef idx="1">
            <a:schemeClr val="accent1"/>
          </a:lnRef>
          <a:fillRef idx="0">
            <a:schemeClr val="accent1"/>
          </a:fillRef>
          <a:effectRef idx="0">
            <a:schemeClr val="accent1"/>
          </a:effectRef>
          <a:fontRef idx="minor">
            <a:schemeClr val="tx1"/>
          </a:fontRef>
        </p:style>
      </p:cxnSp>
      <p:sp>
        <p:nvSpPr>
          <p:cNvPr id="210" name="正方形/長方形 209">
            <a:extLst>
              <a:ext uri="{FF2B5EF4-FFF2-40B4-BE49-F238E27FC236}">
                <a16:creationId xmlns:a16="http://schemas.microsoft.com/office/drawing/2014/main" id="{CCE2521B-1836-492E-AF70-43AB75C142D2}"/>
              </a:ext>
            </a:extLst>
          </p:cNvPr>
          <p:cNvSpPr/>
          <p:nvPr/>
        </p:nvSpPr>
        <p:spPr>
          <a:xfrm>
            <a:off x="4505642" y="8433947"/>
            <a:ext cx="2160000" cy="1052596"/>
          </a:xfrm>
          <a:prstGeom prst="rect">
            <a:avLst/>
          </a:prstGeom>
        </p:spPr>
        <p:txBody>
          <a:bodyPr wrap="square">
            <a:spAutoFit/>
          </a:bodyPr>
          <a:lstStyle/>
          <a:p>
            <a:pPr algn="just">
              <a:lnSpc>
                <a:spcPct val="120000"/>
              </a:lnSpc>
            </a:pPr>
            <a:r>
              <a:rPr lang="ja-JP" altLang="en-US" sz="1300" dirty="0">
                <a:solidFill>
                  <a:srgbClr val="49647F"/>
                </a:solidFill>
                <a:latin typeface="ＭＳ Ｐゴシック" panose="020B0600070205080204" pitchFamily="50" charset="-128"/>
                <a:ea typeface="ＭＳ Ｐゴシック" panose="020B0600070205080204" pitchFamily="50" charset="-128"/>
              </a:rPr>
              <a:t>出石神社の神様アメノヒボコにはどろ水の海だった豊岡</a:t>
            </a:r>
            <a:br>
              <a:rPr lang="en-US" altLang="ja-JP" sz="1300" dirty="0">
                <a:solidFill>
                  <a:srgbClr val="49647F"/>
                </a:solidFill>
                <a:latin typeface="ＭＳ Ｐゴシック" panose="020B0600070205080204" pitchFamily="50" charset="-128"/>
                <a:ea typeface="ＭＳ Ｐゴシック" panose="020B0600070205080204" pitchFamily="50" charset="-128"/>
              </a:rPr>
            </a:br>
            <a:r>
              <a:rPr lang="ja-JP" altLang="en-US" sz="1300" dirty="0">
                <a:solidFill>
                  <a:srgbClr val="49647F"/>
                </a:solidFill>
                <a:latin typeface="ＭＳ Ｐゴシック" panose="020B0600070205080204" pitchFamily="50" charset="-128"/>
                <a:ea typeface="ＭＳ Ｐゴシック" panose="020B0600070205080204" pitchFamily="50" charset="-128"/>
              </a:rPr>
              <a:t>盆地から水をぬいたという伝説があります。</a:t>
            </a:r>
            <a:endParaRPr lang="en-US" altLang="ja-JP" sz="1300" dirty="0">
              <a:solidFill>
                <a:srgbClr val="49647F"/>
              </a:solidFill>
              <a:latin typeface="ＭＳ Ｐゴシック" panose="020B0600070205080204" pitchFamily="50" charset="-128"/>
              <a:ea typeface="ＭＳ Ｐゴシック" panose="020B0600070205080204" pitchFamily="50" charset="-128"/>
            </a:endParaRPr>
          </a:p>
        </p:txBody>
      </p:sp>
      <p:sp>
        <p:nvSpPr>
          <p:cNvPr id="217" name="テキスト ボックス 216">
            <a:extLst>
              <a:ext uri="{FF2B5EF4-FFF2-40B4-BE49-F238E27FC236}">
                <a16:creationId xmlns:a16="http://schemas.microsoft.com/office/drawing/2014/main" id="{DA369F2E-F967-4B92-AB6B-3EACBB6BAE66}"/>
              </a:ext>
            </a:extLst>
          </p:cNvPr>
          <p:cNvSpPr txBox="1"/>
          <p:nvPr/>
        </p:nvSpPr>
        <p:spPr>
          <a:xfrm>
            <a:off x="5663731" y="5353274"/>
            <a:ext cx="282115" cy="111634"/>
          </a:xfrm>
          <a:prstGeom prst="rect">
            <a:avLst/>
          </a:prstGeom>
          <a:noFill/>
        </p:spPr>
        <p:txBody>
          <a:bodyPr wrap="square" lIns="0" tIns="0" rIns="0" bIns="0" rtlCol="0">
            <a:spAutoFit/>
          </a:bodyPr>
          <a:lstStyle/>
          <a:p>
            <a:pPr algn="dist">
              <a:lnSpc>
                <a:spcPct val="130000"/>
              </a:lnSpc>
            </a:pPr>
            <a:r>
              <a:rPr lang="ja-JP" altLang="en-US" sz="650" spc="-150" dirty="0">
                <a:solidFill>
                  <a:schemeClr val="tx1">
                    <a:lumMod val="85000"/>
                    <a:lumOff val="15000"/>
                  </a:schemeClr>
                </a:solidFill>
                <a:latin typeface="ＭＳ Ｐ明朝" panose="02020600040205080304" pitchFamily="18" charset="-128"/>
                <a:ea typeface="ＭＳ Ｐ明朝" panose="02020600040205080304" pitchFamily="18" charset="-128"/>
              </a:rPr>
              <a:t>ちすい</a:t>
            </a:r>
            <a:endParaRPr lang="en-US" altLang="ja-JP" sz="650" spc="-150" dirty="0">
              <a:solidFill>
                <a:schemeClr val="tx1">
                  <a:lumMod val="85000"/>
                  <a:lumOff val="15000"/>
                </a:schemeClr>
              </a:solidFill>
              <a:latin typeface="ＭＳ Ｐ明朝" panose="02020600040205080304" pitchFamily="18" charset="-128"/>
              <a:ea typeface="ＭＳ Ｐ明朝" panose="02020600040205080304" pitchFamily="18" charset="-128"/>
            </a:endParaRPr>
          </a:p>
        </p:txBody>
      </p:sp>
      <p:sp>
        <p:nvSpPr>
          <p:cNvPr id="219" name="テキスト ボックス 218">
            <a:extLst>
              <a:ext uri="{FF2B5EF4-FFF2-40B4-BE49-F238E27FC236}">
                <a16:creationId xmlns:a16="http://schemas.microsoft.com/office/drawing/2014/main" id="{3B962D01-7F7E-4011-93AE-9AAF880F2569}"/>
              </a:ext>
            </a:extLst>
          </p:cNvPr>
          <p:cNvSpPr txBox="1"/>
          <p:nvPr/>
        </p:nvSpPr>
        <p:spPr>
          <a:xfrm>
            <a:off x="310596" y="962379"/>
            <a:ext cx="895903" cy="111634"/>
          </a:xfrm>
          <a:prstGeom prst="rect">
            <a:avLst/>
          </a:prstGeom>
          <a:noFill/>
        </p:spPr>
        <p:txBody>
          <a:bodyPr wrap="square" lIns="0" tIns="0" rIns="0" bIns="0" rtlCol="0">
            <a:spAutoFit/>
          </a:bodyPr>
          <a:lstStyle/>
          <a:p>
            <a:pPr algn="dist">
              <a:lnSpc>
                <a:spcPct val="130000"/>
              </a:lnSpc>
            </a:pPr>
            <a:r>
              <a:rPr lang="ja-JP" altLang="en-US" sz="650" spc="-150" dirty="0">
                <a:solidFill>
                  <a:srgbClr val="49647F"/>
                </a:solidFill>
                <a:latin typeface="HGP創英角ｺﾞｼｯｸUB" panose="020B0900000000000000" pitchFamily="50" charset="-128"/>
                <a:ea typeface="HGP創英角ｺﾞｼｯｸUB" panose="020B0900000000000000" pitchFamily="50" charset="-128"/>
              </a:rPr>
              <a:t>おき　の　ただ　お</a:t>
            </a:r>
            <a:endParaRPr lang="en-US" altLang="ja-JP" sz="650" spc="-150" dirty="0">
              <a:solidFill>
                <a:srgbClr val="49647F"/>
              </a:solidFill>
              <a:latin typeface="HGP創英角ｺﾞｼｯｸUB" panose="020B0900000000000000" pitchFamily="50" charset="-128"/>
              <a:ea typeface="HGP創英角ｺﾞｼｯｸUB" panose="020B0900000000000000" pitchFamily="50" charset="-128"/>
            </a:endParaRPr>
          </a:p>
        </p:txBody>
      </p:sp>
      <p:sp>
        <p:nvSpPr>
          <p:cNvPr id="25" name="テキスト ボックス 26">
            <a:extLst>
              <a:ext uri="{FF2B5EF4-FFF2-40B4-BE49-F238E27FC236}">
                <a16:creationId xmlns:a16="http://schemas.microsoft.com/office/drawing/2014/main" id="{BA092181-872F-40E7-9B57-36781403D8C5}"/>
              </a:ext>
            </a:extLst>
          </p:cNvPr>
          <p:cNvSpPr txBox="1"/>
          <p:nvPr/>
        </p:nvSpPr>
        <p:spPr>
          <a:xfrm>
            <a:off x="101579" y="9588646"/>
            <a:ext cx="1946367" cy="21544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ja-JP" altLang="en-US" sz="800" dirty="0">
                <a:latin typeface="ＭＳ Ｐゴシック" panose="020B0600070205080204" pitchFamily="50" charset="-128"/>
                <a:ea typeface="ＭＳ Ｐゴシック" panose="020B0600070205080204" pitchFamily="50" charset="-128"/>
              </a:rPr>
              <a:t>写真：</a:t>
            </a:r>
            <a:r>
              <a:rPr lang="ja-JP" altLang="en-US" sz="800" dirty="0">
                <a:latin typeface="MS PGothic" panose="020B0600070205080204" pitchFamily="50" charset="-128"/>
                <a:ea typeface="MS PGothic" panose="020B0600070205080204" pitchFamily="50" charset="-128"/>
              </a:rPr>
              <a:t>国土交通省　</a:t>
            </a:r>
            <a:r>
              <a:rPr kumimoji="1" lang="ja-JP" altLang="en-US" sz="800" dirty="0">
                <a:latin typeface="ＭＳ Ｐゴシック" panose="020B0600070205080204" pitchFamily="50" charset="-128"/>
                <a:ea typeface="ＭＳ Ｐゴシック" panose="020B0600070205080204" pitchFamily="50" charset="-128"/>
              </a:rPr>
              <a:t>豊岡河川国道事務所</a:t>
            </a:r>
          </a:p>
        </p:txBody>
      </p:sp>
      <p:sp>
        <p:nvSpPr>
          <p:cNvPr id="33" name="テキスト ボックス 32">
            <a:extLst>
              <a:ext uri="{FF2B5EF4-FFF2-40B4-BE49-F238E27FC236}">
                <a16:creationId xmlns:a16="http://schemas.microsoft.com/office/drawing/2014/main" id="{6EF497C8-9BAF-4DF2-BF9A-B37BC862374C}"/>
              </a:ext>
            </a:extLst>
          </p:cNvPr>
          <p:cNvSpPr txBox="1"/>
          <p:nvPr/>
        </p:nvSpPr>
        <p:spPr>
          <a:xfrm>
            <a:off x="4714748" y="6906640"/>
            <a:ext cx="270069" cy="111634"/>
          </a:xfrm>
          <a:prstGeom prst="rect">
            <a:avLst/>
          </a:prstGeom>
          <a:noFill/>
        </p:spPr>
        <p:txBody>
          <a:bodyPr wrap="square" lIns="0" tIns="0" rIns="0" bIns="0" rtlCol="0">
            <a:spAutoFit/>
          </a:bodyPr>
          <a:lstStyle/>
          <a:p>
            <a:pPr algn="dist">
              <a:lnSpc>
                <a:spcPct val="130000"/>
              </a:lnSpc>
            </a:pPr>
            <a:r>
              <a:rPr lang="ja-JP" altLang="en-US" sz="650" spc="-150" dirty="0">
                <a:solidFill>
                  <a:schemeClr val="tx1">
                    <a:lumMod val="85000"/>
                    <a:lumOff val="15000"/>
                  </a:schemeClr>
                </a:solidFill>
                <a:latin typeface="ＭＳ Ｐ明朝" panose="02020600040205080304" pitchFamily="18" charset="-128"/>
                <a:ea typeface="ＭＳ Ｐ明朝" panose="02020600040205080304" pitchFamily="18" charset="-128"/>
              </a:rPr>
              <a:t>き　ねん</a:t>
            </a:r>
            <a:endParaRPr lang="en-US" altLang="ja-JP" sz="650" spc="-150" dirty="0">
              <a:solidFill>
                <a:schemeClr val="tx1">
                  <a:lumMod val="85000"/>
                  <a:lumOff val="15000"/>
                </a:schemeClr>
              </a:solidFill>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439173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2">
            <a:extLst>
              <a:ext uri="{FF2B5EF4-FFF2-40B4-BE49-F238E27FC236}">
                <a16:creationId xmlns:a16="http://schemas.microsoft.com/office/drawing/2014/main" id="{3B0BAD14-59F8-4E26-912D-E3F050F860D9}"/>
              </a:ext>
            </a:extLst>
          </p:cNvPr>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t="26971" b="6156"/>
          <a:stretch/>
        </p:blipFill>
        <p:spPr bwMode="auto">
          <a:xfrm>
            <a:off x="0" y="-1"/>
            <a:ext cx="6858000" cy="392259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62" name="正方形/長方形 61">
            <a:extLst>
              <a:ext uri="{FF2B5EF4-FFF2-40B4-BE49-F238E27FC236}">
                <a16:creationId xmlns:a16="http://schemas.microsoft.com/office/drawing/2014/main" id="{4209340B-2B93-4F08-B510-2B47892AB61D}"/>
              </a:ext>
            </a:extLst>
          </p:cNvPr>
          <p:cNvSpPr/>
          <p:nvPr/>
        </p:nvSpPr>
        <p:spPr>
          <a:xfrm rot="10800000" flipV="1">
            <a:off x="-2" y="2419906"/>
            <a:ext cx="6857999" cy="2599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楕円 60">
            <a:extLst>
              <a:ext uri="{FF2B5EF4-FFF2-40B4-BE49-F238E27FC236}">
                <a16:creationId xmlns:a16="http://schemas.microsoft.com/office/drawing/2014/main" id="{583F35BC-127E-4F2B-A1A7-89132AB8266D}"/>
              </a:ext>
            </a:extLst>
          </p:cNvPr>
          <p:cNvSpPr/>
          <p:nvPr/>
        </p:nvSpPr>
        <p:spPr>
          <a:xfrm>
            <a:off x="4290946" y="4050276"/>
            <a:ext cx="2496540" cy="1279953"/>
          </a:xfrm>
          <a:prstGeom prst="ellipse">
            <a:avLst/>
          </a:prstGeom>
          <a:solidFill>
            <a:srgbClr val="FFF2CC"/>
          </a:solidFill>
          <a:ln w="12700" cap="flat" cmpd="sng" algn="ctr">
            <a:noFill/>
            <a:prstDash val="solid"/>
            <a:miter lim="800000"/>
          </a:ln>
          <a:effectLst>
            <a:softEdge rad="63500"/>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endParaRPr>
          </a:p>
        </p:txBody>
      </p:sp>
      <p:pic>
        <p:nvPicPr>
          <p:cNvPr id="63" name="図 62">
            <a:extLst>
              <a:ext uri="{FF2B5EF4-FFF2-40B4-BE49-F238E27FC236}">
                <a16:creationId xmlns:a16="http://schemas.microsoft.com/office/drawing/2014/main" id="{B39AABA9-9899-4696-B85E-169A0D13674C}"/>
              </a:ext>
            </a:extLst>
          </p:cNvPr>
          <p:cNvPicPr>
            <a:picLocks noChangeAspect="1"/>
          </p:cNvPicPr>
          <p:nvPr/>
        </p:nvPicPr>
        <p:blipFill>
          <a:blip r:embed="rId3"/>
          <a:stretch>
            <a:fillRect/>
          </a:stretch>
        </p:blipFill>
        <p:spPr>
          <a:xfrm>
            <a:off x="4354340" y="4125547"/>
            <a:ext cx="2209524" cy="1109820"/>
          </a:xfrm>
          <a:prstGeom prst="rect">
            <a:avLst/>
          </a:prstGeom>
        </p:spPr>
      </p:pic>
      <p:sp>
        <p:nvSpPr>
          <p:cNvPr id="64" name="矢印: 下 63">
            <a:extLst>
              <a:ext uri="{FF2B5EF4-FFF2-40B4-BE49-F238E27FC236}">
                <a16:creationId xmlns:a16="http://schemas.microsoft.com/office/drawing/2014/main" id="{A4FCCC9F-3DE1-4EE0-A901-026920713B37}"/>
              </a:ext>
            </a:extLst>
          </p:cNvPr>
          <p:cNvSpPr/>
          <p:nvPr/>
        </p:nvSpPr>
        <p:spPr>
          <a:xfrm>
            <a:off x="5120776" y="3546638"/>
            <a:ext cx="716010" cy="593247"/>
          </a:xfrm>
          <a:prstGeom prst="downArrow">
            <a:avLst/>
          </a:prstGeom>
          <a:gradFill>
            <a:gsLst>
              <a:gs pos="0">
                <a:sysClr val="window" lastClr="FFFFFF"/>
              </a:gs>
              <a:gs pos="85000">
                <a:srgbClr val="C00000"/>
              </a:gs>
            </a:gsLst>
            <a:lin ang="5400000" scaled="1"/>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endParaRPr>
          </a:p>
        </p:txBody>
      </p:sp>
      <p:sp>
        <p:nvSpPr>
          <p:cNvPr id="65" name="テキスト ボックス 64">
            <a:extLst>
              <a:ext uri="{FF2B5EF4-FFF2-40B4-BE49-F238E27FC236}">
                <a16:creationId xmlns:a16="http://schemas.microsoft.com/office/drawing/2014/main" id="{135827B3-D001-4D9C-B42E-D4A365B540F0}"/>
              </a:ext>
            </a:extLst>
          </p:cNvPr>
          <p:cNvSpPr txBox="1"/>
          <p:nvPr/>
        </p:nvSpPr>
        <p:spPr>
          <a:xfrm>
            <a:off x="4069171" y="3819330"/>
            <a:ext cx="1257300" cy="369332"/>
          </a:xfrm>
          <a:prstGeom prst="rect">
            <a:avLst/>
          </a:prstGeom>
          <a:noFill/>
        </p:spPr>
        <p:txBody>
          <a:bodyPr wrap="square" rtlCol="0">
            <a:spAutoFit/>
          </a:bodyPr>
          <a:lstStyle/>
          <a:p>
            <a:pPr defTabSz="457200"/>
            <a:r>
              <a:rPr lang="ja-JP" altLang="en-US" dirty="0">
                <a:solidFill>
                  <a:srgbClr val="C00000"/>
                </a:solidFill>
                <a:latin typeface="HGP創英角ｺﾞｼｯｸUB"/>
                <a:ea typeface="HGP創英角ｺﾞｼｯｸUB"/>
              </a:rPr>
              <a:t>分散避難</a:t>
            </a:r>
          </a:p>
        </p:txBody>
      </p:sp>
      <p:sp>
        <p:nvSpPr>
          <p:cNvPr id="66" name="テキスト ボックス 65">
            <a:extLst>
              <a:ext uri="{FF2B5EF4-FFF2-40B4-BE49-F238E27FC236}">
                <a16:creationId xmlns:a16="http://schemas.microsoft.com/office/drawing/2014/main" id="{FAA62FE9-695C-41AE-A616-2BFBEA107462}"/>
              </a:ext>
            </a:extLst>
          </p:cNvPr>
          <p:cNvSpPr txBox="1"/>
          <p:nvPr/>
        </p:nvSpPr>
        <p:spPr>
          <a:xfrm>
            <a:off x="4069171" y="4090709"/>
            <a:ext cx="1257300" cy="430887"/>
          </a:xfrm>
          <a:prstGeom prst="rect">
            <a:avLst/>
          </a:prstGeom>
          <a:noFill/>
        </p:spPr>
        <p:txBody>
          <a:bodyPr wrap="square" rtlCol="0">
            <a:spAutoFit/>
          </a:bodyPr>
          <a:lstStyle/>
          <a:p>
            <a:pPr defTabSz="457200"/>
            <a:r>
              <a:rPr lang="ja-JP" altLang="en-US" sz="1100" dirty="0">
                <a:solidFill>
                  <a:prstClr val="black"/>
                </a:solidFill>
                <a:latin typeface="ＭＳ Ｐゴシック"/>
              </a:rPr>
              <a:t>感染リスクも</a:t>
            </a:r>
            <a:endParaRPr lang="en-US" altLang="ja-JP" sz="1100" dirty="0">
              <a:solidFill>
                <a:prstClr val="black"/>
              </a:solidFill>
              <a:latin typeface="ＭＳ Ｐゴシック"/>
            </a:endParaRPr>
          </a:p>
          <a:p>
            <a:pPr defTabSz="457200"/>
            <a:r>
              <a:rPr lang="ja-JP" altLang="en-US" sz="1100" dirty="0">
                <a:solidFill>
                  <a:prstClr val="black"/>
                </a:solidFill>
                <a:latin typeface="ＭＳ Ｐゴシック"/>
              </a:rPr>
              <a:t>低くできる</a:t>
            </a:r>
          </a:p>
        </p:txBody>
      </p:sp>
      <p:grpSp>
        <p:nvGrpSpPr>
          <p:cNvPr id="130" name="グループ化 129">
            <a:extLst>
              <a:ext uri="{FF2B5EF4-FFF2-40B4-BE49-F238E27FC236}">
                <a16:creationId xmlns:a16="http://schemas.microsoft.com/office/drawing/2014/main" id="{0584003F-5D5A-4C24-B728-C1795283131D}"/>
              </a:ext>
            </a:extLst>
          </p:cNvPr>
          <p:cNvGrpSpPr/>
          <p:nvPr/>
        </p:nvGrpSpPr>
        <p:grpSpPr>
          <a:xfrm>
            <a:off x="5849426" y="6979218"/>
            <a:ext cx="324000" cy="352987"/>
            <a:chOff x="4750730" y="1253422"/>
            <a:chExt cx="702208" cy="765032"/>
          </a:xfrm>
        </p:grpSpPr>
        <p:cxnSp>
          <p:nvCxnSpPr>
            <p:cNvPr id="131" name="直線矢印コネクタ 130">
              <a:extLst>
                <a:ext uri="{FF2B5EF4-FFF2-40B4-BE49-F238E27FC236}">
                  <a16:creationId xmlns:a16="http://schemas.microsoft.com/office/drawing/2014/main" id="{0B732103-EFF8-4113-B2D6-92289935115B}"/>
                </a:ext>
              </a:extLst>
            </p:cNvPr>
            <p:cNvCxnSpPr>
              <a:cxnSpLocks/>
            </p:cNvCxnSpPr>
            <p:nvPr/>
          </p:nvCxnSpPr>
          <p:spPr>
            <a:xfrm flipV="1">
              <a:off x="4750730" y="2018454"/>
              <a:ext cx="702208" cy="0"/>
            </a:xfrm>
            <a:prstGeom prst="straightConnector1">
              <a:avLst/>
            </a:prstGeom>
            <a:ln w="38100">
              <a:solidFill>
                <a:srgbClr val="ED7D31"/>
              </a:solidFill>
              <a:tailEnd type="arrow" w="lg" len="sm"/>
            </a:ln>
          </p:spPr>
          <p:style>
            <a:lnRef idx="1">
              <a:schemeClr val="accent1"/>
            </a:lnRef>
            <a:fillRef idx="0">
              <a:schemeClr val="accent1"/>
            </a:fillRef>
            <a:effectRef idx="0">
              <a:schemeClr val="accent1"/>
            </a:effectRef>
            <a:fontRef idx="minor">
              <a:schemeClr val="tx1"/>
            </a:fontRef>
          </p:style>
        </p:cxnSp>
        <p:sp>
          <p:nvSpPr>
            <p:cNvPr id="132" name="テキスト ボックス 131">
              <a:extLst>
                <a:ext uri="{FF2B5EF4-FFF2-40B4-BE49-F238E27FC236}">
                  <a16:creationId xmlns:a16="http://schemas.microsoft.com/office/drawing/2014/main" id="{6BF96424-8C8F-4CEE-A84C-B783AA727648}"/>
                </a:ext>
              </a:extLst>
            </p:cNvPr>
            <p:cNvSpPr txBox="1"/>
            <p:nvPr/>
          </p:nvSpPr>
          <p:spPr bwMode="auto">
            <a:xfrm>
              <a:off x="4917953" y="1253422"/>
              <a:ext cx="444699" cy="533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rtlCol="0" anchor="ctr" anchorCtr="0">
              <a:spAutoFit/>
            </a:bodyPr>
            <a:lstStyle/>
            <a:p>
              <a:pPr defTabSz="914400">
                <a:spcBef>
                  <a:spcPct val="0"/>
                </a:spcBef>
              </a:pPr>
              <a:r>
                <a:rPr kumimoji="1" lang="ja-JP" altLang="en-US" sz="1600" dirty="0">
                  <a:solidFill>
                    <a:srgbClr val="ED7D31"/>
                  </a:solidFill>
                  <a:latin typeface="HGP創英角ｺﾞｼｯｸUB"/>
                  <a:ea typeface="HGP創英角ｺﾞｼｯｸUB"/>
                </a:rPr>
                <a:t>〇</a:t>
              </a:r>
            </a:p>
          </p:txBody>
        </p:sp>
      </p:grpSp>
      <p:grpSp>
        <p:nvGrpSpPr>
          <p:cNvPr id="127" name="グループ化 126">
            <a:extLst>
              <a:ext uri="{FF2B5EF4-FFF2-40B4-BE49-F238E27FC236}">
                <a16:creationId xmlns:a16="http://schemas.microsoft.com/office/drawing/2014/main" id="{40B1B4B5-4A7E-40E6-9861-3A2339518830}"/>
              </a:ext>
            </a:extLst>
          </p:cNvPr>
          <p:cNvGrpSpPr/>
          <p:nvPr/>
        </p:nvGrpSpPr>
        <p:grpSpPr>
          <a:xfrm>
            <a:off x="5841476" y="7820817"/>
            <a:ext cx="323999" cy="374550"/>
            <a:chOff x="4733500" y="3077428"/>
            <a:chExt cx="702206" cy="811766"/>
          </a:xfrm>
        </p:grpSpPr>
        <p:cxnSp>
          <p:nvCxnSpPr>
            <p:cNvPr id="128" name="直線矢印コネクタ 127">
              <a:extLst>
                <a:ext uri="{FF2B5EF4-FFF2-40B4-BE49-F238E27FC236}">
                  <a16:creationId xmlns:a16="http://schemas.microsoft.com/office/drawing/2014/main" id="{61B7B790-03BD-479E-9437-41F2DB4980F9}"/>
                </a:ext>
              </a:extLst>
            </p:cNvPr>
            <p:cNvCxnSpPr>
              <a:cxnSpLocks/>
            </p:cNvCxnSpPr>
            <p:nvPr/>
          </p:nvCxnSpPr>
          <p:spPr>
            <a:xfrm flipV="1">
              <a:off x="4733500" y="3889194"/>
              <a:ext cx="702206" cy="0"/>
            </a:xfrm>
            <a:prstGeom prst="straightConnector1">
              <a:avLst/>
            </a:prstGeom>
            <a:ln w="38100">
              <a:solidFill>
                <a:srgbClr val="ED7D31"/>
              </a:solidFill>
              <a:tailEnd type="arrow" w="lg" len="sm"/>
            </a:ln>
          </p:spPr>
          <p:style>
            <a:lnRef idx="1">
              <a:schemeClr val="accent1"/>
            </a:lnRef>
            <a:fillRef idx="0">
              <a:schemeClr val="accent1"/>
            </a:fillRef>
            <a:effectRef idx="0">
              <a:schemeClr val="accent1"/>
            </a:effectRef>
            <a:fontRef idx="minor">
              <a:schemeClr val="tx1"/>
            </a:fontRef>
          </p:style>
        </p:cxnSp>
        <p:sp>
          <p:nvSpPr>
            <p:cNvPr id="129" name="テキスト ボックス 128">
              <a:extLst>
                <a:ext uri="{FF2B5EF4-FFF2-40B4-BE49-F238E27FC236}">
                  <a16:creationId xmlns:a16="http://schemas.microsoft.com/office/drawing/2014/main" id="{1399D9A7-508A-4FF2-938C-65E9BC3AF2FE}"/>
                </a:ext>
              </a:extLst>
            </p:cNvPr>
            <p:cNvSpPr txBox="1"/>
            <p:nvPr/>
          </p:nvSpPr>
          <p:spPr bwMode="auto">
            <a:xfrm>
              <a:off x="4900723" y="3077428"/>
              <a:ext cx="444699" cy="53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rtlCol="0" anchor="ctr" anchorCtr="0">
              <a:spAutoFit/>
            </a:bodyPr>
            <a:lstStyle/>
            <a:p>
              <a:pPr defTabSz="914400">
                <a:spcBef>
                  <a:spcPct val="0"/>
                </a:spcBef>
              </a:pPr>
              <a:r>
                <a:rPr kumimoji="1" lang="ja-JP" altLang="en-US" sz="1600" dirty="0">
                  <a:solidFill>
                    <a:srgbClr val="ED7D31"/>
                  </a:solidFill>
                  <a:latin typeface="HGP創英角ｺﾞｼｯｸUB"/>
                  <a:ea typeface="HGP創英角ｺﾞｼｯｸUB"/>
                </a:rPr>
                <a:t>〇</a:t>
              </a:r>
            </a:p>
          </p:txBody>
        </p:sp>
      </p:grpSp>
      <p:grpSp>
        <p:nvGrpSpPr>
          <p:cNvPr id="77" name="グループ化 76">
            <a:extLst>
              <a:ext uri="{FF2B5EF4-FFF2-40B4-BE49-F238E27FC236}">
                <a16:creationId xmlns:a16="http://schemas.microsoft.com/office/drawing/2014/main" id="{78142546-FAA7-44D1-987B-10B7C4D8E331}"/>
              </a:ext>
            </a:extLst>
          </p:cNvPr>
          <p:cNvGrpSpPr/>
          <p:nvPr/>
        </p:nvGrpSpPr>
        <p:grpSpPr>
          <a:xfrm>
            <a:off x="3780959" y="7872623"/>
            <a:ext cx="2150839" cy="647808"/>
            <a:chOff x="267724" y="3189709"/>
            <a:chExt cx="4661532" cy="1404000"/>
          </a:xfrm>
        </p:grpSpPr>
        <p:sp>
          <p:nvSpPr>
            <p:cNvPr id="97" name="四角形: 角を丸くする 96">
              <a:extLst>
                <a:ext uri="{FF2B5EF4-FFF2-40B4-BE49-F238E27FC236}">
                  <a16:creationId xmlns:a16="http://schemas.microsoft.com/office/drawing/2014/main" id="{DE9BB9BA-C895-485D-9D2B-D340E04F97D2}"/>
                </a:ext>
              </a:extLst>
            </p:cNvPr>
            <p:cNvSpPr/>
            <p:nvPr/>
          </p:nvSpPr>
          <p:spPr bwMode="auto">
            <a:xfrm>
              <a:off x="267724" y="3189709"/>
              <a:ext cx="4661532" cy="1404000"/>
            </a:xfrm>
            <a:prstGeom prst="roundRect">
              <a:avLst>
                <a:gd name="adj" fmla="val 50000"/>
              </a:avLst>
            </a:prstGeom>
            <a:solidFill>
              <a:srgbClr val="1B587C">
                <a:lumMod val="20000"/>
                <a:lumOff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600" b="0" i="0" u="none" strike="noStrike" kern="0" cap="none" spc="0" normalizeH="0" baseline="0" noProof="0">
                <a:ln>
                  <a:noFill/>
                </a:ln>
                <a:solidFill>
                  <a:prstClr val="black"/>
                </a:solidFill>
                <a:effectLst/>
                <a:uLnTx/>
                <a:uFillTx/>
                <a:latin typeface="ＭＳ Ｐゴシック" charset="-128"/>
                <a:cs typeface="ＭＳ Ｐゴシック" charset="-128"/>
              </a:endParaRPr>
            </a:p>
          </p:txBody>
        </p:sp>
        <p:sp>
          <p:nvSpPr>
            <p:cNvPr id="98" name="楕円 97">
              <a:extLst>
                <a:ext uri="{FF2B5EF4-FFF2-40B4-BE49-F238E27FC236}">
                  <a16:creationId xmlns:a16="http://schemas.microsoft.com/office/drawing/2014/main" id="{53E94B84-26DE-4C0C-B6C1-A61E74588599}"/>
                </a:ext>
              </a:extLst>
            </p:cNvPr>
            <p:cNvSpPr>
              <a:spLocks noChangeAspect="1"/>
            </p:cNvSpPr>
            <p:nvPr/>
          </p:nvSpPr>
          <p:spPr>
            <a:xfrm>
              <a:off x="440392" y="3520325"/>
              <a:ext cx="720000" cy="720000"/>
            </a:xfrm>
            <a:prstGeom prst="ellipse">
              <a:avLst/>
            </a:prstGeom>
            <a:solidFill>
              <a:sysClr val="window" lastClr="FFFFFF"/>
            </a:solidFill>
            <a:ln w="25400" cap="flat" cmpd="sng" algn="ctr">
              <a:solidFill>
                <a:srgbClr val="495677"/>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dirty="0">
                  <a:ln>
                    <a:noFill/>
                  </a:ln>
                  <a:solidFill>
                    <a:srgbClr val="495677"/>
                  </a:solidFill>
                  <a:effectLst/>
                  <a:uLnTx/>
                  <a:uFillTx/>
                  <a:latin typeface="HGP創英角ｺﾞｼｯｸUB"/>
                  <a:ea typeface="HGP創英角ｺﾞｼｯｸUB"/>
                </a:rPr>
                <a:t>２</a:t>
              </a:r>
            </a:p>
          </p:txBody>
        </p:sp>
        <p:sp>
          <p:nvSpPr>
            <p:cNvPr id="114" name="テキスト ボックス 113">
              <a:extLst>
                <a:ext uri="{FF2B5EF4-FFF2-40B4-BE49-F238E27FC236}">
                  <a16:creationId xmlns:a16="http://schemas.microsoft.com/office/drawing/2014/main" id="{54A6D06B-6B89-43B7-8568-1875A63EBC6E}"/>
                </a:ext>
              </a:extLst>
            </p:cNvPr>
            <p:cNvSpPr txBox="1"/>
            <p:nvPr/>
          </p:nvSpPr>
          <p:spPr bwMode="auto">
            <a:xfrm>
              <a:off x="1283955" y="3380036"/>
              <a:ext cx="3503983" cy="1000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rtlCol="0" anchor="ctr" anchorCtr="0">
              <a:spAutoFit/>
            </a:bodyPr>
            <a:lstStyle/>
            <a:p>
              <a:pPr defTabSz="914400">
                <a:spcBef>
                  <a:spcPct val="0"/>
                </a:spcBef>
              </a:pPr>
              <a:r>
                <a:rPr kumimoji="1" lang="ja-JP" altLang="en-US" sz="1600" dirty="0">
                  <a:solidFill>
                    <a:srgbClr val="ED7D31"/>
                  </a:solidFill>
                  <a:effectLst>
                    <a:glow rad="127000">
                      <a:schemeClr val="bg1"/>
                    </a:glow>
                  </a:effectLst>
                  <a:latin typeface="HGP創英角ｺﾞｼｯｸUB"/>
                  <a:ea typeface="HGP創英角ｺﾞｼｯｸUB"/>
                </a:rPr>
                <a:t>親戚・知人</a:t>
              </a:r>
              <a:r>
                <a:rPr kumimoji="1" lang="ja-JP" altLang="en-US" sz="1100" dirty="0">
                  <a:solidFill>
                    <a:srgbClr val="ED7D31"/>
                  </a:solidFill>
                  <a:effectLst>
                    <a:glow rad="127000">
                      <a:schemeClr val="bg1"/>
                    </a:glow>
                  </a:effectLst>
                  <a:latin typeface="HGP創英角ｺﾞｼｯｸUB"/>
                  <a:ea typeface="HGP創英角ｺﾞｼｯｸUB"/>
                </a:rPr>
                <a:t>宅 など </a:t>
              </a:r>
              <a:r>
                <a:rPr kumimoji="1" lang="ja-JP" altLang="en-US" sz="1100" dirty="0">
                  <a:solidFill>
                    <a:srgbClr val="495677"/>
                  </a:solidFill>
                  <a:latin typeface="HGP創英角ｺﾞｼｯｸUB"/>
                  <a:ea typeface="HGP創英角ｺﾞｼｯｸUB"/>
                </a:rPr>
                <a:t>は</a:t>
              </a:r>
              <a:endParaRPr kumimoji="1" lang="en-US" altLang="ja-JP" sz="1100" dirty="0">
                <a:solidFill>
                  <a:srgbClr val="495677"/>
                </a:solidFill>
                <a:latin typeface="HGP創英角ｺﾞｼｯｸUB"/>
                <a:ea typeface="HGP創英角ｺﾞｼｯｸUB"/>
              </a:endParaRPr>
            </a:p>
            <a:p>
              <a:pPr algn="r" defTabSz="914400">
                <a:spcBef>
                  <a:spcPct val="0"/>
                </a:spcBef>
              </a:pPr>
              <a:r>
                <a:rPr kumimoji="1" lang="ja-JP" altLang="en-US" sz="1400" dirty="0">
                  <a:solidFill>
                    <a:srgbClr val="495677"/>
                  </a:solidFill>
                  <a:latin typeface="HGP創英角ｺﾞｼｯｸUB"/>
                  <a:ea typeface="HGP創英角ｺﾞｼｯｸUB"/>
                </a:rPr>
                <a:t>安全か？</a:t>
              </a:r>
            </a:p>
          </p:txBody>
        </p:sp>
      </p:grpSp>
      <p:grpSp>
        <p:nvGrpSpPr>
          <p:cNvPr id="116" name="グループ化 115">
            <a:extLst>
              <a:ext uri="{FF2B5EF4-FFF2-40B4-BE49-F238E27FC236}">
                <a16:creationId xmlns:a16="http://schemas.microsoft.com/office/drawing/2014/main" id="{0D132CBA-EF27-4C6A-A944-6067EC1B2BB5}"/>
              </a:ext>
            </a:extLst>
          </p:cNvPr>
          <p:cNvGrpSpPr/>
          <p:nvPr/>
        </p:nvGrpSpPr>
        <p:grpSpPr>
          <a:xfrm>
            <a:off x="252352" y="6895340"/>
            <a:ext cx="3460347" cy="2520277"/>
            <a:chOff x="652515" y="601290"/>
            <a:chExt cx="7783513" cy="5668970"/>
          </a:xfrm>
        </p:grpSpPr>
        <p:grpSp>
          <p:nvGrpSpPr>
            <p:cNvPr id="84" name="グループ化 83">
              <a:extLst>
                <a:ext uri="{FF2B5EF4-FFF2-40B4-BE49-F238E27FC236}">
                  <a16:creationId xmlns:a16="http://schemas.microsoft.com/office/drawing/2014/main" id="{FB14EE3A-B779-4977-BC69-3A6AEB92651D}"/>
                </a:ext>
              </a:extLst>
            </p:cNvPr>
            <p:cNvGrpSpPr/>
            <p:nvPr/>
          </p:nvGrpSpPr>
          <p:grpSpPr>
            <a:xfrm>
              <a:off x="652515" y="3436087"/>
              <a:ext cx="3863216" cy="2834173"/>
              <a:chOff x="656299" y="1356674"/>
              <a:chExt cx="3863216" cy="2834173"/>
            </a:xfrm>
          </p:grpSpPr>
          <p:sp>
            <p:nvSpPr>
              <p:cNvPr id="85" name="正方形/長方形 84">
                <a:extLst>
                  <a:ext uri="{FF2B5EF4-FFF2-40B4-BE49-F238E27FC236}">
                    <a16:creationId xmlns:a16="http://schemas.microsoft.com/office/drawing/2014/main" id="{4306A950-FAB5-47B0-8BF3-9AF42505CCCB}"/>
                  </a:ext>
                </a:extLst>
              </p:cNvPr>
              <p:cNvSpPr/>
              <p:nvPr/>
            </p:nvSpPr>
            <p:spPr bwMode="auto">
              <a:xfrm>
                <a:off x="656299" y="1356674"/>
                <a:ext cx="3863216" cy="2834173"/>
              </a:xfrm>
              <a:prstGeom prst="rect">
                <a:avLst/>
              </a:prstGeom>
              <a:solidFill>
                <a:schemeClr val="accent4">
                  <a:lumMod val="60000"/>
                  <a:lumOff val="40000"/>
                </a:schemeClr>
              </a:solidFill>
              <a:ln w="9525" cap="flat" cmpd="sng" algn="ctr">
                <a:noFill/>
                <a:prstDash val="solid"/>
                <a:round/>
                <a:headEnd type="none" w="med" len="med"/>
                <a:tailEnd type="none" w="med" len="med"/>
              </a:ln>
              <a:effectLst>
                <a:softEdge rad="38100"/>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chemeClr val="tx1"/>
                  </a:solidFill>
                  <a:effectLst/>
                  <a:latin typeface="ＭＳ Ｐゴシック" charset="-128"/>
                  <a:ea typeface="ＭＳ Ｐゴシック" charset="-128"/>
                  <a:cs typeface="ＭＳ Ｐゴシック" charset="-128"/>
                </a:endParaRPr>
              </a:p>
            </p:txBody>
          </p:sp>
          <p:grpSp>
            <p:nvGrpSpPr>
              <p:cNvPr id="86" name="グループ化 85">
                <a:extLst>
                  <a:ext uri="{FF2B5EF4-FFF2-40B4-BE49-F238E27FC236}">
                    <a16:creationId xmlns:a16="http://schemas.microsoft.com/office/drawing/2014/main" id="{C56931FB-3686-42CD-B150-6867A19C0760}"/>
                  </a:ext>
                </a:extLst>
              </p:cNvPr>
              <p:cNvGrpSpPr/>
              <p:nvPr/>
            </p:nvGrpSpPr>
            <p:grpSpPr>
              <a:xfrm>
                <a:off x="1625708" y="1648128"/>
                <a:ext cx="2671321" cy="2377903"/>
                <a:chOff x="1437776" y="1798454"/>
                <a:chExt cx="4401933" cy="3918428"/>
              </a:xfrm>
              <a:effectLst/>
            </p:grpSpPr>
            <p:pic>
              <p:nvPicPr>
                <p:cNvPr id="89" name="図 88" descr="建物, スポーツゲーム, 部屋, 男 が含まれている画像&#10;&#10;自動的に生成された説明">
                  <a:extLst>
                    <a:ext uri="{FF2B5EF4-FFF2-40B4-BE49-F238E27FC236}">
                      <a16:creationId xmlns:a16="http://schemas.microsoft.com/office/drawing/2014/main" id="{C2137A5B-68F0-482A-8999-C7BAD38990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7776" y="1798454"/>
                  <a:ext cx="3588835" cy="2844159"/>
                </a:xfrm>
                <a:prstGeom prst="rect">
                  <a:avLst/>
                </a:prstGeom>
                <a:effectLst>
                  <a:glow rad="50800">
                    <a:schemeClr val="bg1"/>
                  </a:glow>
                </a:effectLst>
              </p:spPr>
            </p:pic>
            <p:pic>
              <p:nvPicPr>
                <p:cNvPr id="90" name="図 89">
                  <a:extLst>
                    <a:ext uri="{FF2B5EF4-FFF2-40B4-BE49-F238E27FC236}">
                      <a16:creationId xmlns:a16="http://schemas.microsoft.com/office/drawing/2014/main" id="{599B822B-BBC3-4FAE-815E-1D396D950A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8827" y="3600720"/>
                  <a:ext cx="2340882" cy="2116162"/>
                </a:xfrm>
                <a:prstGeom prst="rect">
                  <a:avLst/>
                </a:prstGeom>
                <a:effectLst>
                  <a:glow rad="50800">
                    <a:schemeClr val="bg1"/>
                  </a:glow>
                </a:effectLst>
              </p:spPr>
            </p:pic>
          </p:grpSp>
          <p:sp>
            <p:nvSpPr>
              <p:cNvPr id="87" name="正方形/長方形 86">
                <a:extLst>
                  <a:ext uri="{FF2B5EF4-FFF2-40B4-BE49-F238E27FC236}">
                    <a16:creationId xmlns:a16="http://schemas.microsoft.com/office/drawing/2014/main" id="{83D39446-A3FC-42B7-8671-B63C800C9571}"/>
                  </a:ext>
                </a:extLst>
              </p:cNvPr>
              <p:cNvSpPr/>
              <p:nvPr/>
            </p:nvSpPr>
            <p:spPr>
              <a:xfrm>
                <a:off x="680837" y="1410858"/>
                <a:ext cx="2146116" cy="1384590"/>
              </a:xfrm>
              <a:prstGeom prst="rect">
                <a:avLst/>
              </a:prstGeom>
              <a:noFill/>
            </p:spPr>
            <p:txBody>
              <a:bodyPr wrap="none">
                <a:spAutoFit/>
              </a:bodyPr>
              <a:lstStyle/>
              <a:p>
                <a:r>
                  <a:rPr lang="ja-JP" altLang="en-US" sz="2000" i="1" dirty="0">
                    <a:solidFill>
                      <a:srgbClr val="ED7D31"/>
                    </a:solidFill>
                    <a:effectLst>
                      <a:glow rad="127000">
                        <a:schemeClr val="bg1"/>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避難所</a:t>
                </a:r>
                <a:endParaRPr lang="en-US" altLang="ja-JP" sz="2000" i="1" dirty="0">
                  <a:solidFill>
                    <a:srgbClr val="ED7D31"/>
                  </a:solidFill>
                  <a:effectLst>
                    <a:glow rad="127000">
                      <a:schemeClr val="bg1"/>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a:p>
                <a:r>
                  <a:rPr lang="ja-JP" altLang="en-US" sz="1400" i="1" dirty="0">
                    <a:solidFill>
                      <a:schemeClr val="accent4">
                        <a:lumMod val="50000"/>
                      </a:schemeClr>
                    </a:solidFill>
                    <a:effectLst>
                      <a:glow rad="127000">
                        <a:schemeClr val="bg1"/>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避難</a:t>
                </a:r>
                <a:endParaRPr lang="ja-JP" altLang="en-US" sz="2000" i="1" dirty="0">
                  <a:solidFill>
                    <a:schemeClr val="accent4">
                      <a:lumMod val="50000"/>
                    </a:schemeClr>
                  </a:solidFill>
                  <a:effectLst>
                    <a:glow rad="127000">
                      <a:schemeClr val="bg1"/>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p:txBody>
          </p:sp>
          <p:sp>
            <p:nvSpPr>
              <p:cNvPr id="88" name="テキスト ボックス 87">
                <a:extLst>
                  <a:ext uri="{FF2B5EF4-FFF2-40B4-BE49-F238E27FC236}">
                    <a16:creationId xmlns:a16="http://schemas.microsoft.com/office/drawing/2014/main" id="{B3440DE0-987D-46B8-B19D-A5B5FBA98B80}"/>
                  </a:ext>
                </a:extLst>
              </p:cNvPr>
              <p:cNvSpPr txBox="1"/>
              <p:nvPr/>
            </p:nvSpPr>
            <p:spPr>
              <a:xfrm>
                <a:off x="864735" y="3310618"/>
                <a:ext cx="2195696" cy="697090"/>
              </a:xfrm>
              <a:prstGeom prst="rect">
                <a:avLst/>
              </a:prstGeom>
              <a:noFill/>
            </p:spPr>
            <p:txBody>
              <a:bodyPr wrap="none" lIns="0" tIns="0" rIns="0" bIns="0" rtlCol="0">
                <a:spAutoFit/>
              </a:bodyPr>
              <a:lstStyle/>
              <a:p>
                <a:r>
                  <a:rPr kumimoji="1" lang="ja-JP" altLang="en-US" sz="1050" dirty="0">
                    <a:effectLst>
                      <a:glow rad="127000">
                        <a:schemeClr val="bg1"/>
                      </a:glow>
                    </a:effectLst>
                    <a:latin typeface="HGP創英角ｺﾞｼｯｸUB" panose="020B0900000000000000" pitchFamily="50" charset="-128"/>
                    <a:ea typeface="HGP創英角ｺﾞｼｯｸUB" panose="020B0900000000000000" pitchFamily="50" charset="-128"/>
                  </a:rPr>
                  <a:t>命を守る</a:t>
                </a:r>
                <a:endParaRPr kumimoji="1" lang="en-US" altLang="ja-JP" sz="1050" dirty="0">
                  <a:effectLst>
                    <a:glow rad="127000">
                      <a:schemeClr val="bg1"/>
                    </a:glow>
                  </a:effectLst>
                  <a:latin typeface="HGP創英角ｺﾞｼｯｸUB" panose="020B0900000000000000" pitchFamily="50" charset="-128"/>
                  <a:ea typeface="HGP創英角ｺﾞｼｯｸUB" panose="020B0900000000000000" pitchFamily="50" charset="-128"/>
                </a:endParaRPr>
              </a:p>
              <a:p>
                <a:r>
                  <a:rPr kumimoji="1" lang="ja-JP" altLang="en-US" sz="1050" dirty="0">
                    <a:effectLst>
                      <a:glow rad="127000">
                        <a:schemeClr val="bg1"/>
                      </a:glow>
                    </a:effectLst>
                    <a:latin typeface="HGP創英角ｺﾞｼｯｸUB" panose="020B0900000000000000" pitchFamily="50" charset="-128"/>
                    <a:ea typeface="HGP創英角ｺﾞｼｯｸUB" panose="020B0900000000000000" pitchFamily="50" charset="-128"/>
                  </a:rPr>
                  <a:t>最終手段のひとつ</a:t>
                </a:r>
              </a:p>
            </p:txBody>
          </p:sp>
        </p:grpSp>
        <p:grpSp>
          <p:nvGrpSpPr>
            <p:cNvPr id="91" name="グループ化 90">
              <a:extLst>
                <a:ext uri="{FF2B5EF4-FFF2-40B4-BE49-F238E27FC236}">
                  <a16:creationId xmlns:a16="http://schemas.microsoft.com/office/drawing/2014/main" id="{F91B1527-90B7-4712-9ED9-53D9409828A9}"/>
                </a:ext>
              </a:extLst>
            </p:cNvPr>
            <p:cNvGrpSpPr/>
            <p:nvPr/>
          </p:nvGrpSpPr>
          <p:grpSpPr>
            <a:xfrm>
              <a:off x="4572804" y="3436087"/>
              <a:ext cx="3863220" cy="2834173"/>
              <a:chOff x="4548227" y="4183770"/>
              <a:chExt cx="3863220" cy="2834173"/>
            </a:xfrm>
          </p:grpSpPr>
          <p:sp>
            <p:nvSpPr>
              <p:cNvPr id="92" name="正方形/長方形 91">
                <a:extLst>
                  <a:ext uri="{FF2B5EF4-FFF2-40B4-BE49-F238E27FC236}">
                    <a16:creationId xmlns:a16="http://schemas.microsoft.com/office/drawing/2014/main" id="{629297D1-4626-45D1-9F7C-2365B429DC4D}"/>
                  </a:ext>
                </a:extLst>
              </p:cNvPr>
              <p:cNvSpPr/>
              <p:nvPr/>
            </p:nvSpPr>
            <p:spPr bwMode="auto">
              <a:xfrm>
                <a:off x="4548227" y="4183770"/>
                <a:ext cx="3863220" cy="2834173"/>
              </a:xfrm>
              <a:prstGeom prst="rect">
                <a:avLst/>
              </a:prstGeom>
              <a:solidFill>
                <a:schemeClr val="accent4">
                  <a:lumMod val="60000"/>
                  <a:lumOff val="40000"/>
                </a:schemeClr>
              </a:solidFill>
              <a:ln w="9525" cap="flat" cmpd="sng" algn="ctr">
                <a:noFill/>
                <a:prstDash val="solid"/>
                <a:round/>
                <a:headEnd type="none" w="med" len="med"/>
                <a:tailEnd type="none" w="med" len="med"/>
              </a:ln>
              <a:effectLst>
                <a:softEdge rad="38100"/>
              </a:effectLst>
            </p:spPr>
            <p:txBody>
              <a:bodyPr vert="horz" wrap="square" lIns="91440" tIns="45720" rIns="91440" bIns="45720" numCol="1" rtlCol="0" anchor="t" anchorCtr="0" compatLnSpc="1">
                <a:prstTxWarp prst="textNoShape">
                  <a:avLst/>
                </a:prstTxWarp>
                <a:noAutofit/>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chemeClr val="tx1"/>
                  </a:solidFill>
                  <a:effectLst/>
                  <a:latin typeface="ＭＳ Ｐゴシック" charset="-128"/>
                  <a:ea typeface="ＭＳ Ｐゴシック" charset="-128"/>
                  <a:cs typeface="ＭＳ Ｐゴシック" charset="-128"/>
                </a:endParaRPr>
              </a:p>
            </p:txBody>
          </p:sp>
          <p:pic>
            <p:nvPicPr>
              <p:cNvPr id="93" name="Picture 14" descr="注意のマーク">
                <a:extLst>
                  <a:ext uri="{FF2B5EF4-FFF2-40B4-BE49-F238E27FC236}">
                    <a16:creationId xmlns:a16="http://schemas.microsoft.com/office/drawing/2014/main" id="{10D626CF-7E01-4971-8DF5-0473E1D1C87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4951" y="6406373"/>
                <a:ext cx="397686" cy="362889"/>
              </a:xfrm>
              <a:prstGeom prst="rect">
                <a:avLst/>
              </a:prstGeom>
              <a:noFill/>
              <a:effectLst>
                <a:glow rad="63500">
                  <a:schemeClr val="bg1"/>
                </a:glow>
              </a:effectLst>
              <a:extLst>
                <a:ext uri="{909E8E84-426E-40DD-AFC4-6F175D3DCCD1}">
                  <a14:hiddenFill xmlns:a14="http://schemas.microsoft.com/office/drawing/2010/main">
                    <a:solidFill>
                      <a:srgbClr val="FFFFFF"/>
                    </a:solidFill>
                  </a14:hiddenFill>
                </a:ext>
              </a:extLst>
            </p:spPr>
          </p:pic>
          <p:sp>
            <p:nvSpPr>
              <p:cNvPr id="94" name="テキスト ボックス 93">
                <a:extLst>
                  <a:ext uri="{FF2B5EF4-FFF2-40B4-BE49-F238E27FC236}">
                    <a16:creationId xmlns:a16="http://schemas.microsoft.com/office/drawing/2014/main" id="{E636F8CA-2AFF-4D80-92D5-B16F55F2D5FF}"/>
                  </a:ext>
                </a:extLst>
              </p:cNvPr>
              <p:cNvSpPr txBox="1"/>
              <p:nvPr/>
            </p:nvSpPr>
            <p:spPr>
              <a:xfrm>
                <a:off x="5442598" y="6413697"/>
                <a:ext cx="2631378" cy="331947"/>
              </a:xfrm>
              <a:prstGeom prst="rect">
                <a:avLst/>
              </a:prstGeom>
              <a:noFill/>
            </p:spPr>
            <p:txBody>
              <a:bodyPr wrap="none" lIns="0" tIns="0" rIns="0" bIns="0" rtlCol="0">
                <a:spAutoFit/>
              </a:bodyPr>
              <a:lstStyle/>
              <a:p>
                <a:r>
                  <a:rPr kumimoji="1" lang="ja-JP" altLang="en-US" sz="1000" dirty="0">
                    <a:effectLst>
                      <a:glow rad="127000">
                        <a:schemeClr val="bg1"/>
                      </a:glow>
                    </a:effectLst>
                    <a:latin typeface="HGP創英角ｺﾞｼｯｸUB" panose="020B0900000000000000" pitchFamily="50" charset="-128"/>
                    <a:ea typeface="HGP創英角ｺﾞｼｯｸUB" panose="020B0900000000000000" pitchFamily="50" charset="-128"/>
                  </a:rPr>
                  <a:t>エコノミークラス症候群</a:t>
                </a:r>
              </a:p>
            </p:txBody>
          </p:sp>
          <p:pic>
            <p:nvPicPr>
              <p:cNvPr id="95" name="Picture 2" descr="雨が降る学校の建物のイラスト（背景素材）">
                <a:extLst>
                  <a:ext uri="{FF2B5EF4-FFF2-40B4-BE49-F238E27FC236}">
                    <a16:creationId xmlns:a16="http://schemas.microsoft.com/office/drawing/2014/main" id="{56757C4D-A4D9-4C37-82D1-76395F4D34B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52634" y="4724647"/>
                <a:ext cx="2566360" cy="1445714"/>
              </a:xfrm>
              <a:prstGeom prst="rect">
                <a:avLst/>
              </a:prstGeom>
              <a:noFill/>
              <a:effectLst>
                <a:glow rad="50800">
                  <a:schemeClr val="bg1"/>
                </a:glow>
              </a:effectLst>
              <a:extLst>
                <a:ext uri="{909E8E84-426E-40DD-AFC4-6F175D3DCCD1}">
                  <a14:hiddenFill xmlns:a14="http://schemas.microsoft.com/office/drawing/2010/main">
                    <a:solidFill>
                      <a:srgbClr val="FFFFFF"/>
                    </a:solidFill>
                  </a14:hiddenFill>
                </a:ext>
              </a:extLst>
            </p:spPr>
          </p:pic>
          <p:pic>
            <p:nvPicPr>
              <p:cNvPr id="96" name="Picture 10" descr="ミニバンのイラスト（車）">
                <a:extLst>
                  <a:ext uri="{FF2B5EF4-FFF2-40B4-BE49-F238E27FC236}">
                    <a16:creationId xmlns:a16="http://schemas.microsoft.com/office/drawing/2014/main" id="{5CB10A8B-14D1-4592-93D2-4A65EB1CDFE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6365506" y="5380266"/>
                <a:ext cx="1800220" cy="1072129"/>
              </a:xfrm>
              <a:prstGeom prst="rect">
                <a:avLst/>
              </a:prstGeom>
              <a:noFill/>
              <a:effectLst>
                <a:glow rad="50800">
                  <a:schemeClr val="bg1"/>
                </a:glow>
              </a:effectLst>
              <a:extLst>
                <a:ext uri="{909E8E84-426E-40DD-AFC4-6F175D3DCCD1}">
                  <a14:hiddenFill xmlns:a14="http://schemas.microsoft.com/office/drawing/2010/main">
                    <a:solidFill>
                      <a:srgbClr val="FFFFFF"/>
                    </a:solidFill>
                  </a14:hiddenFill>
                </a:ext>
              </a:extLst>
            </p:spPr>
          </p:pic>
          <p:sp>
            <p:nvSpPr>
              <p:cNvPr id="99" name="正方形/長方形 98">
                <a:extLst>
                  <a:ext uri="{FF2B5EF4-FFF2-40B4-BE49-F238E27FC236}">
                    <a16:creationId xmlns:a16="http://schemas.microsoft.com/office/drawing/2014/main" id="{6AC6DAE4-9CD4-46EE-8EEE-6AE263A19271}"/>
                  </a:ext>
                </a:extLst>
              </p:cNvPr>
              <p:cNvSpPr/>
              <p:nvPr/>
            </p:nvSpPr>
            <p:spPr>
              <a:xfrm>
                <a:off x="5980774" y="4244446"/>
                <a:ext cx="2261498" cy="830755"/>
              </a:xfrm>
              <a:prstGeom prst="rect">
                <a:avLst/>
              </a:prstGeom>
              <a:noFill/>
            </p:spPr>
            <p:txBody>
              <a:bodyPr wrap="none">
                <a:spAutoFit/>
              </a:bodyPr>
              <a:lstStyle/>
              <a:p>
                <a:pPr algn="ctr"/>
                <a:r>
                  <a:rPr lang="ja-JP" altLang="en-US" i="1" dirty="0">
                    <a:solidFill>
                      <a:srgbClr val="ED7D31"/>
                    </a:solidFill>
                    <a:effectLst>
                      <a:glow rad="127000">
                        <a:schemeClr val="bg1"/>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車中</a:t>
                </a:r>
                <a:r>
                  <a:rPr lang="ja-JP" altLang="en-US" sz="1200" i="1" dirty="0">
                    <a:solidFill>
                      <a:schemeClr val="accent4">
                        <a:lumMod val="50000"/>
                      </a:schemeClr>
                    </a:solidFill>
                    <a:effectLst>
                      <a:glow rad="127000">
                        <a:schemeClr val="bg1"/>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 避難</a:t>
                </a:r>
                <a:endParaRPr lang="ja-JP" altLang="en-US" sz="800" i="1" dirty="0">
                  <a:solidFill>
                    <a:schemeClr val="accent4">
                      <a:lumMod val="50000"/>
                    </a:schemeClr>
                  </a:solidFill>
                  <a:effectLst>
                    <a:glow rad="127000">
                      <a:schemeClr val="bg1"/>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p:txBody>
          </p:sp>
        </p:grpSp>
        <p:grpSp>
          <p:nvGrpSpPr>
            <p:cNvPr id="100" name="グループ化 99">
              <a:extLst>
                <a:ext uri="{FF2B5EF4-FFF2-40B4-BE49-F238E27FC236}">
                  <a16:creationId xmlns:a16="http://schemas.microsoft.com/office/drawing/2014/main" id="{14EBC566-B60B-4D7A-9735-839D992CE0DB}"/>
                </a:ext>
              </a:extLst>
            </p:cNvPr>
            <p:cNvGrpSpPr/>
            <p:nvPr/>
          </p:nvGrpSpPr>
          <p:grpSpPr>
            <a:xfrm>
              <a:off x="4572809" y="601290"/>
              <a:ext cx="3863219" cy="2834173"/>
              <a:chOff x="227056" y="4183769"/>
              <a:chExt cx="3863219" cy="2834173"/>
            </a:xfrm>
          </p:grpSpPr>
          <p:sp>
            <p:nvSpPr>
              <p:cNvPr id="101" name="正方形/長方形 100">
                <a:extLst>
                  <a:ext uri="{FF2B5EF4-FFF2-40B4-BE49-F238E27FC236}">
                    <a16:creationId xmlns:a16="http://schemas.microsoft.com/office/drawing/2014/main" id="{2BE3C738-A0C7-4904-BA56-3F92CE70A946}"/>
                  </a:ext>
                </a:extLst>
              </p:cNvPr>
              <p:cNvSpPr/>
              <p:nvPr/>
            </p:nvSpPr>
            <p:spPr bwMode="auto">
              <a:xfrm>
                <a:off x="227056" y="4183769"/>
                <a:ext cx="3863219" cy="2834173"/>
              </a:xfrm>
              <a:prstGeom prst="rect">
                <a:avLst/>
              </a:prstGeom>
              <a:solidFill>
                <a:schemeClr val="accent4">
                  <a:lumMod val="60000"/>
                  <a:lumOff val="40000"/>
                </a:schemeClr>
              </a:solidFill>
              <a:ln w="9525" cap="flat" cmpd="sng" algn="ctr">
                <a:noFill/>
                <a:prstDash val="solid"/>
                <a:round/>
                <a:headEnd type="none" w="med" len="med"/>
                <a:tailEnd type="none" w="med" len="med"/>
              </a:ln>
              <a:effectLst>
                <a:softEdge rad="38100"/>
              </a:effectLst>
            </p:spPr>
            <p:txBody>
              <a:bodyPr vert="horz" wrap="square" lIns="91440" tIns="45720" rIns="91440" bIns="45720" numCol="1" rtlCol="0" anchor="t" anchorCtr="0" compatLnSpc="1">
                <a:prstTxWarp prst="textNoShape">
                  <a:avLst/>
                </a:prstTxWarp>
                <a:noAutofit/>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a:ln>
                    <a:noFill/>
                  </a:ln>
                  <a:solidFill>
                    <a:schemeClr val="tx1"/>
                  </a:solidFill>
                  <a:effectLst/>
                  <a:latin typeface="ＭＳ Ｐゴシック" charset="-128"/>
                  <a:ea typeface="ＭＳ Ｐゴシック" charset="-128"/>
                  <a:cs typeface="ＭＳ Ｐゴシック" charset="-128"/>
                </a:endParaRPr>
              </a:p>
            </p:txBody>
          </p:sp>
          <p:pic>
            <p:nvPicPr>
              <p:cNvPr id="102" name="Picture 8" descr="高齢の親を呼び寄せる家族のイラスト">
                <a:extLst>
                  <a:ext uri="{FF2B5EF4-FFF2-40B4-BE49-F238E27FC236}">
                    <a16:creationId xmlns:a16="http://schemas.microsoft.com/office/drawing/2014/main" id="{308752A1-90E8-403F-83FB-ABE469A9C86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85163" y="5126478"/>
                <a:ext cx="2289313" cy="1810636"/>
              </a:xfrm>
              <a:prstGeom prst="rect">
                <a:avLst/>
              </a:prstGeom>
              <a:noFill/>
              <a:effectLst>
                <a:glow rad="50800">
                  <a:schemeClr val="bg1"/>
                </a:glow>
              </a:effectLst>
              <a:extLst>
                <a:ext uri="{909E8E84-426E-40DD-AFC4-6F175D3DCCD1}">
                  <a14:hiddenFill xmlns:a14="http://schemas.microsoft.com/office/drawing/2010/main">
                    <a:solidFill>
                      <a:srgbClr val="FFFFFF"/>
                    </a:solidFill>
                  </a14:hiddenFill>
                </a:ext>
              </a:extLst>
            </p:spPr>
          </p:pic>
          <p:sp>
            <p:nvSpPr>
              <p:cNvPr id="103" name="正方形/長方形 102">
                <a:extLst>
                  <a:ext uri="{FF2B5EF4-FFF2-40B4-BE49-F238E27FC236}">
                    <a16:creationId xmlns:a16="http://schemas.microsoft.com/office/drawing/2014/main" id="{0C9C2BDC-70D8-47C5-B636-24F205EE7032}"/>
                  </a:ext>
                </a:extLst>
              </p:cNvPr>
              <p:cNvSpPr/>
              <p:nvPr/>
            </p:nvSpPr>
            <p:spPr>
              <a:xfrm>
                <a:off x="429344" y="4495287"/>
                <a:ext cx="2953795" cy="1315360"/>
              </a:xfrm>
              <a:prstGeom prst="rect">
                <a:avLst/>
              </a:prstGeom>
              <a:noFill/>
            </p:spPr>
            <p:txBody>
              <a:bodyPr wrap="none">
                <a:spAutoFit/>
              </a:bodyPr>
              <a:lstStyle/>
              <a:p>
                <a:r>
                  <a:rPr lang="ja-JP" altLang="en-US" sz="1600" i="1" dirty="0">
                    <a:solidFill>
                      <a:srgbClr val="ED7D31"/>
                    </a:solidFill>
                    <a:effectLst>
                      <a:glow rad="127000">
                        <a:schemeClr val="bg1"/>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親戚・知人宅</a:t>
                </a:r>
                <a:endParaRPr lang="en-US" altLang="ja-JP" sz="1600" i="1" dirty="0">
                  <a:solidFill>
                    <a:srgbClr val="ED7D31"/>
                  </a:solidFill>
                  <a:effectLst>
                    <a:glow rad="127000">
                      <a:schemeClr val="bg1"/>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a:p>
                <a:r>
                  <a:rPr lang="ja-JP" altLang="en-US" sz="1600" i="1" dirty="0">
                    <a:solidFill>
                      <a:srgbClr val="ED7D31"/>
                    </a:solidFill>
                    <a:effectLst>
                      <a:glow rad="127000">
                        <a:schemeClr val="bg1"/>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ホテル</a:t>
                </a:r>
                <a:endParaRPr lang="ja-JP" altLang="en-US" sz="2000" i="1" dirty="0">
                  <a:solidFill>
                    <a:srgbClr val="ED7D31"/>
                  </a:solidFill>
                  <a:effectLst>
                    <a:glow rad="127000">
                      <a:schemeClr val="bg1"/>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p:txBody>
          </p:sp>
          <p:sp>
            <p:nvSpPr>
              <p:cNvPr id="104" name="正方形/長方形 103">
                <a:extLst>
                  <a:ext uri="{FF2B5EF4-FFF2-40B4-BE49-F238E27FC236}">
                    <a16:creationId xmlns:a16="http://schemas.microsoft.com/office/drawing/2014/main" id="{8E7B0CDE-A528-42F8-976E-F1BD5E2954DC}"/>
                  </a:ext>
                </a:extLst>
              </p:cNvPr>
              <p:cNvSpPr/>
              <p:nvPr/>
            </p:nvSpPr>
            <p:spPr>
              <a:xfrm>
                <a:off x="484354" y="4215703"/>
                <a:ext cx="1396130" cy="553836"/>
              </a:xfrm>
              <a:prstGeom prst="rect">
                <a:avLst/>
              </a:prstGeom>
              <a:noFill/>
            </p:spPr>
            <p:txBody>
              <a:bodyPr wrap="none">
                <a:spAutoFit/>
              </a:bodyPr>
              <a:lstStyle/>
              <a:p>
                <a:pPr algn="ctr"/>
                <a:r>
                  <a:rPr lang="ja-JP" altLang="en-US" sz="1000" i="1" dirty="0">
                    <a:solidFill>
                      <a:srgbClr val="ED7D31"/>
                    </a:solidFill>
                    <a:effectLst>
                      <a:glow rad="127000">
                        <a:schemeClr val="bg1"/>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しんせき</a:t>
                </a:r>
                <a:endParaRPr lang="ja-JP" altLang="en-US" sz="1100" i="1" dirty="0">
                  <a:solidFill>
                    <a:srgbClr val="ED7D31"/>
                  </a:solidFill>
                  <a:effectLst>
                    <a:glow rad="127000">
                      <a:schemeClr val="bg1"/>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p:txBody>
          </p:sp>
          <p:sp>
            <p:nvSpPr>
              <p:cNvPr id="105" name="正方形/長方形 104">
                <a:extLst>
                  <a:ext uri="{FF2B5EF4-FFF2-40B4-BE49-F238E27FC236}">
                    <a16:creationId xmlns:a16="http://schemas.microsoft.com/office/drawing/2014/main" id="{19B05310-4D94-42C2-8079-54F3DD2F055B}"/>
                  </a:ext>
                </a:extLst>
              </p:cNvPr>
              <p:cNvSpPr/>
              <p:nvPr/>
            </p:nvSpPr>
            <p:spPr>
              <a:xfrm>
                <a:off x="1779226" y="4215703"/>
                <a:ext cx="1136522" cy="553836"/>
              </a:xfrm>
              <a:prstGeom prst="rect">
                <a:avLst/>
              </a:prstGeom>
              <a:noFill/>
            </p:spPr>
            <p:txBody>
              <a:bodyPr wrap="none">
                <a:spAutoFit/>
              </a:bodyPr>
              <a:lstStyle/>
              <a:p>
                <a:pPr algn="ctr"/>
                <a:r>
                  <a:rPr lang="ja-JP" altLang="en-US" sz="1000" i="1" dirty="0">
                    <a:solidFill>
                      <a:srgbClr val="ED7D31"/>
                    </a:solidFill>
                    <a:effectLst>
                      <a:glow rad="127000">
                        <a:schemeClr val="bg1"/>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ちじん</a:t>
                </a:r>
                <a:endParaRPr lang="ja-JP" altLang="en-US" sz="1100" i="1" dirty="0">
                  <a:solidFill>
                    <a:srgbClr val="ED7D31"/>
                  </a:solidFill>
                  <a:effectLst>
                    <a:glow rad="127000">
                      <a:schemeClr val="bg1"/>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p:txBody>
          </p:sp>
        </p:grpSp>
        <p:grpSp>
          <p:nvGrpSpPr>
            <p:cNvPr id="106" name="グループ化 105">
              <a:extLst>
                <a:ext uri="{FF2B5EF4-FFF2-40B4-BE49-F238E27FC236}">
                  <a16:creationId xmlns:a16="http://schemas.microsoft.com/office/drawing/2014/main" id="{CF2A3AF5-2331-45B0-ADD9-0F275283AF67}"/>
                </a:ext>
              </a:extLst>
            </p:cNvPr>
            <p:cNvGrpSpPr/>
            <p:nvPr/>
          </p:nvGrpSpPr>
          <p:grpSpPr>
            <a:xfrm>
              <a:off x="652517" y="601290"/>
              <a:ext cx="3863217" cy="2834173"/>
              <a:chOff x="4977477" y="1366222"/>
              <a:chExt cx="3863217" cy="2834173"/>
            </a:xfrm>
          </p:grpSpPr>
          <p:sp>
            <p:nvSpPr>
              <p:cNvPr id="107" name="正方形/長方形 106">
                <a:extLst>
                  <a:ext uri="{FF2B5EF4-FFF2-40B4-BE49-F238E27FC236}">
                    <a16:creationId xmlns:a16="http://schemas.microsoft.com/office/drawing/2014/main" id="{4FB55CEA-E80A-4357-989D-CC6290A6802A}"/>
                  </a:ext>
                </a:extLst>
              </p:cNvPr>
              <p:cNvSpPr/>
              <p:nvPr/>
            </p:nvSpPr>
            <p:spPr bwMode="auto">
              <a:xfrm>
                <a:off x="4977477" y="1366222"/>
                <a:ext cx="3863217" cy="2834173"/>
              </a:xfrm>
              <a:prstGeom prst="rect">
                <a:avLst/>
              </a:prstGeom>
              <a:solidFill>
                <a:schemeClr val="accent4">
                  <a:lumMod val="60000"/>
                  <a:lumOff val="40000"/>
                </a:schemeClr>
              </a:solidFill>
              <a:ln w="9525" cap="flat" cmpd="sng" algn="ctr">
                <a:noFill/>
                <a:prstDash val="solid"/>
                <a:round/>
                <a:headEnd type="none" w="med" len="med"/>
                <a:tailEnd type="none" w="med" len="med"/>
              </a:ln>
              <a:effectLst>
                <a:softEdge rad="38100"/>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chemeClr val="tx1"/>
                  </a:solidFill>
                  <a:effectLst/>
                  <a:latin typeface="ＭＳ Ｐゴシック" charset="-128"/>
                  <a:ea typeface="ＭＳ Ｐゴシック" charset="-128"/>
                  <a:cs typeface="ＭＳ Ｐゴシック" charset="-128"/>
                </a:endParaRPr>
              </a:p>
            </p:txBody>
          </p:sp>
          <p:pic>
            <p:nvPicPr>
              <p:cNvPr id="108" name="Picture 12" descr="雨が降る住宅街のイラスト（背景素材）">
                <a:extLst>
                  <a:ext uri="{FF2B5EF4-FFF2-40B4-BE49-F238E27FC236}">
                    <a16:creationId xmlns:a16="http://schemas.microsoft.com/office/drawing/2014/main" id="{3A579A15-14DC-4793-98C5-2196BDBA6D3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08881" y="2363392"/>
                <a:ext cx="2821460" cy="1589422"/>
              </a:xfrm>
              <a:prstGeom prst="rect">
                <a:avLst/>
              </a:prstGeom>
              <a:noFill/>
              <a:effectLst>
                <a:glow rad="50800">
                  <a:schemeClr val="bg1"/>
                </a:glow>
              </a:effectLst>
              <a:extLst>
                <a:ext uri="{909E8E84-426E-40DD-AFC4-6F175D3DCCD1}">
                  <a14:hiddenFill xmlns:a14="http://schemas.microsoft.com/office/drawing/2010/main">
                    <a:solidFill>
                      <a:srgbClr val="FFFFFF"/>
                    </a:solidFill>
                  </a14:hiddenFill>
                </a:ext>
              </a:extLst>
            </p:spPr>
          </p:pic>
          <p:sp>
            <p:nvSpPr>
              <p:cNvPr id="109" name="正方形/長方形 108">
                <a:extLst>
                  <a:ext uri="{FF2B5EF4-FFF2-40B4-BE49-F238E27FC236}">
                    <a16:creationId xmlns:a16="http://schemas.microsoft.com/office/drawing/2014/main" id="{671DFB31-DA24-4519-A42D-F9DD2BBB701B}"/>
                  </a:ext>
                </a:extLst>
              </p:cNvPr>
              <p:cNvSpPr/>
              <p:nvPr/>
            </p:nvSpPr>
            <p:spPr>
              <a:xfrm>
                <a:off x="6213584" y="1658299"/>
                <a:ext cx="2510291" cy="899985"/>
              </a:xfrm>
              <a:prstGeom prst="rect">
                <a:avLst/>
              </a:prstGeom>
              <a:noFill/>
            </p:spPr>
            <p:txBody>
              <a:bodyPr wrap="none">
                <a:spAutoFit/>
              </a:bodyPr>
              <a:lstStyle/>
              <a:p>
                <a:pPr algn="r"/>
                <a:r>
                  <a:rPr lang="ja-JP" altLang="en-US" sz="2000" i="1" dirty="0">
                    <a:solidFill>
                      <a:srgbClr val="ED7D31"/>
                    </a:solidFill>
                    <a:effectLst>
                      <a:glow rad="127000">
                        <a:schemeClr val="bg1"/>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在宅</a:t>
                </a:r>
                <a:r>
                  <a:rPr lang="ja-JP" altLang="en-US" sz="1400" i="1" dirty="0">
                    <a:solidFill>
                      <a:schemeClr val="accent4">
                        <a:lumMod val="50000"/>
                      </a:schemeClr>
                    </a:solidFill>
                    <a:effectLst>
                      <a:glow rad="127000">
                        <a:schemeClr val="bg1"/>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 避難</a:t>
                </a:r>
                <a:endParaRPr lang="en-US" altLang="ja-JP" sz="2000" i="1" dirty="0">
                  <a:solidFill>
                    <a:schemeClr val="accent4">
                      <a:lumMod val="50000"/>
                    </a:schemeClr>
                  </a:solidFill>
                  <a:effectLst>
                    <a:glow rad="127000">
                      <a:schemeClr val="bg1"/>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p:txBody>
          </p:sp>
          <p:sp>
            <p:nvSpPr>
              <p:cNvPr id="110" name="テキスト ボックス 109">
                <a:extLst>
                  <a:ext uri="{FF2B5EF4-FFF2-40B4-BE49-F238E27FC236}">
                    <a16:creationId xmlns:a16="http://schemas.microsoft.com/office/drawing/2014/main" id="{453D2F74-3CB9-439F-A7D2-9BBE3869136D}"/>
                  </a:ext>
                </a:extLst>
              </p:cNvPr>
              <p:cNvSpPr txBox="1"/>
              <p:nvPr/>
            </p:nvSpPr>
            <p:spPr>
              <a:xfrm>
                <a:off x="5208881" y="1487579"/>
                <a:ext cx="2586424" cy="331947"/>
              </a:xfrm>
              <a:prstGeom prst="rect">
                <a:avLst/>
              </a:prstGeom>
              <a:noFill/>
            </p:spPr>
            <p:txBody>
              <a:bodyPr wrap="none" lIns="0" tIns="0" rIns="0" bIns="0" rtlCol="0">
                <a:spAutoFit/>
              </a:bodyPr>
              <a:lstStyle/>
              <a:p>
                <a:r>
                  <a:rPr kumimoji="1" lang="en-US" altLang="ja-JP" sz="1000" dirty="0">
                    <a:effectLst>
                      <a:glow rad="127000">
                        <a:schemeClr val="bg1"/>
                      </a:glow>
                    </a:effectLst>
                    <a:latin typeface="HGP創英角ｺﾞｼｯｸUB" panose="020B0900000000000000" pitchFamily="50" charset="-128"/>
                    <a:ea typeface="HGP創英角ｺﾞｼｯｸUB" panose="020B0900000000000000" pitchFamily="50" charset="-128"/>
                  </a:rPr>
                  <a:t>※</a:t>
                </a:r>
                <a:r>
                  <a:rPr kumimoji="1" lang="ja-JP" altLang="en-US" sz="1000" dirty="0">
                    <a:effectLst>
                      <a:glow rad="127000">
                        <a:schemeClr val="bg1"/>
                      </a:glow>
                    </a:effectLst>
                    <a:latin typeface="HGP創英角ｺﾞｼｯｸUB" panose="020B0900000000000000" pitchFamily="50" charset="-128"/>
                    <a:ea typeface="HGP創英角ｺﾞｼｯｸUB" panose="020B0900000000000000" pitchFamily="50" charset="-128"/>
                  </a:rPr>
                  <a:t>おうちが安全な場合</a:t>
                </a:r>
              </a:p>
            </p:txBody>
          </p:sp>
        </p:grpSp>
        <p:grpSp>
          <p:nvGrpSpPr>
            <p:cNvPr id="111" name="グループ化 110">
              <a:extLst>
                <a:ext uri="{FF2B5EF4-FFF2-40B4-BE49-F238E27FC236}">
                  <a16:creationId xmlns:a16="http://schemas.microsoft.com/office/drawing/2014/main" id="{B0BE205D-3909-4F86-82D9-FFE97572F445}"/>
                </a:ext>
              </a:extLst>
            </p:cNvPr>
            <p:cNvGrpSpPr/>
            <p:nvPr/>
          </p:nvGrpSpPr>
          <p:grpSpPr>
            <a:xfrm>
              <a:off x="3388698" y="2450153"/>
              <a:ext cx="2361900" cy="2406865"/>
              <a:chOff x="3388698" y="2957067"/>
              <a:chExt cx="2361900" cy="2406865"/>
            </a:xfrm>
          </p:grpSpPr>
          <p:sp>
            <p:nvSpPr>
              <p:cNvPr id="112" name="楕円 111">
                <a:extLst>
                  <a:ext uri="{FF2B5EF4-FFF2-40B4-BE49-F238E27FC236}">
                    <a16:creationId xmlns:a16="http://schemas.microsoft.com/office/drawing/2014/main" id="{DF1ADAF1-21F1-4F90-8295-A9BFDC1116E5}"/>
                  </a:ext>
                </a:extLst>
              </p:cNvPr>
              <p:cNvSpPr/>
              <p:nvPr/>
            </p:nvSpPr>
            <p:spPr bwMode="auto">
              <a:xfrm>
                <a:off x="3388698" y="3002032"/>
                <a:ext cx="2361900" cy="2361900"/>
              </a:xfrm>
              <a:prstGeom prst="ellipse">
                <a:avLst/>
              </a:prstGeom>
              <a:solidFill>
                <a:schemeClr val="accent4">
                  <a:lumMod val="50000"/>
                </a:schemeClr>
              </a:solidFill>
              <a:ln w="9525" cap="flat" cmpd="sng" algn="ctr">
                <a:noFill/>
                <a:prstDash val="solid"/>
                <a:round/>
                <a:headEnd type="none" w="med" len="med"/>
                <a:tailEnd type="none" w="med" len="med"/>
              </a:ln>
              <a:effectLst>
                <a:glow rad="127000">
                  <a:schemeClr val="accent4">
                    <a:lumMod val="50000"/>
                  </a:schemeClr>
                </a:glow>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chemeClr val="tx1"/>
                  </a:solidFill>
                  <a:effectLst/>
                  <a:latin typeface="ＭＳ Ｐゴシック" charset="-128"/>
                  <a:ea typeface="ＭＳ Ｐゴシック" charset="-128"/>
                  <a:cs typeface="ＭＳ Ｐゴシック" charset="-128"/>
                </a:endParaRPr>
              </a:p>
            </p:txBody>
          </p:sp>
          <p:sp>
            <p:nvSpPr>
              <p:cNvPr id="113" name="正方形/長方形 112">
                <a:extLst>
                  <a:ext uri="{FF2B5EF4-FFF2-40B4-BE49-F238E27FC236}">
                    <a16:creationId xmlns:a16="http://schemas.microsoft.com/office/drawing/2014/main" id="{1BF89CF4-81BD-4C9D-911C-3AF65A2737A8}"/>
                  </a:ext>
                </a:extLst>
              </p:cNvPr>
              <p:cNvSpPr/>
              <p:nvPr/>
            </p:nvSpPr>
            <p:spPr>
              <a:xfrm>
                <a:off x="3507758" y="2957067"/>
                <a:ext cx="2145190" cy="2298419"/>
              </a:xfrm>
              <a:prstGeom prst="rect">
                <a:avLst/>
              </a:prstGeom>
            </p:spPr>
            <p:txBody>
              <a:bodyPr wrap="none" anchor="ctr" anchorCtr="0">
                <a:spAutoFit/>
              </a:bodyPr>
              <a:lstStyle/>
              <a:p>
                <a:pPr lvl="0" algn="ctr"/>
                <a:r>
                  <a:rPr lang="ja-JP" altLang="en-US" sz="3200" dirty="0">
                    <a:solidFill>
                      <a:schemeClr val="bg1"/>
                    </a:solidFill>
                    <a:effectLst/>
                    <a:latin typeface="HGP創英角ｺﾞｼｯｸUB"/>
                    <a:ea typeface="HGP創英角ｺﾞｼｯｸUB"/>
                  </a:rPr>
                  <a:t>分散</a:t>
                </a:r>
                <a:endParaRPr lang="en-US" altLang="ja-JP" sz="3200" dirty="0">
                  <a:solidFill>
                    <a:schemeClr val="bg1"/>
                  </a:solidFill>
                  <a:effectLst/>
                  <a:latin typeface="HGP創英角ｺﾞｼｯｸUB"/>
                  <a:ea typeface="HGP創英角ｺﾞｼｯｸUB"/>
                </a:endParaRPr>
              </a:p>
              <a:p>
                <a:pPr lvl="0" algn="ctr"/>
                <a:r>
                  <a:rPr lang="ja-JP" altLang="en-US" sz="3200" dirty="0">
                    <a:solidFill>
                      <a:schemeClr val="bg1"/>
                    </a:solidFill>
                    <a:effectLst/>
                    <a:latin typeface="HGP創英角ｺﾞｼｯｸUB"/>
                    <a:ea typeface="HGP創英角ｺﾞｼｯｸUB"/>
                  </a:rPr>
                  <a:t>避難</a:t>
                </a:r>
                <a:endParaRPr lang="en-US" altLang="ja-JP" sz="4000" dirty="0">
                  <a:solidFill>
                    <a:schemeClr val="bg1"/>
                  </a:solidFill>
                  <a:effectLst/>
                  <a:latin typeface="HGP創英角ｺﾞｼｯｸUB"/>
                  <a:ea typeface="HGP創英角ｺﾞｼｯｸUB"/>
                </a:endParaRPr>
              </a:p>
            </p:txBody>
          </p:sp>
        </p:grpSp>
      </p:grpSp>
      <p:grpSp>
        <p:nvGrpSpPr>
          <p:cNvPr id="8" name="グループ化 7">
            <a:extLst>
              <a:ext uri="{FF2B5EF4-FFF2-40B4-BE49-F238E27FC236}">
                <a16:creationId xmlns:a16="http://schemas.microsoft.com/office/drawing/2014/main" id="{CB56C87D-0ED5-43BE-88ED-CB500D876604}"/>
              </a:ext>
            </a:extLst>
          </p:cNvPr>
          <p:cNvGrpSpPr/>
          <p:nvPr/>
        </p:nvGrpSpPr>
        <p:grpSpPr>
          <a:xfrm>
            <a:off x="659011" y="843412"/>
            <a:ext cx="5539978" cy="738664"/>
            <a:chOff x="-478566" y="1104828"/>
            <a:chExt cx="5539978" cy="738664"/>
          </a:xfrm>
        </p:grpSpPr>
        <p:sp>
          <p:nvSpPr>
            <p:cNvPr id="70" name="テキスト ボックス 69">
              <a:extLst>
                <a:ext uri="{FF2B5EF4-FFF2-40B4-BE49-F238E27FC236}">
                  <a16:creationId xmlns:a16="http://schemas.microsoft.com/office/drawing/2014/main" id="{DF832841-7B06-44D2-99CB-B363FFA0F996}"/>
                </a:ext>
              </a:extLst>
            </p:cNvPr>
            <p:cNvSpPr txBox="1"/>
            <p:nvPr/>
          </p:nvSpPr>
          <p:spPr>
            <a:xfrm>
              <a:off x="-478566" y="1104828"/>
              <a:ext cx="5539978" cy="738664"/>
            </a:xfrm>
            <a:prstGeom prst="rect">
              <a:avLst/>
            </a:prstGeom>
            <a:noFill/>
          </p:spPr>
          <p:txBody>
            <a:bodyPr wrap="square" lIns="0" tIns="0" rIns="0" bIns="0" rtlCol="0">
              <a:spAutoFit/>
            </a:bodyPr>
            <a:lstStyle/>
            <a:p>
              <a:pPr algn="ctr"/>
              <a:r>
                <a:rPr lang="ja-JP" altLang="en-US" sz="4800" b="1" dirty="0">
                  <a:ln w="177800">
                    <a:solidFill>
                      <a:schemeClr val="bg1"/>
                    </a:solidFill>
                  </a:ln>
                  <a:solidFill>
                    <a:srgbClr val="FFFF00"/>
                  </a:solidFill>
                  <a:latin typeface="メイリオ" panose="020B0604030504040204" pitchFamily="50" charset="-128"/>
                  <a:ea typeface="メイリオ" panose="020B0604030504040204" pitchFamily="50" charset="-128"/>
                </a:rPr>
                <a:t>新型コロナウイルス</a:t>
              </a:r>
            </a:p>
          </p:txBody>
        </p:sp>
        <p:sp>
          <p:nvSpPr>
            <p:cNvPr id="2" name="テキスト ボックス 1"/>
            <p:cNvSpPr txBox="1"/>
            <p:nvPr/>
          </p:nvSpPr>
          <p:spPr>
            <a:xfrm>
              <a:off x="-478566" y="1104828"/>
              <a:ext cx="5539978" cy="738664"/>
            </a:xfrm>
            <a:prstGeom prst="rect">
              <a:avLst/>
            </a:prstGeom>
            <a:noFill/>
          </p:spPr>
          <p:txBody>
            <a:bodyPr wrap="square" lIns="0" tIns="0" rIns="0" bIns="0" rtlCol="0">
              <a:spAutoFit/>
            </a:bodyPr>
            <a:lstStyle/>
            <a:p>
              <a:pPr algn="ctr"/>
              <a:r>
                <a:rPr lang="ja-JP" altLang="en-US" sz="4800" b="1" dirty="0">
                  <a:ln w="114300">
                    <a:solidFill>
                      <a:srgbClr val="49647F"/>
                    </a:solidFill>
                  </a:ln>
                  <a:solidFill>
                    <a:srgbClr val="FFFF00"/>
                  </a:solidFill>
                  <a:latin typeface="メイリオ" panose="020B0604030504040204" pitchFamily="50" charset="-128"/>
                  <a:ea typeface="メイリオ" panose="020B0604030504040204" pitchFamily="50" charset="-128"/>
                </a:rPr>
                <a:t>新型コロナウイルス</a:t>
              </a:r>
            </a:p>
          </p:txBody>
        </p:sp>
        <p:sp>
          <p:nvSpPr>
            <p:cNvPr id="45" name="テキスト ボックス 44">
              <a:extLst>
                <a:ext uri="{FF2B5EF4-FFF2-40B4-BE49-F238E27FC236}">
                  <a16:creationId xmlns:a16="http://schemas.microsoft.com/office/drawing/2014/main" id="{C4622BC7-841D-44BD-816F-B44196213990}"/>
                </a:ext>
              </a:extLst>
            </p:cNvPr>
            <p:cNvSpPr txBox="1"/>
            <p:nvPr/>
          </p:nvSpPr>
          <p:spPr>
            <a:xfrm>
              <a:off x="-478566" y="1104828"/>
              <a:ext cx="5539978" cy="738664"/>
            </a:xfrm>
            <a:prstGeom prst="rect">
              <a:avLst/>
            </a:prstGeom>
            <a:noFill/>
          </p:spPr>
          <p:txBody>
            <a:bodyPr wrap="square" lIns="0" tIns="0" rIns="0" bIns="0" rtlCol="0">
              <a:spAutoFit/>
            </a:bodyPr>
            <a:lstStyle/>
            <a:p>
              <a:pPr algn="ctr"/>
              <a:r>
                <a:rPr lang="ja-JP" altLang="en-US" sz="4800" b="1" dirty="0">
                  <a:solidFill>
                    <a:srgbClr val="FFFF00"/>
                  </a:solidFill>
                  <a:latin typeface="メイリオ" panose="020B0604030504040204" pitchFamily="50" charset="-128"/>
                  <a:ea typeface="メイリオ" panose="020B0604030504040204" pitchFamily="50" charset="-128"/>
                </a:rPr>
                <a:t>新型コロナウイルス</a:t>
              </a:r>
            </a:p>
          </p:txBody>
        </p:sp>
      </p:grpSp>
      <p:sp>
        <p:nvSpPr>
          <p:cNvPr id="48" name="テキスト ボックス 47">
            <a:extLst>
              <a:ext uri="{FF2B5EF4-FFF2-40B4-BE49-F238E27FC236}">
                <a16:creationId xmlns:a16="http://schemas.microsoft.com/office/drawing/2014/main" id="{353AD40A-BB27-4789-A905-9E91A08AE80B}"/>
              </a:ext>
            </a:extLst>
          </p:cNvPr>
          <p:cNvSpPr txBox="1"/>
          <p:nvPr/>
        </p:nvSpPr>
        <p:spPr>
          <a:xfrm>
            <a:off x="120393" y="2567848"/>
            <a:ext cx="3816000" cy="2920287"/>
          </a:xfrm>
          <a:prstGeom prst="rect">
            <a:avLst/>
          </a:prstGeom>
          <a:noFill/>
        </p:spPr>
        <p:txBody>
          <a:bodyPr wrap="square" rtlCol="0">
            <a:spAutoFit/>
          </a:bodyPr>
          <a:lstStyle/>
          <a:p>
            <a:pPr indent="108000" algn="just">
              <a:lnSpc>
                <a:spcPct val="120000"/>
              </a:lnSpc>
              <a:spcBef>
                <a:spcPts val="800"/>
              </a:spcBef>
            </a:pPr>
            <a:r>
              <a:rPr kumimoji="1" lang="ja-JP" altLang="en-US" sz="1150" dirty="0">
                <a:latin typeface="ＭＳ 明朝" panose="02020609040205080304" pitchFamily="17" charset="-128"/>
                <a:ea typeface="ＭＳ 明朝" panose="02020609040205080304" pitchFamily="17" charset="-128"/>
              </a:rPr>
              <a:t>「新型コロナウイルス」が日本だけでなく、全世界で猛威を振るっています。</a:t>
            </a:r>
            <a:r>
              <a:rPr lang="ja-JP" altLang="en-US" sz="1150" dirty="0">
                <a:solidFill>
                  <a:schemeClr val="accent2"/>
                </a:solidFill>
                <a:latin typeface="HGS創英角ｺﾞｼｯｸUB" panose="020B0900000000000000" pitchFamily="50" charset="-128"/>
                <a:ea typeface="HGS創英角ｺﾞｼｯｸUB" panose="020B0900000000000000" pitchFamily="50" charset="-128"/>
              </a:rPr>
              <a:t>コロナウイルスがうつらないように、「三密」を避けることが大切</a:t>
            </a:r>
            <a:r>
              <a:rPr kumimoji="1" lang="ja-JP" altLang="en-US" sz="1150" dirty="0">
                <a:latin typeface="ＭＳ 明朝" panose="02020609040205080304" pitchFamily="17" charset="-128"/>
                <a:ea typeface="ＭＳ 明朝" panose="02020609040205080304" pitchFamily="17" charset="-128"/>
              </a:rPr>
              <a:t>です。</a:t>
            </a:r>
            <a:endParaRPr kumimoji="1" lang="en-US" altLang="ja-JP" sz="1150" dirty="0">
              <a:latin typeface="ＭＳ 明朝" panose="02020609040205080304" pitchFamily="17" charset="-128"/>
              <a:ea typeface="ＭＳ 明朝" panose="02020609040205080304" pitchFamily="17" charset="-128"/>
            </a:endParaRPr>
          </a:p>
          <a:p>
            <a:pPr indent="108000" algn="just">
              <a:lnSpc>
                <a:spcPct val="120000"/>
              </a:lnSpc>
              <a:spcBef>
                <a:spcPts val="800"/>
              </a:spcBef>
            </a:pPr>
            <a:r>
              <a:rPr lang="ja-JP" altLang="en-US" sz="1150" dirty="0">
                <a:latin typeface="ＭＳ 明朝" panose="02020609040205080304" pitchFamily="17" charset="-128"/>
                <a:ea typeface="ＭＳ 明朝" panose="02020609040205080304" pitchFamily="17" charset="-128"/>
              </a:rPr>
              <a:t>しかし、災害からの</a:t>
            </a:r>
            <a:r>
              <a:rPr kumimoji="1" lang="ja-JP" altLang="en-US" sz="1150" dirty="0">
                <a:latin typeface="ＭＳ 明朝" panose="02020609040205080304" pitchFamily="17" charset="-128"/>
                <a:ea typeface="ＭＳ 明朝" panose="02020609040205080304" pitchFamily="17" charset="-128"/>
              </a:rPr>
              <a:t>避難を考えると「避難所に行くこと」を想像するかと思います。もし、地域のみんなが「避難所に避難」をしたら避難所が「密」になってしまうため、災害からの安全を考えたのに新型コロナウイルスの危険に近づくことになってしまいます。</a:t>
            </a:r>
            <a:endParaRPr kumimoji="1" lang="en-US" altLang="ja-JP" sz="1150" dirty="0">
              <a:latin typeface="ＭＳ 明朝" panose="02020609040205080304" pitchFamily="17" charset="-128"/>
              <a:ea typeface="ＭＳ 明朝" panose="02020609040205080304" pitchFamily="17" charset="-128"/>
            </a:endParaRPr>
          </a:p>
          <a:p>
            <a:pPr marL="0" marR="0" lvl="0" indent="108000" algn="just" defTabSz="914400" rtl="0" eaLnBrk="1" fontAlgn="auto" latinLnBrk="0" hangingPunct="1">
              <a:lnSpc>
                <a:spcPct val="120000"/>
              </a:lnSpc>
              <a:spcBef>
                <a:spcPts val="800"/>
              </a:spcBef>
              <a:spcAft>
                <a:spcPts val="0"/>
              </a:spcAft>
              <a:buClrTx/>
              <a:buSzTx/>
              <a:buFontTx/>
              <a:buNone/>
              <a:tabLst/>
              <a:defRPr/>
            </a:pPr>
            <a:r>
              <a:rPr kumimoji="1" lang="ja-JP" altLang="en-US" sz="115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コロナウイルスの危険があるなかでは「</a:t>
            </a:r>
            <a:r>
              <a:rPr kumimoji="1" lang="ja-JP" altLang="en-US" sz="1150" b="0" i="0" u="none" strike="noStrike" kern="1200" cap="none" spc="0" normalizeH="0" baseline="0" noProof="0" dirty="0">
                <a:ln>
                  <a:noFill/>
                </a:ln>
                <a:solidFill>
                  <a:srgbClr val="ED7D31"/>
                </a:solidFill>
                <a:effectLst/>
                <a:uLnTx/>
                <a:uFillTx/>
                <a:latin typeface="HGS創英角ｺﾞｼｯｸUB" panose="020B0900000000000000" pitchFamily="50" charset="-128"/>
                <a:ea typeface="HGS創英角ｺﾞｼｯｸUB" panose="020B0900000000000000" pitchFamily="50" charset="-128"/>
                <a:cs typeface="+mn-cs"/>
              </a:rPr>
              <a:t>分散避難</a:t>
            </a:r>
            <a:r>
              <a:rPr kumimoji="1" lang="ja-JP" altLang="en-US" sz="115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」という考え方が大切といわれています。</a:t>
            </a:r>
            <a:endParaRPr kumimoji="1" lang="en-US" altLang="ja-JP" sz="115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a:p>
            <a:pPr marL="0" marR="0" lvl="0" indent="108000" algn="just" defTabSz="914400" rtl="0" eaLnBrk="1" fontAlgn="auto" latinLnBrk="0" hangingPunct="1">
              <a:lnSpc>
                <a:spcPct val="120000"/>
              </a:lnSpc>
              <a:spcBef>
                <a:spcPts val="800"/>
              </a:spcBef>
              <a:spcAft>
                <a:spcPts val="0"/>
              </a:spcAft>
              <a:buClrTx/>
              <a:buSzTx/>
              <a:buFontTx/>
              <a:buNone/>
              <a:tabLst/>
              <a:defRPr/>
            </a:pPr>
            <a:r>
              <a:rPr lang="ja-JP" altLang="en-US" sz="1150" dirty="0">
                <a:solidFill>
                  <a:prstClr val="black"/>
                </a:solidFill>
                <a:latin typeface="ＭＳ 明朝" panose="02020609040205080304" pitchFamily="17" charset="-128"/>
                <a:ea typeface="ＭＳ 明朝" panose="02020609040205080304" pitchFamily="17" charset="-128"/>
              </a:rPr>
              <a:t>避難とは</a:t>
            </a:r>
            <a:r>
              <a:rPr lang="en-US" altLang="ja-JP" sz="1150" dirty="0">
                <a:solidFill>
                  <a:prstClr val="black"/>
                </a:solidFill>
                <a:latin typeface="ＭＳ 明朝" panose="02020609040205080304" pitchFamily="17" charset="-128"/>
                <a:ea typeface="ＭＳ 明朝" panose="02020609040205080304" pitchFamily="17" charset="-128"/>
              </a:rPr>
              <a:t>｢</a:t>
            </a:r>
            <a:r>
              <a:rPr lang="ja-JP" altLang="en-US" sz="1150" dirty="0">
                <a:solidFill>
                  <a:prstClr val="black"/>
                </a:solidFill>
                <a:latin typeface="ＭＳ 明朝" panose="02020609040205080304" pitchFamily="17" charset="-128"/>
                <a:ea typeface="ＭＳ 明朝" panose="02020609040205080304" pitchFamily="17" charset="-128"/>
              </a:rPr>
              <a:t>難を避けること</a:t>
            </a:r>
            <a:r>
              <a:rPr lang="en-US" altLang="ja-JP" sz="1150" dirty="0">
                <a:solidFill>
                  <a:prstClr val="black"/>
                </a:solidFill>
                <a:latin typeface="ＭＳ 明朝" panose="02020609040205080304" pitchFamily="17" charset="-128"/>
                <a:ea typeface="ＭＳ 明朝" panose="02020609040205080304" pitchFamily="17" charset="-128"/>
              </a:rPr>
              <a:t>｣</a:t>
            </a:r>
            <a:r>
              <a:rPr lang="ja-JP" altLang="en-US" sz="1150" dirty="0">
                <a:solidFill>
                  <a:prstClr val="black"/>
                </a:solidFill>
                <a:latin typeface="ＭＳ 明朝" panose="02020609040205080304" pitchFamily="17" charset="-128"/>
                <a:ea typeface="ＭＳ 明朝" panose="02020609040205080304" pitchFamily="17" charset="-128"/>
              </a:rPr>
              <a:t>、分かりやすく言うと「危険から身を守るために、安全な場所へ行くこと」です。</a:t>
            </a:r>
            <a:endParaRPr kumimoji="1" lang="ja-JP" altLang="en-US" sz="115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p:txBody>
      </p:sp>
      <p:sp>
        <p:nvSpPr>
          <p:cNvPr id="58" name="テキスト ボックス 57">
            <a:extLst>
              <a:ext uri="{FF2B5EF4-FFF2-40B4-BE49-F238E27FC236}">
                <a16:creationId xmlns:a16="http://schemas.microsoft.com/office/drawing/2014/main" id="{CE1BC68F-062A-44F6-8437-B2DAC96A5885}"/>
              </a:ext>
            </a:extLst>
          </p:cNvPr>
          <p:cNvSpPr txBox="1"/>
          <p:nvPr/>
        </p:nvSpPr>
        <p:spPr>
          <a:xfrm>
            <a:off x="486163" y="9419757"/>
            <a:ext cx="3082574" cy="153888"/>
          </a:xfrm>
          <a:prstGeom prst="rect">
            <a:avLst/>
          </a:prstGeom>
          <a:noFill/>
        </p:spPr>
        <p:txBody>
          <a:bodyPr wrap="none" lIns="0" tIns="0" rIns="0" bIns="0" anchor="ctr" anchorCtr="0">
            <a:spAutoFit/>
          </a:bodyPr>
          <a:lstStyle/>
          <a:p>
            <a:pPr marL="450850" indent="-450850" algn="ctr" defTabSz="457200"/>
            <a:r>
              <a:rPr kumimoji="0" lang="ja-JP" altLang="en-US" sz="1000" dirty="0">
                <a:solidFill>
                  <a:prstClr val="black"/>
                </a:solidFill>
                <a:latin typeface="Arial"/>
              </a:rPr>
              <a:t>▲ コロナウイルスの危険があるなかで大切な「分散避難」</a:t>
            </a:r>
          </a:p>
        </p:txBody>
      </p:sp>
      <p:sp>
        <p:nvSpPr>
          <p:cNvPr id="59" name="楕円 58">
            <a:extLst>
              <a:ext uri="{FF2B5EF4-FFF2-40B4-BE49-F238E27FC236}">
                <a16:creationId xmlns:a16="http://schemas.microsoft.com/office/drawing/2014/main" id="{E89CA363-393F-4EBA-B4D4-12B10EE43BEB}"/>
              </a:ext>
            </a:extLst>
          </p:cNvPr>
          <p:cNvSpPr/>
          <p:nvPr/>
        </p:nvSpPr>
        <p:spPr>
          <a:xfrm>
            <a:off x="4886567" y="2681738"/>
            <a:ext cx="1151825" cy="832770"/>
          </a:xfrm>
          <a:prstGeom prst="ellipse">
            <a:avLst/>
          </a:prstGeom>
          <a:solidFill>
            <a:srgbClr val="FFCCCC"/>
          </a:solidFill>
          <a:ln w="12700" cap="flat" cmpd="sng" algn="ctr">
            <a:noFill/>
            <a:prstDash val="solid"/>
            <a:miter lim="800000"/>
          </a:ln>
          <a:effectLst>
            <a:softEdge rad="63500"/>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endParaRPr>
          </a:p>
        </p:txBody>
      </p:sp>
      <p:pic>
        <p:nvPicPr>
          <p:cNvPr id="60" name="図 59">
            <a:extLst>
              <a:ext uri="{FF2B5EF4-FFF2-40B4-BE49-F238E27FC236}">
                <a16:creationId xmlns:a16="http://schemas.microsoft.com/office/drawing/2014/main" id="{81C71F46-BD11-479A-822D-DE92A47D843B}"/>
              </a:ext>
            </a:extLst>
          </p:cNvPr>
          <p:cNvPicPr>
            <a:picLocks noChangeAspect="1"/>
          </p:cNvPicPr>
          <p:nvPr/>
        </p:nvPicPr>
        <p:blipFill>
          <a:blip r:embed="rId11"/>
          <a:stretch>
            <a:fillRect/>
          </a:stretch>
        </p:blipFill>
        <p:spPr>
          <a:xfrm>
            <a:off x="4390700" y="2640584"/>
            <a:ext cx="2235694" cy="1072027"/>
          </a:xfrm>
          <a:prstGeom prst="rect">
            <a:avLst/>
          </a:prstGeom>
        </p:spPr>
      </p:pic>
      <p:sp>
        <p:nvSpPr>
          <p:cNvPr id="67" name="正方形/長方形 66">
            <a:extLst>
              <a:ext uri="{FF2B5EF4-FFF2-40B4-BE49-F238E27FC236}">
                <a16:creationId xmlns:a16="http://schemas.microsoft.com/office/drawing/2014/main" id="{E4CC7558-C39C-4FA1-A23D-6C54B0BC2043}"/>
              </a:ext>
            </a:extLst>
          </p:cNvPr>
          <p:cNvSpPr/>
          <p:nvPr/>
        </p:nvSpPr>
        <p:spPr>
          <a:xfrm rot="10800000" flipV="1">
            <a:off x="0" y="1"/>
            <a:ext cx="6857999" cy="252000"/>
          </a:xfrm>
          <a:prstGeom prst="rect">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5" name="グループ化 4">
            <a:extLst>
              <a:ext uri="{FF2B5EF4-FFF2-40B4-BE49-F238E27FC236}">
                <a16:creationId xmlns:a16="http://schemas.microsoft.com/office/drawing/2014/main" id="{45214753-0661-4C80-9478-58ED7F8D93D0}"/>
              </a:ext>
            </a:extLst>
          </p:cNvPr>
          <p:cNvGrpSpPr/>
          <p:nvPr/>
        </p:nvGrpSpPr>
        <p:grpSpPr>
          <a:xfrm>
            <a:off x="2590747" y="1742004"/>
            <a:ext cx="3787657" cy="384721"/>
            <a:chOff x="2891541" y="1561527"/>
            <a:chExt cx="3787657" cy="384721"/>
          </a:xfrm>
        </p:grpSpPr>
        <p:sp>
          <p:nvSpPr>
            <p:cNvPr id="3" name="テキスト ボックス 2"/>
            <p:cNvSpPr txBox="1"/>
            <p:nvPr/>
          </p:nvSpPr>
          <p:spPr>
            <a:xfrm>
              <a:off x="2891541" y="1561527"/>
              <a:ext cx="3787657" cy="384721"/>
            </a:xfrm>
            <a:prstGeom prst="rect">
              <a:avLst/>
            </a:prstGeom>
            <a:noFill/>
          </p:spPr>
          <p:txBody>
            <a:bodyPr wrap="square" lIns="0" tIns="0" rIns="0" bIns="0" rtlCol="0">
              <a:spAutoFit/>
            </a:bodyPr>
            <a:lstStyle/>
            <a:p>
              <a:pPr algn="r"/>
              <a:r>
                <a:rPr kumimoji="1" lang="ja-JP" altLang="en-US" sz="2500" dirty="0">
                  <a:ln w="88900">
                    <a:solidFill>
                      <a:schemeClr val="bg1"/>
                    </a:solidFill>
                  </a:ln>
                  <a:solidFill>
                    <a:srgbClr val="49647F"/>
                  </a:solidFill>
                  <a:latin typeface="HGPｺﾞｼｯｸE" panose="020B0900000000000000" pitchFamily="50" charset="-128"/>
                  <a:ea typeface="HGPｺﾞｼｯｸE" panose="020B0900000000000000" pitchFamily="50" charset="-128"/>
                </a:rPr>
                <a:t>が流行するなかでの避難</a:t>
              </a:r>
            </a:p>
          </p:txBody>
        </p:sp>
        <p:sp>
          <p:nvSpPr>
            <p:cNvPr id="68" name="テキスト ボックス 67">
              <a:extLst>
                <a:ext uri="{FF2B5EF4-FFF2-40B4-BE49-F238E27FC236}">
                  <a16:creationId xmlns:a16="http://schemas.microsoft.com/office/drawing/2014/main" id="{E9509325-26C7-49BD-A8BC-7BE052F8BB83}"/>
                </a:ext>
              </a:extLst>
            </p:cNvPr>
            <p:cNvSpPr txBox="1"/>
            <p:nvPr/>
          </p:nvSpPr>
          <p:spPr>
            <a:xfrm>
              <a:off x="2891541" y="1561527"/>
              <a:ext cx="3787657" cy="384721"/>
            </a:xfrm>
            <a:prstGeom prst="rect">
              <a:avLst/>
            </a:prstGeom>
            <a:noFill/>
          </p:spPr>
          <p:txBody>
            <a:bodyPr wrap="square" lIns="0" tIns="0" rIns="0" bIns="0" rtlCol="0">
              <a:spAutoFit/>
            </a:bodyPr>
            <a:lstStyle/>
            <a:p>
              <a:pPr algn="r"/>
              <a:r>
                <a:rPr kumimoji="1" lang="ja-JP" altLang="en-US" sz="2500" dirty="0">
                  <a:solidFill>
                    <a:srgbClr val="49647F"/>
                  </a:solidFill>
                  <a:latin typeface="HGPｺﾞｼｯｸE" panose="020B0900000000000000" pitchFamily="50" charset="-128"/>
                  <a:ea typeface="HGPｺﾞｼｯｸE" panose="020B0900000000000000" pitchFamily="50" charset="-128"/>
                </a:rPr>
                <a:t>が流行するなかでの避難</a:t>
              </a:r>
            </a:p>
          </p:txBody>
        </p:sp>
      </p:grpSp>
      <p:sp>
        <p:nvSpPr>
          <p:cNvPr id="71" name="テキスト ボックス 70">
            <a:extLst>
              <a:ext uri="{FF2B5EF4-FFF2-40B4-BE49-F238E27FC236}">
                <a16:creationId xmlns:a16="http://schemas.microsoft.com/office/drawing/2014/main" id="{AB84372C-F1EE-4AF9-840D-0F0F58EC8694}"/>
              </a:ext>
            </a:extLst>
          </p:cNvPr>
          <p:cNvSpPr txBox="1"/>
          <p:nvPr/>
        </p:nvSpPr>
        <p:spPr>
          <a:xfrm>
            <a:off x="120391" y="5176634"/>
            <a:ext cx="6624000" cy="1653273"/>
          </a:xfrm>
          <a:prstGeom prst="rect">
            <a:avLst/>
          </a:prstGeom>
          <a:noFill/>
        </p:spPr>
        <p:txBody>
          <a:bodyPr wrap="square" rtlCol="0">
            <a:spAutoFit/>
          </a:bodyPr>
          <a:lstStyle/>
          <a:p>
            <a:pPr marL="0" marR="0" lvl="0" indent="108000" algn="just" defTabSz="914400" rtl="0" eaLnBrk="1" fontAlgn="auto" latinLnBrk="0" hangingPunct="1">
              <a:lnSpc>
                <a:spcPct val="120000"/>
              </a:lnSpc>
              <a:spcBef>
                <a:spcPts val="800"/>
              </a:spcBef>
              <a:spcAft>
                <a:spcPts val="0"/>
              </a:spcAft>
              <a:buClrTx/>
              <a:buSzTx/>
              <a:buFontTx/>
              <a:buNone/>
              <a:tabLst/>
              <a:defRPr/>
            </a:pPr>
            <a:br>
              <a:rPr lang="en-US" altLang="ja-JP" sz="1150" dirty="0">
                <a:solidFill>
                  <a:prstClr val="black"/>
                </a:solidFill>
                <a:latin typeface="ＭＳ 明朝" panose="02020609040205080304" pitchFamily="17" charset="-128"/>
                <a:ea typeface="ＭＳ 明朝" panose="02020609040205080304" pitchFamily="17" charset="-128"/>
              </a:rPr>
            </a:br>
            <a:r>
              <a:rPr lang="ja-JP" altLang="en-US" sz="1150" dirty="0">
                <a:solidFill>
                  <a:prstClr val="black"/>
                </a:solidFill>
                <a:latin typeface="ＭＳ 明朝" panose="02020609040205080304" pitchFamily="17" charset="-128"/>
                <a:ea typeface="ＭＳ 明朝" panose="02020609040205080304" pitchFamily="17" charset="-128"/>
              </a:rPr>
              <a:t>つまり、</a:t>
            </a:r>
            <a:r>
              <a:rPr lang="en-US" altLang="ja-JP" sz="1150" dirty="0">
                <a:solidFill>
                  <a:prstClr val="black"/>
                </a:solidFill>
                <a:latin typeface="ＭＳ 明朝" panose="02020609040205080304" pitchFamily="17" charset="-128"/>
                <a:ea typeface="ＭＳ 明朝" panose="02020609040205080304" pitchFamily="17" charset="-128"/>
              </a:rPr>
              <a:t>｢</a:t>
            </a:r>
            <a:r>
              <a:rPr lang="ja-JP" altLang="en-US" sz="1150" dirty="0">
                <a:solidFill>
                  <a:srgbClr val="ED7D31"/>
                </a:solidFill>
                <a:latin typeface="HGS創英角ｺﾞｼｯｸUB" panose="020B0900000000000000" pitchFamily="50" charset="-128"/>
                <a:ea typeface="HGS創英角ｺﾞｼｯｸUB" panose="020B0900000000000000" pitchFamily="50" charset="-128"/>
              </a:rPr>
              <a:t>避難所避難</a:t>
            </a:r>
            <a:r>
              <a:rPr lang="ja-JP" altLang="en-US" sz="1150" dirty="0">
                <a:solidFill>
                  <a:prstClr val="black"/>
                </a:solidFill>
                <a:latin typeface="ＭＳ 明朝" panose="02020609040205080304" pitchFamily="17" charset="-128"/>
                <a:ea typeface="ＭＳ 明朝" panose="02020609040205080304" pitchFamily="17" charset="-128"/>
              </a:rPr>
              <a:t>」だけでなく、自宅での安全が確保できる場合「</a:t>
            </a:r>
            <a:r>
              <a:rPr lang="ja-JP" altLang="en-US" sz="1150" dirty="0">
                <a:solidFill>
                  <a:srgbClr val="ED7D31"/>
                </a:solidFill>
                <a:latin typeface="HGS創英角ｺﾞｼｯｸUB" panose="020B0900000000000000" pitchFamily="50" charset="-128"/>
                <a:ea typeface="HGS創英角ｺﾞｼｯｸUB" panose="020B0900000000000000" pitchFamily="50" charset="-128"/>
              </a:rPr>
              <a:t>在宅避難</a:t>
            </a:r>
            <a:r>
              <a:rPr lang="ja-JP" altLang="en-US" sz="1150" dirty="0">
                <a:solidFill>
                  <a:prstClr val="black"/>
                </a:solidFill>
                <a:latin typeface="ＭＳ 明朝" panose="02020609040205080304" pitchFamily="17" charset="-128"/>
                <a:ea typeface="ＭＳ 明朝" panose="02020609040205080304" pitchFamily="17" charset="-128"/>
              </a:rPr>
              <a:t>」や「</a:t>
            </a:r>
            <a:r>
              <a:rPr lang="ja-JP" altLang="en-US" sz="1150" dirty="0">
                <a:solidFill>
                  <a:srgbClr val="ED7D31"/>
                </a:solidFill>
                <a:latin typeface="HGS創英角ｺﾞｼｯｸUB" panose="020B0900000000000000" pitchFamily="50" charset="-128"/>
                <a:ea typeface="HGS創英角ｺﾞｼｯｸUB" panose="020B0900000000000000" pitchFamily="50" charset="-128"/>
              </a:rPr>
              <a:t>親戚･知人宅避難（ホテル避難）</a:t>
            </a:r>
            <a:r>
              <a:rPr lang="ja-JP" altLang="en-US" sz="1150" dirty="0">
                <a:solidFill>
                  <a:prstClr val="black"/>
                </a:solidFill>
                <a:latin typeface="ＭＳ 明朝" panose="02020609040205080304" pitchFamily="17" charset="-128"/>
                <a:ea typeface="ＭＳ 明朝" panose="02020609040205080304" pitchFamily="17" charset="-128"/>
              </a:rPr>
              <a:t>」といった色々な方法で、バラバラに避難することで、コロナウイルスにかかってしまう危険を低くすることができます。在宅避難も、親戚・知人宅などへの避難もできない場合には、コロナ対策をきちんとした上で、迷わず避難所に避難することが大切です。</a:t>
            </a:r>
            <a:endParaRPr lang="en-US" altLang="ja-JP" sz="1150" dirty="0">
              <a:solidFill>
                <a:prstClr val="black"/>
              </a:solidFill>
              <a:latin typeface="ＭＳ 明朝" panose="02020609040205080304" pitchFamily="17" charset="-128"/>
              <a:ea typeface="ＭＳ 明朝" panose="02020609040205080304" pitchFamily="17" charset="-128"/>
            </a:endParaRPr>
          </a:p>
          <a:p>
            <a:pPr marL="0" marR="0" lvl="0" indent="108000" algn="just" defTabSz="914400" rtl="0" eaLnBrk="1" fontAlgn="auto" latinLnBrk="0" hangingPunct="1">
              <a:lnSpc>
                <a:spcPct val="120000"/>
              </a:lnSpc>
              <a:spcBef>
                <a:spcPts val="800"/>
              </a:spcBef>
              <a:spcAft>
                <a:spcPts val="0"/>
              </a:spcAft>
              <a:buClrTx/>
              <a:buSzTx/>
              <a:buFontTx/>
              <a:buNone/>
              <a:tabLst/>
              <a:defRPr/>
            </a:pPr>
            <a:r>
              <a:rPr lang="ja-JP" altLang="en-US" sz="1150" dirty="0">
                <a:solidFill>
                  <a:prstClr val="black"/>
                </a:solidFill>
                <a:latin typeface="ＭＳ 明朝" panose="02020609040205080304" pitchFamily="17" charset="-128"/>
                <a:ea typeface="ＭＳ 明朝" panose="02020609040205080304" pitchFamily="17" charset="-128"/>
              </a:rPr>
              <a:t>分散避難ができるように、日ごろから、自宅が安全かどうかの確認、避難経路や避難所がどこなのかを確認しておき、どんな避難をするのか考えておくことが大切です。</a:t>
            </a:r>
            <a:endParaRPr lang="en-US" altLang="ja-JP" sz="1150" dirty="0">
              <a:solidFill>
                <a:prstClr val="black"/>
              </a:solidFill>
              <a:latin typeface="ＭＳ 明朝" panose="02020609040205080304" pitchFamily="17" charset="-128"/>
              <a:ea typeface="ＭＳ 明朝" panose="02020609040205080304" pitchFamily="17" charset="-128"/>
            </a:endParaRPr>
          </a:p>
        </p:txBody>
      </p:sp>
      <p:grpSp>
        <p:nvGrpSpPr>
          <p:cNvPr id="73" name="グループ化 72">
            <a:extLst>
              <a:ext uri="{FF2B5EF4-FFF2-40B4-BE49-F238E27FC236}">
                <a16:creationId xmlns:a16="http://schemas.microsoft.com/office/drawing/2014/main" id="{0A1F6E5F-E02A-480A-91E9-657974454AEC}"/>
              </a:ext>
            </a:extLst>
          </p:cNvPr>
          <p:cNvGrpSpPr/>
          <p:nvPr/>
        </p:nvGrpSpPr>
        <p:grpSpPr>
          <a:xfrm>
            <a:off x="3780959" y="7122389"/>
            <a:ext cx="2150839" cy="431872"/>
            <a:chOff x="267724" y="1563718"/>
            <a:chExt cx="4661532" cy="936000"/>
          </a:xfrm>
        </p:grpSpPr>
        <p:sp>
          <p:nvSpPr>
            <p:cNvPr id="74" name="四角形: 角を丸くする 73">
              <a:extLst>
                <a:ext uri="{FF2B5EF4-FFF2-40B4-BE49-F238E27FC236}">
                  <a16:creationId xmlns:a16="http://schemas.microsoft.com/office/drawing/2014/main" id="{5F1CF870-0456-4AFF-9F72-B19B08B1FD8D}"/>
                </a:ext>
              </a:extLst>
            </p:cNvPr>
            <p:cNvSpPr/>
            <p:nvPr/>
          </p:nvSpPr>
          <p:spPr bwMode="auto">
            <a:xfrm>
              <a:off x="267724" y="1563718"/>
              <a:ext cx="4661532" cy="936000"/>
            </a:xfrm>
            <a:prstGeom prst="roundRect">
              <a:avLst>
                <a:gd name="adj" fmla="val 50000"/>
              </a:avLst>
            </a:prstGeom>
            <a:solidFill>
              <a:srgbClr val="1B587C">
                <a:lumMod val="20000"/>
                <a:lumOff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600" b="0" i="0" u="none" strike="noStrike" kern="0" cap="none" spc="0" normalizeH="0" baseline="0" noProof="0">
                <a:ln>
                  <a:noFill/>
                </a:ln>
                <a:solidFill>
                  <a:prstClr val="black"/>
                </a:solidFill>
                <a:effectLst/>
                <a:uLnTx/>
                <a:uFillTx/>
                <a:latin typeface="ＭＳ Ｐゴシック" charset="-128"/>
                <a:cs typeface="ＭＳ Ｐゴシック" charset="-128"/>
              </a:endParaRPr>
            </a:p>
          </p:txBody>
        </p:sp>
        <p:sp>
          <p:nvSpPr>
            <p:cNvPr id="75" name="テキスト ボックス 74">
              <a:extLst>
                <a:ext uri="{FF2B5EF4-FFF2-40B4-BE49-F238E27FC236}">
                  <a16:creationId xmlns:a16="http://schemas.microsoft.com/office/drawing/2014/main" id="{67997D88-30A0-4341-8C80-D21DA351770C}"/>
                </a:ext>
              </a:extLst>
            </p:cNvPr>
            <p:cNvSpPr txBox="1"/>
            <p:nvPr/>
          </p:nvSpPr>
          <p:spPr bwMode="auto">
            <a:xfrm>
              <a:off x="1283953" y="1764898"/>
              <a:ext cx="2956547" cy="53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rtlCol="0" anchor="ctr" anchorCtr="0">
              <a:spAutoFit/>
            </a:bodyPr>
            <a:lstStyle/>
            <a:p>
              <a:pPr defTabSz="914400">
                <a:spcBef>
                  <a:spcPct val="0"/>
                </a:spcBef>
              </a:pPr>
              <a:r>
                <a:rPr kumimoji="1" lang="ja-JP" altLang="en-US" sz="1600" dirty="0">
                  <a:solidFill>
                    <a:srgbClr val="ED7D31"/>
                  </a:solidFill>
                  <a:effectLst>
                    <a:glow rad="139700">
                      <a:schemeClr val="bg1"/>
                    </a:glow>
                  </a:effectLst>
                  <a:latin typeface="HGP創英角ｺﾞｼｯｸUB"/>
                  <a:ea typeface="HGP創英角ｺﾞｼｯｸUB"/>
                </a:rPr>
                <a:t>自宅</a:t>
              </a:r>
              <a:r>
                <a:rPr kumimoji="1" lang="ja-JP" altLang="en-US" sz="1200" dirty="0">
                  <a:solidFill>
                    <a:srgbClr val="495677"/>
                  </a:solidFill>
                  <a:latin typeface="HGP創英角ｺﾞｼｯｸUB"/>
                  <a:ea typeface="HGP創英角ｺﾞｼｯｸUB"/>
                </a:rPr>
                <a:t>が</a:t>
              </a:r>
              <a:r>
                <a:rPr kumimoji="1" lang="ja-JP" altLang="en-US" sz="1600" dirty="0">
                  <a:solidFill>
                    <a:srgbClr val="495677"/>
                  </a:solidFill>
                  <a:latin typeface="HGP創英角ｺﾞｼｯｸUB"/>
                  <a:ea typeface="HGP創英角ｺﾞｼｯｸUB"/>
                </a:rPr>
                <a:t>安全か？</a:t>
              </a:r>
            </a:p>
          </p:txBody>
        </p:sp>
        <p:sp>
          <p:nvSpPr>
            <p:cNvPr id="76" name="楕円 75">
              <a:extLst>
                <a:ext uri="{FF2B5EF4-FFF2-40B4-BE49-F238E27FC236}">
                  <a16:creationId xmlns:a16="http://schemas.microsoft.com/office/drawing/2014/main" id="{C142608B-87A9-419A-80C0-86AEE2B388F6}"/>
                </a:ext>
              </a:extLst>
            </p:cNvPr>
            <p:cNvSpPr>
              <a:spLocks noChangeAspect="1"/>
            </p:cNvSpPr>
            <p:nvPr/>
          </p:nvSpPr>
          <p:spPr>
            <a:xfrm>
              <a:off x="440392" y="1671718"/>
              <a:ext cx="720000" cy="720000"/>
            </a:xfrm>
            <a:prstGeom prst="ellipse">
              <a:avLst/>
            </a:prstGeom>
            <a:solidFill>
              <a:sysClr val="window" lastClr="FFFFFF"/>
            </a:solidFill>
            <a:ln w="25400" cap="flat" cmpd="sng" algn="ctr">
              <a:solidFill>
                <a:srgbClr val="495677"/>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dirty="0">
                  <a:ln>
                    <a:noFill/>
                  </a:ln>
                  <a:solidFill>
                    <a:srgbClr val="495677"/>
                  </a:solidFill>
                  <a:effectLst/>
                  <a:uLnTx/>
                  <a:uFillTx/>
                  <a:latin typeface="HGP創英角ｺﾞｼｯｸUB"/>
                  <a:ea typeface="HGP創英角ｺﾞｼｯｸUB"/>
                </a:rPr>
                <a:t>１</a:t>
              </a:r>
            </a:p>
          </p:txBody>
        </p:sp>
      </p:grpSp>
      <p:grpSp>
        <p:nvGrpSpPr>
          <p:cNvPr id="115" name="グループ化 114">
            <a:extLst>
              <a:ext uri="{FF2B5EF4-FFF2-40B4-BE49-F238E27FC236}">
                <a16:creationId xmlns:a16="http://schemas.microsoft.com/office/drawing/2014/main" id="{B03CA7FD-5B34-488A-BB22-3EE76D37B6BB}"/>
              </a:ext>
            </a:extLst>
          </p:cNvPr>
          <p:cNvGrpSpPr/>
          <p:nvPr/>
        </p:nvGrpSpPr>
        <p:grpSpPr>
          <a:xfrm>
            <a:off x="3780959" y="8872564"/>
            <a:ext cx="2150839" cy="431872"/>
            <a:chOff x="267724" y="5356892"/>
            <a:chExt cx="4661531" cy="936000"/>
          </a:xfrm>
        </p:grpSpPr>
        <p:sp>
          <p:nvSpPr>
            <p:cNvPr id="117" name="四角形: 角を丸くする 116">
              <a:extLst>
                <a:ext uri="{FF2B5EF4-FFF2-40B4-BE49-F238E27FC236}">
                  <a16:creationId xmlns:a16="http://schemas.microsoft.com/office/drawing/2014/main" id="{4894B4E0-2DAF-48AF-AD38-CF2BFDD076AC}"/>
                </a:ext>
              </a:extLst>
            </p:cNvPr>
            <p:cNvSpPr/>
            <p:nvPr/>
          </p:nvSpPr>
          <p:spPr bwMode="auto">
            <a:xfrm>
              <a:off x="267724" y="5356892"/>
              <a:ext cx="4661531" cy="936000"/>
            </a:xfrm>
            <a:prstGeom prst="roundRect">
              <a:avLst>
                <a:gd name="adj" fmla="val 50000"/>
              </a:avLst>
            </a:prstGeom>
            <a:solidFill>
              <a:srgbClr val="1B587C">
                <a:lumMod val="20000"/>
                <a:lumOff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600" b="0" i="0" u="none" strike="noStrike" kern="0" cap="none" spc="0" normalizeH="0" baseline="0" noProof="0">
                <a:ln>
                  <a:noFill/>
                </a:ln>
                <a:solidFill>
                  <a:prstClr val="black"/>
                </a:solidFill>
                <a:effectLst/>
                <a:uLnTx/>
                <a:uFillTx/>
                <a:latin typeface="ＭＳ Ｐゴシック" charset="-128"/>
                <a:cs typeface="ＭＳ Ｐゴシック" charset="-128"/>
              </a:endParaRPr>
            </a:p>
          </p:txBody>
        </p:sp>
        <p:sp>
          <p:nvSpPr>
            <p:cNvPr id="118" name="楕円 117">
              <a:extLst>
                <a:ext uri="{FF2B5EF4-FFF2-40B4-BE49-F238E27FC236}">
                  <a16:creationId xmlns:a16="http://schemas.microsoft.com/office/drawing/2014/main" id="{C3CD5091-7046-4A9D-8F66-AC383679A234}"/>
                </a:ext>
              </a:extLst>
            </p:cNvPr>
            <p:cNvSpPr>
              <a:spLocks noChangeAspect="1"/>
            </p:cNvSpPr>
            <p:nvPr/>
          </p:nvSpPr>
          <p:spPr>
            <a:xfrm>
              <a:off x="440392" y="5464892"/>
              <a:ext cx="720000" cy="720000"/>
            </a:xfrm>
            <a:prstGeom prst="ellipse">
              <a:avLst/>
            </a:prstGeom>
            <a:solidFill>
              <a:sysClr val="window" lastClr="FFFFFF"/>
            </a:solidFill>
            <a:ln w="25400" cap="flat" cmpd="sng" algn="ctr">
              <a:solidFill>
                <a:srgbClr val="495677"/>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dirty="0">
                  <a:ln>
                    <a:noFill/>
                  </a:ln>
                  <a:solidFill>
                    <a:srgbClr val="495677"/>
                  </a:solidFill>
                  <a:effectLst/>
                  <a:uLnTx/>
                  <a:uFillTx/>
                  <a:latin typeface="HGP創英角ｺﾞｼｯｸUB"/>
                  <a:ea typeface="HGP創英角ｺﾞｼｯｸUB"/>
                </a:rPr>
                <a:t>３</a:t>
              </a:r>
            </a:p>
          </p:txBody>
        </p:sp>
        <p:sp>
          <p:nvSpPr>
            <p:cNvPr id="119" name="テキスト ボックス 118">
              <a:extLst>
                <a:ext uri="{FF2B5EF4-FFF2-40B4-BE49-F238E27FC236}">
                  <a16:creationId xmlns:a16="http://schemas.microsoft.com/office/drawing/2014/main" id="{B61D7E81-7A10-4F87-A271-B12DF97920FD}"/>
                </a:ext>
              </a:extLst>
            </p:cNvPr>
            <p:cNvSpPr txBox="1"/>
            <p:nvPr/>
          </p:nvSpPr>
          <p:spPr bwMode="auto">
            <a:xfrm>
              <a:off x="1283953" y="5591427"/>
              <a:ext cx="3171947" cy="46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rtlCol="0" anchor="ctr" anchorCtr="0">
              <a:spAutoFit/>
            </a:bodyPr>
            <a:lstStyle/>
            <a:p>
              <a:pPr defTabSz="914400">
                <a:spcBef>
                  <a:spcPct val="0"/>
                </a:spcBef>
              </a:pPr>
              <a:r>
                <a:rPr kumimoji="1" lang="ja-JP" altLang="en-US" sz="1200" b="0" i="0" u="none" strike="noStrike" kern="1200" cap="none" spc="0" normalizeH="0" baseline="0" noProof="0" dirty="0">
                  <a:ln>
                    <a:noFill/>
                  </a:ln>
                  <a:solidFill>
                    <a:srgbClr val="495677"/>
                  </a:solidFill>
                  <a:effectLst/>
                  <a:uLnTx/>
                  <a:uFillTx/>
                  <a:latin typeface="HGP創英角ｺﾞｼｯｸUB"/>
                  <a:ea typeface="HGP創英角ｺﾞｼｯｸUB"/>
                  <a:cs typeface="+mn-cs"/>
                </a:rPr>
                <a:t>迷わず</a:t>
              </a:r>
              <a:r>
                <a:rPr kumimoji="1" lang="ja-JP" altLang="en-US" sz="1400" dirty="0">
                  <a:solidFill>
                    <a:srgbClr val="FFFF00"/>
                  </a:solidFill>
                  <a:effectLst>
                    <a:glow rad="127000">
                      <a:srgbClr val="495677"/>
                    </a:glow>
                  </a:effectLst>
                  <a:latin typeface="HGP創英角ｺﾞｼｯｸUB"/>
                  <a:ea typeface="HGP創英角ｺﾞｼｯｸUB"/>
                </a:rPr>
                <a:t>避難所</a:t>
              </a:r>
              <a:r>
                <a:rPr kumimoji="1" lang="ja-JP" altLang="en-US" sz="1100" dirty="0">
                  <a:solidFill>
                    <a:srgbClr val="495677"/>
                  </a:solidFill>
                  <a:latin typeface="HGP創英角ｺﾞｼｯｸUB"/>
                  <a:ea typeface="HGP創英角ｺﾞｼｯｸUB"/>
                </a:rPr>
                <a:t>へ</a:t>
              </a:r>
              <a:r>
                <a:rPr kumimoji="1" lang="ja-JP" altLang="en-US" sz="1400" dirty="0">
                  <a:solidFill>
                    <a:srgbClr val="495677"/>
                  </a:solidFill>
                  <a:latin typeface="HGP創英角ｺﾞｼｯｸUB"/>
                  <a:ea typeface="HGP創英角ｺﾞｼｯｸUB"/>
                </a:rPr>
                <a:t>避難</a:t>
              </a:r>
            </a:p>
          </p:txBody>
        </p:sp>
      </p:grpSp>
      <p:sp>
        <p:nvSpPr>
          <p:cNvPr id="121" name="正方形/長方形 120">
            <a:extLst>
              <a:ext uri="{FF2B5EF4-FFF2-40B4-BE49-F238E27FC236}">
                <a16:creationId xmlns:a16="http://schemas.microsoft.com/office/drawing/2014/main" id="{9EFAECDC-08A0-4D72-9B05-665771EEC121}"/>
              </a:ext>
            </a:extLst>
          </p:cNvPr>
          <p:cNvSpPr/>
          <p:nvPr/>
        </p:nvSpPr>
        <p:spPr>
          <a:xfrm>
            <a:off x="6201886" y="7069824"/>
            <a:ext cx="595036" cy="500137"/>
          </a:xfrm>
          <a:prstGeom prst="rect">
            <a:avLst/>
          </a:prstGeom>
          <a:noFill/>
        </p:spPr>
        <p:txBody>
          <a:bodyPr wrap="none">
            <a:spAutoFit/>
          </a:bodyPr>
          <a:lstStyle/>
          <a:p>
            <a:pPr algn="r"/>
            <a:r>
              <a:rPr lang="ja-JP" altLang="en-US" sz="1600" i="1" dirty="0">
                <a:solidFill>
                  <a:srgbClr val="ED7D31"/>
                </a:solidFill>
                <a:effectLst>
                  <a:glow rad="127000">
                    <a:schemeClr val="bg1"/>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在宅</a:t>
            </a:r>
            <a:endParaRPr lang="en-US" altLang="ja-JP" sz="1600" i="1" dirty="0">
              <a:solidFill>
                <a:srgbClr val="ED7D31"/>
              </a:solidFill>
              <a:effectLst>
                <a:glow rad="127000">
                  <a:schemeClr val="bg1"/>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a:p>
            <a:pPr algn="r"/>
            <a:r>
              <a:rPr lang="ja-JP" altLang="en-US" sz="1050" i="1" dirty="0">
                <a:solidFill>
                  <a:srgbClr val="7F6000"/>
                </a:solidFill>
                <a:effectLst>
                  <a:glow rad="127000">
                    <a:schemeClr val="bg1"/>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避難</a:t>
            </a:r>
            <a:endParaRPr lang="en-US" altLang="ja-JP" sz="1050" i="1" dirty="0">
              <a:solidFill>
                <a:srgbClr val="7F6000"/>
              </a:solidFill>
              <a:effectLst>
                <a:glow rad="127000">
                  <a:schemeClr val="bg1"/>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p:txBody>
      </p:sp>
      <p:sp>
        <p:nvSpPr>
          <p:cNvPr id="122" name="正方形/長方形 121">
            <a:extLst>
              <a:ext uri="{FF2B5EF4-FFF2-40B4-BE49-F238E27FC236}">
                <a16:creationId xmlns:a16="http://schemas.microsoft.com/office/drawing/2014/main" id="{01727B3E-1EAE-430E-94EC-8EE4595540B1}"/>
              </a:ext>
            </a:extLst>
          </p:cNvPr>
          <p:cNvSpPr/>
          <p:nvPr/>
        </p:nvSpPr>
        <p:spPr>
          <a:xfrm>
            <a:off x="5770997" y="8917500"/>
            <a:ext cx="1005403" cy="307777"/>
          </a:xfrm>
          <a:prstGeom prst="rect">
            <a:avLst/>
          </a:prstGeom>
          <a:noFill/>
        </p:spPr>
        <p:txBody>
          <a:bodyPr wrap="none">
            <a:spAutoFit/>
          </a:bodyPr>
          <a:lstStyle/>
          <a:p>
            <a:r>
              <a:rPr lang="ja-JP" altLang="en-US" sz="1400" i="1" dirty="0">
                <a:solidFill>
                  <a:srgbClr val="ED7D31"/>
                </a:solidFill>
                <a:effectLst>
                  <a:glow rad="127000">
                    <a:schemeClr val="bg1"/>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避難所</a:t>
            </a:r>
            <a:r>
              <a:rPr lang="ja-JP" altLang="en-US" sz="1100" i="1" dirty="0">
                <a:solidFill>
                  <a:srgbClr val="7F6000"/>
                </a:solidFill>
                <a:effectLst>
                  <a:glow rad="127000">
                    <a:schemeClr val="bg1"/>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避難</a:t>
            </a:r>
            <a:endParaRPr lang="en-US" altLang="ja-JP" sz="1400" i="1" dirty="0">
              <a:solidFill>
                <a:srgbClr val="7F6000"/>
              </a:solidFill>
              <a:effectLst>
                <a:glow rad="127000">
                  <a:schemeClr val="bg1"/>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p:txBody>
      </p:sp>
      <p:sp>
        <p:nvSpPr>
          <p:cNvPr id="123" name="正方形/長方形 122">
            <a:extLst>
              <a:ext uri="{FF2B5EF4-FFF2-40B4-BE49-F238E27FC236}">
                <a16:creationId xmlns:a16="http://schemas.microsoft.com/office/drawing/2014/main" id="{57F87447-E6F5-4D38-8B35-2C07596188D2}"/>
              </a:ext>
            </a:extLst>
          </p:cNvPr>
          <p:cNvSpPr/>
          <p:nvPr/>
        </p:nvSpPr>
        <p:spPr>
          <a:xfrm>
            <a:off x="6150592" y="7791041"/>
            <a:ext cx="646331" cy="623248"/>
          </a:xfrm>
          <a:prstGeom prst="rect">
            <a:avLst/>
          </a:prstGeom>
          <a:noFill/>
        </p:spPr>
        <p:txBody>
          <a:bodyPr wrap="none">
            <a:spAutoFit/>
          </a:bodyPr>
          <a:lstStyle/>
          <a:p>
            <a:pPr algn="r"/>
            <a:r>
              <a:rPr lang="ja-JP" altLang="en-US" sz="1200" i="1" dirty="0">
                <a:solidFill>
                  <a:srgbClr val="ED7D31"/>
                </a:solidFill>
                <a:effectLst>
                  <a:glow rad="127000">
                    <a:schemeClr val="bg1"/>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親戚・</a:t>
            </a:r>
            <a:endParaRPr lang="en-US" altLang="ja-JP" sz="1200" i="1" dirty="0">
              <a:solidFill>
                <a:srgbClr val="ED7D31"/>
              </a:solidFill>
              <a:effectLst>
                <a:glow rad="127000">
                  <a:schemeClr val="bg1"/>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a:p>
            <a:pPr algn="r"/>
            <a:r>
              <a:rPr lang="ja-JP" altLang="en-US" sz="1200" i="1" dirty="0">
                <a:solidFill>
                  <a:srgbClr val="ED7D31"/>
                </a:solidFill>
                <a:effectLst>
                  <a:glow rad="127000">
                    <a:schemeClr val="bg1"/>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知人宅</a:t>
            </a:r>
            <a:endParaRPr lang="en-US" altLang="ja-JP" sz="1200" i="1" dirty="0">
              <a:solidFill>
                <a:srgbClr val="ED7D31"/>
              </a:solidFill>
              <a:effectLst>
                <a:glow rad="127000">
                  <a:schemeClr val="bg1"/>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a:p>
            <a:pPr algn="r"/>
            <a:r>
              <a:rPr lang="ja-JP" altLang="en-US" sz="1050" i="1" dirty="0">
                <a:solidFill>
                  <a:srgbClr val="7F6000"/>
                </a:solidFill>
                <a:effectLst>
                  <a:glow rad="127000">
                    <a:schemeClr val="bg1"/>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避難</a:t>
            </a:r>
            <a:endParaRPr lang="en-US" altLang="ja-JP" sz="1050" i="1" dirty="0">
              <a:solidFill>
                <a:srgbClr val="7F6000"/>
              </a:solidFill>
              <a:effectLst>
                <a:glow rad="127000">
                  <a:schemeClr val="bg1"/>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p:txBody>
      </p:sp>
      <p:grpSp>
        <p:nvGrpSpPr>
          <p:cNvPr id="124" name="グループ化 123">
            <a:extLst>
              <a:ext uri="{FF2B5EF4-FFF2-40B4-BE49-F238E27FC236}">
                <a16:creationId xmlns:a16="http://schemas.microsoft.com/office/drawing/2014/main" id="{3DC7F36D-16F0-45E6-9651-9512512D4FDD}"/>
              </a:ext>
            </a:extLst>
          </p:cNvPr>
          <p:cNvGrpSpPr/>
          <p:nvPr/>
        </p:nvGrpSpPr>
        <p:grpSpPr>
          <a:xfrm>
            <a:off x="4521015" y="7566293"/>
            <a:ext cx="335364" cy="318362"/>
            <a:chOff x="1871653" y="2525792"/>
            <a:chExt cx="726837" cy="689988"/>
          </a:xfrm>
        </p:grpSpPr>
        <p:cxnSp>
          <p:nvCxnSpPr>
            <p:cNvPr id="125" name="直線矢印コネクタ 124">
              <a:extLst>
                <a:ext uri="{FF2B5EF4-FFF2-40B4-BE49-F238E27FC236}">
                  <a16:creationId xmlns:a16="http://schemas.microsoft.com/office/drawing/2014/main" id="{871848D9-F6F5-40EA-843B-2A786C97C1B3}"/>
                </a:ext>
              </a:extLst>
            </p:cNvPr>
            <p:cNvCxnSpPr>
              <a:cxnSpLocks/>
              <a:stCxn id="74" idx="2"/>
              <a:endCxn id="97" idx="0"/>
            </p:cNvCxnSpPr>
            <p:nvPr/>
          </p:nvCxnSpPr>
          <p:spPr>
            <a:xfrm>
              <a:off x="2598490" y="2525792"/>
              <a:ext cx="0" cy="689988"/>
            </a:xfrm>
            <a:prstGeom prst="straightConnector1">
              <a:avLst/>
            </a:prstGeom>
            <a:ln w="38100">
              <a:solidFill>
                <a:srgbClr val="495677"/>
              </a:solidFill>
              <a:tailEnd type="arrow" w="lg" len="sm"/>
            </a:ln>
          </p:spPr>
          <p:style>
            <a:lnRef idx="1">
              <a:schemeClr val="accent1"/>
            </a:lnRef>
            <a:fillRef idx="0">
              <a:schemeClr val="accent1"/>
            </a:fillRef>
            <a:effectRef idx="0">
              <a:schemeClr val="accent1"/>
            </a:effectRef>
            <a:fontRef idx="minor">
              <a:schemeClr val="tx1"/>
            </a:fontRef>
          </p:style>
        </p:cxnSp>
        <p:sp>
          <p:nvSpPr>
            <p:cNvPr id="126" name="テキスト ボックス 125">
              <a:extLst>
                <a:ext uri="{FF2B5EF4-FFF2-40B4-BE49-F238E27FC236}">
                  <a16:creationId xmlns:a16="http://schemas.microsoft.com/office/drawing/2014/main" id="{DA4A8C10-EC7A-4C24-945F-7CED585A41D9}"/>
                </a:ext>
              </a:extLst>
            </p:cNvPr>
            <p:cNvSpPr txBox="1"/>
            <p:nvPr/>
          </p:nvSpPr>
          <p:spPr bwMode="auto">
            <a:xfrm>
              <a:off x="1871653" y="2553175"/>
              <a:ext cx="444695" cy="53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rtlCol="0" anchor="ctr" anchorCtr="0">
              <a:spAutoFit/>
            </a:bodyPr>
            <a:lstStyle/>
            <a:p>
              <a:pPr defTabSz="914400">
                <a:spcBef>
                  <a:spcPct val="0"/>
                </a:spcBef>
              </a:pPr>
              <a:r>
                <a:rPr kumimoji="1" lang="en-US" altLang="ja-JP" sz="1600" dirty="0">
                  <a:solidFill>
                    <a:srgbClr val="495677"/>
                  </a:solidFill>
                  <a:latin typeface="HGP創英角ｺﾞｼｯｸUB"/>
                  <a:ea typeface="HGP創英角ｺﾞｼｯｸUB"/>
                </a:rPr>
                <a:t>×</a:t>
              </a:r>
              <a:endParaRPr kumimoji="1" lang="ja-JP" altLang="en-US" sz="1600" dirty="0">
                <a:solidFill>
                  <a:srgbClr val="495677"/>
                </a:solidFill>
                <a:latin typeface="HGP創英角ｺﾞｼｯｸUB"/>
                <a:ea typeface="HGP創英角ｺﾞｼｯｸUB"/>
              </a:endParaRPr>
            </a:p>
          </p:txBody>
        </p:sp>
      </p:grpSp>
      <p:grpSp>
        <p:nvGrpSpPr>
          <p:cNvPr id="133" name="グループ化 132">
            <a:extLst>
              <a:ext uri="{FF2B5EF4-FFF2-40B4-BE49-F238E27FC236}">
                <a16:creationId xmlns:a16="http://schemas.microsoft.com/office/drawing/2014/main" id="{2AFDF438-EE1F-4B57-B11E-8E3ADE2C5D81}"/>
              </a:ext>
            </a:extLst>
          </p:cNvPr>
          <p:cNvGrpSpPr/>
          <p:nvPr/>
        </p:nvGrpSpPr>
        <p:grpSpPr>
          <a:xfrm>
            <a:off x="4521015" y="8532463"/>
            <a:ext cx="335364" cy="352133"/>
            <a:chOff x="1871653" y="4619787"/>
            <a:chExt cx="726837" cy="763181"/>
          </a:xfrm>
        </p:grpSpPr>
        <p:cxnSp>
          <p:nvCxnSpPr>
            <p:cNvPr id="134" name="直線矢印コネクタ 133">
              <a:extLst>
                <a:ext uri="{FF2B5EF4-FFF2-40B4-BE49-F238E27FC236}">
                  <a16:creationId xmlns:a16="http://schemas.microsoft.com/office/drawing/2014/main" id="{63BC69D6-B171-4158-899B-757D74DB3531}"/>
                </a:ext>
              </a:extLst>
            </p:cNvPr>
            <p:cNvCxnSpPr>
              <a:cxnSpLocks/>
              <a:stCxn id="97" idx="2"/>
              <a:endCxn id="117" idx="0"/>
            </p:cNvCxnSpPr>
            <p:nvPr/>
          </p:nvCxnSpPr>
          <p:spPr>
            <a:xfrm>
              <a:off x="2598490" y="4619787"/>
              <a:ext cx="0" cy="763181"/>
            </a:xfrm>
            <a:prstGeom prst="straightConnector1">
              <a:avLst/>
            </a:prstGeom>
            <a:ln w="38100">
              <a:solidFill>
                <a:srgbClr val="495677"/>
              </a:solidFill>
              <a:tailEnd type="arrow" w="lg" len="sm"/>
            </a:ln>
          </p:spPr>
          <p:style>
            <a:lnRef idx="1">
              <a:schemeClr val="accent1"/>
            </a:lnRef>
            <a:fillRef idx="0">
              <a:schemeClr val="accent1"/>
            </a:fillRef>
            <a:effectRef idx="0">
              <a:schemeClr val="accent1"/>
            </a:effectRef>
            <a:fontRef idx="minor">
              <a:schemeClr val="tx1"/>
            </a:fontRef>
          </p:style>
        </p:cxnSp>
        <p:sp>
          <p:nvSpPr>
            <p:cNvPr id="135" name="テキスト ボックス 134">
              <a:extLst>
                <a:ext uri="{FF2B5EF4-FFF2-40B4-BE49-F238E27FC236}">
                  <a16:creationId xmlns:a16="http://schemas.microsoft.com/office/drawing/2014/main" id="{CB80B80F-6291-4E3E-9BDE-34C338280D01}"/>
                </a:ext>
              </a:extLst>
            </p:cNvPr>
            <p:cNvSpPr txBox="1"/>
            <p:nvPr/>
          </p:nvSpPr>
          <p:spPr bwMode="auto">
            <a:xfrm>
              <a:off x="1871653" y="4687671"/>
              <a:ext cx="444695" cy="53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rtlCol="0" anchor="ctr" anchorCtr="0">
              <a:spAutoFit/>
            </a:bodyPr>
            <a:lstStyle/>
            <a:p>
              <a:pPr defTabSz="914400">
                <a:spcBef>
                  <a:spcPct val="0"/>
                </a:spcBef>
              </a:pPr>
              <a:r>
                <a:rPr kumimoji="1" lang="en-US" altLang="ja-JP" sz="1600" dirty="0">
                  <a:solidFill>
                    <a:srgbClr val="495677"/>
                  </a:solidFill>
                  <a:latin typeface="HGP創英角ｺﾞｼｯｸUB"/>
                  <a:ea typeface="HGP創英角ｺﾞｼｯｸUB"/>
                </a:rPr>
                <a:t>×</a:t>
              </a:r>
              <a:endParaRPr kumimoji="1" lang="ja-JP" altLang="en-US" sz="1600" dirty="0">
                <a:solidFill>
                  <a:srgbClr val="495677"/>
                </a:solidFill>
                <a:latin typeface="HGP創英角ｺﾞｼｯｸUB"/>
                <a:ea typeface="HGP創英角ｺﾞｼｯｸUB"/>
              </a:endParaRPr>
            </a:p>
          </p:txBody>
        </p:sp>
      </p:grpSp>
      <p:sp>
        <p:nvSpPr>
          <p:cNvPr id="136" name="テキスト ボックス 135">
            <a:extLst>
              <a:ext uri="{FF2B5EF4-FFF2-40B4-BE49-F238E27FC236}">
                <a16:creationId xmlns:a16="http://schemas.microsoft.com/office/drawing/2014/main" id="{646D9B4F-FC5A-4469-A9B7-82366F2944B1}"/>
              </a:ext>
            </a:extLst>
          </p:cNvPr>
          <p:cNvSpPr txBox="1"/>
          <p:nvPr/>
        </p:nvSpPr>
        <p:spPr>
          <a:xfrm>
            <a:off x="4614405" y="9419757"/>
            <a:ext cx="1524456" cy="153888"/>
          </a:xfrm>
          <a:prstGeom prst="rect">
            <a:avLst/>
          </a:prstGeom>
          <a:noFill/>
        </p:spPr>
        <p:txBody>
          <a:bodyPr wrap="none" lIns="0" tIns="0" rIns="0" bIns="0" anchor="ctr" anchorCtr="0">
            <a:spAutoFit/>
          </a:bodyPr>
          <a:lstStyle/>
          <a:p>
            <a:pPr marL="450850" indent="-450850" algn="ctr" defTabSz="457200"/>
            <a:r>
              <a:rPr kumimoji="0" lang="ja-JP" altLang="en-US" sz="1000" dirty="0">
                <a:solidFill>
                  <a:prstClr val="black"/>
                </a:solidFill>
                <a:latin typeface="Arial"/>
              </a:rPr>
              <a:t>▲ 「分散避難」を考える流れ</a:t>
            </a:r>
          </a:p>
        </p:txBody>
      </p:sp>
      <p:sp>
        <p:nvSpPr>
          <p:cNvPr id="120" name="正方形/長方形 119">
            <a:extLst>
              <a:ext uri="{FF2B5EF4-FFF2-40B4-BE49-F238E27FC236}">
                <a16:creationId xmlns:a16="http://schemas.microsoft.com/office/drawing/2014/main" id="{282AD48D-259A-45A8-84C8-F6303C539AC8}"/>
              </a:ext>
            </a:extLst>
          </p:cNvPr>
          <p:cNvSpPr/>
          <p:nvPr/>
        </p:nvSpPr>
        <p:spPr>
          <a:xfrm rot="10800000" flipV="1">
            <a:off x="0" y="9654000"/>
            <a:ext cx="6857999" cy="252000"/>
          </a:xfrm>
          <a:prstGeom prst="rect">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7" name="正方形/長方形 136">
            <a:extLst>
              <a:ext uri="{FF2B5EF4-FFF2-40B4-BE49-F238E27FC236}">
                <a16:creationId xmlns:a16="http://schemas.microsoft.com/office/drawing/2014/main" id="{1DA3AA5D-8AEE-4058-83EB-FCA22D80FCB1}"/>
              </a:ext>
            </a:extLst>
          </p:cNvPr>
          <p:cNvSpPr/>
          <p:nvPr/>
        </p:nvSpPr>
        <p:spPr>
          <a:xfrm rot="10800000" flipV="1">
            <a:off x="0" y="2405583"/>
            <a:ext cx="6857999" cy="72000"/>
          </a:xfrm>
          <a:prstGeom prst="rect">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342367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Picture 6" descr="sc08-29">
            <a:extLst>
              <a:ext uri="{FF2B5EF4-FFF2-40B4-BE49-F238E27FC236}">
                <a16:creationId xmlns:a16="http://schemas.microsoft.com/office/drawing/2014/main" id="{85B468A4-0110-4603-82EA-037460505F6B}"/>
              </a:ext>
            </a:extLst>
          </p:cNvPr>
          <p:cNvPicPr>
            <a:picLocks noChangeAspect="1" noChangeArrowheads="1"/>
          </p:cNvPicPr>
          <p:nvPr/>
        </p:nvPicPr>
        <p:blipFill rotWithShape="1">
          <a:blip r:embed="rId2" cstate="print"/>
          <a:srcRect l="3297" t="8457" r="2905" b="7628"/>
          <a:stretch/>
        </p:blipFill>
        <p:spPr bwMode="auto">
          <a:xfrm>
            <a:off x="3807087" y="4826377"/>
            <a:ext cx="2862000" cy="1908000"/>
          </a:xfrm>
          <a:prstGeom prst="rect">
            <a:avLst/>
          </a:prstGeom>
          <a:solidFill>
            <a:schemeClr val="accent1"/>
          </a:solidFill>
          <a:ln w="9525">
            <a:noFill/>
            <a:miter lim="800000"/>
            <a:headEnd/>
            <a:tailEnd/>
          </a:ln>
        </p:spPr>
      </p:pic>
      <p:pic>
        <p:nvPicPr>
          <p:cNvPr id="69" name="図 68" descr="山の景色&#10;&#10;自動的に生成された説明">
            <a:extLst>
              <a:ext uri="{FF2B5EF4-FFF2-40B4-BE49-F238E27FC236}">
                <a16:creationId xmlns:a16="http://schemas.microsoft.com/office/drawing/2014/main" id="{7CE2E15D-19C0-41B9-B433-5218470DAA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97636" y="2576084"/>
            <a:ext cx="2862000" cy="1908000"/>
          </a:xfrm>
          <a:prstGeom prst="rect">
            <a:avLst/>
          </a:prstGeom>
        </p:spPr>
      </p:pic>
      <p:pic>
        <p:nvPicPr>
          <p:cNvPr id="60" name="図 59">
            <a:extLst>
              <a:ext uri="{FF2B5EF4-FFF2-40B4-BE49-F238E27FC236}">
                <a16:creationId xmlns:a16="http://schemas.microsoft.com/office/drawing/2014/main" id="{928ADD86-8768-4D03-891D-3707798995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5" r="4215" b="18481"/>
          <a:stretch/>
        </p:blipFill>
        <p:spPr>
          <a:xfrm>
            <a:off x="897636" y="4826377"/>
            <a:ext cx="2862000" cy="1908000"/>
          </a:xfrm>
          <a:prstGeom prst="rect">
            <a:avLst/>
          </a:prstGeom>
        </p:spPr>
      </p:pic>
      <p:sp>
        <p:nvSpPr>
          <p:cNvPr id="62" name="テキスト ボックス 61"/>
          <p:cNvSpPr txBox="1"/>
          <p:nvPr/>
        </p:nvSpPr>
        <p:spPr>
          <a:xfrm>
            <a:off x="843623" y="4443797"/>
            <a:ext cx="1242648" cy="261610"/>
          </a:xfrm>
          <a:prstGeom prst="rect">
            <a:avLst/>
          </a:prstGeom>
          <a:noFill/>
        </p:spPr>
        <p:txBody>
          <a:bodyPr wrap="none" rtlCol="0">
            <a:spAutoFit/>
          </a:bodyPr>
          <a:lstStyle/>
          <a:p>
            <a:r>
              <a:rPr kumimoji="1" lang="ja-JP" altLang="en-US" sz="1100" dirty="0">
                <a:latin typeface="HGP創英角ｺﾞｼｯｸUB" panose="020B0900000000000000" pitchFamily="50" charset="-128"/>
                <a:ea typeface="HGP創英角ｺﾞｼｯｸUB" panose="020B0900000000000000" pitchFamily="50" charset="-128"/>
              </a:rPr>
              <a:t>令和２年７月豪雨</a:t>
            </a:r>
          </a:p>
        </p:txBody>
      </p:sp>
      <p:sp>
        <p:nvSpPr>
          <p:cNvPr id="63" name="テキスト ボックス 62"/>
          <p:cNvSpPr txBox="1"/>
          <p:nvPr/>
        </p:nvSpPr>
        <p:spPr>
          <a:xfrm>
            <a:off x="892877" y="1756389"/>
            <a:ext cx="5757722" cy="726866"/>
          </a:xfrm>
          <a:prstGeom prst="rect">
            <a:avLst/>
          </a:prstGeom>
          <a:noFill/>
        </p:spPr>
        <p:txBody>
          <a:bodyPr wrap="square" lIns="36000" rIns="36000" rtlCol="0">
            <a:spAutoFit/>
          </a:bodyPr>
          <a:lstStyle/>
          <a:p>
            <a:pPr indent="144000" algn="just">
              <a:lnSpc>
                <a:spcPct val="120000"/>
              </a:lnSpc>
            </a:pPr>
            <a:r>
              <a:rPr kumimoji="1" lang="ja-JP" altLang="en-US" sz="1150" dirty="0">
                <a:latin typeface="ＭＳ 明朝" panose="02020609040205080304" pitchFamily="17" charset="-128"/>
                <a:ea typeface="ＭＳ 明朝" panose="02020609040205080304" pitchFamily="17" charset="-128"/>
              </a:rPr>
              <a:t>毎年全国で</a:t>
            </a:r>
            <a:r>
              <a:rPr lang="ja-JP" altLang="en-US" sz="1150" dirty="0">
                <a:latin typeface="ＭＳ 明朝" panose="02020609040205080304" pitchFamily="17" charset="-128"/>
                <a:ea typeface="ＭＳ 明朝" panose="02020609040205080304" pitchFamily="17" charset="-128"/>
              </a:rPr>
              <a:t>水害</a:t>
            </a:r>
            <a:r>
              <a:rPr kumimoji="1" lang="ja-JP" altLang="en-US" sz="1150" dirty="0">
                <a:latin typeface="ＭＳ 明朝" panose="02020609040205080304" pitchFamily="17" charset="-128"/>
                <a:ea typeface="ＭＳ 明朝" panose="02020609040205080304" pitchFamily="17" charset="-128"/>
              </a:rPr>
              <a:t>などの災害が増えています。また、水害</a:t>
            </a:r>
            <a:r>
              <a:rPr lang="ja-JP" altLang="en-US" sz="1150" dirty="0">
                <a:latin typeface="ＭＳ 明朝" panose="02020609040205080304" pitchFamily="17" charset="-128"/>
                <a:ea typeface="ＭＳ 明朝" panose="02020609040205080304" pitchFamily="17" charset="-128"/>
              </a:rPr>
              <a:t>によって多くの被害が出ています。亡くなってしまった方もいます。</a:t>
            </a:r>
            <a:endParaRPr lang="en-US" altLang="ja-JP" sz="1150" dirty="0">
              <a:latin typeface="ＭＳ 明朝" panose="02020609040205080304" pitchFamily="17" charset="-128"/>
              <a:ea typeface="ＭＳ 明朝" panose="02020609040205080304" pitchFamily="17" charset="-128"/>
            </a:endParaRPr>
          </a:p>
          <a:p>
            <a:pPr indent="144000" algn="just">
              <a:lnSpc>
                <a:spcPct val="120000"/>
              </a:lnSpc>
              <a:spcBef>
                <a:spcPts val="150"/>
              </a:spcBef>
            </a:pPr>
            <a:r>
              <a:rPr kumimoji="1" lang="ja-JP" altLang="en-US" sz="1150" dirty="0">
                <a:latin typeface="ＭＳ 明朝" panose="02020609040205080304" pitchFamily="17" charset="-128"/>
                <a:ea typeface="ＭＳ 明朝" panose="02020609040205080304" pitchFamily="17" charset="-128"/>
              </a:rPr>
              <a:t>平成</a:t>
            </a:r>
            <a:r>
              <a:rPr kumimoji="1" lang="en-US" altLang="ja-JP" sz="1150" dirty="0">
                <a:latin typeface="ＭＳ 明朝" panose="02020609040205080304" pitchFamily="17" charset="-128"/>
                <a:ea typeface="ＭＳ 明朝" panose="02020609040205080304" pitchFamily="17" charset="-128"/>
              </a:rPr>
              <a:t>16</a:t>
            </a:r>
            <a:r>
              <a:rPr kumimoji="1" lang="ja-JP" altLang="en-US" sz="1150" dirty="0">
                <a:latin typeface="ＭＳ 明朝" panose="02020609040205080304" pitchFamily="17" charset="-128"/>
                <a:ea typeface="ＭＳ 明朝" panose="02020609040205080304" pitchFamily="17" charset="-128"/>
              </a:rPr>
              <a:t>年台風</a:t>
            </a:r>
            <a:r>
              <a:rPr kumimoji="1" lang="en-US" altLang="ja-JP" sz="1150" dirty="0">
                <a:latin typeface="ＭＳ 明朝" panose="02020609040205080304" pitchFamily="17" charset="-128"/>
                <a:ea typeface="ＭＳ 明朝" panose="02020609040205080304" pitchFamily="17" charset="-128"/>
              </a:rPr>
              <a:t>23</a:t>
            </a:r>
            <a:r>
              <a:rPr kumimoji="1" lang="ja-JP" altLang="en-US" sz="1150" dirty="0">
                <a:latin typeface="ＭＳ 明朝" panose="02020609040205080304" pitchFamily="17" charset="-128"/>
                <a:ea typeface="ＭＳ 明朝" panose="02020609040205080304" pitchFamily="17" charset="-128"/>
              </a:rPr>
              <a:t>号</a:t>
            </a:r>
            <a:r>
              <a:rPr lang="ja-JP" altLang="en-US" sz="1150" dirty="0">
                <a:latin typeface="ＭＳ 明朝" panose="02020609040205080304" pitchFamily="17" charset="-128"/>
                <a:ea typeface="ＭＳ 明朝" panose="02020609040205080304" pitchFamily="17" charset="-128"/>
              </a:rPr>
              <a:t>では、豊岡市も</a:t>
            </a:r>
            <a:r>
              <a:rPr kumimoji="1" lang="ja-JP" altLang="en-US" sz="1150" dirty="0">
                <a:latin typeface="ＭＳ 明朝" panose="02020609040205080304" pitchFamily="17" charset="-128"/>
                <a:ea typeface="ＭＳ 明朝" panose="02020609040205080304" pitchFamily="17" charset="-128"/>
              </a:rPr>
              <a:t>大きな被害を受けました。</a:t>
            </a:r>
            <a:endParaRPr kumimoji="1" lang="en-US" altLang="ja-JP" sz="1150" dirty="0">
              <a:latin typeface="ＭＳ 明朝" panose="02020609040205080304" pitchFamily="17" charset="-128"/>
              <a:ea typeface="ＭＳ 明朝" panose="02020609040205080304" pitchFamily="17" charset="-128"/>
            </a:endParaRPr>
          </a:p>
        </p:txBody>
      </p:sp>
      <p:sp>
        <p:nvSpPr>
          <p:cNvPr id="64" name="テキスト ボックス 63"/>
          <p:cNvSpPr txBox="1"/>
          <p:nvPr/>
        </p:nvSpPr>
        <p:spPr>
          <a:xfrm>
            <a:off x="808707" y="6703586"/>
            <a:ext cx="1295547" cy="261610"/>
          </a:xfrm>
          <a:prstGeom prst="rect">
            <a:avLst/>
          </a:prstGeom>
          <a:noFill/>
        </p:spPr>
        <p:txBody>
          <a:bodyPr wrap="none" rtlCol="0">
            <a:spAutoFit/>
          </a:bodyPr>
          <a:lstStyle/>
          <a:p>
            <a:r>
              <a:rPr kumimoji="1" lang="ja-JP" altLang="en-US" sz="1100" dirty="0">
                <a:latin typeface="HGP創英角ｺﾞｼｯｸUB" panose="020B0900000000000000" pitchFamily="50" charset="-128"/>
                <a:ea typeface="HGP創英角ｺﾞｼｯｸUB" panose="020B0900000000000000" pitchFamily="50" charset="-128"/>
              </a:rPr>
              <a:t>平成</a:t>
            </a:r>
            <a:r>
              <a:rPr kumimoji="1" lang="en-US" altLang="ja-JP" sz="1100" dirty="0">
                <a:latin typeface="HGP創英角ｺﾞｼｯｸUB" panose="020B0900000000000000" pitchFamily="50" charset="-128"/>
                <a:ea typeface="HGP創英角ｺﾞｼｯｸUB" panose="020B0900000000000000" pitchFamily="50" charset="-128"/>
              </a:rPr>
              <a:t>30</a:t>
            </a:r>
            <a:r>
              <a:rPr kumimoji="1" lang="ja-JP" altLang="en-US" sz="1100" dirty="0">
                <a:latin typeface="HGP創英角ｺﾞｼｯｸUB" panose="020B0900000000000000" pitchFamily="50" charset="-128"/>
                <a:ea typeface="HGP創英角ｺﾞｼｯｸUB" panose="020B0900000000000000" pitchFamily="50" charset="-128"/>
              </a:rPr>
              <a:t>年</a:t>
            </a:r>
            <a:r>
              <a:rPr kumimoji="1" lang="en-US" altLang="ja-JP" sz="1100" dirty="0">
                <a:latin typeface="HGP創英角ｺﾞｼｯｸUB" panose="020B0900000000000000" pitchFamily="50" charset="-128"/>
                <a:ea typeface="HGP創英角ｺﾞｼｯｸUB" panose="020B0900000000000000" pitchFamily="50" charset="-128"/>
              </a:rPr>
              <a:t>7</a:t>
            </a:r>
            <a:r>
              <a:rPr kumimoji="1" lang="ja-JP" altLang="en-US" sz="1100" dirty="0">
                <a:latin typeface="HGP創英角ｺﾞｼｯｸUB" panose="020B0900000000000000" pitchFamily="50" charset="-128"/>
                <a:ea typeface="HGP創英角ｺﾞｼｯｸUB" panose="020B0900000000000000" pitchFamily="50" charset="-128"/>
              </a:rPr>
              <a:t>月豪雨</a:t>
            </a:r>
          </a:p>
        </p:txBody>
      </p:sp>
      <p:sp>
        <p:nvSpPr>
          <p:cNvPr id="67" name="角丸四角形 66"/>
          <p:cNvSpPr/>
          <p:nvPr/>
        </p:nvSpPr>
        <p:spPr>
          <a:xfrm>
            <a:off x="945796" y="322880"/>
            <a:ext cx="5762551" cy="792213"/>
          </a:xfrm>
          <a:prstGeom prst="roundRect">
            <a:avLst>
              <a:gd name="adj" fmla="val 42786"/>
            </a:avLst>
          </a:prstGeom>
          <a:noFill/>
          <a:ln w="38100">
            <a:solidFill>
              <a:srgbClr val="4964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角丸四角形 69"/>
          <p:cNvSpPr/>
          <p:nvPr/>
        </p:nvSpPr>
        <p:spPr>
          <a:xfrm>
            <a:off x="1003544" y="373752"/>
            <a:ext cx="5647054" cy="690468"/>
          </a:xfrm>
          <a:prstGeom prst="roundRect">
            <a:avLst>
              <a:gd name="adj" fmla="val 42786"/>
            </a:avLst>
          </a:prstGeom>
          <a:noFill/>
          <a:ln w="12700">
            <a:solidFill>
              <a:srgbClr val="4964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1870016" y="518932"/>
            <a:ext cx="3826689" cy="384721"/>
          </a:xfrm>
          <a:prstGeom prst="rect">
            <a:avLst/>
          </a:prstGeom>
          <a:noFill/>
        </p:spPr>
        <p:txBody>
          <a:bodyPr vert="horz" wrap="none" rtlCol="0">
            <a:spAutoFit/>
          </a:bodyPr>
          <a:lstStyle/>
          <a:p>
            <a:r>
              <a:rPr kumimoji="1" lang="ja-JP" altLang="en-US" sz="1900" dirty="0">
                <a:effectLst/>
                <a:latin typeface="HGP創英角ｺﾞｼｯｸUB" panose="020B0900000000000000" pitchFamily="50" charset="-128"/>
                <a:ea typeface="HGP創英角ｺﾞｼｯｸUB" panose="020B0900000000000000" pitchFamily="50" charset="-128"/>
              </a:rPr>
              <a:t>避難できない人間の心理を理解する</a:t>
            </a:r>
          </a:p>
        </p:txBody>
      </p:sp>
      <p:sp>
        <p:nvSpPr>
          <p:cNvPr id="71" name="テキスト ボックス 70"/>
          <p:cNvSpPr txBox="1"/>
          <p:nvPr/>
        </p:nvSpPr>
        <p:spPr>
          <a:xfrm>
            <a:off x="892877" y="2539704"/>
            <a:ext cx="1535027" cy="540725"/>
          </a:xfrm>
          <a:prstGeom prst="rect">
            <a:avLst/>
          </a:prstGeom>
          <a:noFill/>
        </p:spPr>
        <p:txBody>
          <a:bodyPr wrap="square" rtlCol="0">
            <a:spAutoFit/>
          </a:bodyPr>
          <a:lstStyle/>
          <a:p>
            <a:pPr>
              <a:lnSpc>
                <a:spcPct val="120000"/>
              </a:lnSpc>
            </a:pPr>
            <a:r>
              <a:rPr lang="ja-JP" altLang="en-US" sz="1400" dirty="0">
                <a:effectLst>
                  <a:glow rad="127000">
                    <a:schemeClr val="bg1"/>
                  </a:glow>
                </a:effectLst>
                <a:latin typeface="HGP創英角ｺﾞｼｯｸUB" panose="020B0900000000000000" pitchFamily="50" charset="-128"/>
                <a:ea typeface="HGP創英角ｺﾞｼｯｸUB" panose="020B0900000000000000" pitchFamily="50" charset="-128"/>
              </a:rPr>
              <a:t>死者</a:t>
            </a:r>
            <a:r>
              <a:rPr lang="ja-JP" altLang="en-US" sz="2800" dirty="0">
                <a:effectLst>
                  <a:glow rad="127000">
                    <a:schemeClr val="bg1"/>
                  </a:glow>
                </a:effectLst>
                <a:latin typeface="HGP創英角ｺﾞｼｯｸUB" panose="020B0900000000000000" pitchFamily="50" charset="-128"/>
                <a:ea typeface="HGP創英角ｺﾞｼｯｸUB" panose="020B0900000000000000" pitchFamily="50" charset="-128"/>
              </a:rPr>
              <a:t>８４</a:t>
            </a:r>
            <a:r>
              <a:rPr lang="ja-JP" altLang="en-US" sz="1400" dirty="0">
                <a:effectLst>
                  <a:glow rad="127000">
                    <a:schemeClr val="bg1"/>
                  </a:glow>
                </a:effectLst>
                <a:latin typeface="HGP創英角ｺﾞｼｯｸUB" panose="020B0900000000000000" pitchFamily="50" charset="-128"/>
                <a:ea typeface="HGP創英角ｺﾞｼｯｸUB" panose="020B0900000000000000" pitchFamily="50" charset="-128"/>
              </a:rPr>
              <a:t>名</a:t>
            </a:r>
            <a:endParaRPr kumimoji="1" lang="en-US" altLang="ja-JP" sz="1400" dirty="0">
              <a:effectLst>
                <a:glow rad="127000">
                  <a:schemeClr val="bg1"/>
                </a:glow>
              </a:effectLst>
              <a:latin typeface="HGP創英角ｺﾞｼｯｸUB" panose="020B0900000000000000" pitchFamily="50" charset="-128"/>
              <a:ea typeface="HGP創英角ｺﾞｼｯｸUB" panose="020B0900000000000000" pitchFamily="50" charset="-128"/>
            </a:endParaRPr>
          </a:p>
        </p:txBody>
      </p:sp>
      <p:sp>
        <p:nvSpPr>
          <p:cNvPr id="74" name="テキスト ボックス 73"/>
          <p:cNvSpPr txBox="1"/>
          <p:nvPr/>
        </p:nvSpPr>
        <p:spPr>
          <a:xfrm>
            <a:off x="2654055" y="3980977"/>
            <a:ext cx="607859" cy="471604"/>
          </a:xfrm>
          <a:prstGeom prst="rect">
            <a:avLst/>
          </a:prstGeom>
          <a:noFill/>
        </p:spPr>
        <p:txBody>
          <a:bodyPr wrap="none" rtlCol="0">
            <a:spAutoFit/>
          </a:bodyPr>
          <a:lstStyle/>
          <a:p>
            <a:pPr>
              <a:lnSpc>
                <a:spcPct val="120000"/>
              </a:lnSpc>
            </a:pPr>
            <a:r>
              <a:rPr lang="ja-JP" altLang="en-US" sz="1100" dirty="0">
                <a:solidFill>
                  <a:srgbClr val="49647F"/>
                </a:solidFill>
                <a:effectLst>
                  <a:glow rad="127000">
                    <a:schemeClr val="bg1"/>
                  </a:glow>
                </a:effectLst>
                <a:latin typeface="HGP創英角ｺﾞｼｯｸUB" panose="020B0900000000000000" pitchFamily="50" charset="-128"/>
                <a:ea typeface="HGP創英角ｺﾞｼｯｸUB" panose="020B0900000000000000" pitchFamily="50" charset="-128"/>
              </a:rPr>
              <a:t>行方</a:t>
            </a:r>
            <a:endParaRPr lang="en-US" altLang="ja-JP" sz="1100" dirty="0">
              <a:solidFill>
                <a:srgbClr val="49647F"/>
              </a:solidFill>
              <a:effectLst>
                <a:glow rad="127000">
                  <a:schemeClr val="bg1"/>
                </a:glow>
              </a:effectLst>
              <a:latin typeface="HGP創英角ｺﾞｼｯｸUB" panose="020B0900000000000000" pitchFamily="50" charset="-128"/>
              <a:ea typeface="HGP創英角ｺﾞｼｯｸUB" panose="020B0900000000000000" pitchFamily="50" charset="-128"/>
            </a:endParaRPr>
          </a:p>
          <a:p>
            <a:pPr>
              <a:lnSpc>
                <a:spcPct val="120000"/>
              </a:lnSpc>
            </a:pPr>
            <a:r>
              <a:rPr lang="ja-JP" altLang="en-US" sz="1100" dirty="0">
                <a:solidFill>
                  <a:srgbClr val="49647F"/>
                </a:solidFill>
                <a:effectLst>
                  <a:glow rad="127000">
                    <a:schemeClr val="bg1"/>
                  </a:glow>
                </a:effectLst>
                <a:latin typeface="HGP創英角ｺﾞｼｯｸUB" panose="020B0900000000000000" pitchFamily="50" charset="-128"/>
                <a:ea typeface="HGP創英角ｺﾞｼｯｸUB" panose="020B0900000000000000" pitchFamily="50" charset="-128"/>
              </a:rPr>
              <a:t>不明者</a:t>
            </a:r>
            <a:endParaRPr kumimoji="1" lang="en-US" altLang="ja-JP" sz="1100" dirty="0">
              <a:solidFill>
                <a:srgbClr val="49647F"/>
              </a:solidFill>
              <a:effectLst>
                <a:glow rad="127000">
                  <a:schemeClr val="bg1"/>
                </a:glow>
              </a:effectLst>
              <a:latin typeface="HGP創英角ｺﾞｼｯｸUB" panose="020B0900000000000000" pitchFamily="50" charset="-128"/>
              <a:ea typeface="HGP創英角ｺﾞｼｯｸUB" panose="020B0900000000000000" pitchFamily="50" charset="-128"/>
            </a:endParaRPr>
          </a:p>
        </p:txBody>
      </p:sp>
      <p:sp>
        <p:nvSpPr>
          <p:cNvPr id="119" name="テキスト ボックス 118"/>
          <p:cNvSpPr txBox="1"/>
          <p:nvPr/>
        </p:nvSpPr>
        <p:spPr>
          <a:xfrm>
            <a:off x="2843681" y="2587521"/>
            <a:ext cx="907621" cy="261610"/>
          </a:xfrm>
          <a:prstGeom prst="rect">
            <a:avLst/>
          </a:prstGeom>
          <a:noFill/>
        </p:spPr>
        <p:txBody>
          <a:bodyPr wrap="none" rtlCol="0">
            <a:spAutoFit/>
          </a:bodyPr>
          <a:lstStyle/>
          <a:p>
            <a:pPr algn="r"/>
            <a:r>
              <a:rPr kumimoji="1" lang="en-US" altLang="ja-JP" sz="1100" dirty="0">
                <a:solidFill>
                  <a:schemeClr val="bg1"/>
                </a:solidFill>
                <a:effectLst>
                  <a:glow rad="127000">
                    <a:schemeClr val="tx1"/>
                  </a:glow>
                </a:effectLst>
                <a:latin typeface="HGP創英角ｺﾞｼｯｸUB" panose="020B0900000000000000" pitchFamily="50" charset="-128"/>
                <a:ea typeface="HGP創英角ｺﾞｼｯｸUB" panose="020B0900000000000000" pitchFamily="50" charset="-128"/>
              </a:rPr>
              <a:t>2020</a:t>
            </a:r>
            <a:r>
              <a:rPr kumimoji="1" lang="ja-JP" altLang="en-US" sz="1100" dirty="0">
                <a:solidFill>
                  <a:schemeClr val="bg1"/>
                </a:solidFill>
                <a:effectLst>
                  <a:glow rad="127000">
                    <a:schemeClr val="tx1"/>
                  </a:glow>
                </a:effectLst>
                <a:latin typeface="HGP創英角ｺﾞｼｯｸUB" panose="020B0900000000000000" pitchFamily="50" charset="-128"/>
                <a:ea typeface="HGP創英角ｺﾞｼｯｸUB" panose="020B0900000000000000" pitchFamily="50" charset="-128"/>
              </a:rPr>
              <a:t>年</a:t>
            </a:r>
            <a:r>
              <a:rPr lang="en-US" altLang="ja-JP" sz="1100" dirty="0">
                <a:solidFill>
                  <a:schemeClr val="bg1"/>
                </a:solidFill>
                <a:effectLst>
                  <a:glow rad="127000">
                    <a:schemeClr val="tx1"/>
                  </a:glow>
                </a:effectLst>
                <a:latin typeface="HGP創英角ｺﾞｼｯｸUB" panose="020B0900000000000000" pitchFamily="50" charset="-128"/>
                <a:ea typeface="HGP創英角ｺﾞｼｯｸUB" panose="020B0900000000000000" pitchFamily="50" charset="-128"/>
              </a:rPr>
              <a:t>7</a:t>
            </a:r>
            <a:r>
              <a:rPr lang="ja-JP" altLang="en-US" sz="1100" dirty="0">
                <a:solidFill>
                  <a:schemeClr val="bg1"/>
                </a:solidFill>
                <a:effectLst>
                  <a:glow rad="127000">
                    <a:schemeClr val="tx1"/>
                  </a:glow>
                </a:effectLst>
                <a:latin typeface="HGP創英角ｺﾞｼｯｸUB" panose="020B0900000000000000" pitchFamily="50" charset="-128"/>
                <a:ea typeface="HGP創英角ｺﾞｼｯｸUB" panose="020B0900000000000000" pitchFamily="50" charset="-128"/>
              </a:rPr>
              <a:t>月</a:t>
            </a:r>
            <a:endParaRPr kumimoji="1" lang="ja-JP" altLang="en-US" sz="1100" dirty="0">
              <a:solidFill>
                <a:schemeClr val="bg1"/>
              </a:solidFill>
              <a:effectLst>
                <a:glow rad="127000">
                  <a:schemeClr val="tx1"/>
                </a:glow>
              </a:effectLst>
              <a:latin typeface="HGP創英角ｺﾞｼｯｸUB" panose="020B0900000000000000" pitchFamily="50" charset="-128"/>
              <a:ea typeface="HGP創英角ｺﾞｼｯｸUB" panose="020B0900000000000000" pitchFamily="50" charset="-128"/>
            </a:endParaRPr>
          </a:p>
        </p:txBody>
      </p:sp>
      <p:sp>
        <p:nvSpPr>
          <p:cNvPr id="120" name="テキスト ボックス 119"/>
          <p:cNvSpPr txBox="1"/>
          <p:nvPr/>
        </p:nvSpPr>
        <p:spPr>
          <a:xfrm>
            <a:off x="2545509" y="4841856"/>
            <a:ext cx="1122423" cy="369332"/>
          </a:xfrm>
          <a:prstGeom prst="rect">
            <a:avLst/>
          </a:prstGeom>
          <a:noFill/>
        </p:spPr>
        <p:txBody>
          <a:bodyPr wrap="none" rtlCol="0">
            <a:spAutoFit/>
          </a:bodyPr>
          <a:lstStyle/>
          <a:p>
            <a:r>
              <a:rPr kumimoji="1" lang="en-US" altLang="ja-JP" sz="900" dirty="0">
                <a:solidFill>
                  <a:schemeClr val="bg1"/>
                </a:solidFill>
                <a:effectLst>
                  <a:glow rad="127000">
                    <a:schemeClr val="tx1"/>
                  </a:glow>
                </a:effectLst>
                <a:latin typeface="HGP創英角ｺﾞｼｯｸUB" panose="020B0900000000000000" pitchFamily="50" charset="-128"/>
                <a:ea typeface="HGP創英角ｺﾞｼｯｸUB" panose="020B0900000000000000" pitchFamily="50" charset="-128"/>
              </a:rPr>
              <a:t>2018</a:t>
            </a:r>
            <a:r>
              <a:rPr kumimoji="1" lang="ja-JP" altLang="en-US" sz="900" dirty="0">
                <a:solidFill>
                  <a:schemeClr val="bg1"/>
                </a:solidFill>
                <a:effectLst>
                  <a:glow rad="127000">
                    <a:schemeClr val="tx1"/>
                  </a:glow>
                </a:effectLst>
                <a:latin typeface="HGP創英角ｺﾞｼｯｸUB" panose="020B0900000000000000" pitchFamily="50" charset="-128"/>
                <a:ea typeface="HGP創英角ｺﾞｼｯｸUB" panose="020B0900000000000000" pitchFamily="50" charset="-128"/>
              </a:rPr>
              <a:t>年</a:t>
            </a:r>
            <a:endParaRPr kumimoji="1" lang="en-US" altLang="ja-JP" sz="900" dirty="0">
              <a:solidFill>
                <a:schemeClr val="bg1"/>
              </a:solidFill>
              <a:effectLst>
                <a:glow rad="127000">
                  <a:schemeClr val="tx1"/>
                </a:glow>
              </a:effectLst>
              <a:latin typeface="HGP創英角ｺﾞｼｯｸUB" panose="020B0900000000000000" pitchFamily="50" charset="-128"/>
              <a:ea typeface="HGP創英角ｺﾞｼｯｸUB" panose="020B0900000000000000" pitchFamily="50" charset="-128"/>
            </a:endParaRPr>
          </a:p>
          <a:p>
            <a:r>
              <a:rPr kumimoji="1" lang="en-US" altLang="ja-JP" sz="900" dirty="0">
                <a:solidFill>
                  <a:schemeClr val="bg1"/>
                </a:solidFill>
                <a:effectLst>
                  <a:glow rad="127000">
                    <a:schemeClr val="tx1"/>
                  </a:glow>
                </a:effectLst>
                <a:latin typeface="HGP創英角ｺﾞｼｯｸUB" panose="020B0900000000000000" pitchFamily="50" charset="-128"/>
                <a:ea typeface="HGP創英角ｺﾞｼｯｸUB" panose="020B0900000000000000" pitchFamily="50" charset="-128"/>
              </a:rPr>
              <a:t>6</a:t>
            </a:r>
            <a:r>
              <a:rPr kumimoji="1" lang="ja-JP" altLang="en-US" sz="900" dirty="0">
                <a:solidFill>
                  <a:schemeClr val="bg1"/>
                </a:solidFill>
                <a:effectLst>
                  <a:glow rad="127000">
                    <a:schemeClr val="tx1"/>
                  </a:glow>
                </a:effectLst>
                <a:latin typeface="HGP創英角ｺﾞｼｯｸUB" panose="020B0900000000000000" pitchFamily="50" charset="-128"/>
                <a:ea typeface="HGP創英角ｺﾞｼｯｸUB" panose="020B0900000000000000" pitchFamily="50" charset="-128"/>
              </a:rPr>
              <a:t>月</a:t>
            </a:r>
            <a:r>
              <a:rPr kumimoji="1" lang="en-US" altLang="ja-JP" sz="900" dirty="0">
                <a:solidFill>
                  <a:schemeClr val="bg1"/>
                </a:solidFill>
                <a:effectLst>
                  <a:glow rad="127000">
                    <a:schemeClr val="tx1"/>
                  </a:glow>
                </a:effectLst>
                <a:latin typeface="HGP創英角ｺﾞｼｯｸUB" panose="020B0900000000000000" pitchFamily="50" charset="-128"/>
                <a:ea typeface="HGP創英角ｺﾞｼｯｸUB" panose="020B0900000000000000" pitchFamily="50" charset="-128"/>
              </a:rPr>
              <a:t>28</a:t>
            </a:r>
            <a:r>
              <a:rPr kumimoji="1" lang="ja-JP" altLang="en-US" sz="900" dirty="0">
                <a:solidFill>
                  <a:schemeClr val="bg1"/>
                </a:solidFill>
                <a:effectLst>
                  <a:glow rad="127000">
                    <a:schemeClr val="tx1"/>
                  </a:glow>
                </a:effectLst>
                <a:latin typeface="HGP創英角ｺﾞｼｯｸUB" panose="020B0900000000000000" pitchFamily="50" charset="-128"/>
                <a:ea typeface="HGP創英角ｺﾞｼｯｸUB" panose="020B0900000000000000" pitchFamily="50" charset="-128"/>
              </a:rPr>
              <a:t>日</a:t>
            </a:r>
            <a:r>
              <a:rPr lang="ja-JP" altLang="en-US" sz="900" dirty="0">
                <a:solidFill>
                  <a:schemeClr val="bg1"/>
                </a:solidFill>
                <a:effectLst>
                  <a:glow rad="127000">
                    <a:schemeClr val="tx1"/>
                  </a:glow>
                </a:effectLst>
                <a:latin typeface="HGP創英角ｺﾞｼｯｸUB" panose="020B0900000000000000" pitchFamily="50" charset="-128"/>
                <a:ea typeface="HGP創英角ｺﾞｼｯｸUB" panose="020B0900000000000000" pitchFamily="50" charset="-128"/>
              </a:rPr>
              <a:t>～</a:t>
            </a:r>
            <a:r>
              <a:rPr lang="en-US" altLang="ja-JP" sz="900" dirty="0">
                <a:solidFill>
                  <a:schemeClr val="bg1"/>
                </a:solidFill>
                <a:effectLst>
                  <a:glow rad="127000">
                    <a:schemeClr val="tx1"/>
                  </a:glow>
                </a:effectLst>
                <a:latin typeface="HGP創英角ｺﾞｼｯｸUB" panose="020B0900000000000000" pitchFamily="50" charset="-128"/>
                <a:ea typeface="HGP創英角ｺﾞｼｯｸUB" panose="020B0900000000000000" pitchFamily="50" charset="-128"/>
              </a:rPr>
              <a:t>7</a:t>
            </a:r>
            <a:r>
              <a:rPr lang="ja-JP" altLang="en-US" sz="900" dirty="0">
                <a:solidFill>
                  <a:schemeClr val="bg1"/>
                </a:solidFill>
                <a:effectLst>
                  <a:glow rad="127000">
                    <a:schemeClr val="tx1"/>
                  </a:glow>
                </a:effectLst>
                <a:latin typeface="HGP創英角ｺﾞｼｯｸUB" panose="020B0900000000000000" pitchFamily="50" charset="-128"/>
                <a:ea typeface="HGP創英角ｺﾞｼｯｸUB" panose="020B0900000000000000" pitchFamily="50" charset="-128"/>
              </a:rPr>
              <a:t>月</a:t>
            </a:r>
            <a:r>
              <a:rPr lang="en-US" altLang="ja-JP" sz="900" dirty="0">
                <a:solidFill>
                  <a:schemeClr val="bg1"/>
                </a:solidFill>
                <a:effectLst>
                  <a:glow rad="127000">
                    <a:schemeClr val="tx1"/>
                  </a:glow>
                </a:effectLst>
                <a:latin typeface="HGP創英角ｺﾞｼｯｸUB" panose="020B0900000000000000" pitchFamily="50" charset="-128"/>
                <a:ea typeface="HGP創英角ｺﾞｼｯｸUB" panose="020B0900000000000000" pitchFamily="50" charset="-128"/>
              </a:rPr>
              <a:t>8</a:t>
            </a:r>
            <a:r>
              <a:rPr lang="ja-JP" altLang="en-US" sz="900" dirty="0">
                <a:solidFill>
                  <a:schemeClr val="bg1"/>
                </a:solidFill>
                <a:effectLst>
                  <a:glow rad="127000">
                    <a:schemeClr val="tx1"/>
                  </a:glow>
                </a:effectLst>
                <a:latin typeface="HGP創英角ｺﾞｼｯｸUB" panose="020B0900000000000000" pitchFamily="50" charset="-128"/>
                <a:ea typeface="HGP創英角ｺﾞｼｯｸUB" panose="020B0900000000000000" pitchFamily="50" charset="-128"/>
              </a:rPr>
              <a:t>日</a:t>
            </a:r>
            <a:endParaRPr kumimoji="1" lang="ja-JP" altLang="en-US" sz="900" dirty="0">
              <a:solidFill>
                <a:schemeClr val="bg1"/>
              </a:solidFill>
              <a:effectLst>
                <a:glow rad="127000">
                  <a:schemeClr val="tx1"/>
                </a:glow>
              </a:effectLst>
              <a:latin typeface="HGP創英角ｺﾞｼｯｸUB" panose="020B0900000000000000" pitchFamily="50" charset="-128"/>
              <a:ea typeface="HGP創英角ｺﾞｼｯｸUB" panose="020B0900000000000000" pitchFamily="50" charset="-128"/>
            </a:endParaRPr>
          </a:p>
        </p:txBody>
      </p:sp>
      <p:sp>
        <p:nvSpPr>
          <p:cNvPr id="122" name="テキスト ボックス 121"/>
          <p:cNvSpPr txBox="1"/>
          <p:nvPr/>
        </p:nvSpPr>
        <p:spPr>
          <a:xfrm>
            <a:off x="1062436" y="5223674"/>
            <a:ext cx="1301959" cy="215444"/>
          </a:xfrm>
          <a:prstGeom prst="rect">
            <a:avLst/>
          </a:prstGeom>
          <a:noFill/>
        </p:spPr>
        <p:txBody>
          <a:bodyPr wrap="none" rtlCol="0">
            <a:spAutoFit/>
          </a:bodyPr>
          <a:lstStyle/>
          <a:p>
            <a:r>
              <a:rPr kumimoji="1" lang="en-US" altLang="ja-JP" sz="800" dirty="0">
                <a:solidFill>
                  <a:schemeClr val="bg1"/>
                </a:solidFill>
                <a:effectLst>
                  <a:outerShdw blurRad="50800" dist="38100" dir="2700000" algn="tl" rotWithShape="0">
                    <a:prstClr val="black">
                      <a:alpha val="40000"/>
                    </a:prstClr>
                  </a:outerShdw>
                </a:effectLst>
                <a:latin typeface="HGP創英角ｺﾞｼｯｸUB" panose="020B0900000000000000" pitchFamily="50" charset="-128"/>
                <a:ea typeface="HGP創英角ｺﾞｼｯｸUB" panose="020B0900000000000000" pitchFamily="50" charset="-128"/>
              </a:rPr>
              <a:t>※</a:t>
            </a:r>
            <a:r>
              <a:rPr kumimoji="1" lang="ja-JP" altLang="en-US" sz="800" dirty="0">
                <a:solidFill>
                  <a:schemeClr val="bg1"/>
                </a:solidFill>
                <a:effectLst>
                  <a:outerShdw blurRad="50800" dist="38100" dir="2700000" algn="tl" rotWithShape="0">
                    <a:prstClr val="black">
                      <a:alpha val="40000"/>
                    </a:prstClr>
                  </a:outerShdw>
                </a:effectLst>
                <a:latin typeface="HGP創英角ｺﾞｼｯｸUB" panose="020B0900000000000000" pitchFamily="50" charset="-128"/>
                <a:ea typeface="HGP創英角ｺﾞｼｯｸUB" panose="020B0900000000000000" pitchFamily="50" charset="-128"/>
              </a:rPr>
              <a:t>うち</a:t>
            </a:r>
            <a:r>
              <a:rPr kumimoji="1" lang="en-US" altLang="ja-JP" sz="800" dirty="0">
                <a:solidFill>
                  <a:schemeClr val="bg1"/>
                </a:solidFill>
                <a:effectLst>
                  <a:outerShdw blurRad="50800" dist="38100" dir="2700000" algn="tl" rotWithShape="0">
                    <a:prstClr val="black">
                      <a:alpha val="40000"/>
                    </a:prstClr>
                  </a:outerShdw>
                </a:effectLst>
                <a:latin typeface="HGP創英角ｺﾞｼｯｸUB" panose="020B0900000000000000" pitchFamily="50" charset="-128"/>
                <a:ea typeface="HGP創英角ｺﾞｼｯｸUB" panose="020B0900000000000000" pitchFamily="50" charset="-128"/>
              </a:rPr>
              <a:t>51</a:t>
            </a:r>
            <a:r>
              <a:rPr kumimoji="1" lang="ja-JP" altLang="en-US" sz="800" dirty="0">
                <a:solidFill>
                  <a:schemeClr val="bg1"/>
                </a:solidFill>
                <a:effectLst>
                  <a:outerShdw blurRad="50800" dist="38100" dir="2700000" algn="tl" rotWithShape="0">
                    <a:prstClr val="black">
                      <a:alpha val="40000"/>
                    </a:prstClr>
                  </a:outerShdw>
                </a:effectLst>
                <a:latin typeface="HGP創英角ｺﾞｼｯｸUB" panose="020B0900000000000000" pitchFamily="50" charset="-128"/>
                <a:ea typeface="HGP創英角ｺﾞｼｯｸUB" panose="020B0900000000000000" pitchFamily="50" charset="-128"/>
              </a:rPr>
              <a:t>名倉敷市真備町</a:t>
            </a:r>
          </a:p>
        </p:txBody>
      </p:sp>
      <p:sp>
        <p:nvSpPr>
          <p:cNvPr id="132" name="テキスト ボックス 131"/>
          <p:cNvSpPr txBox="1"/>
          <p:nvPr/>
        </p:nvSpPr>
        <p:spPr>
          <a:xfrm>
            <a:off x="843623" y="4274338"/>
            <a:ext cx="915635" cy="230832"/>
          </a:xfrm>
          <a:prstGeom prst="rect">
            <a:avLst/>
          </a:prstGeom>
          <a:noFill/>
        </p:spPr>
        <p:txBody>
          <a:bodyPr wrap="none" rtlCol="0">
            <a:spAutoFit/>
          </a:bodyPr>
          <a:lstStyle/>
          <a:p>
            <a:r>
              <a:rPr kumimoji="1" lang="ja-JP" altLang="en-US" sz="900" dirty="0">
                <a:solidFill>
                  <a:schemeClr val="bg1"/>
                </a:solidFill>
                <a:effectLst>
                  <a:glow rad="127000">
                    <a:schemeClr val="tx1"/>
                  </a:glow>
                </a:effectLst>
                <a:latin typeface="HGP創英角ｺﾞｼｯｸUB" panose="020B0900000000000000" pitchFamily="50" charset="-128"/>
                <a:ea typeface="HGP創英角ｺﾞｼｯｸUB" panose="020B0900000000000000" pitchFamily="50" charset="-128"/>
              </a:rPr>
              <a:t>熊本県 八代市</a:t>
            </a:r>
          </a:p>
        </p:txBody>
      </p:sp>
      <p:sp>
        <p:nvSpPr>
          <p:cNvPr id="133" name="テキスト ボックス 132"/>
          <p:cNvSpPr txBox="1"/>
          <p:nvPr/>
        </p:nvSpPr>
        <p:spPr>
          <a:xfrm>
            <a:off x="851125" y="6497987"/>
            <a:ext cx="1300356" cy="230832"/>
          </a:xfrm>
          <a:prstGeom prst="rect">
            <a:avLst/>
          </a:prstGeom>
          <a:noFill/>
        </p:spPr>
        <p:txBody>
          <a:bodyPr wrap="none" rtlCol="0">
            <a:spAutoFit/>
          </a:bodyPr>
          <a:lstStyle/>
          <a:p>
            <a:r>
              <a:rPr lang="zh-TW" altLang="en-US" sz="900" dirty="0">
                <a:solidFill>
                  <a:schemeClr val="bg1"/>
                </a:solidFill>
                <a:effectLst>
                  <a:glow rad="127000">
                    <a:schemeClr val="tx1"/>
                  </a:glow>
                </a:effectLst>
                <a:latin typeface="HGP創英角ｺﾞｼｯｸUB" panose="020B0900000000000000" pitchFamily="50" charset="-128"/>
                <a:ea typeface="HGP創英角ｺﾞｼｯｸUB" panose="020B0900000000000000" pitchFamily="50" charset="-128"/>
              </a:rPr>
              <a:t>岡山県</a:t>
            </a:r>
            <a:r>
              <a:rPr lang="ja-JP" altLang="en-US" sz="900" dirty="0">
                <a:solidFill>
                  <a:schemeClr val="bg1"/>
                </a:solidFill>
                <a:effectLst>
                  <a:glow rad="127000">
                    <a:schemeClr val="tx1"/>
                  </a:glow>
                </a:effectLst>
                <a:latin typeface="HGP創英角ｺﾞｼｯｸUB" panose="020B0900000000000000" pitchFamily="50" charset="-128"/>
                <a:ea typeface="HGP創英角ｺﾞｼｯｸUB" panose="020B0900000000000000" pitchFamily="50" charset="-128"/>
              </a:rPr>
              <a:t> </a:t>
            </a:r>
            <a:r>
              <a:rPr lang="zh-TW" altLang="en-US" sz="900" dirty="0">
                <a:solidFill>
                  <a:schemeClr val="bg1"/>
                </a:solidFill>
                <a:effectLst>
                  <a:glow rad="127000">
                    <a:schemeClr val="tx1"/>
                  </a:glow>
                </a:effectLst>
                <a:latin typeface="HGP創英角ｺﾞｼｯｸUB" panose="020B0900000000000000" pitchFamily="50" charset="-128"/>
                <a:ea typeface="HGP創英角ｺﾞｼｯｸUB" panose="020B0900000000000000" pitchFamily="50" charset="-128"/>
              </a:rPr>
              <a:t>倉敷市</a:t>
            </a:r>
            <a:r>
              <a:rPr lang="ja-JP" altLang="en-US" sz="900" dirty="0">
                <a:solidFill>
                  <a:schemeClr val="bg1"/>
                </a:solidFill>
                <a:effectLst>
                  <a:glow rad="127000">
                    <a:schemeClr val="tx1"/>
                  </a:glow>
                </a:effectLst>
                <a:latin typeface="HGP創英角ｺﾞｼｯｸUB" panose="020B0900000000000000" pitchFamily="50" charset="-128"/>
                <a:ea typeface="HGP創英角ｺﾞｼｯｸUB" panose="020B0900000000000000" pitchFamily="50" charset="-128"/>
              </a:rPr>
              <a:t> </a:t>
            </a:r>
            <a:r>
              <a:rPr lang="zh-TW" altLang="en-US" sz="900" dirty="0">
                <a:solidFill>
                  <a:schemeClr val="bg1"/>
                </a:solidFill>
                <a:effectLst>
                  <a:glow rad="127000">
                    <a:schemeClr val="tx1"/>
                  </a:glow>
                </a:effectLst>
                <a:latin typeface="HGP創英角ｺﾞｼｯｸUB" panose="020B0900000000000000" pitchFamily="50" charset="-128"/>
                <a:ea typeface="HGP創英角ｺﾞｼｯｸUB" panose="020B0900000000000000" pitchFamily="50" charset="-128"/>
              </a:rPr>
              <a:t>真備町</a:t>
            </a:r>
            <a:endParaRPr kumimoji="1" lang="ja-JP" altLang="en-US" sz="900" dirty="0">
              <a:solidFill>
                <a:schemeClr val="bg1"/>
              </a:solidFill>
              <a:effectLst>
                <a:glow rad="127000">
                  <a:schemeClr val="tx1"/>
                </a:glow>
              </a:effectLst>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155486" y="1172243"/>
            <a:ext cx="553998" cy="3378489"/>
          </a:xfrm>
          <a:prstGeom prst="rect">
            <a:avLst/>
          </a:prstGeom>
          <a:noFill/>
        </p:spPr>
        <p:txBody>
          <a:bodyPr vert="eaVert" wrap="none" rtlCol="0">
            <a:spAutoFit/>
          </a:bodyPr>
          <a:lstStyle/>
          <a:p>
            <a:r>
              <a:rPr kumimoji="1" lang="ja-JP" altLang="en-US" sz="2400" spc="600" dirty="0">
                <a:solidFill>
                  <a:schemeClr val="bg1"/>
                </a:solidFill>
                <a:latin typeface="HGP創英角ｺﾞｼｯｸUB" panose="020B0900000000000000" pitchFamily="50" charset="-128"/>
                <a:ea typeface="HGP創英角ｺﾞｼｯｸUB" panose="020B0900000000000000" pitchFamily="50" charset="-128"/>
              </a:rPr>
              <a:t>学ぶ力</a:t>
            </a:r>
            <a:r>
              <a:rPr lang="ja-JP" altLang="en-US" sz="2400" spc="600" dirty="0">
                <a:solidFill>
                  <a:schemeClr val="bg1"/>
                </a:solidFill>
                <a:latin typeface="HGP創英角ｺﾞｼｯｸUB" panose="020B0900000000000000" pitchFamily="50" charset="-128"/>
                <a:ea typeface="HGP創英角ｺﾞｼｯｸUB" panose="020B0900000000000000" pitchFamily="50" charset="-128"/>
              </a:rPr>
              <a:t>を身につける</a:t>
            </a:r>
            <a:endParaRPr kumimoji="1" lang="ja-JP" altLang="en-US" sz="2400" spc="6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78" name="正方形/長方形 77"/>
          <p:cNvSpPr/>
          <p:nvPr/>
        </p:nvSpPr>
        <p:spPr>
          <a:xfrm>
            <a:off x="897636" y="1378734"/>
            <a:ext cx="5771451" cy="319280"/>
          </a:xfrm>
          <a:prstGeom prst="rect">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テキスト ボックス 79"/>
          <p:cNvSpPr txBox="1"/>
          <p:nvPr/>
        </p:nvSpPr>
        <p:spPr>
          <a:xfrm>
            <a:off x="859537" y="1387715"/>
            <a:ext cx="1492716" cy="292388"/>
          </a:xfrm>
          <a:prstGeom prst="rect">
            <a:avLst/>
          </a:prstGeom>
          <a:noFill/>
        </p:spPr>
        <p:txBody>
          <a:bodyPr wrap="none" rtlCol="0">
            <a:spAutoFit/>
          </a:bodyPr>
          <a:lstStyle/>
          <a:p>
            <a:r>
              <a:rPr lang="ja-JP" altLang="en-US" sz="1300" dirty="0">
                <a:solidFill>
                  <a:schemeClr val="bg1"/>
                </a:solidFill>
                <a:latin typeface="HGP創英角ｺﾞｼｯｸUB" panose="020B0900000000000000" pitchFamily="50" charset="-128"/>
                <a:ea typeface="HGP創英角ｺﾞｼｯｸUB" panose="020B0900000000000000" pitchFamily="50" charset="-128"/>
              </a:rPr>
              <a:t>最近の災害の状況</a:t>
            </a:r>
            <a:endParaRPr kumimoji="1" lang="ja-JP" altLang="en-US" sz="13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81" name="テキスト ボックス 80"/>
          <p:cNvSpPr txBox="1"/>
          <p:nvPr/>
        </p:nvSpPr>
        <p:spPr>
          <a:xfrm>
            <a:off x="55606" y="46181"/>
            <a:ext cx="771525" cy="830997"/>
          </a:xfrm>
          <a:prstGeom prst="rect">
            <a:avLst/>
          </a:prstGeom>
          <a:noFill/>
        </p:spPr>
        <p:txBody>
          <a:bodyPr wrap="square" rtlCol="0">
            <a:spAutoFit/>
          </a:bodyPr>
          <a:lstStyle/>
          <a:p>
            <a:pPr algn="ctr"/>
            <a:r>
              <a:rPr lang="en-US" altLang="ja-JP" sz="4800" dirty="0">
                <a:solidFill>
                  <a:schemeClr val="bg1"/>
                </a:solidFill>
              </a:rPr>
              <a:t>1</a:t>
            </a:r>
            <a:endParaRPr kumimoji="1" lang="ja-JP" altLang="en-US" sz="4800" dirty="0">
              <a:solidFill>
                <a:schemeClr val="bg1"/>
              </a:solidFill>
            </a:endParaRPr>
          </a:p>
        </p:txBody>
      </p:sp>
      <p:grpSp>
        <p:nvGrpSpPr>
          <p:cNvPr id="7" name="グループ化 6">
            <a:extLst>
              <a:ext uri="{FF2B5EF4-FFF2-40B4-BE49-F238E27FC236}">
                <a16:creationId xmlns:a16="http://schemas.microsoft.com/office/drawing/2014/main" id="{FF676BC2-C534-4801-BD5E-81041C35D7F2}"/>
              </a:ext>
            </a:extLst>
          </p:cNvPr>
          <p:cNvGrpSpPr/>
          <p:nvPr/>
        </p:nvGrpSpPr>
        <p:grpSpPr>
          <a:xfrm>
            <a:off x="935753" y="6717850"/>
            <a:ext cx="5785204" cy="1375150"/>
            <a:chOff x="935753" y="6707459"/>
            <a:chExt cx="5785204" cy="1375150"/>
          </a:xfrm>
        </p:grpSpPr>
        <p:sp>
          <p:nvSpPr>
            <p:cNvPr id="68" name="正方形/長方形 67">
              <a:extLst>
                <a:ext uri="{FF2B5EF4-FFF2-40B4-BE49-F238E27FC236}">
                  <a16:creationId xmlns:a16="http://schemas.microsoft.com/office/drawing/2014/main" id="{32CEB11C-4534-4340-BA09-6F4483CAF2ED}"/>
                </a:ext>
              </a:extLst>
            </p:cNvPr>
            <p:cNvSpPr/>
            <p:nvPr/>
          </p:nvSpPr>
          <p:spPr>
            <a:xfrm>
              <a:off x="935753" y="7110609"/>
              <a:ext cx="5688000" cy="972000"/>
            </a:xfrm>
            <a:prstGeom prst="rect">
              <a:avLst/>
            </a:prstGeom>
            <a:solidFill>
              <a:schemeClr val="bg1"/>
            </a:solidFill>
            <a:ln w="88900" cmpd="thickThin">
              <a:solidFill>
                <a:srgbClr val="46A5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 name="テキスト ボックス 42"/>
            <p:cNvSpPr txBox="1"/>
            <p:nvPr/>
          </p:nvSpPr>
          <p:spPr>
            <a:xfrm>
              <a:off x="1590118" y="7621150"/>
              <a:ext cx="1649811" cy="307777"/>
            </a:xfrm>
            <a:prstGeom prst="rect">
              <a:avLst/>
            </a:prstGeom>
            <a:noFill/>
          </p:spPr>
          <p:txBody>
            <a:bodyPr wrap="none" rtlCol="0">
              <a:spAutoFit/>
            </a:bodyPr>
            <a:lstStyle/>
            <a:p>
              <a:r>
                <a:rPr lang="ja-JP" altLang="en-US" sz="1400" dirty="0">
                  <a:solidFill>
                    <a:srgbClr val="46A5D8"/>
                  </a:solidFill>
                  <a:latin typeface="HGP創英角ｺﾞｼｯｸUB" panose="020B0900000000000000" pitchFamily="50" charset="-128"/>
                  <a:ea typeface="HGP創英角ｺﾞｼｯｸUB" panose="020B0900000000000000" pitchFamily="50" charset="-128"/>
                </a:rPr>
                <a:t>水害</a:t>
              </a:r>
              <a:r>
                <a:rPr kumimoji="1" lang="ja-JP" altLang="en-US" sz="1400" dirty="0">
                  <a:solidFill>
                    <a:srgbClr val="46A5D8"/>
                  </a:solidFill>
                  <a:latin typeface="HGP創英角ｺﾞｼｯｸUB" panose="020B0900000000000000" pitchFamily="50" charset="-128"/>
                  <a:ea typeface="HGP創英角ｺﾞｼｯｸUB" panose="020B0900000000000000" pitchFamily="50" charset="-128"/>
                </a:rPr>
                <a:t>時、大切なこと</a:t>
              </a:r>
            </a:p>
          </p:txBody>
        </p:sp>
        <p:sp>
          <p:nvSpPr>
            <p:cNvPr id="79" name="テキスト ボックス 78"/>
            <p:cNvSpPr txBox="1"/>
            <p:nvPr/>
          </p:nvSpPr>
          <p:spPr>
            <a:xfrm>
              <a:off x="3704026" y="7589935"/>
              <a:ext cx="3016931" cy="424732"/>
            </a:xfrm>
            <a:prstGeom prst="rect">
              <a:avLst/>
            </a:prstGeom>
            <a:noFill/>
          </p:spPr>
          <p:txBody>
            <a:bodyPr wrap="square" rtlCol="0">
              <a:spAutoFit/>
            </a:bodyPr>
            <a:lstStyle/>
            <a:p>
              <a:pPr>
                <a:lnSpc>
                  <a:spcPct val="120000"/>
                </a:lnSpc>
              </a:pPr>
              <a:r>
                <a:rPr kumimoji="1" lang="ja-JP" altLang="en-US" dirty="0">
                  <a:latin typeface="HGP創英角ｺﾞｼｯｸUB" panose="020B0900000000000000" pitchFamily="50" charset="-128"/>
                  <a:ea typeface="HGP創英角ｺﾞｼｯｸUB" panose="020B0900000000000000" pitchFamily="50" charset="-128"/>
                </a:rPr>
                <a:t>早めの避難行動＝</a:t>
              </a:r>
              <a:r>
                <a:rPr kumimoji="1" lang="ja-JP" altLang="en-US" dirty="0">
                  <a:solidFill>
                    <a:schemeClr val="accent2"/>
                  </a:solidFill>
                  <a:latin typeface="HGP創英角ｺﾞｼｯｸUB" panose="020B0900000000000000" pitchFamily="50" charset="-128"/>
                  <a:ea typeface="HGP創英角ｺﾞｼｯｸUB" panose="020B0900000000000000" pitchFamily="50" charset="-128"/>
                </a:rPr>
                <a:t>命を守る</a:t>
              </a:r>
              <a:endParaRPr kumimoji="1" lang="en-US" altLang="ja-JP" dirty="0">
                <a:solidFill>
                  <a:schemeClr val="accent2"/>
                </a:solidFill>
                <a:latin typeface="HGP創英角ｺﾞｼｯｸUB" panose="020B0900000000000000" pitchFamily="50" charset="-128"/>
                <a:ea typeface="HGP創英角ｺﾞｼｯｸUB" panose="020B0900000000000000" pitchFamily="50" charset="-128"/>
              </a:endParaRPr>
            </a:p>
          </p:txBody>
        </p:sp>
        <p:cxnSp>
          <p:nvCxnSpPr>
            <p:cNvPr id="100" name="直線コネクタ 99"/>
            <p:cNvCxnSpPr/>
            <p:nvPr/>
          </p:nvCxnSpPr>
          <p:spPr>
            <a:xfrm>
              <a:off x="1224986" y="7892455"/>
              <a:ext cx="2399766" cy="0"/>
            </a:xfrm>
            <a:prstGeom prst="line">
              <a:avLst/>
            </a:prstGeom>
            <a:ln w="25400">
              <a:solidFill>
                <a:srgbClr val="46A5D8"/>
              </a:solidFill>
            </a:ln>
          </p:spPr>
          <p:style>
            <a:lnRef idx="1">
              <a:schemeClr val="accent1"/>
            </a:lnRef>
            <a:fillRef idx="0">
              <a:schemeClr val="accent1"/>
            </a:fillRef>
            <a:effectRef idx="0">
              <a:schemeClr val="accent1"/>
            </a:effectRef>
            <a:fontRef idx="minor">
              <a:schemeClr val="tx1"/>
            </a:fontRef>
          </p:style>
        </p:cxnSp>
        <p:grpSp>
          <p:nvGrpSpPr>
            <p:cNvPr id="96" name="グループ化 95"/>
            <p:cNvGrpSpPr/>
            <p:nvPr/>
          </p:nvGrpSpPr>
          <p:grpSpPr>
            <a:xfrm>
              <a:off x="1504958" y="6975700"/>
              <a:ext cx="1729189" cy="551648"/>
              <a:chOff x="2761955" y="7049645"/>
              <a:chExt cx="1729189" cy="551648"/>
            </a:xfrm>
          </p:grpSpPr>
          <p:sp>
            <p:nvSpPr>
              <p:cNvPr id="88" name="円/楕円 87"/>
              <p:cNvSpPr/>
              <p:nvPr/>
            </p:nvSpPr>
            <p:spPr>
              <a:xfrm>
                <a:off x="3217931" y="7064166"/>
                <a:ext cx="382630" cy="382630"/>
              </a:xfrm>
              <a:prstGeom prst="ellipse">
                <a:avLst/>
              </a:prstGeom>
              <a:solidFill>
                <a:srgbClr val="46A5D8"/>
              </a:solidFill>
              <a:ln w="25400">
                <a:solidFill>
                  <a:srgbClr val="46A5D8"/>
                </a:solidFill>
              </a:ln>
              <a:effectLst>
                <a:outerShdw blurRad="254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C7900"/>
                  </a:solidFill>
                </a:endParaRPr>
              </a:p>
            </p:txBody>
          </p:sp>
          <p:sp>
            <p:nvSpPr>
              <p:cNvPr id="89" name="テキスト ボックス 88"/>
              <p:cNvSpPr txBox="1"/>
              <p:nvPr/>
            </p:nvSpPr>
            <p:spPr>
              <a:xfrm>
                <a:off x="3232360" y="7049645"/>
                <a:ext cx="365806" cy="369332"/>
              </a:xfrm>
              <a:prstGeom prst="rect">
                <a:avLst/>
              </a:prstGeom>
              <a:noFill/>
            </p:spPr>
            <p:txBody>
              <a:bodyPr wrap="none" rtlCol="0">
                <a:spAutoFit/>
              </a:bodyPr>
              <a:lstStyle/>
              <a:p>
                <a:r>
                  <a:rPr lang="ja-JP" altLang="en-US" dirty="0">
                    <a:solidFill>
                      <a:schemeClr val="bg1"/>
                    </a:solidFill>
                    <a:latin typeface="HGP創英角ｺﾞｼｯｸUB" panose="020B0900000000000000" pitchFamily="50" charset="-128"/>
                    <a:ea typeface="HGP創英角ｺﾞｼｯｸUB" panose="020B0900000000000000" pitchFamily="50" charset="-128"/>
                  </a:rPr>
                  <a:t>イ</a:t>
                </a:r>
                <a:endParaRPr kumimoji="1"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90" name="円/楕円 89"/>
              <p:cNvSpPr/>
              <p:nvPr/>
            </p:nvSpPr>
            <p:spPr>
              <a:xfrm>
                <a:off x="3657472" y="7218663"/>
                <a:ext cx="382630" cy="382630"/>
              </a:xfrm>
              <a:prstGeom prst="ellipse">
                <a:avLst/>
              </a:prstGeom>
              <a:solidFill>
                <a:schemeClr val="bg1"/>
              </a:solidFill>
              <a:ln w="25400">
                <a:solidFill>
                  <a:srgbClr val="46A5D8"/>
                </a:solidFill>
              </a:ln>
              <a:effectLst>
                <a:outerShdw blurRad="254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テキスト ボックス 90"/>
              <p:cNvSpPr txBox="1"/>
              <p:nvPr/>
            </p:nvSpPr>
            <p:spPr>
              <a:xfrm>
                <a:off x="3672881" y="7204142"/>
                <a:ext cx="388248" cy="369332"/>
              </a:xfrm>
              <a:prstGeom prst="rect">
                <a:avLst/>
              </a:prstGeom>
              <a:noFill/>
            </p:spPr>
            <p:txBody>
              <a:bodyPr wrap="none" rtlCol="0">
                <a:spAutoFit/>
              </a:bodyPr>
              <a:lstStyle/>
              <a:p>
                <a:r>
                  <a:rPr lang="ja-JP" altLang="en-US" dirty="0">
                    <a:solidFill>
                      <a:srgbClr val="46A5D8"/>
                    </a:solidFill>
                    <a:latin typeface="HGP創英角ｺﾞｼｯｸUB" panose="020B0900000000000000" pitchFamily="50" charset="-128"/>
                    <a:ea typeface="HGP創英角ｺﾞｼｯｸUB" panose="020B0900000000000000" pitchFamily="50" charset="-128"/>
                  </a:rPr>
                  <a:t>ン</a:t>
                </a:r>
                <a:endParaRPr kumimoji="1" lang="ja-JP" altLang="en-US" dirty="0">
                  <a:solidFill>
                    <a:srgbClr val="46A5D8"/>
                  </a:solidFill>
                  <a:latin typeface="HGP創英角ｺﾞｼｯｸUB" panose="020B0900000000000000" pitchFamily="50" charset="-128"/>
                  <a:ea typeface="HGP創英角ｺﾞｼｯｸUB" panose="020B0900000000000000" pitchFamily="50" charset="-128"/>
                </a:endParaRPr>
              </a:p>
            </p:txBody>
          </p:sp>
          <p:sp>
            <p:nvSpPr>
              <p:cNvPr id="92" name="円/楕円 91"/>
              <p:cNvSpPr/>
              <p:nvPr/>
            </p:nvSpPr>
            <p:spPr>
              <a:xfrm>
                <a:off x="2761955" y="7158454"/>
                <a:ext cx="382630" cy="382630"/>
              </a:xfrm>
              <a:prstGeom prst="ellipse">
                <a:avLst/>
              </a:prstGeom>
              <a:solidFill>
                <a:schemeClr val="bg1"/>
              </a:solidFill>
              <a:ln w="25400">
                <a:solidFill>
                  <a:srgbClr val="46A5D8"/>
                </a:solidFill>
              </a:ln>
              <a:effectLst>
                <a:outerShdw blurRad="254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テキスト ボックス 92"/>
              <p:cNvSpPr txBox="1"/>
              <p:nvPr/>
            </p:nvSpPr>
            <p:spPr>
              <a:xfrm>
                <a:off x="2765725" y="7143933"/>
                <a:ext cx="394660" cy="369332"/>
              </a:xfrm>
              <a:prstGeom prst="rect">
                <a:avLst/>
              </a:prstGeom>
              <a:noFill/>
            </p:spPr>
            <p:txBody>
              <a:bodyPr wrap="none" rtlCol="0">
                <a:spAutoFit/>
              </a:bodyPr>
              <a:lstStyle/>
              <a:p>
                <a:r>
                  <a:rPr lang="ja-JP" altLang="en-US" dirty="0">
                    <a:solidFill>
                      <a:srgbClr val="46A5D8"/>
                    </a:solidFill>
                    <a:latin typeface="HGP創英角ｺﾞｼｯｸUB" panose="020B0900000000000000" pitchFamily="50" charset="-128"/>
                    <a:ea typeface="HGP創英角ｺﾞｼｯｸUB" panose="020B0900000000000000" pitchFamily="50" charset="-128"/>
                  </a:rPr>
                  <a:t>ポ</a:t>
                </a:r>
                <a:endParaRPr kumimoji="1" lang="ja-JP" altLang="en-US" dirty="0">
                  <a:solidFill>
                    <a:srgbClr val="46A5D8"/>
                  </a:solidFill>
                  <a:latin typeface="HGP創英角ｺﾞｼｯｸUB" panose="020B0900000000000000" pitchFamily="50" charset="-128"/>
                  <a:ea typeface="HGP創英角ｺﾞｼｯｸUB" panose="020B0900000000000000" pitchFamily="50" charset="-128"/>
                </a:endParaRPr>
              </a:p>
            </p:txBody>
          </p:sp>
          <p:sp>
            <p:nvSpPr>
              <p:cNvPr id="94" name="円/楕円 93"/>
              <p:cNvSpPr/>
              <p:nvPr/>
            </p:nvSpPr>
            <p:spPr>
              <a:xfrm>
                <a:off x="4108514" y="7178671"/>
                <a:ext cx="382630" cy="382630"/>
              </a:xfrm>
              <a:prstGeom prst="ellipse">
                <a:avLst/>
              </a:prstGeom>
              <a:solidFill>
                <a:srgbClr val="46A5D8"/>
              </a:solidFill>
              <a:ln w="25400">
                <a:solidFill>
                  <a:srgbClr val="46A5D8"/>
                </a:solidFill>
              </a:ln>
              <a:effectLst>
                <a:outerShdw blurRad="254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C7900"/>
                  </a:solidFill>
                </a:endParaRPr>
              </a:p>
            </p:txBody>
          </p:sp>
          <p:sp>
            <p:nvSpPr>
              <p:cNvPr id="95" name="テキスト ボックス 94"/>
              <p:cNvSpPr txBox="1"/>
              <p:nvPr/>
            </p:nvSpPr>
            <p:spPr>
              <a:xfrm>
                <a:off x="4152901" y="7170799"/>
                <a:ext cx="327334" cy="369332"/>
              </a:xfrm>
              <a:prstGeom prst="rect">
                <a:avLst/>
              </a:prstGeom>
              <a:noFill/>
            </p:spPr>
            <p:txBody>
              <a:bodyPr wrap="none" rtlCol="0">
                <a:spAutoFit/>
              </a:bodyPr>
              <a:lstStyle/>
              <a:p>
                <a:r>
                  <a:rPr kumimoji="1" lang="ja-JP" altLang="en-US" dirty="0">
                    <a:solidFill>
                      <a:schemeClr val="bg1"/>
                    </a:solidFill>
                    <a:latin typeface="HGP創英角ｺﾞｼｯｸUB" panose="020B0900000000000000" pitchFamily="50" charset="-128"/>
                    <a:ea typeface="HGP創英角ｺﾞｼｯｸUB" panose="020B0900000000000000" pitchFamily="50" charset="-128"/>
                  </a:rPr>
                  <a:t>ト</a:t>
                </a:r>
              </a:p>
            </p:txBody>
          </p:sp>
        </p:grpSp>
        <p:grpSp>
          <p:nvGrpSpPr>
            <p:cNvPr id="87" name="グループ化 86"/>
            <p:cNvGrpSpPr/>
            <p:nvPr/>
          </p:nvGrpSpPr>
          <p:grpSpPr>
            <a:xfrm rot="7767214" flipH="1">
              <a:off x="1184412" y="7200314"/>
              <a:ext cx="227443" cy="424170"/>
              <a:chOff x="5354617" y="5611124"/>
              <a:chExt cx="496800" cy="926507"/>
            </a:xfrm>
          </p:grpSpPr>
          <p:sp>
            <p:nvSpPr>
              <p:cNvPr id="83" name="二等辺三角形 82"/>
              <p:cNvSpPr/>
              <p:nvPr/>
            </p:nvSpPr>
            <p:spPr>
              <a:xfrm>
                <a:off x="5354617" y="5611124"/>
                <a:ext cx="495198" cy="290857"/>
              </a:xfrm>
              <a:prstGeom prst="triangle">
                <a:avLst/>
              </a:prstGeom>
              <a:solidFill>
                <a:srgbClr val="46A5D8"/>
              </a:solidFill>
              <a:ln cap="rnd">
                <a:solidFill>
                  <a:srgbClr val="46A5D8"/>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正方形/長方形 83"/>
              <p:cNvSpPr/>
              <p:nvPr/>
            </p:nvSpPr>
            <p:spPr>
              <a:xfrm>
                <a:off x="5354617" y="5954471"/>
                <a:ext cx="496800" cy="583160"/>
              </a:xfrm>
              <a:prstGeom prst="rect">
                <a:avLst/>
              </a:prstGeom>
              <a:solidFill>
                <a:srgbClr val="46A5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正方形/長方形 84"/>
              <p:cNvSpPr/>
              <p:nvPr/>
            </p:nvSpPr>
            <p:spPr>
              <a:xfrm>
                <a:off x="5463715" y="5954471"/>
                <a:ext cx="69056" cy="521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正方形/長方形 85"/>
              <p:cNvSpPr/>
              <p:nvPr/>
            </p:nvSpPr>
            <p:spPr>
              <a:xfrm>
                <a:off x="5670885" y="5954471"/>
                <a:ext cx="69056" cy="521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4" name="直角三角形 113"/>
            <p:cNvSpPr/>
            <p:nvPr/>
          </p:nvSpPr>
          <p:spPr>
            <a:xfrm>
              <a:off x="3307954" y="7788779"/>
              <a:ext cx="309655" cy="87792"/>
            </a:xfrm>
            <a:prstGeom prst="rtTriangle">
              <a:avLst/>
            </a:prstGeom>
            <a:solidFill>
              <a:srgbClr val="46A5D8"/>
            </a:solidFill>
            <a:ln cap="rnd">
              <a:solidFill>
                <a:srgbClr val="46A5D8"/>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2"/>
                </a:solidFill>
              </a:endParaRPr>
            </a:p>
          </p:txBody>
        </p:sp>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8357" y="6707459"/>
              <a:ext cx="1136831" cy="884454"/>
            </a:xfrm>
            <a:prstGeom prst="rect">
              <a:avLst/>
            </a:prstGeom>
          </p:spPr>
        </p:pic>
      </p:grpSp>
      <p:sp>
        <p:nvSpPr>
          <p:cNvPr id="3" name="正方形/長方形 2">
            <a:extLst>
              <a:ext uri="{FF2B5EF4-FFF2-40B4-BE49-F238E27FC236}">
                <a16:creationId xmlns:a16="http://schemas.microsoft.com/office/drawing/2014/main" id="{1C1AF0F3-C25B-4968-8C8E-6F4116A6D952}"/>
              </a:ext>
            </a:extLst>
          </p:cNvPr>
          <p:cNvSpPr/>
          <p:nvPr/>
        </p:nvSpPr>
        <p:spPr>
          <a:xfrm>
            <a:off x="897636" y="8280343"/>
            <a:ext cx="5770800" cy="319280"/>
          </a:xfrm>
          <a:prstGeom prst="rect">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7E25B2DE-F207-46FD-B4DF-132CB92A7AD3}"/>
              </a:ext>
            </a:extLst>
          </p:cNvPr>
          <p:cNvSpPr txBox="1"/>
          <p:nvPr/>
        </p:nvSpPr>
        <p:spPr>
          <a:xfrm>
            <a:off x="859537" y="8289324"/>
            <a:ext cx="3397250" cy="292388"/>
          </a:xfrm>
          <a:prstGeom prst="rect">
            <a:avLst/>
          </a:prstGeom>
          <a:noFill/>
        </p:spPr>
        <p:txBody>
          <a:bodyPr wrap="square" rtlCol="0">
            <a:spAutoFit/>
          </a:bodyPr>
          <a:lstStyle/>
          <a:p>
            <a:r>
              <a:rPr lang="ja-JP" altLang="en-US" sz="1300" dirty="0">
                <a:solidFill>
                  <a:schemeClr val="bg1"/>
                </a:solidFill>
                <a:latin typeface="HGP創英角ｺﾞｼｯｸUB" panose="020B0900000000000000" pitchFamily="50" charset="-128"/>
                <a:ea typeface="HGP創英角ｺﾞｼｯｸUB" panose="020B0900000000000000" pitchFamily="50" charset="-128"/>
              </a:rPr>
              <a:t>避難できなかった理由</a:t>
            </a:r>
            <a:endParaRPr kumimoji="1" lang="ja-JP" altLang="en-US" sz="13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99" name="テキスト ボックス 98">
            <a:extLst>
              <a:ext uri="{FF2B5EF4-FFF2-40B4-BE49-F238E27FC236}">
                <a16:creationId xmlns:a16="http://schemas.microsoft.com/office/drawing/2014/main" id="{4B830B4B-C234-42C7-B74D-C083DEE9B717}"/>
              </a:ext>
            </a:extLst>
          </p:cNvPr>
          <p:cNvSpPr txBox="1"/>
          <p:nvPr/>
        </p:nvSpPr>
        <p:spPr>
          <a:xfrm>
            <a:off x="897636" y="8594955"/>
            <a:ext cx="5823321" cy="488852"/>
          </a:xfrm>
          <a:prstGeom prst="rect">
            <a:avLst/>
          </a:prstGeom>
          <a:noFill/>
        </p:spPr>
        <p:txBody>
          <a:bodyPr wrap="square" rtlCol="0">
            <a:spAutoFit/>
          </a:bodyPr>
          <a:lstStyle/>
          <a:p>
            <a:pPr indent="144000">
              <a:lnSpc>
                <a:spcPct val="120000"/>
              </a:lnSpc>
            </a:pPr>
            <a:r>
              <a:rPr kumimoji="1" lang="ja-JP" altLang="en-US" sz="1150" dirty="0">
                <a:latin typeface="ＭＳ 明朝" panose="02020609040205080304" pitchFamily="17" charset="-128"/>
                <a:ea typeface="ＭＳ 明朝" panose="02020609040205080304" pitchFamily="17" charset="-128"/>
              </a:rPr>
              <a:t>令和元年東日本台風のとき、避難できなかった理由です。危ないとわかっていても、こうした様々な理由をつけて、</a:t>
            </a:r>
            <a:r>
              <a:rPr kumimoji="1" lang="ja-JP" altLang="en-US" sz="1150" dirty="0">
                <a:solidFill>
                  <a:schemeClr val="accent2"/>
                </a:solidFill>
                <a:latin typeface="HGP創英角ｺﾞｼｯｸUB" panose="020B0900000000000000" pitchFamily="50" charset="-128"/>
                <a:ea typeface="HGP創英角ｺﾞｼｯｸUB" panose="020B0900000000000000" pitchFamily="50" charset="-128"/>
              </a:rPr>
              <a:t>すぐに避難できる人は、ほとんどいません</a:t>
            </a:r>
            <a:r>
              <a:rPr kumimoji="1" lang="ja-JP" altLang="en-US" sz="1150" dirty="0">
                <a:latin typeface="ＭＳ 明朝" panose="02020609040205080304" pitchFamily="17" charset="-128"/>
                <a:ea typeface="ＭＳ 明朝" panose="02020609040205080304" pitchFamily="17" charset="-128"/>
              </a:rPr>
              <a:t>。</a:t>
            </a:r>
            <a:endParaRPr kumimoji="1" lang="en-US" altLang="ja-JP" sz="1150" dirty="0">
              <a:latin typeface="ＭＳ 明朝" panose="02020609040205080304" pitchFamily="17" charset="-128"/>
              <a:ea typeface="ＭＳ 明朝" panose="02020609040205080304" pitchFamily="17" charset="-128"/>
            </a:endParaRPr>
          </a:p>
        </p:txBody>
      </p:sp>
      <p:sp>
        <p:nvSpPr>
          <p:cNvPr id="102" name="正方形/長方形 101">
            <a:extLst>
              <a:ext uri="{FF2B5EF4-FFF2-40B4-BE49-F238E27FC236}">
                <a16:creationId xmlns:a16="http://schemas.microsoft.com/office/drawing/2014/main" id="{00E1CCD8-0F59-46F6-B4E9-8AC4C7758E54}"/>
              </a:ext>
            </a:extLst>
          </p:cNvPr>
          <p:cNvSpPr/>
          <p:nvPr/>
        </p:nvSpPr>
        <p:spPr>
          <a:xfrm flipH="1">
            <a:off x="2068894" y="9381245"/>
            <a:ext cx="840882" cy="369332"/>
          </a:xfrm>
          <a:prstGeom prst="rect">
            <a:avLst/>
          </a:prstGeom>
        </p:spPr>
        <p:txBody>
          <a:bodyPr wrap="square" lIns="0" tIns="0" rIns="0" bIns="0" anchor="ctr" anchorCtr="0">
            <a:spAutoFit/>
          </a:bodyPr>
          <a:lstStyle/>
          <a:p>
            <a:r>
              <a:rPr lang="ja-JP" altLang="en-US" sz="1200" dirty="0">
                <a:solidFill>
                  <a:schemeClr val="bg1"/>
                </a:solidFill>
                <a:effectLst>
                  <a:glow rad="127000">
                    <a:srgbClr val="49647F"/>
                  </a:glow>
                </a:effectLst>
                <a:latin typeface="HGP創英角ｺﾞｼｯｸUB" panose="020B0900000000000000" pitchFamily="50" charset="-128"/>
                <a:ea typeface="HGP創英角ｺﾞｼｯｸUB" panose="020B0900000000000000" pitchFamily="50" charset="-128"/>
              </a:rPr>
              <a:t>危険と</a:t>
            </a:r>
            <a:endParaRPr lang="en-US" altLang="ja-JP" sz="1200" dirty="0">
              <a:solidFill>
                <a:schemeClr val="bg1"/>
              </a:solidFill>
              <a:effectLst>
                <a:glow rad="127000">
                  <a:srgbClr val="49647F"/>
                </a:glow>
              </a:effectLst>
              <a:latin typeface="HGP創英角ｺﾞｼｯｸUB" panose="020B0900000000000000" pitchFamily="50" charset="-128"/>
              <a:ea typeface="HGP創英角ｺﾞｼｯｸUB" panose="020B0900000000000000" pitchFamily="50" charset="-128"/>
            </a:endParaRPr>
          </a:p>
          <a:p>
            <a:r>
              <a:rPr lang="ja-JP" altLang="en-US" sz="1200" dirty="0">
                <a:solidFill>
                  <a:schemeClr val="bg1"/>
                </a:solidFill>
                <a:effectLst>
                  <a:glow rad="127000">
                    <a:srgbClr val="49647F"/>
                  </a:glow>
                </a:effectLst>
                <a:latin typeface="HGP創英角ｺﾞｼｯｸUB" panose="020B0900000000000000" pitchFamily="50" charset="-128"/>
                <a:ea typeface="HGP創英角ｺﾞｼｯｸUB" panose="020B0900000000000000" pitchFamily="50" charset="-128"/>
              </a:rPr>
              <a:t>思えなかった</a:t>
            </a:r>
            <a:endParaRPr lang="en-US" altLang="ja-JP" sz="1200" dirty="0">
              <a:solidFill>
                <a:schemeClr val="bg1"/>
              </a:solidFill>
              <a:effectLst>
                <a:glow rad="127000">
                  <a:srgbClr val="49647F"/>
                </a:glow>
              </a:effectLst>
              <a:latin typeface="HGP創英角ｺﾞｼｯｸUB" panose="020B0900000000000000" pitchFamily="50" charset="-128"/>
              <a:ea typeface="HGP創英角ｺﾞｼｯｸUB" panose="020B0900000000000000" pitchFamily="50" charset="-128"/>
            </a:endParaRPr>
          </a:p>
        </p:txBody>
      </p:sp>
      <p:pic>
        <p:nvPicPr>
          <p:cNvPr id="105" name="Picture 8" descr="寝転がりながら携帯電話を使う人のイラスト">
            <a:extLst>
              <a:ext uri="{FF2B5EF4-FFF2-40B4-BE49-F238E27FC236}">
                <a16:creationId xmlns:a16="http://schemas.microsoft.com/office/drawing/2014/main" id="{A50827ED-975C-48B5-939D-9BAA1548265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709078" y="9077059"/>
            <a:ext cx="742256" cy="705143"/>
          </a:xfrm>
          <a:prstGeom prst="rect">
            <a:avLst/>
          </a:prstGeom>
          <a:noFill/>
          <a:extLst>
            <a:ext uri="{909E8E84-426E-40DD-AFC4-6F175D3DCCD1}">
              <a14:hiddenFill xmlns:a14="http://schemas.microsoft.com/office/drawing/2010/main">
                <a:solidFill>
                  <a:srgbClr val="FFFFFF"/>
                </a:solidFill>
              </a14:hiddenFill>
            </a:ext>
          </a:extLst>
        </p:spPr>
      </p:pic>
      <p:sp>
        <p:nvSpPr>
          <p:cNvPr id="106" name="正方形/長方形 105">
            <a:extLst>
              <a:ext uri="{FF2B5EF4-FFF2-40B4-BE49-F238E27FC236}">
                <a16:creationId xmlns:a16="http://schemas.microsoft.com/office/drawing/2014/main" id="{8FE5A61E-3EA9-4927-B7CB-FEAC95DF7156}"/>
              </a:ext>
            </a:extLst>
          </p:cNvPr>
          <p:cNvSpPr/>
          <p:nvPr/>
        </p:nvSpPr>
        <p:spPr>
          <a:xfrm flipH="1">
            <a:off x="3272031" y="9177496"/>
            <a:ext cx="1074530" cy="353943"/>
          </a:xfrm>
          <a:prstGeom prst="rect">
            <a:avLst/>
          </a:prstGeom>
        </p:spPr>
        <p:txBody>
          <a:bodyPr wrap="square" lIns="0" tIns="0" rIns="0" bIns="0" anchor="ctr" anchorCtr="0">
            <a:spAutoFit/>
          </a:bodyPr>
          <a:lstStyle/>
          <a:p>
            <a:r>
              <a:rPr lang="en-US" altLang="ja-JP" sz="1200" dirty="0">
                <a:solidFill>
                  <a:schemeClr val="bg1"/>
                </a:solidFill>
                <a:effectLst>
                  <a:glow rad="127000">
                    <a:srgbClr val="49647F"/>
                  </a:glow>
                </a:effectLst>
                <a:latin typeface="HGP創英角ｺﾞｼｯｸUB" panose="020B0900000000000000" pitchFamily="50" charset="-128"/>
                <a:ea typeface="HGP創英角ｺﾞｼｯｸUB" panose="020B0900000000000000" pitchFamily="50" charset="-128"/>
              </a:rPr>
              <a:t>『</a:t>
            </a:r>
            <a:r>
              <a:rPr lang="ja-JP" altLang="en-US" sz="1200" dirty="0">
                <a:solidFill>
                  <a:schemeClr val="bg1"/>
                </a:solidFill>
                <a:effectLst>
                  <a:glow rad="127000">
                    <a:srgbClr val="49647F"/>
                  </a:glow>
                </a:effectLst>
                <a:latin typeface="HGP創英角ｺﾞｼｯｸUB" panose="020B0900000000000000" pitchFamily="50" charset="-128"/>
                <a:ea typeface="HGP創英角ｺﾞｼｯｸUB" panose="020B0900000000000000" pitchFamily="50" charset="-128"/>
              </a:rPr>
              <a:t>自分</a:t>
            </a:r>
            <a:r>
              <a:rPr lang="ja-JP" altLang="en-US" sz="1100" dirty="0">
                <a:solidFill>
                  <a:schemeClr val="bg1"/>
                </a:solidFill>
                <a:effectLst>
                  <a:glow rad="127000">
                    <a:srgbClr val="49647F"/>
                  </a:glow>
                </a:effectLst>
                <a:latin typeface="HGP創英角ｺﾞｼｯｸUB" panose="020B0900000000000000" pitchFamily="50" charset="-128"/>
                <a:ea typeface="HGP創英角ｺﾞｼｯｸUB" panose="020B0900000000000000" pitchFamily="50" charset="-128"/>
              </a:rPr>
              <a:t>は</a:t>
            </a:r>
            <a:r>
              <a:rPr lang="ja-JP" altLang="en-US" sz="1200" dirty="0">
                <a:solidFill>
                  <a:schemeClr val="bg1"/>
                </a:solidFill>
                <a:effectLst>
                  <a:glow rad="127000">
                    <a:srgbClr val="49647F"/>
                  </a:glow>
                </a:effectLst>
                <a:latin typeface="HGP創英角ｺﾞｼｯｸUB" panose="020B0900000000000000" pitchFamily="50" charset="-128"/>
                <a:ea typeface="HGP創英角ｺﾞｼｯｸUB" panose="020B0900000000000000" pitchFamily="50" charset="-128"/>
              </a:rPr>
              <a:t>大丈夫</a:t>
            </a:r>
            <a:r>
              <a:rPr lang="en-US" altLang="ja-JP" sz="1200" dirty="0">
                <a:solidFill>
                  <a:schemeClr val="bg1"/>
                </a:solidFill>
                <a:effectLst>
                  <a:glow rad="127000">
                    <a:srgbClr val="49647F"/>
                  </a:glow>
                </a:effectLst>
                <a:latin typeface="HGP創英角ｺﾞｼｯｸUB" panose="020B0900000000000000" pitchFamily="50" charset="-128"/>
                <a:ea typeface="HGP創英角ｺﾞｼｯｸUB" panose="020B0900000000000000" pitchFamily="50" charset="-128"/>
              </a:rPr>
              <a:t>』</a:t>
            </a:r>
          </a:p>
          <a:p>
            <a:r>
              <a:rPr lang="ja-JP" altLang="en-US" sz="1100" dirty="0">
                <a:solidFill>
                  <a:schemeClr val="bg1"/>
                </a:solidFill>
                <a:effectLst>
                  <a:glow rad="127000">
                    <a:srgbClr val="49647F"/>
                  </a:glow>
                </a:effectLst>
                <a:latin typeface="HGP創英角ｺﾞｼｯｸUB" panose="020B0900000000000000" pitchFamily="50" charset="-128"/>
                <a:ea typeface="HGP創英角ｺﾞｼｯｸUB" panose="020B0900000000000000" pitchFamily="50" charset="-128"/>
              </a:rPr>
              <a:t>と思った</a:t>
            </a:r>
            <a:endParaRPr lang="ja-JP" altLang="en-US" sz="1100" dirty="0">
              <a:solidFill>
                <a:schemeClr val="bg1"/>
              </a:solidFill>
              <a:effectLst>
                <a:glow rad="127000">
                  <a:srgbClr val="49647F"/>
                </a:glow>
              </a:effectLst>
              <a:latin typeface="ＭＳ ゴシック" panose="020B0609070205080204" pitchFamily="49" charset="-128"/>
              <a:ea typeface="ＭＳ ゴシック" panose="020B0609070205080204" pitchFamily="49" charset="-128"/>
            </a:endParaRPr>
          </a:p>
        </p:txBody>
      </p:sp>
      <p:pic>
        <p:nvPicPr>
          <p:cNvPr id="107" name="Picture 2" descr="方向音痴の女性のイラスト">
            <a:extLst>
              <a:ext uri="{FF2B5EF4-FFF2-40B4-BE49-F238E27FC236}">
                <a16:creationId xmlns:a16="http://schemas.microsoft.com/office/drawing/2014/main" id="{A9DC71B1-F110-4591-8CA5-1A0B4E5B1CE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618" t="4959" r="25403" b="18421"/>
          <a:stretch/>
        </p:blipFill>
        <p:spPr bwMode="auto">
          <a:xfrm flipH="1">
            <a:off x="4635694" y="9120990"/>
            <a:ext cx="471402" cy="617282"/>
          </a:xfrm>
          <a:prstGeom prst="rect">
            <a:avLst/>
          </a:prstGeom>
          <a:noFill/>
          <a:extLst>
            <a:ext uri="{909E8E84-426E-40DD-AFC4-6F175D3DCCD1}">
              <a14:hiddenFill xmlns:a14="http://schemas.microsoft.com/office/drawing/2010/main">
                <a:solidFill>
                  <a:srgbClr val="FFFFFF"/>
                </a:solidFill>
              </a14:hiddenFill>
            </a:ext>
          </a:extLst>
        </p:spPr>
      </p:pic>
      <p:sp>
        <p:nvSpPr>
          <p:cNvPr id="108" name="正方形/長方形 107">
            <a:extLst>
              <a:ext uri="{FF2B5EF4-FFF2-40B4-BE49-F238E27FC236}">
                <a16:creationId xmlns:a16="http://schemas.microsoft.com/office/drawing/2014/main" id="{933B6E43-73AD-4B2E-AC13-136FF14558E7}"/>
              </a:ext>
            </a:extLst>
          </p:cNvPr>
          <p:cNvSpPr/>
          <p:nvPr/>
        </p:nvSpPr>
        <p:spPr>
          <a:xfrm flipH="1">
            <a:off x="5187614" y="9205592"/>
            <a:ext cx="1513602" cy="500137"/>
          </a:xfrm>
          <a:prstGeom prst="rect">
            <a:avLst/>
          </a:prstGeom>
        </p:spPr>
        <p:txBody>
          <a:bodyPr wrap="square" lIns="0" tIns="0" rIns="0" bIns="0" anchor="ctr" anchorCtr="0">
            <a:spAutoFit/>
          </a:bodyPr>
          <a:lstStyle/>
          <a:p>
            <a:r>
              <a:rPr lang="ja-JP" altLang="en-US" sz="1100" dirty="0">
                <a:solidFill>
                  <a:schemeClr val="bg1"/>
                </a:solidFill>
                <a:effectLst>
                  <a:glow rad="127000">
                    <a:srgbClr val="49647F"/>
                  </a:glow>
                </a:effectLst>
                <a:latin typeface="HGP創英角ｺﾞｼｯｸUB" panose="020B0900000000000000" pitchFamily="50" charset="-128"/>
                <a:ea typeface="HGP創英角ｺﾞｼｯｸUB" panose="020B0900000000000000" pitchFamily="50" charset="-128"/>
              </a:rPr>
              <a:t>避難しようか迷っていたら</a:t>
            </a:r>
            <a:r>
              <a:rPr lang="ja-JP" altLang="en-US" sz="1050" dirty="0">
                <a:solidFill>
                  <a:schemeClr val="bg1"/>
                </a:solidFill>
                <a:effectLst>
                  <a:glow rad="127000">
                    <a:srgbClr val="49647F"/>
                  </a:glow>
                </a:effectLst>
                <a:latin typeface="HGP創英角ｺﾞｼｯｸUB" panose="020B0900000000000000" pitchFamily="50" charset="-128"/>
                <a:ea typeface="HGP創英角ｺﾞｼｯｸUB" panose="020B0900000000000000" pitchFamily="50" charset="-128"/>
              </a:rPr>
              <a:t>避難するタイミングを</a:t>
            </a:r>
            <a:endParaRPr lang="en-US" altLang="ja-JP" sz="1050" dirty="0">
              <a:solidFill>
                <a:schemeClr val="bg1"/>
              </a:solidFill>
              <a:effectLst>
                <a:glow rad="127000">
                  <a:srgbClr val="49647F"/>
                </a:glow>
              </a:effectLst>
              <a:latin typeface="HGP創英角ｺﾞｼｯｸUB" panose="020B0900000000000000" pitchFamily="50" charset="-128"/>
              <a:ea typeface="HGP創英角ｺﾞｼｯｸUB" panose="020B0900000000000000" pitchFamily="50" charset="-128"/>
            </a:endParaRPr>
          </a:p>
          <a:p>
            <a:r>
              <a:rPr lang="ja-JP" altLang="en-US" sz="1050" dirty="0">
                <a:solidFill>
                  <a:schemeClr val="bg1"/>
                </a:solidFill>
                <a:effectLst>
                  <a:glow rad="127000">
                    <a:srgbClr val="49647F"/>
                  </a:glow>
                </a:effectLst>
                <a:latin typeface="HGP創英角ｺﾞｼｯｸUB" panose="020B0900000000000000" pitchFamily="50" charset="-128"/>
                <a:ea typeface="HGP創英角ｺﾞｼｯｸUB" panose="020B0900000000000000" pitchFamily="50" charset="-128"/>
              </a:rPr>
              <a:t>失ってしまった</a:t>
            </a:r>
            <a:endParaRPr lang="ja-JP" altLang="en-US" sz="1000" dirty="0">
              <a:solidFill>
                <a:schemeClr val="bg1"/>
              </a:solidFill>
              <a:effectLst>
                <a:glow rad="127000">
                  <a:srgbClr val="49647F"/>
                </a:glow>
              </a:effectLst>
              <a:latin typeface="ＭＳ ゴシック" panose="020B0609070205080204" pitchFamily="49" charset="-128"/>
              <a:ea typeface="ＭＳ ゴシック" panose="020B0609070205080204" pitchFamily="49" charset="-128"/>
            </a:endParaRPr>
          </a:p>
        </p:txBody>
      </p:sp>
      <p:sp>
        <p:nvSpPr>
          <p:cNvPr id="77" name="テキスト ボックス 76">
            <a:extLst>
              <a:ext uri="{FF2B5EF4-FFF2-40B4-BE49-F238E27FC236}">
                <a16:creationId xmlns:a16="http://schemas.microsoft.com/office/drawing/2014/main" id="{980D43F1-89A2-4FAA-B12C-03940F87BAB2}"/>
              </a:ext>
            </a:extLst>
          </p:cNvPr>
          <p:cNvSpPr txBox="1"/>
          <p:nvPr/>
        </p:nvSpPr>
        <p:spPr>
          <a:xfrm>
            <a:off x="3209105" y="4001682"/>
            <a:ext cx="530915" cy="412613"/>
          </a:xfrm>
          <a:prstGeom prst="rect">
            <a:avLst/>
          </a:prstGeom>
          <a:noFill/>
        </p:spPr>
        <p:txBody>
          <a:bodyPr wrap="none" rtlCol="0">
            <a:spAutoFit/>
          </a:bodyPr>
          <a:lstStyle/>
          <a:p>
            <a:pPr>
              <a:lnSpc>
                <a:spcPct val="120000"/>
              </a:lnSpc>
            </a:pPr>
            <a:r>
              <a:rPr lang="ja-JP" altLang="en-US" sz="2000" dirty="0">
                <a:solidFill>
                  <a:srgbClr val="49647F"/>
                </a:solidFill>
                <a:effectLst>
                  <a:glow rad="127000">
                    <a:schemeClr val="bg1"/>
                  </a:glow>
                </a:effectLst>
                <a:latin typeface="HGP創英角ｺﾞｼｯｸUB" panose="020B0900000000000000" pitchFamily="50" charset="-128"/>
                <a:ea typeface="HGP創英角ｺﾞｼｯｸUB" panose="020B0900000000000000" pitchFamily="50" charset="-128"/>
              </a:rPr>
              <a:t>２</a:t>
            </a:r>
            <a:r>
              <a:rPr lang="ja-JP" altLang="en-US" sz="1100" dirty="0">
                <a:solidFill>
                  <a:srgbClr val="49647F"/>
                </a:solidFill>
                <a:effectLst>
                  <a:glow rad="127000">
                    <a:schemeClr val="bg1"/>
                  </a:glow>
                </a:effectLst>
                <a:latin typeface="HGP創英角ｺﾞｼｯｸUB" panose="020B0900000000000000" pitchFamily="50" charset="-128"/>
                <a:ea typeface="HGP創英角ｺﾞｼｯｸUB" panose="020B0900000000000000" pitchFamily="50" charset="-128"/>
              </a:rPr>
              <a:t>名</a:t>
            </a:r>
            <a:endParaRPr kumimoji="1" lang="en-US" altLang="ja-JP" sz="1100" dirty="0">
              <a:solidFill>
                <a:srgbClr val="49647F"/>
              </a:solidFill>
              <a:effectLst>
                <a:glow rad="127000">
                  <a:schemeClr val="bg1"/>
                </a:glow>
              </a:effectLst>
              <a:latin typeface="HGP創英角ｺﾞｼｯｸUB" panose="020B0900000000000000" pitchFamily="50" charset="-128"/>
              <a:ea typeface="HGP創英角ｺﾞｼｯｸUB" panose="020B0900000000000000" pitchFamily="50" charset="-128"/>
            </a:endParaRPr>
          </a:p>
        </p:txBody>
      </p:sp>
      <p:sp>
        <p:nvSpPr>
          <p:cNvPr id="97" name="テキスト ボックス 96">
            <a:extLst>
              <a:ext uri="{FF2B5EF4-FFF2-40B4-BE49-F238E27FC236}">
                <a16:creationId xmlns:a16="http://schemas.microsoft.com/office/drawing/2014/main" id="{39CD26E5-1816-4AD9-B1C4-7158C4A23E5A}"/>
              </a:ext>
            </a:extLst>
          </p:cNvPr>
          <p:cNvSpPr txBox="1"/>
          <p:nvPr/>
        </p:nvSpPr>
        <p:spPr>
          <a:xfrm>
            <a:off x="842073" y="4781059"/>
            <a:ext cx="1556836" cy="540725"/>
          </a:xfrm>
          <a:prstGeom prst="rect">
            <a:avLst/>
          </a:prstGeom>
          <a:noFill/>
        </p:spPr>
        <p:txBody>
          <a:bodyPr wrap="none" rtlCol="0">
            <a:spAutoFit/>
          </a:bodyPr>
          <a:lstStyle/>
          <a:p>
            <a:pPr>
              <a:lnSpc>
                <a:spcPct val="120000"/>
              </a:lnSpc>
            </a:pPr>
            <a:r>
              <a:rPr lang="ja-JP" altLang="en-US" sz="1400" dirty="0">
                <a:effectLst>
                  <a:glow rad="127000">
                    <a:schemeClr val="bg1"/>
                  </a:glow>
                </a:effectLst>
                <a:latin typeface="HGP創英角ｺﾞｼｯｸUB" panose="020B0900000000000000" pitchFamily="50" charset="-128"/>
                <a:ea typeface="HGP創英角ｺﾞｼｯｸUB" panose="020B0900000000000000" pitchFamily="50" charset="-128"/>
              </a:rPr>
              <a:t>死者</a:t>
            </a:r>
            <a:r>
              <a:rPr lang="ja-JP" altLang="en-US" sz="2800" dirty="0">
                <a:effectLst>
                  <a:glow rad="127000">
                    <a:schemeClr val="bg1"/>
                  </a:glow>
                </a:effectLst>
                <a:latin typeface="HGP創英角ｺﾞｼｯｸUB" panose="020B0900000000000000" pitchFamily="50" charset="-128"/>
                <a:ea typeface="HGP創英角ｺﾞｼｯｸUB" panose="020B0900000000000000" pitchFamily="50" charset="-128"/>
              </a:rPr>
              <a:t>２６３</a:t>
            </a:r>
            <a:r>
              <a:rPr lang="ja-JP" altLang="en-US" sz="1400" dirty="0">
                <a:effectLst>
                  <a:glow rad="127000">
                    <a:schemeClr val="bg1"/>
                  </a:glow>
                </a:effectLst>
                <a:latin typeface="HGP創英角ｺﾞｼｯｸUB" panose="020B0900000000000000" pitchFamily="50" charset="-128"/>
                <a:ea typeface="HGP創英角ｺﾞｼｯｸUB" panose="020B0900000000000000" pitchFamily="50" charset="-128"/>
              </a:rPr>
              <a:t>名</a:t>
            </a:r>
            <a:endParaRPr kumimoji="1" lang="en-US" altLang="ja-JP" sz="1400" dirty="0">
              <a:effectLst>
                <a:glow rad="127000">
                  <a:schemeClr val="bg1"/>
                </a:glow>
              </a:effectLst>
              <a:latin typeface="HGP創英角ｺﾞｼｯｸUB" panose="020B0900000000000000" pitchFamily="50" charset="-128"/>
              <a:ea typeface="HGP創英角ｺﾞｼｯｸUB" panose="020B0900000000000000" pitchFamily="50" charset="-128"/>
            </a:endParaRPr>
          </a:p>
        </p:txBody>
      </p:sp>
      <p:sp>
        <p:nvSpPr>
          <p:cNvPr id="98" name="テキスト ボックス 97">
            <a:extLst>
              <a:ext uri="{FF2B5EF4-FFF2-40B4-BE49-F238E27FC236}">
                <a16:creationId xmlns:a16="http://schemas.microsoft.com/office/drawing/2014/main" id="{E3CBD5CE-3E9E-4B76-ACBD-484B804EAF67}"/>
              </a:ext>
            </a:extLst>
          </p:cNvPr>
          <p:cNvSpPr txBox="1"/>
          <p:nvPr/>
        </p:nvSpPr>
        <p:spPr>
          <a:xfrm>
            <a:off x="2696523" y="6222332"/>
            <a:ext cx="607859" cy="471604"/>
          </a:xfrm>
          <a:prstGeom prst="rect">
            <a:avLst/>
          </a:prstGeom>
          <a:noFill/>
        </p:spPr>
        <p:txBody>
          <a:bodyPr wrap="none" rtlCol="0">
            <a:spAutoFit/>
          </a:bodyPr>
          <a:lstStyle/>
          <a:p>
            <a:pPr>
              <a:lnSpc>
                <a:spcPct val="120000"/>
              </a:lnSpc>
            </a:pPr>
            <a:r>
              <a:rPr lang="ja-JP" altLang="en-US" sz="1100" dirty="0">
                <a:solidFill>
                  <a:srgbClr val="49647F"/>
                </a:solidFill>
                <a:effectLst>
                  <a:glow rad="127000">
                    <a:schemeClr val="bg1"/>
                  </a:glow>
                </a:effectLst>
                <a:latin typeface="HGP創英角ｺﾞｼｯｸUB" panose="020B0900000000000000" pitchFamily="50" charset="-128"/>
                <a:ea typeface="HGP創英角ｺﾞｼｯｸUB" panose="020B0900000000000000" pitchFamily="50" charset="-128"/>
              </a:rPr>
              <a:t>行方</a:t>
            </a:r>
            <a:endParaRPr lang="en-US" altLang="ja-JP" sz="1100" dirty="0">
              <a:solidFill>
                <a:srgbClr val="49647F"/>
              </a:solidFill>
              <a:effectLst>
                <a:glow rad="127000">
                  <a:schemeClr val="bg1"/>
                </a:glow>
              </a:effectLst>
              <a:latin typeface="HGP創英角ｺﾞｼｯｸUB" panose="020B0900000000000000" pitchFamily="50" charset="-128"/>
              <a:ea typeface="HGP創英角ｺﾞｼｯｸUB" panose="020B0900000000000000" pitchFamily="50" charset="-128"/>
            </a:endParaRPr>
          </a:p>
          <a:p>
            <a:pPr>
              <a:lnSpc>
                <a:spcPct val="120000"/>
              </a:lnSpc>
            </a:pPr>
            <a:r>
              <a:rPr lang="ja-JP" altLang="en-US" sz="1100" dirty="0">
                <a:solidFill>
                  <a:srgbClr val="49647F"/>
                </a:solidFill>
                <a:effectLst>
                  <a:glow rad="127000">
                    <a:schemeClr val="bg1"/>
                  </a:glow>
                </a:effectLst>
                <a:latin typeface="HGP創英角ｺﾞｼｯｸUB" panose="020B0900000000000000" pitchFamily="50" charset="-128"/>
                <a:ea typeface="HGP創英角ｺﾞｼｯｸUB" panose="020B0900000000000000" pitchFamily="50" charset="-128"/>
              </a:rPr>
              <a:t>不明者</a:t>
            </a:r>
            <a:endParaRPr kumimoji="1" lang="en-US" altLang="ja-JP" sz="1100" dirty="0">
              <a:solidFill>
                <a:srgbClr val="49647F"/>
              </a:solidFill>
              <a:effectLst>
                <a:glow rad="127000">
                  <a:schemeClr val="bg1"/>
                </a:glow>
              </a:effectLst>
              <a:latin typeface="HGP創英角ｺﾞｼｯｸUB" panose="020B0900000000000000" pitchFamily="50" charset="-128"/>
              <a:ea typeface="HGP創英角ｺﾞｼｯｸUB" panose="020B0900000000000000" pitchFamily="50" charset="-128"/>
            </a:endParaRPr>
          </a:p>
        </p:txBody>
      </p:sp>
      <p:sp>
        <p:nvSpPr>
          <p:cNvPr id="101" name="テキスト ボックス 100">
            <a:extLst>
              <a:ext uri="{FF2B5EF4-FFF2-40B4-BE49-F238E27FC236}">
                <a16:creationId xmlns:a16="http://schemas.microsoft.com/office/drawing/2014/main" id="{B966C891-93DF-44BF-BA9E-C2A9D8FC557B}"/>
              </a:ext>
            </a:extLst>
          </p:cNvPr>
          <p:cNvSpPr txBox="1"/>
          <p:nvPr/>
        </p:nvSpPr>
        <p:spPr>
          <a:xfrm>
            <a:off x="3195195" y="6243037"/>
            <a:ext cx="530915" cy="412613"/>
          </a:xfrm>
          <a:prstGeom prst="rect">
            <a:avLst/>
          </a:prstGeom>
          <a:noFill/>
        </p:spPr>
        <p:txBody>
          <a:bodyPr wrap="none" rtlCol="0">
            <a:spAutoFit/>
          </a:bodyPr>
          <a:lstStyle/>
          <a:p>
            <a:pPr>
              <a:lnSpc>
                <a:spcPct val="120000"/>
              </a:lnSpc>
            </a:pPr>
            <a:r>
              <a:rPr lang="ja-JP" altLang="en-US" sz="2000" dirty="0">
                <a:solidFill>
                  <a:srgbClr val="49647F"/>
                </a:solidFill>
                <a:effectLst>
                  <a:glow rad="127000">
                    <a:schemeClr val="bg1"/>
                  </a:glow>
                </a:effectLst>
                <a:latin typeface="HGP創英角ｺﾞｼｯｸUB" panose="020B0900000000000000" pitchFamily="50" charset="-128"/>
                <a:ea typeface="HGP創英角ｺﾞｼｯｸUB" panose="020B0900000000000000" pitchFamily="50" charset="-128"/>
              </a:rPr>
              <a:t>８</a:t>
            </a:r>
            <a:r>
              <a:rPr lang="ja-JP" altLang="en-US" sz="1100" dirty="0">
                <a:solidFill>
                  <a:srgbClr val="49647F"/>
                </a:solidFill>
                <a:effectLst>
                  <a:glow rad="127000">
                    <a:schemeClr val="bg1"/>
                  </a:glow>
                </a:effectLst>
                <a:latin typeface="HGP創英角ｺﾞｼｯｸUB" panose="020B0900000000000000" pitchFamily="50" charset="-128"/>
                <a:ea typeface="HGP創英角ｺﾞｼｯｸUB" panose="020B0900000000000000" pitchFamily="50" charset="-128"/>
              </a:rPr>
              <a:t>名</a:t>
            </a:r>
            <a:endParaRPr kumimoji="1" lang="en-US" altLang="ja-JP" sz="1100" dirty="0">
              <a:solidFill>
                <a:srgbClr val="49647F"/>
              </a:solidFill>
              <a:effectLst>
                <a:glow rad="127000">
                  <a:schemeClr val="bg1"/>
                </a:glow>
              </a:effectLst>
              <a:latin typeface="HGP創英角ｺﾞｼｯｸUB" panose="020B0900000000000000" pitchFamily="50" charset="-128"/>
              <a:ea typeface="HGP創英角ｺﾞｼｯｸUB" panose="020B0900000000000000" pitchFamily="50" charset="-128"/>
            </a:endParaRPr>
          </a:p>
        </p:txBody>
      </p:sp>
      <p:sp>
        <p:nvSpPr>
          <p:cNvPr id="117" name="テキスト ボックス 116">
            <a:extLst>
              <a:ext uri="{FF2B5EF4-FFF2-40B4-BE49-F238E27FC236}">
                <a16:creationId xmlns:a16="http://schemas.microsoft.com/office/drawing/2014/main" id="{0CDF3600-B80E-4CC1-9676-780161114E8C}"/>
              </a:ext>
            </a:extLst>
          </p:cNvPr>
          <p:cNvSpPr txBox="1"/>
          <p:nvPr/>
        </p:nvSpPr>
        <p:spPr>
          <a:xfrm>
            <a:off x="5938950" y="4852014"/>
            <a:ext cx="684803" cy="276999"/>
          </a:xfrm>
          <a:prstGeom prst="rect">
            <a:avLst/>
          </a:prstGeom>
          <a:noFill/>
        </p:spPr>
        <p:txBody>
          <a:bodyPr wrap="none" rtlCol="0">
            <a:spAutoFit/>
          </a:bodyPr>
          <a:lstStyle/>
          <a:p>
            <a:pPr algn="r"/>
            <a:r>
              <a:rPr kumimoji="1" lang="en-US" altLang="ja-JP" sz="1200" dirty="0">
                <a:solidFill>
                  <a:schemeClr val="bg1"/>
                </a:solidFill>
                <a:effectLst>
                  <a:glow rad="127000">
                    <a:schemeClr val="tx1"/>
                  </a:glow>
                </a:effectLst>
                <a:latin typeface="HGP創英角ｺﾞｼｯｸUB" panose="020B0900000000000000" pitchFamily="50" charset="-128"/>
                <a:ea typeface="HGP創英角ｺﾞｼｯｸUB" panose="020B0900000000000000" pitchFamily="50" charset="-128"/>
              </a:rPr>
              <a:t>2004</a:t>
            </a:r>
            <a:r>
              <a:rPr kumimoji="1" lang="ja-JP" altLang="en-US" sz="900" dirty="0">
                <a:solidFill>
                  <a:schemeClr val="bg1"/>
                </a:solidFill>
                <a:effectLst>
                  <a:glow rad="127000">
                    <a:schemeClr val="tx1"/>
                  </a:glow>
                </a:effectLst>
                <a:latin typeface="HGP創英角ｺﾞｼｯｸUB" panose="020B0900000000000000" pitchFamily="50" charset="-128"/>
                <a:ea typeface="HGP創英角ｺﾞｼｯｸUB" panose="020B0900000000000000" pitchFamily="50" charset="-128"/>
              </a:rPr>
              <a:t>年</a:t>
            </a:r>
          </a:p>
        </p:txBody>
      </p:sp>
      <p:sp>
        <p:nvSpPr>
          <p:cNvPr id="125" name="テキスト ボックス 124">
            <a:extLst>
              <a:ext uri="{FF2B5EF4-FFF2-40B4-BE49-F238E27FC236}">
                <a16:creationId xmlns:a16="http://schemas.microsoft.com/office/drawing/2014/main" id="{5DFEA35A-C473-4F73-A7C9-1A93F4122E1F}"/>
              </a:ext>
            </a:extLst>
          </p:cNvPr>
          <p:cNvSpPr txBox="1"/>
          <p:nvPr/>
        </p:nvSpPr>
        <p:spPr>
          <a:xfrm>
            <a:off x="3859248" y="6556574"/>
            <a:ext cx="1461939" cy="138499"/>
          </a:xfrm>
          <a:prstGeom prst="rect">
            <a:avLst/>
          </a:prstGeom>
          <a:noFill/>
        </p:spPr>
        <p:txBody>
          <a:bodyPr wrap="none" lIns="0" tIns="0" rIns="0" bIns="0" rtlCol="0">
            <a:spAutoFit/>
          </a:bodyPr>
          <a:lstStyle/>
          <a:p>
            <a:r>
              <a:rPr lang="ja-JP" altLang="en-US" sz="900" dirty="0">
                <a:solidFill>
                  <a:schemeClr val="bg1"/>
                </a:solidFill>
                <a:effectLst>
                  <a:glow rad="127000">
                    <a:schemeClr val="tx1"/>
                  </a:glow>
                </a:effectLst>
                <a:latin typeface="HGP創英角ｺﾞｼｯｸUB" panose="020B0900000000000000" pitchFamily="50" charset="-128"/>
                <a:ea typeface="HGP創英角ｺﾞｼｯｸUB" panose="020B0900000000000000" pitchFamily="50" charset="-128"/>
              </a:rPr>
              <a:t>兵庫</a:t>
            </a:r>
            <a:r>
              <a:rPr kumimoji="1" lang="ja-JP" altLang="en-US" sz="900" dirty="0">
                <a:solidFill>
                  <a:schemeClr val="bg1"/>
                </a:solidFill>
                <a:effectLst>
                  <a:glow rad="127000">
                    <a:schemeClr val="tx1"/>
                  </a:glow>
                </a:effectLst>
                <a:latin typeface="HGP創英角ｺﾞｼｯｸUB" panose="020B0900000000000000" pitchFamily="50" charset="-128"/>
                <a:ea typeface="HGP創英角ｺﾞｼｯｸUB" panose="020B0900000000000000" pitchFamily="50" charset="-128"/>
              </a:rPr>
              <a:t>県 豊岡市 </a:t>
            </a:r>
            <a:r>
              <a:rPr kumimoji="1" lang="zh-TW" altLang="en-US" sz="900" dirty="0">
                <a:solidFill>
                  <a:schemeClr val="bg1"/>
                </a:solidFill>
                <a:effectLst>
                  <a:glow rad="127000">
                    <a:schemeClr val="tx1"/>
                  </a:glow>
                </a:effectLst>
                <a:latin typeface="HGP創英角ｺﾞｼｯｸUB" panose="020B0900000000000000" pitchFamily="50" charset="-128"/>
                <a:ea typeface="HGP創英角ｺﾞｼｯｸUB" panose="020B0900000000000000" pitchFamily="50" charset="-128"/>
              </a:rPr>
              <a:t>立野</a:t>
            </a:r>
            <a:r>
              <a:rPr kumimoji="1" lang="ja-JP" altLang="en-US" sz="900" dirty="0">
                <a:solidFill>
                  <a:schemeClr val="bg1"/>
                </a:solidFill>
                <a:effectLst>
                  <a:glow rad="127000">
                    <a:schemeClr val="tx1"/>
                  </a:glow>
                </a:effectLst>
                <a:latin typeface="HGP創英角ｺﾞｼｯｸUB" panose="020B0900000000000000" pitchFamily="50" charset="-128"/>
                <a:ea typeface="HGP創英角ｺﾞｼｯｸUB" panose="020B0900000000000000" pitchFamily="50" charset="-128"/>
              </a:rPr>
              <a:t>大橋付近</a:t>
            </a:r>
          </a:p>
        </p:txBody>
      </p:sp>
      <p:sp>
        <p:nvSpPr>
          <p:cNvPr id="126" name="テキスト ボックス 125">
            <a:extLst>
              <a:ext uri="{FF2B5EF4-FFF2-40B4-BE49-F238E27FC236}">
                <a16:creationId xmlns:a16="http://schemas.microsoft.com/office/drawing/2014/main" id="{FD22F4A6-A360-4A84-ABE4-481657AAA812}"/>
              </a:ext>
            </a:extLst>
          </p:cNvPr>
          <p:cNvSpPr txBox="1"/>
          <p:nvPr/>
        </p:nvSpPr>
        <p:spPr>
          <a:xfrm>
            <a:off x="3732252" y="6714952"/>
            <a:ext cx="1454244" cy="261610"/>
          </a:xfrm>
          <a:prstGeom prst="rect">
            <a:avLst/>
          </a:prstGeom>
          <a:noFill/>
        </p:spPr>
        <p:txBody>
          <a:bodyPr wrap="none" rtlCol="0">
            <a:spAutoFit/>
          </a:bodyPr>
          <a:lstStyle/>
          <a:p>
            <a:r>
              <a:rPr kumimoji="1" lang="ja-JP" altLang="en-US" sz="1100" dirty="0">
                <a:latin typeface="HGP創英角ｺﾞｼｯｸUB" panose="020B0900000000000000" pitchFamily="50" charset="-128"/>
                <a:ea typeface="HGP創英角ｺﾞｼｯｸUB" panose="020B0900000000000000" pitchFamily="50" charset="-128"/>
              </a:rPr>
              <a:t>平成１６年</a:t>
            </a:r>
            <a:r>
              <a:rPr lang="ja-JP" altLang="en-US" sz="1100" dirty="0">
                <a:latin typeface="HGP創英角ｺﾞｼｯｸUB" panose="020B0900000000000000" pitchFamily="50" charset="-128"/>
                <a:ea typeface="HGP創英角ｺﾞｼｯｸUB" panose="020B0900000000000000" pitchFamily="50" charset="-128"/>
              </a:rPr>
              <a:t>台風２３号</a:t>
            </a:r>
            <a:endParaRPr kumimoji="1" lang="ja-JP" altLang="en-US" sz="1100" dirty="0">
              <a:latin typeface="HGP創英角ｺﾞｼｯｸUB" panose="020B0900000000000000" pitchFamily="50" charset="-128"/>
              <a:ea typeface="HGP創英角ｺﾞｼｯｸUB" panose="020B0900000000000000" pitchFamily="50" charset="-128"/>
            </a:endParaRPr>
          </a:p>
        </p:txBody>
      </p:sp>
      <p:pic>
        <p:nvPicPr>
          <p:cNvPr id="127" name="図 126" descr="屋外, 眺め, 道路, 写真 が含まれている画像&#10;&#10;自動的に生成された説明">
            <a:extLst>
              <a:ext uri="{FF2B5EF4-FFF2-40B4-BE49-F238E27FC236}">
                <a16:creationId xmlns:a16="http://schemas.microsoft.com/office/drawing/2014/main" id="{AF70F494-1CEE-4DA4-BEB4-9F1EE641069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813" r="7813"/>
          <a:stretch/>
        </p:blipFill>
        <p:spPr>
          <a:xfrm>
            <a:off x="3807087" y="2576084"/>
            <a:ext cx="2862000" cy="1908000"/>
          </a:xfrm>
          <a:prstGeom prst="rect">
            <a:avLst/>
          </a:prstGeom>
        </p:spPr>
      </p:pic>
      <p:sp>
        <p:nvSpPr>
          <p:cNvPr id="128" name="テキスト ボックス 127">
            <a:extLst>
              <a:ext uri="{FF2B5EF4-FFF2-40B4-BE49-F238E27FC236}">
                <a16:creationId xmlns:a16="http://schemas.microsoft.com/office/drawing/2014/main" id="{A8CBE25C-114D-49DB-883A-FDDFA0786741}"/>
              </a:ext>
            </a:extLst>
          </p:cNvPr>
          <p:cNvSpPr txBox="1"/>
          <p:nvPr/>
        </p:nvSpPr>
        <p:spPr>
          <a:xfrm>
            <a:off x="3758247" y="4443797"/>
            <a:ext cx="1454244" cy="261610"/>
          </a:xfrm>
          <a:prstGeom prst="rect">
            <a:avLst/>
          </a:prstGeom>
          <a:noFill/>
        </p:spPr>
        <p:txBody>
          <a:bodyPr wrap="none" rtlCol="0">
            <a:spAutoFit/>
          </a:bodyPr>
          <a:lstStyle/>
          <a:p>
            <a:r>
              <a:rPr kumimoji="1" lang="ja-JP" altLang="en-US" sz="1100" dirty="0">
                <a:latin typeface="HGP創英角ｺﾞｼｯｸUB" panose="020B0900000000000000" pitchFamily="50" charset="-128"/>
                <a:ea typeface="HGP創英角ｺﾞｼｯｸUB" panose="020B0900000000000000" pitchFamily="50" charset="-128"/>
              </a:rPr>
              <a:t>令和</a:t>
            </a:r>
            <a:r>
              <a:rPr lang="ja-JP" altLang="en-US" sz="1100" dirty="0">
                <a:latin typeface="HGP創英角ｺﾞｼｯｸUB" panose="020B0900000000000000" pitchFamily="50" charset="-128"/>
                <a:ea typeface="HGP創英角ｺﾞｼｯｸUB" panose="020B0900000000000000" pitchFamily="50" charset="-128"/>
              </a:rPr>
              <a:t>元年東日本台風</a:t>
            </a:r>
            <a:endParaRPr kumimoji="1" lang="ja-JP" altLang="en-US" sz="1100" dirty="0">
              <a:latin typeface="HGP創英角ｺﾞｼｯｸUB" panose="020B0900000000000000" pitchFamily="50" charset="-128"/>
              <a:ea typeface="HGP創英角ｺﾞｼｯｸUB" panose="020B0900000000000000" pitchFamily="50" charset="-128"/>
            </a:endParaRPr>
          </a:p>
        </p:txBody>
      </p:sp>
      <p:sp>
        <p:nvSpPr>
          <p:cNvPr id="129" name="テキスト ボックス 128">
            <a:extLst>
              <a:ext uri="{FF2B5EF4-FFF2-40B4-BE49-F238E27FC236}">
                <a16:creationId xmlns:a16="http://schemas.microsoft.com/office/drawing/2014/main" id="{505C69CD-F399-4E00-8791-07DF57CCE3D4}"/>
              </a:ext>
            </a:extLst>
          </p:cNvPr>
          <p:cNvSpPr txBox="1"/>
          <p:nvPr/>
        </p:nvSpPr>
        <p:spPr>
          <a:xfrm>
            <a:off x="3869602" y="4274338"/>
            <a:ext cx="915635" cy="230832"/>
          </a:xfrm>
          <a:prstGeom prst="rect">
            <a:avLst/>
          </a:prstGeom>
          <a:noFill/>
        </p:spPr>
        <p:txBody>
          <a:bodyPr wrap="none" rtlCol="0">
            <a:spAutoFit/>
          </a:bodyPr>
          <a:lstStyle/>
          <a:p>
            <a:r>
              <a:rPr lang="ja-JP" altLang="en-US" sz="900" dirty="0">
                <a:solidFill>
                  <a:schemeClr val="bg1"/>
                </a:solidFill>
                <a:effectLst>
                  <a:glow rad="127000">
                    <a:schemeClr val="tx1"/>
                  </a:glow>
                </a:effectLst>
                <a:latin typeface="HGP創英角ｺﾞｼｯｸUB" panose="020B0900000000000000" pitchFamily="50" charset="-128"/>
                <a:ea typeface="HGP創英角ｺﾞｼｯｸUB" panose="020B0900000000000000" pitchFamily="50" charset="-128"/>
              </a:rPr>
              <a:t>長野県</a:t>
            </a:r>
            <a:r>
              <a:rPr kumimoji="1" lang="ja-JP" altLang="en-US" sz="900" dirty="0">
                <a:solidFill>
                  <a:schemeClr val="bg1"/>
                </a:solidFill>
                <a:effectLst>
                  <a:glow rad="127000">
                    <a:schemeClr val="tx1"/>
                  </a:glow>
                </a:effectLst>
                <a:latin typeface="HGP創英角ｺﾞｼｯｸUB" panose="020B0900000000000000" pitchFamily="50" charset="-128"/>
                <a:ea typeface="HGP創英角ｺﾞｼｯｸUB" panose="020B0900000000000000" pitchFamily="50" charset="-128"/>
              </a:rPr>
              <a:t> 長野市</a:t>
            </a:r>
          </a:p>
        </p:txBody>
      </p:sp>
      <p:sp>
        <p:nvSpPr>
          <p:cNvPr id="130" name="テキスト ボックス 129">
            <a:extLst>
              <a:ext uri="{FF2B5EF4-FFF2-40B4-BE49-F238E27FC236}">
                <a16:creationId xmlns:a16="http://schemas.microsoft.com/office/drawing/2014/main" id="{C37F84B1-CFC4-421B-947A-648751B518F9}"/>
              </a:ext>
            </a:extLst>
          </p:cNvPr>
          <p:cNvSpPr txBox="1"/>
          <p:nvPr/>
        </p:nvSpPr>
        <p:spPr>
          <a:xfrm>
            <a:off x="3808603" y="2539704"/>
            <a:ext cx="1535027" cy="540725"/>
          </a:xfrm>
          <a:prstGeom prst="rect">
            <a:avLst/>
          </a:prstGeom>
          <a:noFill/>
        </p:spPr>
        <p:txBody>
          <a:bodyPr wrap="square" rtlCol="0">
            <a:spAutoFit/>
          </a:bodyPr>
          <a:lstStyle/>
          <a:p>
            <a:pPr>
              <a:lnSpc>
                <a:spcPct val="120000"/>
              </a:lnSpc>
            </a:pPr>
            <a:r>
              <a:rPr lang="ja-JP" altLang="en-US" sz="1400" dirty="0">
                <a:effectLst>
                  <a:glow rad="127000">
                    <a:schemeClr val="bg1"/>
                  </a:glow>
                </a:effectLst>
                <a:latin typeface="HGP創英角ｺﾞｼｯｸUB" panose="020B0900000000000000" pitchFamily="50" charset="-128"/>
                <a:ea typeface="HGP創英角ｺﾞｼｯｸUB" panose="020B0900000000000000" pitchFamily="50" charset="-128"/>
              </a:rPr>
              <a:t>死者</a:t>
            </a:r>
            <a:r>
              <a:rPr lang="ja-JP" altLang="en-US" sz="2800" dirty="0">
                <a:effectLst>
                  <a:glow rad="127000">
                    <a:schemeClr val="bg1"/>
                  </a:glow>
                </a:effectLst>
                <a:latin typeface="HGP創英角ｺﾞｼｯｸUB" panose="020B0900000000000000" pitchFamily="50" charset="-128"/>
                <a:ea typeface="HGP創英角ｺﾞｼｯｸUB" panose="020B0900000000000000" pitchFamily="50" charset="-128"/>
              </a:rPr>
              <a:t>１１８</a:t>
            </a:r>
            <a:r>
              <a:rPr lang="ja-JP" altLang="en-US" sz="1400" dirty="0">
                <a:effectLst>
                  <a:glow rad="127000">
                    <a:schemeClr val="bg1"/>
                  </a:glow>
                </a:effectLst>
                <a:latin typeface="HGP創英角ｺﾞｼｯｸUB" panose="020B0900000000000000" pitchFamily="50" charset="-128"/>
                <a:ea typeface="HGP創英角ｺﾞｼｯｸUB" panose="020B0900000000000000" pitchFamily="50" charset="-128"/>
              </a:rPr>
              <a:t>名</a:t>
            </a:r>
            <a:endParaRPr kumimoji="1" lang="en-US" altLang="ja-JP" sz="1400" dirty="0">
              <a:effectLst>
                <a:glow rad="127000">
                  <a:schemeClr val="bg1"/>
                </a:glow>
              </a:effectLst>
              <a:latin typeface="HGP創英角ｺﾞｼｯｸUB" panose="020B0900000000000000" pitchFamily="50" charset="-128"/>
              <a:ea typeface="HGP創英角ｺﾞｼｯｸUB" panose="020B0900000000000000" pitchFamily="50" charset="-128"/>
            </a:endParaRPr>
          </a:p>
        </p:txBody>
      </p:sp>
      <p:sp>
        <p:nvSpPr>
          <p:cNvPr id="131" name="テキスト ボックス 130">
            <a:extLst>
              <a:ext uri="{FF2B5EF4-FFF2-40B4-BE49-F238E27FC236}">
                <a16:creationId xmlns:a16="http://schemas.microsoft.com/office/drawing/2014/main" id="{EADDA379-221B-4B4F-8D2D-1188F597EFFF}"/>
              </a:ext>
            </a:extLst>
          </p:cNvPr>
          <p:cNvSpPr txBox="1"/>
          <p:nvPr/>
        </p:nvSpPr>
        <p:spPr>
          <a:xfrm>
            <a:off x="5539301" y="3980977"/>
            <a:ext cx="607859" cy="471604"/>
          </a:xfrm>
          <a:prstGeom prst="rect">
            <a:avLst/>
          </a:prstGeom>
          <a:noFill/>
        </p:spPr>
        <p:txBody>
          <a:bodyPr wrap="none" rtlCol="0">
            <a:spAutoFit/>
          </a:bodyPr>
          <a:lstStyle/>
          <a:p>
            <a:pPr>
              <a:lnSpc>
                <a:spcPct val="120000"/>
              </a:lnSpc>
            </a:pPr>
            <a:r>
              <a:rPr lang="ja-JP" altLang="en-US" sz="1100" dirty="0">
                <a:solidFill>
                  <a:srgbClr val="49647F"/>
                </a:solidFill>
                <a:effectLst>
                  <a:glow rad="127000">
                    <a:schemeClr val="bg1"/>
                  </a:glow>
                </a:effectLst>
                <a:latin typeface="HGP創英角ｺﾞｼｯｸUB" panose="020B0900000000000000" pitchFamily="50" charset="-128"/>
                <a:ea typeface="HGP創英角ｺﾞｼｯｸUB" panose="020B0900000000000000" pitchFamily="50" charset="-128"/>
              </a:rPr>
              <a:t>行方</a:t>
            </a:r>
            <a:endParaRPr lang="en-US" altLang="ja-JP" sz="1100" dirty="0">
              <a:solidFill>
                <a:srgbClr val="49647F"/>
              </a:solidFill>
              <a:effectLst>
                <a:glow rad="127000">
                  <a:schemeClr val="bg1"/>
                </a:glow>
              </a:effectLst>
              <a:latin typeface="HGP創英角ｺﾞｼｯｸUB" panose="020B0900000000000000" pitchFamily="50" charset="-128"/>
              <a:ea typeface="HGP創英角ｺﾞｼｯｸUB" panose="020B0900000000000000" pitchFamily="50" charset="-128"/>
            </a:endParaRPr>
          </a:p>
          <a:p>
            <a:pPr>
              <a:lnSpc>
                <a:spcPct val="120000"/>
              </a:lnSpc>
            </a:pPr>
            <a:r>
              <a:rPr lang="ja-JP" altLang="en-US" sz="1100" dirty="0">
                <a:solidFill>
                  <a:srgbClr val="49647F"/>
                </a:solidFill>
                <a:effectLst>
                  <a:glow rad="127000">
                    <a:schemeClr val="bg1"/>
                  </a:glow>
                </a:effectLst>
                <a:latin typeface="HGP創英角ｺﾞｼｯｸUB" panose="020B0900000000000000" pitchFamily="50" charset="-128"/>
                <a:ea typeface="HGP創英角ｺﾞｼｯｸUB" panose="020B0900000000000000" pitchFamily="50" charset="-128"/>
              </a:rPr>
              <a:t>不明者</a:t>
            </a:r>
            <a:endParaRPr kumimoji="1" lang="en-US" altLang="ja-JP" sz="1100" dirty="0">
              <a:solidFill>
                <a:srgbClr val="49647F"/>
              </a:solidFill>
              <a:effectLst>
                <a:glow rad="127000">
                  <a:schemeClr val="bg1"/>
                </a:glow>
              </a:effectLst>
              <a:latin typeface="HGP創英角ｺﾞｼｯｸUB" panose="020B0900000000000000" pitchFamily="50" charset="-128"/>
              <a:ea typeface="HGP創英角ｺﾞｼｯｸUB" panose="020B0900000000000000" pitchFamily="50" charset="-128"/>
            </a:endParaRPr>
          </a:p>
        </p:txBody>
      </p:sp>
      <p:sp>
        <p:nvSpPr>
          <p:cNvPr id="134" name="テキスト ボックス 133">
            <a:extLst>
              <a:ext uri="{FF2B5EF4-FFF2-40B4-BE49-F238E27FC236}">
                <a16:creationId xmlns:a16="http://schemas.microsoft.com/office/drawing/2014/main" id="{82F2B8CD-916B-4A08-A670-A0A9977F5C84}"/>
              </a:ext>
            </a:extLst>
          </p:cNvPr>
          <p:cNvSpPr txBox="1"/>
          <p:nvPr/>
        </p:nvSpPr>
        <p:spPr>
          <a:xfrm>
            <a:off x="6094351" y="4001682"/>
            <a:ext cx="518091" cy="412613"/>
          </a:xfrm>
          <a:prstGeom prst="rect">
            <a:avLst/>
          </a:prstGeom>
          <a:noFill/>
        </p:spPr>
        <p:txBody>
          <a:bodyPr wrap="none" rtlCol="0">
            <a:spAutoFit/>
          </a:bodyPr>
          <a:lstStyle/>
          <a:p>
            <a:pPr>
              <a:lnSpc>
                <a:spcPct val="120000"/>
              </a:lnSpc>
            </a:pPr>
            <a:r>
              <a:rPr lang="ja-JP" altLang="en-US" sz="2000" dirty="0">
                <a:solidFill>
                  <a:srgbClr val="49647F"/>
                </a:solidFill>
                <a:effectLst>
                  <a:glow rad="127000">
                    <a:schemeClr val="bg1"/>
                  </a:glow>
                </a:effectLst>
                <a:latin typeface="HGP創英角ｺﾞｼｯｸUB" panose="020B0900000000000000" pitchFamily="50" charset="-128"/>
                <a:ea typeface="HGP創英角ｺﾞｼｯｸUB" panose="020B0900000000000000" pitchFamily="50" charset="-128"/>
              </a:rPr>
              <a:t>３</a:t>
            </a:r>
            <a:r>
              <a:rPr lang="ja-JP" altLang="en-US" sz="1100" dirty="0">
                <a:solidFill>
                  <a:srgbClr val="49647F"/>
                </a:solidFill>
                <a:effectLst>
                  <a:glow rad="127000">
                    <a:schemeClr val="bg1"/>
                  </a:glow>
                </a:effectLst>
                <a:latin typeface="HGP創英角ｺﾞｼｯｸUB" panose="020B0900000000000000" pitchFamily="50" charset="-128"/>
                <a:ea typeface="HGP創英角ｺﾞｼｯｸUB" panose="020B0900000000000000" pitchFamily="50" charset="-128"/>
              </a:rPr>
              <a:t>名</a:t>
            </a:r>
            <a:endParaRPr kumimoji="1" lang="en-US" altLang="ja-JP" sz="1100" dirty="0">
              <a:solidFill>
                <a:srgbClr val="49647F"/>
              </a:solidFill>
              <a:effectLst>
                <a:glow rad="127000">
                  <a:schemeClr val="bg1"/>
                </a:glow>
              </a:effectLst>
              <a:latin typeface="HGP創英角ｺﾞｼｯｸUB" panose="020B0900000000000000" pitchFamily="50" charset="-128"/>
              <a:ea typeface="HGP創英角ｺﾞｼｯｸUB" panose="020B0900000000000000" pitchFamily="50" charset="-128"/>
            </a:endParaRPr>
          </a:p>
        </p:txBody>
      </p:sp>
      <p:sp>
        <p:nvSpPr>
          <p:cNvPr id="135" name="テキスト ボックス 134">
            <a:extLst>
              <a:ext uri="{FF2B5EF4-FFF2-40B4-BE49-F238E27FC236}">
                <a16:creationId xmlns:a16="http://schemas.microsoft.com/office/drawing/2014/main" id="{99E1226C-2F0E-4AEE-80AE-09B8270422AE}"/>
              </a:ext>
            </a:extLst>
          </p:cNvPr>
          <p:cNvSpPr txBox="1"/>
          <p:nvPr/>
        </p:nvSpPr>
        <p:spPr>
          <a:xfrm>
            <a:off x="5673302" y="2587521"/>
            <a:ext cx="995785" cy="261610"/>
          </a:xfrm>
          <a:prstGeom prst="rect">
            <a:avLst/>
          </a:prstGeom>
          <a:noFill/>
        </p:spPr>
        <p:txBody>
          <a:bodyPr wrap="none" rtlCol="0">
            <a:spAutoFit/>
          </a:bodyPr>
          <a:lstStyle/>
          <a:p>
            <a:pPr algn="r"/>
            <a:r>
              <a:rPr kumimoji="1" lang="en-US" altLang="ja-JP" sz="1100" dirty="0">
                <a:solidFill>
                  <a:schemeClr val="bg1"/>
                </a:solidFill>
                <a:effectLst>
                  <a:glow rad="127000">
                    <a:schemeClr val="tx1"/>
                  </a:glow>
                </a:effectLst>
                <a:latin typeface="HGP創英角ｺﾞｼｯｸUB" panose="020B0900000000000000" pitchFamily="50" charset="-128"/>
                <a:ea typeface="HGP創英角ｺﾞｼｯｸUB" panose="020B0900000000000000" pitchFamily="50" charset="-128"/>
              </a:rPr>
              <a:t>2019</a:t>
            </a:r>
            <a:r>
              <a:rPr kumimoji="1" lang="ja-JP" altLang="en-US" sz="1100" dirty="0">
                <a:solidFill>
                  <a:schemeClr val="bg1"/>
                </a:solidFill>
                <a:effectLst>
                  <a:glow rad="127000">
                    <a:schemeClr val="tx1"/>
                  </a:glow>
                </a:effectLst>
                <a:latin typeface="HGP創英角ｺﾞｼｯｸUB" panose="020B0900000000000000" pitchFamily="50" charset="-128"/>
                <a:ea typeface="HGP創英角ｺﾞｼｯｸUB" panose="020B0900000000000000" pitchFamily="50" charset="-128"/>
              </a:rPr>
              <a:t>年</a:t>
            </a:r>
            <a:r>
              <a:rPr lang="en-US" altLang="ja-JP" sz="1100" dirty="0">
                <a:solidFill>
                  <a:schemeClr val="bg1"/>
                </a:solidFill>
                <a:effectLst>
                  <a:glow rad="127000">
                    <a:schemeClr val="tx1"/>
                  </a:glow>
                </a:effectLst>
                <a:latin typeface="HGP創英角ｺﾞｼｯｸUB" panose="020B0900000000000000" pitchFamily="50" charset="-128"/>
                <a:ea typeface="HGP創英角ｺﾞｼｯｸUB" panose="020B0900000000000000" pitchFamily="50" charset="-128"/>
              </a:rPr>
              <a:t>10</a:t>
            </a:r>
            <a:r>
              <a:rPr lang="ja-JP" altLang="en-US" sz="1100" dirty="0">
                <a:solidFill>
                  <a:schemeClr val="bg1"/>
                </a:solidFill>
                <a:effectLst>
                  <a:glow rad="127000">
                    <a:schemeClr val="tx1"/>
                  </a:glow>
                </a:effectLst>
                <a:latin typeface="HGP創英角ｺﾞｼｯｸUB" panose="020B0900000000000000" pitchFamily="50" charset="-128"/>
                <a:ea typeface="HGP創英角ｺﾞｼｯｸUB" panose="020B0900000000000000" pitchFamily="50" charset="-128"/>
              </a:rPr>
              <a:t>月</a:t>
            </a:r>
            <a:endParaRPr kumimoji="1" lang="ja-JP" altLang="en-US" sz="1100" dirty="0">
              <a:solidFill>
                <a:schemeClr val="bg1"/>
              </a:solidFill>
              <a:effectLst>
                <a:glow rad="127000">
                  <a:schemeClr val="tx1"/>
                </a:glow>
              </a:effectLst>
              <a:latin typeface="HGP創英角ｺﾞｼｯｸUB" panose="020B0900000000000000" pitchFamily="50" charset="-128"/>
              <a:ea typeface="HGP創英角ｺﾞｼｯｸUB" panose="020B0900000000000000" pitchFamily="50" charset="-128"/>
            </a:endParaRPr>
          </a:p>
        </p:txBody>
      </p:sp>
      <p:sp>
        <p:nvSpPr>
          <p:cNvPr id="137" name="テキスト ボックス 136">
            <a:extLst>
              <a:ext uri="{FF2B5EF4-FFF2-40B4-BE49-F238E27FC236}">
                <a16:creationId xmlns:a16="http://schemas.microsoft.com/office/drawing/2014/main" id="{EB42A74C-A5CB-439F-A77B-0A145FB89BED}"/>
              </a:ext>
            </a:extLst>
          </p:cNvPr>
          <p:cNvSpPr txBox="1"/>
          <p:nvPr/>
        </p:nvSpPr>
        <p:spPr>
          <a:xfrm>
            <a:off x="3990193" y="5223674"/>
            <a:ext cx="976549" cy="215444"/>
          </a:xfrm>
          <a:prstGeom prst="rect">
            <a:avLst/>
          </a:prstGeom>
          <a:noFill/>
        </p:spPr>
        <p:txBody>
          <a:bodyPr wrap="none" rtlCol="0">
            <a:spAutoFit/>
          </a:bodyPr>
          <a:lstStyle/>
          <a:p>
            <a:r>
              <a:rPr kumimoji="1" lang="en-US" altLang="ja-JP" sz="800" dirty="0">
                <a:solidFill>
                  <a:schemeClr val="bg1"/>
                </a:solidFill>
                <a:effectLst>
                  <a:outerShdw blurRad="50800" dist="38100" dir="2700000" algn="tl" rotWithShape="0">
                    <a:prstClr val="black">
                      <a:alpha val="40000"/>
                    </a:prstClr>
                  </a:outerShdw>
                </a:effectLst>
                <a:latin typeface="HGP創英角ｺﾞｼｯｸUB" panose="020B0900000000000000" pitchFamily="50" charset="-128"/>
                <a:ea typeface="HGP創英角ｺﾞｼｯｸUB" panose="020B0900000000000000" pitchFamily="50" charset="-128"/>
              </a:rPr>
              <a:t>※</a:t>
            </a:r>
            <a:r>
              <a:rPr kumimoji="1" lang="ja-JP" altLang="en-US" sz="800" dirty="0">
                <a:solidFill>
                  <a:schemeClr val="bg1"/>
                </a:solidFill>
                <a:effectLst>
                  <a:outerShdw blurRad="50800" dist="38100" dir="2700000" algn="tl" rotWithShape="0">
                    <a:prstClr val="black">
                      <a:alpha val="40000"/>
                    </a:prstClr>
                  </a:outerShdw>
                </a:effectLst>
                <a:latin typeface="HGP創英角ｺﾞｼｯｸUB" panose="020B0900000000000000" pitchFamily="50" charset="-128"/>
                <a:ea typeface="HGP創英角ｺﾞｼｯｸUB" panose="020B0900000000000000" pitchFamily="50" charset="-128"/>
              </a:rPr>
              <a:t>うち</a:t>
            </a:r>
            <a:r>
              <a:rPr lang="ja-JP" altLang="en-US" sz="800" dirty="0">
                <a:solidFill>
                  <a:schemeClr val="bg1"/>
                </a:solidFill>
                <a:effectLst>
                  <a:outerShdw blurRad="50800" dist="38100" dir="2700000" algn="tl" rotWithShape="0">
                    <a:prstClr val="black">
                      <a:alpha val="40000"/>
                    </a:prstClr>
                  </a:outerShdw>
                </a:effectLst>
                <a:latin typeface="HGP創英角ｺﾞｼｯｸUB" panose="020B0900000000000000" pitchFamily="50" charset="-128"/>
                <a:ea typeface="HGP創英角ｺﾞｼｯｸUB" panose="020B0900000000000000" pitchFamily="50" charset="-128"/>
              </a:rPr>
              <a:t>７</a:t>
            </a:r>
            <a:r>
              <a:rPr kumimoji="1" lang="ja-JP" altLang="en-US" sz="800" dirty="0">
                <a:solidFill>
                  <a:schemeClr val="bg1"/>
                </a:solidFill>
                <a:effectLst>
                  <a:outerShdw blurRad="50800" dist="38100" dir="2700000" algn="tl" rotWithShape="0">
                    <a:prstClr val="black">
                      <a:alpha val="40000"/>
                    </a:prstClr>
                  </a:outerShdw>
                </a:effectLst>
                <a:latin typeface="HGP創英角ｺﾞｼｯｸUB" panose="020B0900000000000000" pitchFamily="50" charset="-128"/>
                <a:ea typeface="HGP創英角ｺﾞｼｯｸUB" panose="020B0900000000000000" pitchFamily="50" charset="-128"/>
              </a:rPr>
              <a:t>名 豊岡市</a:t>
            </a:r>
          </a:p>
        </p:txBody>
      </p:sp>
      <p:sp>
        <p:nvSpPr>
          <p:cNvPr id="138" name="テキスト ボックス 137">
            <a:extLst>
              <a:ext uri="{FF2B5EF4-FFF2-40B4-BE49-F238E27FC236}">
                <a16:creationId xmlns:a16="http://schemas.microsoft.com/office/drawing/2014/main" id="{22825C58-6203-4821-A377-9EAE09672D33}"/>
              </a:ext>
            </a:extLst>
          </p:cNvPr>
          <p:cNvSpPr txBox="1"/>
          <p:nvPr/>
        </p:nvSpPr>
        <p:spPr>
          <a:xfrm>
            <a:off x="3808603" y="4781059"/>
            <a:ext cx="1261884" cy="540725"/>
          </a:xfrm>
          <a:prstGeom prst="rect">
            <a:avLst/>
          </a:prstGeom>
          <a:noFill/>
        </p:spPr>
        <p:txBody>
          <a:bodyPr wrap="none" rtlCol="0">
            <a:spAutoFit/>
          </a:bodyPr>
          <a:lstStyle/>
          <a:p>
            <a:pPr>
              <a:lnSpc>
                <a:spcPct val="120000"/>
              </a:lnSpc>
            </a:pPr>
            <a:r>
              <a:rPr lang="ja-JP" altLang="en-US" sz="1400" dirty="0">
                <a:effectLst>
                  <a:glow rad="127000">
                    <a:schemeClr val="bg1"/>
                  </a:glow>
                </a:effectLst>
                <a:latin typeface="HGP創英角ｺﾞｼｯｸUB" panose="020B0900000000000000" pitchFamily="50" charset="-128"/>
                <a:ea typeface="HGP創英角ｺﾞｼｯｸUB" panose="020B0900000000000000" pitchFamily="50" charset="-128"/>
              </a:rPr>
              <a:t>死者</a:t>
            </a:r>
            <a:r>
              <a:rPr lang="ja-JP" altLang="en-US" sz="2800" dirty="0">
                <a:effectLst>
                  <a:glow rad="127000">
                    <a:schemeClr val="bg1"/>
                  </a:glow>
                </a:effectLst>
                <a:latin typeface="HGP創英角ｺﾞｼｯｸUB" panose="020B0900000000000000" pitchFamily="50" charset="-128"/>
                <a:ea typeface="HGP創英角ｺﾞｼｯｸUB" panose="020B0900000000000000" pitchFamily="50" charset="-128"/>
              </a:rPr>
              <a:t>９５</a:t>
            </a:r>
            <a:r>
              <a:rPr lang="ja-JP" altLang="en-US" sz="1400" dirty="0">
                <a:effectLst>
                  <a:glow rad="127000">
                    <a:schemeClr val="bg1"/>
                  </a:glow>
                </a:effectLst>
                <a:latin typeface="HGP創英角ｺﾞｼｯｸUB" panose="020B0900000000000000" pitchFamily="50" charset="-128"/>
                <a:ea typeface="HGP創英角ｺﾞｼｯｸUB" panose="020B0900000000000000" pitchFamily="50" charset="-128"/>
              </a:rPr>
              <a:t>名</a:t>
            </a:r>
            <a:endParaRPr kumimoji="1" lang="en-US" altLang="ja-JP" sz="1400" dirty="0">
              <a:effectLst>
                <a:glow rad="127000">
                  <a:schemeClr val="bg1"/>
                </a:glow>
              </a:effectLst>
              <a:latin typeface="HGP創英角ｺﾞｼｯｸUB" panose="020B0900000000000000" pitchFamily="50" charset="-128"/>
              <a:ea typeface="HGP創英角ｺﾞｼｯｸUB" panose="020B0900000000000000" pitchFamily="50" charset="-128"/>
            </a:endParaRPr>
          </a:p>
        </p:txBody>
      </p:sp>
      <p:sp>
        <p:nvSpPr>
          <p:cNvPr id="139" name="テキスト ボックス 138">
            <a:extLst>
              <a:ext uri="{FF2B5EF4-FFF2-40B4-BE49-F238E27FC236}">
                <a16:creationId xmlns:a16="http://schemas.microsoft.com/office/drawing/2014/main" id="{A6C00FAC-94A2-4995-B811-682AE3E6B580}"/>
              </a:ext>
            </a:extLst>
          </p:cNvPr>
          <p:cNvSpPr txBox="1"/>
          <p:nvPr/>
        </p:nvSpPr>
        <p:spPr>
          <a:xfrm>
            <a:off x="5539301" y="6258506"/>
            <a:ext cx="607859" cy="471604"/>
          </a:xfrm>
          <a:prstGeom prst="rect">
            <a:avLst/>
          </a:prstGeom>
          <a:noFill/>
        </p:spPr>
        <p:txBody>
          <a:bodyPr wrap="none" rtlCol="0">
            <a:spAutoFit/>
          </a:bodyPr>
          <a:lstStyle/>
          <a:p>
            <a:pPr>
              <a:lnSpc>
                <a:spcPct val="120000"/>
              </a:lnSpc>
            </a:pPr>
            <a:r>
              <a:rPr lang="ja-JP" altLang="en-US" sz="1100" dirty="0">
                <a:solidFill>
                  <a:srgbClr val="49647F"/>
                </a:solidFill>
                <a:effectLst>
                  <a:glow rad="127000">
                    <a:schemeClr val="bg1"/>
                  </a:glow>
                </a:effectLst>
                <a:latin typeface="HGP創英角ｺﾞｼｯｸUB" panose="020B0900000000000000" pitchFamily="50" charset="-128"/>
                <a:ea typeface="HGP創英角ｺﾞｼｯｸUB" panose="020B0900000000000000" pitchFamily="50" charset="-128"/>
              </a:rPr>
              <a:t>行方</a:t>
            </a:r>
            <a:endParaRPr lang="en-US" altLang="ja-JP" sz="1100" dirty="0">
              <a:solidFill>
                <a:srgbClr val="49647F"/>
              </a:solidFill>
              <a:effectLst>
                <a:glow rad="127000">
                  <a:schemeClr val="bg1"/>
                </a:glow>
              </a:effectLst>
              <a:latin typeface="HGP創英角ｺﾞｼｯｸUB" panose="020B0900000000000000" pitchFamily="50" charset="-128"/>
              <a:ea typeface="HGP創英角ｺﾞｼｯｸUB" panose="020B0900000000000000" pitchFamily="50" charset="-128"/>
            </a:endParaRPr>
          </a:p>
          <a:p>
            <a:pPr>
              <a:lnSpc>
                <a:spcPct val="120000"/>
              </a:lnSpc>
            </a:pPr>
            <a:r>
              <a:rPr lang="ja-JP" altLang="en-US" sz="1100" dirty="0">
                <a:solidFill>
                  <a:srgbClr val="49647F"/>
                </a:solidFill>
                <a:effectLst>
                  <a:glow rad="127000">
                    <a:schemeClr val="bg1"/>
                  </a:glow>
                </a:effectLst>
                <a:latin typeface="HGP創英角ｺﾞｼｯｸUB" panose="020B0900000000000000" pitchFamily="50" charset="-128"/>
                <a:ea typeface="HGP創英角ｺﾞｼｯｸUB" panose="020B0900000000000000" pitchFamily="50" charset="-128"/>
              </a:rPr>
              <a:t>不明者</a:t>
            </a:r>
            <a:endParaRPr kumimoji="1" lang="en-US" altLang="ja-JP" sz="1100" dirty="0">
              <a:solidFill>
                <a:srgbClr val="49647F"/>
              </a:solidFill>
              <a:effectLst>
                <a:glow rad="127000">
                  <a:schemeClr val="bg1"/>
                </a:glow>
              </a:effectLst>
              <a:latin typeface="HGP創英角ｺﾞｼｯｸUB" panose="020B0900000000000000" pitchFamily="50" charset="-128"/>
              <a:ea typeface="HGP創英角ｺﾞｼｯｸUB" panose="020B0900000000000000" pitchFamily="50" charset="-128"/>
            </a:endParaRPr>
          </a:p>
        </p:txBody>
      </p:sp>
      <p:sp>
        <p:nvSpPr>
          <p:cNvPr id="140" name="テキスト ボックス 139">
            <a:extLst>
              <a:ext uri="{FF2B5EF4-FFF2-40B4-BE49-F238E27FC236}">
                <a16:creationId xmlns:a16="http://schemas.microsoft.com/office/drawing/2014/main" id="{30BC7A7D-F5CA-4C72-B0A1-432EE03FDDE4}"/>
              </a:ext>
            </a:extLst>
          </p:cNvPr>
          <p:cNvSpPr txBox="1"/>
          <p:nvPr/>
        </p:nvSpPr>
        <p:spPr>
          <a:xfrm>
            <a:off x="6094351" y="6279211"/>
            <a:ext cx="518091" cy="412613"/>
          </a:xfrm>
          <a:prstGeom prst="rect">
            <a:avLst/>
          </a:prstGeom>
          <a:noFill/>
        </p:spPr>
        <p:txBody>
          <a:bodyPr wrap="none" rtlCol="0">
            <a:spAutoFit/>
          </a:bodyPr>
          <a:lstStyle/>
          <a:p>
            <a:pPr>
              <a:lnSpc>
                <a:spcPct val="120000"/>
              </a:lnSpc>
            </a:pPr>
            <a:r>
              <a:rPr lang="ja-JP" altLang="en-US" sz="2000" dirty="0">
                <a:solidFill>
                  <a:srgbClr val="49647F"/>
                </a:solidFill>
                <a:effectLst>
                  <a:glow rad="127000">
                    <a:schemeClr val="bg1"/>
                  </a:glow>
                </a:effectLst>
                <a:latin typeface="HGP創英角ｺﾞｼｯｸUB" panose="020B0900000000000000" pitchFamily="50" charset="-128"/>
                <a:ea typeface="HGP創英角ｺﾞｼｯｸUB" panose="020B0900000000000000" pitchFamily="50" charset="-128"/>
              </a:rPr>
              <a:t>３</a:t>
            </a:r>
            <a:r>
              <a:rPr lang="ja-JP" altLang="en-US" sz="1100" dirty="0">
                <a:solidFill>
                  <a:srgbClr val="49647F"/>
                </a:solidFill>
                <a:effectLst>
                  <a:glow rad="127000">
                    <a:schemeClr val="bg1"/>
                  </a:glow>
                </a:effectLst>
                <a:latin typeface="HGP創英角ｺﾞｼｯｸUB" panose="020B0900000000000000" pitchFamily="50" charset="-128"/>
                <a:ea typeface="HGP創英角ｺﾞｼｯｸUB" panose="020B0900000000000000" pitchFamily="50" charset="-128"/>
              </a:rPr>
              <a:t>名</a:t>
            </a:r>
            <a:endParaRPr kumimoji="1" lang="en-US" altLang="ja-JP" sz="1100" dirty="0">
              <a:solidFill>
                <a:srgbClr val="49647F"/>
              </a:solidFill>
              <a:effectLst>
                <a:glow rad="127000">
                  <a:schemeClr val="bg1"/>
                </a:glow>
              </a:effectLst>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932417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正方形/長方形 88"/>
          <p:cNvSpPr/>
          <p:nvPr/>
        </p:nvSpPr>
        <p:spPr>
          <a:xfrm>
            <a:off x="392504" y="6158940"/>
            <a:ext cx="6272376" cy="3478235"/>
          </a:xfrm>
          <a:prstGeom prst="rect">
            <a:avLst/>
          </a:prstGeom>
          <a:solidFill>
            <a:schemeClr val="accent2">
              <a:lumMod val="20000"/>
              <a:lumOff val="80000"/>
            </a:schemeClr>
          </a:solidFill>
          <a:ln w="254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2097777" y="272308"/>
            <a:ext cx="301636" cy="301636"/>
          </a:xfrm>
          <a:prstGeom prst="rect">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Arial Black" panose="020B0A04020102020204" pitchFamily="34" charset="0"/>
              </a:rPr>
              <a:t>1</a:t>
            </a:r>
            <a:endParaRPr kumimoji="1" lang="ja-JP" altLang="en-US" dirty="0">
              <a:latin typeface="Arial Black" panose="020B0A04020102020204" pitchFamily="34" charset="0"/>
            </a:endParaRPr>
          </a:p>
        </p:txBody>
      </p:sp>
      <p:sp>
        <p:nvSpPr>
          <p:cNvPr id="7" name="テキスト ボックス 6"/>
          <p:cNvSpPr txBox="1"/>
          <p:nvPr/>
        </p:nvSpPr>
        <p:spPr>
          <a:xfrm>
            <a:off x="2362056" y="259608"/>
            <a:ext cx="3666388" cy="846386"/>
          </a:xfrm>
          <a:prstGeom prst="rect">
            <a:avLst/>
          </a:prstGeom>
          <a:noFill/>
        </p:spPr>
        <p:txBody>
          <a:bodyPr wrap="none" rtlCol="0">
            <a:spAutoFit/>
          </a:bodyPr>
          <a:lstStyle/>
          <a:p>
            <a:r>
              <a:rPr kumimoji="1" lang="ja-JP" altLang="en-US" sz="1300" dirty="0">
                <a:solidFill>
                  <a:srgbClr val="49647F"/>
                </a:solidFill>
                <a:latin typeface="+mn-ea"/>
              </a:rPr>
              <a:t>なぜ人は避難できないのかを知ろう。</a:t>
            </a:r>
            <a:endParaRPr kumimoji="1" lang="en-US" altLang="ja-JP" sz="1300" dirty="0">
              <a:solidFill>
                <a:srgbClr val="49647F"/>
              </a:solidFill>
              <a:latin typeface="+mn-ea"/>
            </a:endParaRPr>
          </a:p>
          <a:p>
            <a:pPr>
              <a:spcBef>
                <a:spcPts val="1200"/>
              </a:spcBef>
            </a:pPr>
            <a:r>
              <a:rPr lang="ja-JP" altLang="en-US" sz="1300" dirty="0">
                <a:solidFill>
                  <a:srgbClr val="49647F"/>
                </a:solidFill>
                <a:latin typeface="+mn-ea"/>
              </a:rPr>
              <a:t>避難できない人間の心理を理解したうえで、</a:t>
            </a:r>
            <a:endParaRPr lang="en-US" altLang="ja-JP" sz="1300" dirty="0">
              <a:solidFill>
                <a:srgbClr val="49647F"/>
              </a:solidFill>
              <a:latin typeface="+mn-ea"/>
            </a:endParaRPr>
          </a:p>
          <a:p>
            <a:r>
              <a:rPr lang="ja-JP" altLang="en-US" sz="1300" dirty="0">
                <a:solidFill>
                  <a:srgbClr val="49647F"/>
                </a:solidFill>
                <a:latin typeface="+mn-ea"/>
              </a:rPr>
              <a:t>災害時にどのような行動をとればよいか考えよう。</a:t>
            </a:r>
            <a:endParaRPr kumimoji="1" lang="ja-JP" altLang="en-US" sz="1300" dirty="0">
              <a:solidFill>
                <a:srgbClr val="49647F"/>
              </a:solidFill>
              <a:latin typeface="+mn-ea"/>
            </a:endParaRPr>
          </a:p>
        </p:txBody>
      </p:sp>
      <p:grpSp>
        <p:nvGrpSpPr>
          <p:cNvPr id="8" name="グループ化 7"/>
          <p:cNvGrpSpPr/>
          <p:nvPr/>
        </p:nvGrpSpPr>
        <p:grpSpPr>
          <a:xfrm>
            <a:off x="924745" y="192629"/>
            <a:ext cx="893121" cy="891059"/>
            <a:chOff x="1089471" y="1712347"/>
            <a:chExt cx="1060141" cy="1057693"/>
          </a:xfrm>
        </p:grpSpPr>
        <p:sp>
          <p:nvSpPr>
            <p:cNvPr id="9" name="テキスト ボックス 8"/>
            <p:cNvSpPr txBox="1"/>
            <p:nvPr/>
          </p:nvSpPr>
          <p:spPr>
            <a:xfrm rot="19425013">
              <a:off x="1089471" y="1776354"/>
              <a:ext cx="753880" cy="504160"/>
            </a:xfrm>
            <a:prstGeom prst="rect">
              <a:avLst/>
            </a:prstGeom>
            <a:noFill/>
          </p:spPr>
          <p:txBody>
            <a:bodyPr wrap="none" rtlCol="0">
              <a:spAutoFit/>
            </a:bodyPr>
            <a:lstStyle/>
            <a:p>
              <a:pPr algn="ctr">
                <a:lnSpc>
                  <a:spcPct val="90000"/>
                </a:lnSpc>
              </a:pPr>
              <a:r>
                <a:rPr kumimoji="1" lang="ja-JP" altLang="en-US" sz="1200" dirty="0">
                  <a:solidFill>
                    <a:srgbClr val="49647F"/>
                  </a:solidFill>
                  <a:latin typeface="HGP創英角ｺﾞｼｯｸUB" panose="020B0900000000000000" pitchFamily="50" charset="-128"/>
                  <a:ea typeface="HGP創英角ｺﾞｼｯｸUB" panose="020B0900000000000000" pitchFamily="50" charset="-128"/>
                </a:rPr>
                <a:t>学習の</a:t>
              </a:r>
              <a:endParaRPr kumimoji="1" lang="en-US" altLang="ja-JP" sz="1200" dirty="0">
                <a:solidFill>
                  <a:srgbClr val="49647F"/>
                </a:solidFill>
                <a:latin typeface="HGP創英角ｺﾞｼｯｸUB" panose="020B0900000000000000" pitchFamily="50" charset="-128"/>
                <a:ea typeface="HGP創英角ｺﾞｼｯｸUB" panose="020B0900000000000000" pitchFamily="50" charset="-128"/>
              </a:endParaRPr>
            </a:p>
            <a:p>
              <a:pPr algn="ctr">
                <a:lnSpc>
                  <a:spcPct val="90000"/>
                </a:lnSpc>
              </a:pPr>
              <a:r>
                <a:rPr kumimoji="1" lang="ja-JP" altLang="en-US" sz="1200" dirty="0">
                  <a:solidFill>
                    <a:srgbClr val="49647F"/>
                  </a:solidFill>
                  <a:latin typeface="HGP創英角ｺﾞｼｯｸUB" panose="020B0900000000000000" pitchFamily="50" charset="-128"/>
                  <a:ea typeface="HGP創英角ｺﾞｼｯｸUB" panose="020B0900000000000000" pitchFamily="50" charset="-128"/>
                </a:rPr>
                <a:t>めあて</a:t>
              </a:r>
            </a:p>
          </p:txBody>
        </p:sp>
        <p:grpSp>
          <p:nvGrpSpPr>
            <p:cNvPr id="10" name="グループ化 9"/>
            <p:cNvGrpSpPr/>
            <p:nvPr/>
          </p:nvGrpSpPr>
          <p:grpSpPr>
            <a:xfrm>
              <a:off x="1517563" y="2141643"/>
              <a:ext cx="466380" cy="466380"/>
              <a:chOff x="7502769" y="3106615"/>
              <a:chExt cx="688007" cy="688007"/>
            </a:xfrm>
          </p:grpSpPr>
          <p:sp>
            <p:nvSpPr>
              <p:cNvPr id="12" name="ドーナツ 11"/>
              <p:cNvSpPr/>
              <p:nvPr/>
            </p:nvSpPr>
            <p:spPr>
              <a:xfrm>
                <a:off x="7502769" y="3106615"/>
                <a:ext cx="656493" cy="656493"/>
              </a:xfrm>
              <a:prstGeom prst="donut">
                <a:avLst>
                  <a:gd name="adj" fmla="val 15651"/>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endParaRPr>
              </a:p>
            </p:txBody>
          </p:sp>
          <p:cxnSp>
            <p:nvCxnSpPr>
              <p:cNvPr id="13" name="直線コネクタ 12"/>
              <p:cNvCxnSpPr/>
              <p:nvPr/>
            </p:nvCxnSpPr>
            <p:spPr>
              <a:xfrm>
                <a:off x="8036170" y="3640016"/>
                <a:ext cx="154606" cy="154606"/>
              </a:xfrm>
              <a:prstGeom prst="line">
                <a:avLst/>
              </a:prstGeom>
              <a:ln w="76200" cap="rnd">
                <a:solidFill>
                  <a:srgbClr val="49647F"/>
                </a:solidFill>
                <a:round/>
              </a:ln>
            </p:spPr>
            <p:style>
              <a:lnRef idx="1">
                <a:schemeClr val="accent1"/>
              </a:lnRef>
              <a:fillRef idx="0">
                <a:schemeClr val="accent1"/>
              </a:fillRef>
              <a:effectRef idx="0">
                <a:schemeClr val="accent1"/>
              </a:effectRef>
              <a:fontRef idx="minor">
                <a:schemeClr val="tx1"/>
              </a:fontRef>
            </p:style>
          </p:cxnSp>
        </p:grpSp>
        <p:sp>
          <p:nvSpPr>
            <p:cNvPr id="11" name="角丸四角形 10"/>
            <p:cNvSpPr/>
            <p:nvPr/>
          </p:nvSpPr>
          <p:spPr>
            <a:xfrm>
              <a:off x="1112593" y="1712347"/>
              <a:ext cx="1037019" cy="1057693"/>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sp>
        <p:nvSpPr>
          <p:cNvPr id="19" name="正方形/長方形 18"/>
          <p:cNvSpPr/>
          <p:nvPr/>
        </p:nvSpPr>
        <p:spPr>
          <a:xfrm>
            <a:off x="2097777" y="663032"/>
            <a:ext cx="301636" cy="301636"/>
          </a:xfrm>
          <a:prstGeom prst="rect">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Arial Black" panose="020B0A04020102020204" pitchFamily="34" charset="0"/>
              </a:rPr>
              <a:t>2</a:t>
            </a:r>
            <a:endParaRPr kumimoji="1" lang="ja-JP" altLang="en-US" dirty="0">
              <a:latin typeface="Arial Black" panose="020B0A04020102020204" pitchFamily="34" charset="0"/>
            </a:endParaRPr>
          </a:p>
        </p:txBody>
      </p:sp>
      <p:cxnSp>
        <p:nvCxnSpPr>
          <p:cNvPr id="21" name="直線コネクタ 20"/>
          <p:cNvCxnSpPr>
            <a:cxnSpLocks/>
          </p:cNvCxnSpPr>
          <p:nvPr/>
        </p:nvCxnSpPr>
        <p:spPr>
          <a:xfrm>
            <a:off x="0" y="1134324"/>
            <a:ext cx="6858000" cy="0"/>
          </a:xfrm>
          <a:prstGeom prst="line">
            <a:avLst/>
          </a:prstGeom>
          <a:ln w="19050">
            <a:solidFill>
              <a:srgbClr val="49647F"/>
            </a:solidFill>
            <a:prstDash val="sysDash"/>
          </a:ln>
        </p:spPr>
        <p:style>
          <a:lnRef idx="1">
            <a:schemeClr val="accent1"/>
          </a:lnRef>
          <a:fillRef idx="0">
            <a:schemeClr val="accent1"/>
          </a:fillRef>
          <a:effectRef idx="0">
            <a:schemeClr val="accent1"/>
          </a:effectRef>
          <a:fontRef idx="minor">
            <a:schemeClr val="tx1"/>
          </a:fontRef>
        </p:style>
      </p:cxnSp>
      <p:sp>
        <p:nvSpPr>
          <p:cNvPr id="106" name="正方形/長方形 105"/>
          <p:cNvSpPr/>
          <p:nvPr/>
        </p:nvSpPr>
        <p:spPr>
          <a:xfrm>
            <a:off x="188912" y="1328159"/>
            <a:ext cx="6480175" cy="319280"/>
          </a:xfrm>
          <a:prstGeom prst="rect">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テキスト ボックス 106"/>
          <p:cNvSpPr txBox="1"/>
          <p:nvPr/>
        </p:nvSpPr>
        <p:spPr>
          <a:xfrm>
            <a:off x="150813" y="1337140"/>
            <a:ext cx="3397250" cy="292388"/>
          </a:xfrm>
          <a:prstGeom prst="rect">
            <a:avLst/>
          </a:prstGeom>
          <a:noFill/>
        </p:spPr>
        <p:txBody>
          <a:bodyPr wrap="square" rtlCol="0">
            <a:spAutoFit/>
          </a:bodyPr>
          <a:lstStyle/>
          <a:p>
            <a:r>
              <a:rPr lang="ja-JP" altLang="en-US" sz="1300" dirty="0">
                <a:solidFill>
                  <a:schemeClr val="bg1"/>
                </a:solidFill>
                <a:latin typeface="HGP創英角ｺﾞｼｯｸUB" panose="020B0900000000000000" pitchFamily="50" charset="-128"/>
                <a:ea typeface="HGP創英角ｺﾞｼｯｸUB" panose="020B0900000000000000" pitchFamily="50" charset="-128"/>
              </a:rPr>
              <a:t>避難できない心理特性</a:t>
            </a:r>
            <a:endParaRPr kumimoji="1" lang="ja-JP" altLang="en-US" sz="13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08" name="テキスト ボックス 107"/>
          <p:cNvSpPr txBox="1"/>
          <p:nvPr/>
        </p:nvSpPr>
        <p:spPr>
          <a:xfrm>
            <a:off x="188912" y="1735058"/>
            <a:ext cx="6503891" cy="1179810"/>
          </a:xfrm>
          <a:prstGeom prst="rect">
            <a:avLst/>
          </a:prstGeom>
          <a:noFill/>
        </p:spPr>
        <p:txBody>
          <a:bodyPr wrap="square" rtlCol="0">
            <a:spAutoFit/>
          </a:bodyPr>
          <a:lstStyle/>
          <a:p>
            <a:pPr indent="144000">
              <a:lnSpc>
                <a:spcPct val="120000"/>
              </a:lnSpc>
            </a:pPr>
            <a:r>
              <a:rPr kumimoji="1" lang="ja-JP" altLang="en-US" sz="1150" dirty="0">
                <a:latin typeface="ＭＳ 明朝" panose="02020609040205080304" pitchFamily="17" charset="-128"/>
                <a:ea typeface="ＭＳ 明朝" panose="02020609040205080304" pitchFamily="17" charset="-128"/>
              </a:rPr>
              <a:t>人間には、災害発生危険時のように身の危険が迫った状況において、適切に避難することを邪魔する心理特性があります。その心理特性によって「避難する」という決断ができなかったことにより、避難行動が遅れてしまったり、取り残されてしまったりします。</a:t>
            </a:r>
            <a:endParaRPr kumimoji="1" lang="en-US" altLang="ja-JP" sz="1150" dirty="0">
              <a:latin typeface="ＭＳ 明朝" panose="02020609040205080304" pitchFamily="17" charset="-128"/>
              <a:ea typeface="ＭＳ 明朝" panose="02020609040205080304" pitchFamily="17" charset="-128"/>
            </a:endParaRPr>
          </a:p>
          <a:p>
            <a:pPr indent="144000">
              <a:lnSpc>
                <a:spcPct val="120000"/>
              </a:lnSpc>
              <a:spcBef>
                <a:spcPts val="150"/>
              </a:spcBef>
            </a:pPr>
            <a:r>
              <a:rPr kumimoji="1" lang="ja-JP" altLang="en-US" sz="1150" dirty="0">
                <a:latin typeface="ＭＳ 明朝" panose="02020609040205080304" pitchFamily="17" charset="-128"/>
                <a:ea typeface="ＭＳ 明朝" panose="02020609040205080304" pitchFamily="17" charset="-128"/>
              </a:rPr>
              <a:t>こうした心理特性を知ることは、</a:t>
            </a:r>
            <a:r>
              <a:rPr kumimoji="1" lang="ja-JP" altLang="en-US" sz="1150" dirty="0">
                <a:solidFill>
                  <a:schemeClr val="accent2"/>
                </a:solidFill>
                <a:latin typeface="HGP創英角ｺﾞｼｯｸUB" panose="020B0900000000000000" pitchFamily="50" charset="-128"/>
                <a:ea typeface="HGP創英角ｺﾞｼｯｸUB" panose="020B0900000000000000" pitchFamily="50" charset="-128"/>
              </a:rPr>
              <a:t>避難できなかった人に避難行動を促す</a:t>
            </a:r>
            <a:r>
              <a:rPr lang="ja-JP" altLang="en-US" sz="1150" dirty="0">
                <a:solidFill>
                  <a:schemeClr val="accent2"/>
                </a:solidFill>
                <a:latin typeface="HGP創英角ｺﾞｼｯｸUB" panose="020B0900000000000000" pitchFamily="50" charset="-128"/>
                <a:ea typeface="HGP創英角ｺﾞｼｯｸUB" panose="020B0900000000000000" pitchFamily="50" charset="-128"/>
              </a:rPr>
              <a:t>きっかけ</a:t>
            </a:r>
            <a:r>
              <a:rPr lang="ja-JP" altLang="en-US" sz="1150" dirty="0">
                <a:latin typeface="ＭＳ 明朝" panose="02020609040205080304" pitchFamily="17" charset="-128"/>
                <a:ea typeface="ＭＳ 明朝" panose="02020609040205080304" pitchFamily="17" charset="-128"/>
              </a:rPr>
              <a:t>になることもあります。</a:t>
            </a:r>
            <a:endParaRPr kumimoji="1" lang="en-US" altLang="ja-JP" sz="1150" dirty="0">
              <a:latin typeface="ＭＳ 明朝" panose="02020609040205080304" pitchFamily="17" charset="-128"/>
              <a:ea typeface="ＭＳ 明朝" panose="02020609040205080304" pitchFamily="17" charset="-128"/>
            </a:endParaRPr>
          </a:p>
        </p:txBody>
      </p:sp>
      <p:sp>
        <p:nvSpPr>
          <p:cNvPr id="112" name="テキスト ボックス 111"/>
          <p:cNvSpPr txBox="1"/>
          <p:nvPr/>
        </p:nvSpPr>
        <p:spPr>
          <a:xfrm>
            <a:off x="376010" y="5100874"/>
            <a:ext cx="3866764" cy="307777"/>
          </a:xfrm>
          <a:prstGeom prst="rect">
            <a:avLst/>
          </a:prstGeom>
          <a:noFill/>
        </p:spPr>
        <p:txBody>
          <a:bodyPr wrap="none" rtlCol="0">
            <a:spAutoFit/>
          </a:bodyPr>
          <a:lstStyle/>
          <a:p>
            <a:r>
              <a:rPr kumimoji="1" lang="ja-JP" altLang="en-US" sz="1400" spc="-50" dirty="0">
                <a:latin typeface="HGP創英角ｺﾞｼｯｸUB" panose="020B0900000000000000" pitchFamily="50" charset="-128"/>
                <a:ea typeface="HGP創英角ｺﾞｼｯｸUB" panose="020B0900000000000000" pitchFamily="50" charset="-128"/>
              </a:rPr>
              <a:t>「自分で考えない、考えるのをやめてしまう」</a:t>
            </a:r>
            <a:r>
              <a:rPr kumimoji="1" lang="ja-JP" altLang="en-US" sz="1100" dirty="0">
                <a:latin typeface="HGP創英角ｺﾞｼｯｸUB" panose="020B0900000000000000" pitchFamily="50" charset="-128"/>
                <a:ea typeface="HGP創英角ｺﾞｼｯｸUB" panose="020B0900000000000000" pitchFamily="50" charset="-128"/>
              </a:rPr>
              <a:t>という心理</a:t>
            </a:r>
          </a:p>
        </p:txBody>
      </p:sp>
      <p:sp>
        <p:nvSpPr>
          <p:cNvPr id="113" name="テキスト ボックス 112"/>
          <p:cNvSpPr txBox="1"/>
          <p:nvPr/>
        </p:nvSpPr>
        <p:spPr>
          <a:xfrm>
            <a:off x="392504" y="5389458"/>
            <a:ext cx="5314910" cy="268471"/>
          </a:xfrm>
          <a:prstGeom prst="rect">
            <a:avLst/>
          </a:prstGeom>
          <a:noFill/>
        </p:spPr>
        <p:txBody>
          <a:bodyPr wrap="square" rtlCol="0">
            <a:spAutoFit/>
          </a:bodyPr>
          <a:lstStyle/>
          <a:p>
            <a:pPr>
              <a:lnSpc>
                <a:spcPct val="120000"/>
              </a:lnSpc>
            </a:pPr>
            <a:r>
              <a:rPr kumimoji="1" lang="ja-JP" altLang="en-US" sz="1100" dirty="0">
                <a:solidFill>
                  <a:srgbClr val="49647F"/>
                </a:solidFill>
                <a:latin typeface="+mj-ea"/>
                <a:ea typeface="+mj-ea"/>
              </a:rPr>
              <a:t>専門家（先生や親）の指示をうのみにしてしまったことで招く最悪の状況のこと</a:t>
            </a:r>
            <a:endParaRPr kumimoji="1" lang="en-US" altLang="ja-JP" sz="1100" dirty="0">
              <a:solidFill>
                <a:srgbClr val="49647F"/>
              </a:solidFill>
              <a:latin typeface="+mj-ea"/>
              <a:ea typeface="+mj-ea"/>
            </a:endParaRPr>
          </a:p>
        </p:txBody>
      </p:sp>
      <p:sp>
        <p:nvSpPr>
          <p:cNvPr id="115" name="テキスト ボックス 114"/>
          <p:cNvSpPr txBox="1"/>
          <p:nvPr/>
        </p:nvSpPr>
        <p:spPr>
          <a:xfrm>
            <a:off x="392504" y="4328158"/>
            <a:ext cx="2930197" cy="464743"/>
          </a:xfrm>
          <a:prstGeom prst="rect">
            <a:avLst/>
          </a:prstGeom>
          <a:noFill/>
        </p:spPr>
        <p:txBody>
          <a:bodyPr wrap="square" rtlCol="0">
            <a:spAutoFit/>
          </a:bodyPr>
          <a:lstStyle/>
          <a:p>
            <a:pPr>
              <a:lnSpc>
                <a:spcPct val="120000"/>
              </a:lnSpc>
            </a:pPr>
            <a:r>
              <a:rPr kumimoji="1" lang="ja-JP" altLang="en-US" sz="1100" dirty="0">
                <a:solidFill>
                  <a:srgbClr val="49647F"/>
                </a:solidFill>
                <a:latin typeface="+mj-ea"/>
                <a:ea typeface="+mj-ea"/>
              </a:rPr>
              <a:t>多数意見が正しいと思い込むこと</a:t>
            </a:r>
            <a:endParaRPr kumimoji="1" lang="en-US" altLang="ja-JP" sz="1100" dirty="0">
              <a:solidFill>
                <a:srgbClr val="49647F"/>
              </a:solidFill>
              <a:latin typeface="+mj-ea"/>
              <a:ea typeface="+mj-ea"/>
            </a:endParaRPr>
          </a:p>
          <a:p>
            <a:r>
              <a:rPr lang="ja-JP" altLang="en-US" sz="1100" dirty="0">
                <a:solidFill>
                  <a:srgbClr val="49647F"/>
                </a:solidFill>
                <a:latin typeface="+mj-ea"/>
                <a:ea typeface="+mj-ea"/>
              </a:rPr>
              <a:t>周りの状況や人に影響されてしまうこと</a:t>
            </a:r>
            <a:endParaRPr kumimoji="1" lang="en-US" altLang="ja-JP" sz="1100" dirty="0">
              <a:solidFill>
                <a:srgbClr val="49647F"/>
              </a:solidFill>
              <a:latin typeface="+mj-ea"/>
              <a:ea typeface="+mj-ea"/>
            </a:endParaRPr>
          </a:p>
        </p:txBody>
      </p:sp>
      <p:pic>
        <p:nvPicPr>
          <p:cNvPr id="110" name="Picture 8" descr="寝転がりながら携帯電話を使う人のイラスト">
            <a:extLst>
              <a:ext uri="{FF2B5EF4-FFF2-40B4-BE49-F238E27FC236}">
                <a16:creationId xmlns:a16="http://schemas.microsoft.com/office/drawing/2014/main" id="{C04BD644-A0E5-41D6-A5BB-6432929E72E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44259" y="2881040"/>
            <a:ext cx="1019806" cy="968816"/>
          </a:xfrm>
          <a:prstGeom prst="rect">
            <a:avLst/>
          </a:prstGeom>
          <a:noFill/>
          <a:extLst>
            <a:ext uri="{909E8E84-426E-40DD-AFC4-6F175D3DCCD1}">
              <a14:hiddenFill xmlns:a14="http://schemas.microsoft.com/office/drawing/2010/main">
                <a:solidFill>
                  <a:srgbClr val="FFFFFF"/>
                </a:solidFill>
              </a14:hiddenFill>
            </a:ext>
          </a:extLst>
        </p:spPr>
      </p:pic>
      <p:sp>
        <p:nvSpPr>
          <p:cNvPr id="111" name="テキスト ボックス 110"/>
          <p:cNvSpPr txBox="1"/>
          <p:nvPr/>
        </p:nvSpPr>
        <p:spPr>
          <a:xfrm>
            <a:off x="392504" y="3400785"/>
            <a:ext cx="4915257" cy="268471"/>
          </a:xfrm>
          <a:prstGeom prst="rect">
            <a:avLst/>
          </a:prstGeom>
          <a:noFill/>
        </p:spPr>
        <p:txBody>
          <a:bodyPr wrap="square" rtlCol="0">
            <a:spAutoFit/>
          </a:bodyPr>
          <a:lstStyle/>
          <a:p>
            <a:pPr>
              <a:lnSpc>
                <a:spcPct val="120000"/>
              </a:lnSpc>
            </a:pPr>
            <a:r>
              <a:rPr kumimoji="1" lang="ja-JP" altLang="en-US" sz="1100" dirty="0">
                <a:solidFill>
                  <a:srgbClr val="49647F"/>
                </a:solidFill>
                <a:latin typeface="+mj-ea"/>
                <a:ea typeface="+mj-ea"/>
              </a:rPr>
              <a:t>思い込みによって非常事態であるという認識に頭が切り替わらないこと</a:t>
            </a:r>
            <a:endParaRPr kumimoji="1" lang="en-US" altLang="ja-JP" sz="1100" dirty="0">
              <a:solidFill>
                <a:srgbClr val="49647F"/>
              </a:solidFill>
              <a:latin typeface="+mj-ea"/>
              <a:ea typeface="+mj-ea"/>
            </a:endParaRPr>
          </a:p>
        </p:txBody>
      </p:sp>
      <p:sp>
        <p:nvSpPr>
          <p:cNvPr id="116" name="テキスト ボックス 115"/>
          <p:cNvSpPr txBox="1"/>
          <p:nvPr/>
        </p:nvSpPr>
        <p:spPr>
          <a:xfrm>
            <a:off x="376010" y="3114169"/>
            <a:ext cx="2446504" cy="307777"/>
          </a:xfrm>
          <a:prstGeom prst="rect">
            <a:avLst/>
          </a:prstGeom>
          <a:noFill/>
        </p:spPr>
        <p:txBody>
          <a:bodyPr wrap="none" rtlCol="0">
            <a:spAutoFit/>
          </a:bodyPr>
          <a:lstStyle/>
          <a:p>
            <a:r>
              <a:rPr kumimoji="1" lang="ja-JP" altLang="en-US" sz="1400" dirty="0">
                <a:latin typeface="HGP創英角ｺﾞｼｯｸUB" panose="020B0900000000000000" pitchFamily="50" charset="-128"/>
                <a:ea typeface="HGP創英角ｺﾞｼｯｸUB" panose="020B0900000000000000" pitchFamily="50" charset="-128"/>
              </a:rPr>
              <a:t>「自分だけは大丈夫」</a:t>
            </a:r>
            <a:r>
              <a:rPr kumimoji="1" lang="ja-JP" altLang="en-US" sz="1100" dirty="0">
                <a:latin typeface="HGP創英角ｺﾞｼｯｸUB" panose="020B0900000000000000" pitchFamily="50" charset="-128"/>
                <a:ea typeface="HGP創英角ｺﾞｼｯｸUB" panose="020B0900000000000000" pitchFamily="50" charset="-128"/>
              </a:rPr>
              <a:t>という心理</a:t>
            </a:r>
          </a:p>
        </p:txBody>
      </p:sp>
      <p:sp>
        <p:nvSpPr>
          <p:cNvPr id="117" name="角丸四角形 116"/>
          <p:cNvSpPr/>
          <p:nvPr/>
        </p:nvSpPr>
        <p:spPr>
          <a:xfrm>
            <a:off x="237448" y="2937263"/>
            <a:ext cx="6455355" cy="869468"/>
          </a:xfrm>
          <a:prstGeom prst="roundRect">
            <a:avLst>
              <a:gd name="adj" fmla="val 15677"/>
            </a:avLst>
          </a:prstGeom>
          <a:noFill/>
          <a:ln w="19050">
            <a:solidFill>
              <a:srgbClr val="4964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9" name="グループ化 118"/>
          <p:cNvGrpSpPr/>
          <p:nvPr/>
        </p:nvGrpSpPr>
        <p:grpSpPr>
          <a:xfrm>
            <a:off x="4333282" y="2911458"/>
            <a:ext cx="1528091" cy="598337"/>
            <a:chOff x="567872" y="3107245"/>
            <a:chExt cx="4180114" cy="1636758"/>
          </a:xfrm>
          <a:effectLst>
            <a:glow rad="38100">
              <a:srgbClr val="49647F"/>
            </a:glow>
            <a:outerShdw blurRad="25400" dist="63500" dir="2700000" algn="tl" rotWithShape="0">
              <a:prstClr val="black">
                <a:alpha val="40000"/>
              </a:prstClr>
            </a:outerShdw>
          </a:effectLst>
        </p:grpSpPr>
        <p:sp>
          <p:nvSpPr>
            <p:cNvPr id="120" name="円/楕円 119"/>
            <p:cNvSpPr/>
            <p:nvPr/>
          </p:nvSpPr>
          <p:spPr>
            <a:xfrm>
              <a:off x="567872" y="3107245"/>
              <a:ext cx="4180114" cy="16110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a:p>
          </p:txBody>
        </p:sp>
        <p:sp>
          <p:nvSpPr>
            <p:cNvPr id="121" name="テキスト ボックス 120"/>
            <p:cNvSpPr txBox="1"/>
            <p:nvPr/>
          </p:nvSpPr>
          <p:spPr>
            <a:xfrm>
              <a:off x="759941" y="3380255"/>
              <a:ext cx="3949652" cy="1010313"/>
            </a:xfrm>
            <a:prstGeom prst="rect">
              <a:avLst/>
            </a:prstGeom>
            <a:noFill/>
          </p:spPr>
          <p:txBody>
            <a:bodyPr wrap="square" rtlCol="0">
              <a:spAutoFit/>
            </a:bodyPr>
            <a:lstStyle/>
            <a:p>
              <a:r>
                <a:rPr kumimoji="1" lang="ja-JP" altLang="en-US" sz="900" dirty="0">
                  <a:latin typeface="HGP創英角ｺﾞｼｯｸUB" panose="020B0900000000000000" pitchFamily="50" charset="-128"/>
                  <a:ea typeface="HGP創英角ｺﾞｼｯｸUB" panose="020B0900000000000000" pitchFamily="50" charset="-128"/>
                </a:rPr>
                <a:t>今まで大丈夫だったから、</a:t>
              </a:r>
              <a:endParaRPr kumimoji="1" lang="en-US" altLang="ja-JP" sz="900" dirty="0">
                <a:latin typeface="HGP創英角ｺﾞｼｯｸUB" panose="020B0900000000000000" pitchFamily="50" charset="-128"/>
                <a:ea typeface="HGP創英角ｺﾞｼｯｸUB" panose="020B0900000000000000" pitchFamily="50" charset="-128"/>
              </a:endParaRPr>
            </a:p>
            <a:p>
              <a:r>
                <a:rPr kumimoji="1" lang="ja-JP" altLang="en-US" sz="900" dirty="0">
                  <a:latin typeface="HGP創英角ｺﾞｼｯｸUB" panose="020B0900000000000000" pitchFamily="50" charset="-128"/>
                  <a:ea typeface="HGP創英角ｺﾞｼｯｸUB" panose="020B0900000000000000" pitchFamily="50" charset="-128"/>
                </a:rPr>
                <a:t>今回も大丈夫だろう！</a:t>
              </a:r>
            </a:p>
          </p:txBody>
        </p:sp>
        <p:sp>
          <p:nvSpPr>
            <p:cNvPr id="122" name="円/楕円 121"/>
            <p:cNvSpPr/>
            <p:nvPr/>
          </p:nvSpPr>
          <p:spPr>
            <a:xfrm>
              <a:off x="4158387" y="4251813"/>
              <a:ext cx="333872" cy="3338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a:p>
          </p:txBody>
        </p:sp>
        <p:sp>
          <p:nvSpPr>
            <p:cNvPr id="123" name="円/楕円 122"/>
            <p:cNvSpPr/>
            <p:nvPr/>
          </p:nvSpPr>
          <p:spPr>
            <a:xfrm>
              <a:off x="4503537" y="4537948"/>
              <a:ext cx="206055" cy="2060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a:p>
          </p:txBody>
        </p:sp>
      </p:grpSp>
      <p:sp>
        <p:nvSpPr>
          <p:cNvPr id="44" name="正方形/長方形 43"/>
          <p:cNvSpPr/>
          <p:nvPr/>
        </p:nvSpPr>
        <p:spPr>
          <a:xfrm>
            <a:off x="392504" y="2938835"/>
            <a:ext cx="1915063" cy="202928"/>
          </a:xfrm>
          <a:prstGeom prst="rect">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テキスト ボックス 156"/>
          <p:cNvSpPr txBox="1"/>
          <p:nvPr/>
        </p:nvSpPr>
        <p:spPr>
          <a:xfrm>
            <a:off x="649213" y="2894138"/>
            <a:ext cx="1658354" cy="276999"/>
          </a:xfrm>
          <a:prstGeom prst="rect">
            <a:avLst/>
          </a:prstGeom>
          <a:noFill/>
        </p:spPr>
        <p:txBody>
          <a:bodyPr wrap="square" rtlCol="0">
            <a:spAutoFit/>
          </a:bodyPr>
          <a:lstStyle/>
          <a:p>
            <a:r>
              <a:rPr lang="ja-JP" altLang="en-US" sz="1200" dirty="0">
                <a:solidFill>
                  <a:schemeClr val="bg1"/>
                </a:solidFill>
                <a:latin typeface="HGP創英角ｺﾞｼｯｸUB" panose="020B0900000000000000" pitchFamily="50" charset="-128"/>
                <a:ea typeface="HGP創英角ｺﾞｼｯｸUB" panose="020B0900000000000000" pitchFamily="50" charset="-128"/>
              </a:rPr>
              <a:t>正常性</a:t>
            </a:r>
            <a:r>
              <a:rPr kumimoji="1" lang="ja-JP" altLang="en-US" sz="1200" dirty="0">
                <a:solidFill>
                  <a:schemeClr val="bg1"/>
                </a:solidFill>
                <a:latin typeface="HGP創英角ｺﾞｼｯｸUB" panose="020B0900000000000000" pitchFamily="50" charset="-128"/>
                <a:ea typeface="HGP創英角ｺﾞｼｯｸUB" panose="020B0900000000000000" pitchFamily="50" charset="-128"/>
              </a:rPr>
              <a:t>バイア</a:t>
            </a:r>
            <a:r>
              <a:rPr lang="ja-JP" altLang="en-US" sz="1200" dirty="0">
                <a:solidFill>
                  <a:schemeClr val="bg1"/>
                </a:solidFill>
                <a:latin typeface="HGP創英角ｺﾞｼｯｸUB" panose="020B0900000000000000" pitchFamily="50" charset="-128"/>
                <a:ea typeface="HGP創英角ｺﾞｼｯｸUB" panose="020B0900000000000000" pitchFamily="50" charset="-128"/>
              </a:rPr>
              <a:t>ス</a:t>
            </a:r>
            <a:endParaRPr kumimoji="1" lang="ja-JP" altLang="en-US" sz="12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58" name="ハート 157"/>
          <p:cNvSpPr/>
          <p:nvPr/>
        </p:nvSpPr>
        <p:spPr>
          <a:xfrm>
            <a:off x="466910" y="2951827"/>
            <a:ext cx="166801" cy="166801"/>
          </a:xfrm>
          <a:prstGeom prst="hear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62" name="テキスト ボックス 161"/>
          <p:cNvSpPr txBox="1"/>
          <p:nvPr/>
        </p:nvSpPr>
        <p:spPr>
          <a:xfrm>
            <a:off x="376010" y="4097389"/>
            <a:ext cx="3005951" cy="307777"/>
          </a:xfrm>
          <a:prstGeom prst="rect">
            <a:avLst/>
          </a:prstGeom>
          <a:noFill/>
        </p:spPr>
        <p:txBody>
          <a:bodyPr wrap="none" rtlCol="0">
            <a:spAutoFit/>
          </a:bodyPr>
          <a:lstStyle/>
          <a:p>
            <a:r>
              <a:rPr kumimoji="1" lang="ja-JP" altLang="en-US" sz="1400" dirty="0">
                <a:latin typeface="HGP創英角ｺﾞｼｯｸUB" panose="020B0900000000000000" pitchFamily="50" charset="-128"/>
                <a:ea typeface="HGP創英角ｺﾞｼｯｸUB" panose="020B0900000000000000" pitchFamily="50" charset="-128"/>
              </a:rPr>
              <a:t>「</a:t>
            </a:r>
            <a:r>
              <a:rPr lang="ja-JP" altLang="en-US" sz="1400" dirty="0">
                <a:latin typeface="HGP創英角ｺﾞｼｯｸUB" panose="020B0900000000000000" pitchFamily="50" charset="-128"/>
                <a:ea typeface="HGP創英角ｺﾞｼｯｸUB" panose="020B0900000000000000" pitchFamily="50" charset="-128"/>
              </a:rPr>
              <a:t>みんながやっていたから</a:t>
            </a:r>
            <a:r>
              <a:rPr lang="en-US" altLang="ja-JP" sz="1400" dirty="0">
                <a:latin typeface="HGP創英角ｺﾞｼｯｸUB" panose="020B0900000000000000" pitchFamily="50" charset="-128"/>
                <a:ea typeface="HGP創英角ｺﾞｼｯｸUB" panose="020B0900000000000000" pitchFamily="50" charset="-128"/>
              </a:rPr>
              <a:t>…</a:t>
            </a:r>
            <a:r>
              <a:rPr kumimoji="1" lang="ja-JP" altLang="en-US" sz="1400" dirty="0">
                <a:latin typeface="HGP創英角ｺﾞｼｯｸUB" panose="020B0900000000000000" pitchFamily="50" charset="-128"/>
                <a:ea typeface="HGP創英角ｺﾞｼｯｸUB" panose="020B0900000000000000" pitchFamily="50" charset="-128"/>
              </a:rPr>
              <a:t>」</a:t>
            </a:r>
            <a:r>
              <a:rPr kumimoji="1" lang="ja-JP" altLang="en-US" sz="1100" dirty="0">
                <a:latin typeface="HGP創英角ｺﾞｼｯｸUB" panose="020B0900000000000000" pitchFamily="50" charset="-128"/>
                <a:ea typeface="HGP創英角ｺﾞｼｯｸUB" panose="020B0900000000000000" pitchFamily="50" charset="-128"/>
              </a:rPr>
              <a:t>という心理</a:t>
            </a:r>
          </a:p>
        </p:txBody>
      </p:sp>
      <p:sp>
        <p:nvSpPr>
          <p:cNvPr id="163" name="角丸四角形 162"/>
          <p:cNvSpPr/>
          <p:nvPr/>
        </p:nvSpPr>
        <p:spPr>
          <a:xfrm>
            <a:off x="237448" y="3920483"/>
            <a:ext cx="6455355" cy="869468"/>
          </a:xfrm>
          <a:prstGeom prst="roundRect">
            <a:avLst>
              <a:gd name="adj" fmla="val 15677"/>
            </a:avLst>
          </a:prstGeom>
          <a:noFill/>
          <a:ln w="19050">
            <a:solidFill>
              <a:srgbClr val="4964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5" name="正方形/長方形 164"/>
          <p:cNvSpPr/>
          <p:nvPr/>
        </p:nvSpPr>
        <p:spPr>
          <a:xfrm>
            <a:off x="392504" y="3925229"/>
            <a:ext cx="1915063" cy="202928"/>
          </a:xfrm>
          <a:prstGeom prst="rect">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テキスト ボックス 165"/>
          <p:cNvSpPr txBox="1"/>
          <p:nvPr/>
        </p:nvSpPr>
        <p:spPr>
          <a:xfrm>
            <a:off x="649213" y="3869925"/>
            <a:ext cx="1658354" cy="276999"/>
          </a:xfrm>
          <a:prstGeom prst="rect">
            <a:avLst/>
          </a:prstGeom>
          <a:noFill/>
        </p:spPr>
        <p:txBody>
          <a:bodyPr wrap="square" rtlCol="0">
            <a:spAutoFit/>
          </a:bodyPr>
          <a:lstStyle/>
          <a:p>
            <a:r>
              <a:rPr lang="ja-JP" altLang="en-US" sz="1200" dirty="0">
                <a:solidFill>
                  <a:schemeClr val="bg1"/>
                </a:solidFill>
                <a:latin typeface="HGP創英角ｺﾞｼｯｸUB" panose="020B0900000000000000" pitchFamily="50" charset="-128"/>
                <a:ea typeface="HGP創英角ｺﾞｼｯｸUB" panose="020B0900000000000000" pitchFamily="50" charset="-128"/>
              </a:rPr>
              <a:t>集団同調性</a:t>
            </a:r>
            <a:r>
              <a:rPr kumimoji="1" lang="ja-JP" altLang="en-US" sz="1200" dirty="0">
                <a:solidFill>
                  <a:schemeClr val="bg1"/>
                </a:solidFill>
                <a:latin typeface="HGP創英角ｺﾞｼｯｸUB" panose="020B0900000000000000" pitchFamily="50" charset="-128"/>
                <a:ea typeface="HGP創英角ｺﾞｼｯｸUB" panose="020B0900000000000000" pitchFamily="50" charset="-128"/>
              </a:rPr>
              <a:t>バイア</a:t>
            </a:r>
            <a:r>
              <a:rPr lang="ja-JP" altLang="en-US" sz="1200" dirty="0">
                <a:solidFill>
                  <a:schemeClr val="bg1"/>
                </a:solidFill>
                <a:latin typeface="HGP創英角ｺﾞｼｯｸUB" panose="020B0900000000000000" pitchFamily="50" charset="-128"/>
                <a:ea typeface="HGP創英角ｺﾞｼｯｸUB" panose="020B0900000000000000" pitchFamily="50" charset="-128"/>
              </a:rPr>
              <a:t>ス</a:t>
            </a:r>
            <a:endParaRPr kumimoji="1" lang="ja-JP" altLang="en-US" sz="12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67" name="ハート 166"/>
          <p:cNvSpPr/>
          <p:nvPr/>
        </p:nvSpPr>
        <p:spPr>
          <a:xfrm>
            <a:off x="466910" y="3935047"/>
            <a:ext cx="166801" cy="166801"/>
          </a:xfrm>
          <a:prstGeom prst="hear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76" name="角丸四角形 175"/>
          <p:cNvSpPr/>
          <p:nvPr/>
        </p:nvSpPr>
        <p:spPr>
          <a:xfrm>
            <a:off x="237448" y="4903702"/>
            <a:ext cx="6455355" cy="869468"/>
          </a:xfrm>
          <a:prstGeom prst="roundRect">
            <a:avLst>
              <a:gd name="adj" fmla="val 15677"/>
            </a:avLst>
          </a:prstGeom>
          <a:noFill/>
          <a:ln w="19050">
            <a:solidFill>
              <a:srgbClr val="4964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8" name="正方形/長方形 177"/>
          <p:cNvSpPr/>
          <p:nvPr/>
        </p:nvSpPr>
        <p:spPr>
          <a:xfrm>
            <a:off x="392504" y="4908448"/>
            <a:ext cx="1915063" cy="202928"/>
          </a:xfrm>
          <a:prstGeom prst="rect">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9" name="テキスト ボックス 178"/>
          <p:cNvSpPr txBox="1"/>
          <p:nvPr/>
        </p:nvSpPr>
        <p:spPr>
          <a:xfrm>
            <a:off x="649213" y="4861673"/>
            <a:ext cx="1658354" cy="276999"/>
          </a:xfrm>
          <a:prstGeom prst="rect">
            <a:avLst/>
          </a:prstGeom>
          <a:noFill/>
        </p:spPr>
        <p:txBody>
          <a:bodyPr wrap="square" rtlCol="0">
            <a:spAutoFit/>
          </a:bodyPr>
          <a:lstStyle/>
          <a:p>
            <a:r>
              <a:rPr lang="ja-JP" altLang="en-US" sz="1200" dirty="0">
                <a:solidFill>
                  <a:schemeClr val="bg1"/>
                </a:solidFill>
                <a:latin typeface="HGP創英角ｺﾞｼｯｸUB" panose="020B0900000000000000" pitchFamily="50" charset="-128"/>
                <a:ea typeface="HGP創英角ｺﾞｼｯｸUB" panose="020B0900000000000000" pitchFamily="50" charset="-128"/>
              </a:rPr>
              <a:t>エキスパート・エラー</a:t>
            </a:r>
            <a:endParaRPr kumimoji="1" lang="ja-JP" altLang="en-US" sz="12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80" name="ハート 179"/>
          <p:cNvSpPr/>
          <p:nvPr/>
        </p:nvSpPr>
        <p:spPr>
          <a:xfrm>
            <a:off x="466910" y="4918266"/>
            <a:ext cx="166801" cy="166801"/>
          </a:xfrm>
          <a:prstGeom prst="hear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grpSp>
        <p:nvGrpSpPr>
          <p:cNvPr id="127" name="グループ化 126"/>
          <p:cNvGrpSpPr/>
          <p:nvPr/>
        </p:nvGrpSpPr>
        <p:grpSpPr>
          <a:xfrm>
            <a:off x="4377253" y="4032182"/>
            <a:ext cx="1588062" cy="621819"/>
            <a:chOff x="567872" y="3107245"/>
            <a:chExt cx="4180114" cy="1636758"/>
          </a:xfrm>
          <a:effectLst>
            <a:glow rad="38100">
              <a:srgbClr val="49647F"/>
            </a:glow>
            <a:outerShdw blurRad="25400" dist="63500" dir="2700000" algn="tl" rotWithShape="0">
              <a:prstClr val="black">
                <a:alpha val="40000"/>
              </a:prstClr>
            </a:outerShdw>
          </a:effectLst>
        </p:grpSpPr>
        <p:sp>
          <p:nvSpPr>
            <p:cNvPr id="128" name="円/楕円 127"/>
            <p:cNvSpPr/>
            <p:nvPr/>
          </p:nvSpPr>
          <p:spPr>
            <a:xfrm>
              <a:off x="567872" y="3107245"/>
              <a:ext cx="4180114" cy="16110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a:p>
          </p:txBody>
        </p:sp>
        <p:sp>
          <p:nvSpPr>
            <p:cNvPr id="129" name="テキスト ボックス 128"/>
            <p:cNvSpPr txBox="1"/>
            <p:nvPr/>
          </p:nvSpPr>
          <p:spPr>
            <a:xfrm>
              <a:off x="879207" y="3461922"/>
              <a:ext cx="3528300" cy="972159"/>
            </a:xfrm>
            <a:prstGeom prst="rect">
              <a:avLst/>
            </a:prstGeom>
            <a:noFill/>
          </p:spPr>
          <p:txBody>
            <a:bodyPr wrap="none" rtlCol="0">
              <a:spAutoFit/>
            </a:bodyPr>
            <a:lstStyle/>
            <a:p>
              <a:r>
                <a:rPr kumimoji="1" lang="ja-JP" altLang="en-US" sz="900" dirty="0">
                  <a:latin typeface="HGP創英角ｺﾞｼｯｸUB" panose="020B0900000000000000" pitchFamily="50" charset="-128"/>
                  <a:ea typeface="HGP創英角ｺﾞｼｯｸUB" panose="020B0900000000000000" pitchFamily="50" charset="-128"/>
                </a:rPr>
                <a:t>みんな避難してないから</a:t>
              </a:r>
              <a:endParaRPr kumimoji="1" lang="en-US" altLang="ja-JP" sz="900" dirty="0">
                <a:latin typeface="HGP創英角ｺﾞｼｯｸUB" panose="020B0900000000000000" pitchFamily="50" charset="-128"/>
                <a:ea typeface="HGP創英角ｺﾞｼｯｸUB" panose="020B0900000000000000" pitchFamily="50" charset="-128"/>
              </a:endParaRPr>
            </a:p>
            <a:p>
              <a:r>
                <a:rPr lang="ja-JP" altLang="en-US" sz="900" dirty="0">
                  <a:latin typeface="HGP創英角ｺﾞｼｯｸUB" panose="020B0900000000000000" pitchFamily="50" charset="-128"/>
                  <a:ea typeface="HGP創英角ｺﾞｼｯｸUB" panose="020B0900000000000000" pitchFamily="50" charset="-128"/>
                </a:rPr>
                <a:t>避難しなくてもいいか</a:t>
              </a:r>
              <a:r>
                <a:rPr lang="en-US" altLang="ja-JP" sz="900" dirty="0">
                  <a:latin typeface="HGP創英角ｺﾞｼｯｸUB" panose="020B0900000000000000" pitchFamily="50" charset="-128"/>
                  <a:ea typeface="HGP創英角ｺﾞｼｯｸUB" panose="020B0900000000000000" pitchFamily="50" charset="-128"/>
                </a:rPr>
                <a:t>…</a:t>
              </a:r>
              <a:endParaRPr kumimoji="1" lang="ja-JP" altLang="en-US" sz="900" dirty="0">
                <a:latin typeface="HGP創英角ｺﾞｼｯｸUB" panose="020B0900000000000000" pitchFamily="50" charset="-128"/>
                <a:ea typeface="HGP創英角ｺﾞｼｯｸUB" panose="020B0900000000000000" pitchFamily="50" charset="-128"/>
              </a:endParaRPr>
            </a:p>
          </p:txBody>
        </p:sp>
        <p:sp>
          <p:nvSpPr>
            <p:cNvPr id="130" name="円/楕円 129"/>
            <p:cNvSpPr/>
            <p:nvPr/>
          </p:nvSpPr>
          <p:spPr>
            <a:xfrm>
              <a:off x="4158387" y="4251813"/>
              <a:ext cx="333872" cy="3338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a:p>
          </p:txBody>
        </p:sp>
        <p:sp>
          <p:nvSpPr>
            <p:cNvPr id="131" name="円/楕円 130"/>
            <p:cNvSpPr/>
            <p:nvPr/>
          </p:nvSpPr>
          <p:spPr>
            <a:xfrm>
              <a:off x="4503537" y="4537948"/>
              <a:ext cx="206055" cy="2060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a:p>
          </p:txBody>
        </p:sp>
      </p:grpSp>
      <p:grpSp>
        <p:nvGrpSpPr>
          <p:cNvPr id="132" name="グループ化 131"/>
          <p:cNvGrpSpPr/>
          <p:nvPr/>
        </p:nvGrpSpPr>
        <p:grpSpPr>
          <a:xfrm>
            <a:off x="5795184" y="3737218"/>
            <a:ext cx="995144" cy="1083634"/>
            <a:chOff x="5416056" y="2497794"/>
            <a:chExt cx="2999702" cy="3266443"/>
          </a:xfrm>
        </p:grpSpPr>
        <p:grpSp>
          <p:nvGrpSpPr>
            <p:cNvPr id="133" name="グループ化 132"/>
            <p:cNvGrpSpPr/>
            <p:nvPr/>
          </p:nvGrpSpPr>
          <p:grpSpPr>
            <a:xfrm>
              <a:off x="5940248" y="2700086"/>
              <a:ext cx="2475510" cy="3064151"/>
              <a:chOff x="5940248" y="2700086"/>
              <a:chExt cx="2475510" cy="3064151"/>
            </a:xfrm>
          </p:grpSpPr>
          <p:pic>
            <p:nvPicPr>
              <p:cNvPr id="136" name="図 135"/>
              <p:cNvPicPr>
                <a:picLocks noChangeAspect="1"/>
              </p:cNvPicPr>
              <p:nvPr/>
            </p:nvPicPr>
            <p:blipFill rotWithShape="1">
              <a:blip r:embed="rId3">
                <a:extLst>
                  <a:ext uri="{28A0092B-C50C-407E-A947-70E740481C1C}">
                    <a14:useLocalDpi xmlns:a14="http://schemas.microsoft.com/office/drawing/2010/main" val="0"/>
                  </a:ext>
                </a:extLst>
              </a:blip>
              <a:srcRect l="33494" t="23333"/>
              <a:stretch/>
            </p:blipFill>
            <p:spPr>
              <a:xfrm>
                <a:off x="6184898" y="2700086"/>
                <a:ext cx="2230860" cy="3064151"/>
              </a:xfrm>
              <a:prstGeom prst="rect">
                <a:avLst/>
              </a:prstGeom>
            </p:spPr>
          </p:pic>
          <p:sp>
            <p:nvSpPr>
              <p:cNvPr id="137" name="正方形/長方形 136"/>
              <p:cNvSpPr/>
              <p:nvPr/>
            </p:nvSpPr>
            <p:spPr>
              <a:xfrm>
                <a:off x="5940248" y="4059038"/>
                <a:ext cx="596226" cy="544829"/>
              </a:xfrm>
              <a:prstGeom prst="rect">
                <a:avLst/>
              </a:prstGeom>
              <a:solidFill>
                <a:schemeClr val="bg1">
                  <a:lumMod val="95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pic>
          <p:nvPicPr>
            <p:cNvPr id="134" name="図 133"/>
            <p:cNvPicPr>
              <a:picLocks noChangeAspect="1"/>
            </p:cNvPicPr>
            <p:nvPr/>
          </p:nvPicPr>
          <p:blipFill rotWithShape="1">
            <a:blip r:embed="rId4" cstate="print">
              <a:extLst>
                <a:ext uri="{28A0092B-C50C-407E-A947-70E740481C1C}">
                  <a14:useLocalDpi xmlns:a14="http://schemas.microsoft.com/office/drawing/2010/main" val="0"/>
                </a:ext>
              </a:extLst>
            </a:blip>
            <a:srcRect r="78829" b="69000"/>
            <a:stretch/>
          </p:blipFill>
          <p:spPr>
            <a:xfrm>
              <a:off x="5416056" y="2497794"/>
              <a:ext cx="746125" cy="1181100"/>
            </a:xfrm>
            <a:prstGeom prst="rect">
              <a:avLst/>
            </a:prstGeom>
          </p:spPr>
        </p:pic>
        <p:pic>
          <p:nvPicPr>
            <p:cNvPr id="135" name="図 134"/>
            <p:cNvPicPr>
              <a:picLocks noChangeAspect="1"/>
            </p:cNvPicPr>
            <p:nvPr/>
          </p:nvPicPr>
          <p:blipFill rotWithShape="1">
            <a:blip r:embed="rId5" cstate="print">
              <a:extLst>
                <a:ext uri="{28A0092B-C50C-407E-A947-70E740481C1C}">
                  <a14:useLocalDpi xmlns:a14="http://schemas.microsoft.com/office/drawing/2010/main" val="0"/>
                </a:ext>
              </a:extLst>
            </a:blip>
            <a:srcRect l="81352" t="14667" b="68000"/>
            <a:stretch/>
          </p:blipFill>
          <p:spPr>
            <a:xfrm>
              <a:off x="7663934" y="3033207"/>
              <a:ext cx="657224" cy="660400"/>
            </a:xfrm>
            <a:prstGeom prst="rect">
              <a:avLst/>
            </a:prstGeom>
          </p:spPr>
        </p:pic>
      </p:grpSp>
      <p:pic>
        <p:nvPicPr>
          <p:cNvPr id="109" name="図 10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7272" y="4943615"/>
            <a:ext cx="951816" cy="888362"/>
          </a:xfrm>
          <a:prstGeom prst="rect">
            <a:avLst/>
          </a:prstGeom>
        </p:spPr>
      </p:pic>
      <p:grpSp>
        <p:nvGrpSpPr>
          <p:cNvPr id="148" name="グループ化 147"/>
          <p:cNvGrpSpPr/>
          <p:nvPr/>
        </p:nvGrpSpPr>
        <p:grpSpPr>
          <a:xfrm>
            <a:off x="4418112" y="4852293"/>
            <a:ext cx="1417852" cy="555172"/>
            <a:chOff x="567872" y="3107245"/>
            <a:chExt cx="4180115" cy="1636758"/>
          </a:xfrm>
          <a:effectLst>
            <a:glow rad="38100">
              <a:srgbClr val="49647F"/>
            </a:glow>
            <a:outerShdw blurRad="25400" dist="63500" dir="2700000" algn="tl" rotWithShape="0">
              <a:prstClr val="black">
                <a:alpha val="40000"/>
              </a:prstClr>
            </a:outerShdw>
          </a:effectLst>
        </p:grpSpPr>
        <p:sp>
          <p:nvSpPr>
            <p:cNvPr id="149" name="円/楕円 148"/>
            <p:cNvSpPr/>
            <p:nvPr/>
          </p:nvSpPr>
          <p:spPr>
            <a:xfrm>
              <a:off x="567872" y="3107245"/>
              <a:ext cx="4180115" cy="16110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a:p>
          </p:txBody>
        </p:sp>
        <p:sp>
          <p:nvSpPr>
            <p:cNvPr id="150" name="円/楕円 149"/>
            <p:cNvSpPr/>
            <p:nvPr/>
          </p:nvSpPr>
          <p:spPr>
            <a:xfrm>
              <a:off x="4158387" y="4251813"/>
              <a:ext cx="333872" cy="3338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a:p>
          </p:txBody>
        </p:sp>
        <p:sp>
          <p:nvSpPr>
            <p:cNvPr id="151" name="円/楕円 150"/>
            <p:cNvSpPr/>
            <p:nvPr/>
          </p:nvSpPr>
          <p:spPr>
            <a:xfrm>
              <a:off x="4503537" y="4537948"/>
              <a:ext cx="206055" cy="2060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a:p>
          </p:txBody>
        </p:sp>
        <p:sp>
          <p:nvSpPr>
            <p:cNvPr id="152" name="テキスト ボックス 151"/>
            <p:cNvSpPr txBox="1"/>
            <p:nvPr/>
          </p:nvSpPr>
          <p:spPr>
            <a:xfrm>
              <a:off x="984070" y="3287861"/>
              <a:ext cx="3403650" cy="1088865"/>
            </a:xfrm>
            <a:prstGeom prst="rect">
              <a:avLst/>
            </a:prstGeom>
            <a:noFill/>
          </p:spPr>
          <p:txBody>
            <a:bodyPr wrap="none" rtlCol="0">
              <a:spAutoFit/>
            </a:bodyPr>
            <a:lstStyle/>
            <a:p>
              <a:r>
                <a:rPr kumimoji="1" lang="ja-JP" altLang="en-US" sz="900" dirty="0">
                  <a:latin typeface="HGP創英角ｺﾞｼｯｸUB" panose="020B0900000000000000" pitchFamily="50" charset="-128"/>
                  <a:ea typeface="HGP創英角ｺﾞｼｯｸUB" panose="020B0900000000000000" pitchFamily="50" charset="-128"/>
                </a:rPr>
                <a:t>先生の指示に</a:t>
              </a:r>
              <a:endParaRPr kumimoji="1" lang="en-US" altLang="ja-JP" sz="900" dirty="0">
                <a:latin typeface="HGP創英角ｺﾞｼｯｸUB" panose="020B0900000000000000" pitchFamily="50" charset="-128"/>
                <a:ea typeface="HGP創英角ｺﾞｼｯｸUB" panose="020B0900000000000000" pitchFamily="50" charset="-128"/>
              </a:endParaRPr>
            </a:p>
            <a:p>
              <a:r>
                <a:rPr kumimoji="1" lang="ja-JP" altLang="en-US" sz="900" dirty="0">
                  <a:latin typeface="HGP創英角ｺﾞｼｯｸUB" panose="020B0900000000000000" pitchFamily="50" charset="-128"/>
                  <a:ea typeface="HGP創英角ｺﾞｼｯｸUB" panose="020B0900000000000000" pitchFamily="50" charset="-128"/>
                </a:rPr>
                <a:t>従っていれば大丈夫</a:t>
              </a:r>
            </a:p>
          </p:txBody>
        </p:sp>
      </p:grpSp>
      <p:grpSp>
        <p:nvGrpSpPr>
          <p:cNvPr id="39" name="グループ化 38">
            <a:extLst>
              <a:ext uri="{FF2B5EF4-FFF2-40B4-BE49-F238E27FC236}">
                <a16:creationId xmlns:a16="http://schemas.microsoft.com/office/drawing/2014/main" id="{741563C1-C8BB-4473-B224-AEBBA87EBC42}"/>
              </a:ext>
            </a:extLst>
          </p:cNvPr>
          <p:cNvGrpSpPr/>
          <p:nvPr/>
        </p:nvGrpSpPr>
        <p:grpSpPr>
          <a:xfrm>
            <a:off x="601593" y="6384879"/>
            <a:ext cx="2926161" cy="3080476"/>
            <a:chOff x="601593" y="6384879"/>
            <a:chExt cx="2926161" cy="3080476"/>
          </a:xfrm>
        </p:grpSpPr>
        <p:sp>
          <p:nvSpPr>
            <p:cNvPr id="2" name="正方形/長方形 1">
              <a:extLst>
                <a:ext uri="{FF2B5EF4-FFF2-40B4-BE49-F238E27FC236}">
                  <a16:creationId xmlns:a16="http://schemas.microsoft.com/office/drawing/2014/main" id="{9B590570-6105-4F58-AC53-609DE01BDCC0}"/>
                </a:ext>
              </a:extLst>
            </p:cNvPr>
            <p:cNvSpPr/>
            <p:nvPr/>
          </p:nvSpPr>
          <p:spPr>
            <a:xfrm>
              <a:off x="601593" y="6384879"/>
              <a:ext cx="2827407" cy="3080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フリーフォーム 86"/>
            <p:cNvSpPr/>
            <p:nvPr/>
          </p:nvSpPr>
          <p:spPr>
            <a:xfrm>
              <a:off x="670035" y="6730745"/>
              <a:ext cx="256610" cy="242548"/>
            </a:xfrm>
            <a:custGeom>
              <a:avLst/>
              <a:gdLst>
                <a:gd name="connsiteX0" fmla="*/ 0 w 173832"/>
                <a:gd name="connsiteY0" fmla="*/ 80963 h 164306"/>
                <a:gd name="connsiteX1" fmla="*/ 64294 w 173832"/>
                <a:gd name="connsiteY1" fmla="*/ 164306 h 164306"/>
                <a:gd name="connsiteX2" fmla="*/ 173832 w 173832"/>
                <a:gd name="connsiteY2" fmla="*/ 0 h 164306"/>
                <a:gd name="connsiteX3" fmla="*/ 173832 w 173832"/>
                <a:gd name="connsiteY3" fmla="*/ 0 h 164306"/>
              </a:gdLst>
              <a:ahLst/>
              <a:cxnLst>
                <a:cxn ang="0">
                  <a:pos x="connsiteX0" y="connsiteY0"/>
                </a:cxn>
                <a:cxn ang="0">
                  <a:pos x="connsiteX1" y="connsiteY1"/>
                </a:cxn>
                <a:cxn ang="0">
                  <a:pos x="connsiteX2" y="connsiteY2"/>
                </a:cxn>
                <a:cxn ang="0">
                  <a:pos x="connsiteX3" y="connsiteY3"/>
                </a:cxn>
              </a:cxnLst>
              <a:rect l="l" t="t" r="r" b="b"/>
              <a:pathLst>
                <a:path w="173832" h="164306">
                  <a:moveTo>
                    <a:pt x="0" y="80963"/>
                  </a:moveTo>
                  <a:lnTo>
                    <a:pt x="64294" y="164306"/>
                  </a:lnTo>
                  <a:lnTo>
                    <a:pt x="173832" y="0"/>
                  </a:lnTo>
                  <a:lnTo>
                    <a:pt x="173832" y="0"/>
                  </a:lnTo>
                </a:path>
              </a:pathLst>
            </a:cu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6" name="テキスト ボックス 5">
              <a:extLst>
                <a:ext uri="{FF2B5EF4-FFF2-40B4-BE49-F238E27FC236}">
                  <a16:creationId xmlns:a16="http://schemas.microsoft.com/office/drawing/2014/main" id="{9CB279EE-096B-4F28-A490-49B3A21D351C}"/>
                </a:ext>
              </a:extLst>
            </p:cNvPr>
            <p:cNvSpPr txBox="1"/>
            <p:nvPr/>
          </p:nvSpPr>
          <p:spPr>
            <a:xfrm>
              <a:off x="819155" y="6724172"/>
              <a:ext cx="2564169" cy="365036"/>
            </a:xfrm>
            <a:prstGeom prst="rect">
              <a:avLst/>
            </a:prstGeom>
            <a:noFill/>
          </p:spPr>
          <p:txBody>
            <a:bodyPr wrap="square" rtlCol="0">
              <a:spAutoFit/>
            </a:bodyPr>
            <a:lstStyle/>
            <a:p>
              <a:pPr>
                <a:lnSpc>
                  <a:spcPct val="150000"/>
                </a:lnSpc>
              </a:pPr>
              <a:r>
                <a:rPr kumimoji="1" lang="ja-JP" altLang="en-US" sz="1400" dirty="0">
                  <a:latin typeface="HGP創英角ｺﾞｼｯｸUB" panose="020B0900000000000000" pitchFamily="50" charset="-128"/>
                  <a:ea typeface="HGP創英角ｺﾞｼｯｸUB" panose="020B0900000000000000" pitchFamily="50" charset="-128"/>
                </a:rPr>
                <a:t>台風襲来時、声をかけあい避難</a:t>
              </a:r>
              <a:endParaRPr kumimoji="1" lang="en-US" altLang="ja-JP" sz="1400" dirty="0">
                <a:latin typeface="HGP創英角ｺﾞｼｯｸUB" panose="020B0900000000000000" pitchFamily="50" charset="-128"/>
                <a:ea typeface="HGP創英角ｺﾞｼｯｸUB" panose="020B0900000000000000" pitchFamily="50" charset="-128"/>
              </a:endParaRPr>
            </a:p>
          </p:txBody>
        </p:sp>
        <p:grpSp>
          <p:nvGrpSpPr>
            <p:cNvPr id="26" name="グループ化 25">
              <a:extLst>
                <a:ext uri="{FF2B5EF4-FFF2-40B4-BE49-F238E27FC236}">
                  <a16:creationId xmlns:a16="http://schemas.microsoft.com/office/drawing/2014/main" id="{29D46CE6-6364-440B-AB1A-30E0C8A1A2ED}"/>
                </a:ext>
              </a:extLst>
            </p:cNvPr>
            <p:cNvGrpSpPr/>
            <p:nvPr/>
          </p:nvGrpSpPr>
          <p:grpSpPr>
            <a:xfrm>
              <a:off x="786128" y="8362064"/>
              <a:ext cx="2741626" cy="1103291"/>
              <a:chOff x="786128" y="8362064"/>
              <a:chExt cx="2741626" cy="1103291"/>
            </a:xfrm>
            <a:effectLst>
              <a:outerShdw blurRad="50800" dist="38100" dir="10800000" algn="r" rotWithShape="0">
                <a:prstClr val="black">
                  <a:alpha val="60000"/>
                </a:prstClr>
              </a:outerShdw>
            </a:effectLst>
          </p:grpSpPr>
          <p:sp>
            <p:nvSpPr>
              <p:cNvPr id="49" name="正方形/長方形 48"/>
              <p:cNvSpPr/>
              <p:nvPr/>
            </p:nvSpPr>
            <p:spPr>
              <a:xfrm>
                <a:off x="786128" y="8589614"/>
                <a:ext cx="2696573" cy="875741"/>
              </a:xfrm>
              <a:prstGeom prst="rect">
                <a:avLst/>
              </a:prstGeom>
              <a:solidFill>
                <a:schemeClr val="accent2"/>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831182" y="8656764"/>
                <a:ext cx="2696572" cy="780663"/>
              </a:xfrm>
              <a:prstGeom prst="rect">
                <a:avLst/>
              </a:prstGeom>
              <a:noFill/>
            </p:spPr>
            <p:txBody>
              <a:bodyPr wrap="none" rtlCol="0">
                <a:spAutoFit/>
              </a:bodyPr>
              <a:lstStyle/>
              <a:p>
                <a:pPr>
                  <a:lnSpc>
                    <a:spcPct val="120000"/>
                  </a:lnSpc>
                </a:pPr>
                <a:r>
                  <a:rPr kumimoji="1" lang="ja-JP" altLang="en-US" sz="1300" dirty="0">
                    <a:solidFill>
                      <a:schemeClr val="bg1"/>
                    </a:solidFill>
                    <a:latin typeface="HGP創英角ｺﾞｼｯｸUB" panose="020B0900000000000000" pitchFamily="50" charset="-128"/>
                    <a:ea typeface="HGP創英角ｺﾞｼｯｸUB" panose="020B0900000000000000" pitchFamily="50" charset="-128"/>
                  </a:rPr>
                  <a:t>声をかけあったり</a:t>
                </a:r>
                <a:endParaRPr kumimoji="1" lang="en-US" altLang="ja-JP" sz="1300" dirty="0">
                  <a:solidFill>
                    <a:schemeClr val="bg1"/>
                  </a:solidFill>
                  <a:latin typeface="HGP創英角ｺﾞｼｯｸUB" panose="020B0900000000000000" pitchFamily="50" charset="-128"/>
                  <a:ea typeface="HGP創英角ｺﾞｼｯｸUB" panose="020B0900000000000000" pitchFamily="50" charset="-128"/>
                </a:endParaRPr>
              </a:p>
              <a:p>
                <a:pPr>
                  <a:lnSpc>
                    <a:spcPct val="120000"/>
                  </a:lnSpc>
                </a:pPr>
                <a:r>
                  <a:rPr kumimoji="1" lang="ja-JP" altLang="en-US" sz="1300" dirty="0">
                    <a:solidFill>
                      <a:schemeClr val="bg1"/>
                    </a:solidFill>
                    <a:latin typeface="HGP創英角ｺﾞｼｯｸUB" panose="020B0900000000000000" pitchFamily="50" charset="-128"/>
                    <a:ea typeface="HGP創英角ｺﾞｼｯｸUB" panose="020B0900000000000000" pitchFamily="50" charset="-128"/>
                  </a:rPr>
                  <a:t>誰かが避難行動をとることで、</a:t>
                </a:r>
                <a:endParaRPr kumimoji="1" lang="en-US" altLang="ja-JP" sz="1300" dirty="0">
                  <a:solidFill>
                    <a:schemeClr val="bg1"/>
                  </a:solidFill>
                  <a:latin typeface="HGP創英角ｺﾞｼｯｸUB" panose="020B0900000000000000" pitchFamily="50" charset="-128"/>
                  <a:ea typeface="HGP創英角ｺﾞｼｯｸUB" panose="020B0900000000000000" pitchFamily="50" charset="-128"/>
                </a:endParaRPr>
              </a:p>
              <a:p>
                <a:pPr>
                  <a:lnSpc>
                    <a:spcPct val="120000"/>
                  </a:lnSpc>
                </a:pPr>
                <a:r>
                  <a:rPr kumimoji="1" lang="ja-JP" altLang="en-US" sz="1300" dirty="0">
                    <a:solidFill>
                      <a:schemeClr val="bg1"/>
                    </a:solidFill>
                    <a:latin typeface="HGP創英角ｺﾞｼｯｸUB" panose="020B0900000000000000" pitchFamily="50" charset="-128"/>
                    <a:ea typeface="HGP創英角ｺﾞｼｯｸUB" panose="020B0900000000000000" pitchFamily="50" charset="-128"/>
                  </a:rPr>
                  <a:t>周りのみんなも行動することができる</a:t>
                </a:r>
              </a:p>
            </p:txBody>
          </p:sp>
          <p:sp>
            <p:nvSpPr>
              <p:cNvPr id="16" name="二等辺三角形 15">
                <a:extLst>
                  <a:ext uri="{FF2B5EF4-FFF2-40B4-BE49-F238E27FC236}">
                    <a16:creationId xmlns:a16="http://schemas.microsoft.com/office/drawing/2014/main" id="{9779C702-6EF2-4C21-8AC7-6CAD28C9B329}"/>
                  </a:ext>
                </a:extLst>
              </p:cNvPr>
              <p:cNvSpPr/>
              <p:nvPr/>
            </p:nvSpPr>
            <p:spPr>
              <a:xfrm>
                <a:off x="1879430" y="8362064"/>
                <a:ext cx="265315" cy="29272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テキスト ボックス 16">
              <a:extLst>
                <a:ext uri="{FF2B5EF4-FFF2-40B4-BE49-F238E27FC236}">
                  <a16:creationId xmlns:a16="http://schemas.microsoft.com/office/drawing/2014/main" id="{C8033551-DB21-4E52-969B-8CE05674B97D}"/>
                </a:ext>
              </a:extLst>
            </p:cNvPr>
            <p:cNvSpPr txBox="1"/>
            <p:nvPr/>
          </p:nvSpPr>
          <p:spPr>
            <a:xfrm>
              <a:off x="691789" y="7284693"/>
              <a:ext cx="2696573" cy="979564"/>
            </a:xfrm>
            <a:prstGeom prst="rect">
              <a:avLst/>
            </a:prstGeom>
            <a:noFill/>
          </p:spPr>
          <p:txBody>
            <a:bodyPr wrap="square" rtlCol="0">
              <a:spAutoFit/>
            </a:bodyPr>
            <a:lstStyle/>
            <a:p>
              <a:pPr>
                <a:lnSpc>
                  <a:spcPct val="150000"/>
                </a:lnSpc>
              </a:pPr>
              <a:r>
                <a:rPr lang="ja-JP" altLang="en-US" sz="1000" dirty="0">
                  <a:latin typeface="+mj-ea"/>
                  <a:ea typeface="+mj-ea"/>
                </a:rPr>
                <a:t>豊岡市吉井区では、隣の家から隣の家に直接情報を伝える </a:t>
              </a:r>
              <a:r>
                <a:rPr lang="en-US" altLang="ja-JP" sz="1000" dirty="0">
                  <a:solidFill>
                    <a:schemeClr val="accent2"/>
                  </a:solidFill>
                  <a:latin typeface="HGS創英角ｺﾞｼｯｸUB" panose="020B0900000000000000" pitchFamily="50" charset="-128"/>
                  <a:ea typeface="HGS創英角ｺﾞｼｯｸUB" panose="020B0900000000000000" pitchFamily="50" charset="-128"/>
                </a:rPr>
                <a:t>『</a:t>
              </a:r>
              <a:r>
                <a:rPr lang="ja-JP" altLang="en-US" sz="1000" dirty="0">
                  <a:solidFill>
                    <a:schemeClr val="accent2"/>
                  </a:solidFill>
                  <a:latin typeface="HGS創英角ｺﾞｼｯｸUB" panose="020B0900000000000000" pitchFamily="50" charset="-128"/>
                  <a:ea typeface="HGS創英角ｺﾞｼｯｸUB" panose="020B0900000000000000" pitchFamily="50" charset="-128"/>
                </a:rPr>
                <a:t>言い継ぎ</a:t>
              </a:r>
              <a:r>
                <a:rPr lang="en-US" altLang="ja-JP" sz="1000" dirty="0">
                  <a:solidFill>
                    <a:schemeClr val="accent2"/>
                  </a:solidFill>
                  <a:latin typeface="HGS創英角ｺﾞｼｯｸUB" panose="020B0900000000000000" pitchFamily="50" charset="-128"/>
                  <a:ea typeface="HGS創英角ｺﾞｼｯｸUB" panose="020B0900000000000000" pitchFamily="50" charset="-128"/>
                </a:rPr>
                <a:t>』</a:t>
              </a:r>
              <a:r>
                <a:rPr lang="en-US" altLang="ja-JP" sz="1000" dirty="0">
                  <a:solidFill>
                    <a:schemeClr val="accent2"/>
                  </a:solidFill>
                  <a:latin typeface="HGP創英角ｺﾞｼｯｸUB" panose="020B0900000000000000" pitchFamily="50" charset="-128"/>
                  <a:ea typeface="HGP創英角ｺﾞｼｯｸUB" panose="020B0900000000000000" pitchFamily="50" charset="-128"/>
                </a:rPr>
                <a:t> </a:t>
              </a:r>
              <a:r>
                <a:rPr lang="ja-JP" altLang="en-US" sz="1000" dirty="0">
                  <a:latin typeface="+mj-ea"/>
                  <a:ea typeface="+mj-ea"/>
                </a:rPr>
                <a:t>という方法を使って、避難を全世帯に呼びかけたことで、区のみんなの安全を確保しました。</a:t>
              </a:r>
              <a:endParaRPr kumimoji="1" lang="en-US" altLang="ja-JP" sz="1000" dirty="0">
                <a:latin typeface="+mj-ea"/>
                <a:ea typeface="+mj-ea"/>
              </a:endParaRPr>
            </a:p>
          </p:txBody>
        </p:sp>
        <p:cxnSp>
          <p:nvCxnSpPr>
            <p:cNvPr id="24" name="直線コネクタ 23">
              <a:extLst>
                <a:ext uri="{FF2B5EF4-FFF2-40B4-BE49-F238E27FC236}">
                  <a16:creationId xmlns:a16="http://schemas.microsoft.com/office/drawing/2014/main" id="{B3F1570D-7249-4C89-8EA6-ADA25A025523}"/>
                </a:ext>
              </a:extLst>
            </p:cNvPr>
            <p:cNvCxnSpPr>
              <a:cxnSpLocks/>
            </p:cNvCxnSpPr>
            <p:nvPr/>
          </p:nvCxnSpPr>
          <p:spPr>
            <a:xfrm>
              <a:off x="763363" y="7542457"/>
              <a:ext cx="25534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a:extLst>
                <a:ext uri="{FF2B5EF4-FFF2-40B4-BE49-F238E27FC236}">
                  <a16:creationId xmlns:a16="http://schemas.microsoft.com/office/drawing/2014/main" id="{96F29F5D-4146-453F-97A4-F925A3353463}"/>
                </a:ext>
              </a:extLst>
            </p:cNvPr>
            <p:cNvCxnSpPr>
              <a:cxnSpLocks/>
            </p:cNvCxnSpPr>
            <p:nvPr/>
          </p:nvCxnSpPr>
          <p:spPr>
            <a:xfrm>
              <a:off x="763363" y="7782521"/>
              <a:ext cx="25534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a:extLst>
                <a:ext uri="{FF2B5EF4-FFF2-40B4-BE49-F238E27FC236}">
                  <a16:creationId xmlns:a16="http://schemas.microsoft.com/office/drawing/2014/main" id="{DB47D9EB-C41C-4763-A415-8AE403B68975}"/>
                </a:ext>
              </a:extLst>
            </p:cNvPr>
            <p:cNvCxnSpPr>
              <a:cxnSpLocks/>
            </p:cNvCxnSpPr>
            <p:nvPr/>
          </p:nvCxnSpPr>
          <p:spPr>
            <a:xfrm>
              <a:off x="763363" y="8022585"/>
              <a:ext cx="25534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a:extLst>
                <a:ext uri="{FF2B5EF4-FFF2-40B4-BE49-F238E27FC236}">
                  <a16:creationId xmlns:a16="http://schemas.microsoft.com/office/drawing/2014/main" id="{4F49621B-840D-4855-BE9D-5AF081166696}"/>
                </a:ext>
              </a:extLst>
            </p:cNvPr>
            <p:cNvCxnSpPr>
              <a:cxnSpLocks/>
            </p:cNvCxnSpPr>
            <p:nvPr/>
          </p:nvCxnSpPr>
          <p:spPr>
            <a:xfrm>
              <a:off x="763363" y="8262650"/>
              <a:ext cx="25534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8" name="グループ化 37">
              <a:extLst>
                <a:ext uri="{FF2B5EF4-FFF2-40B4-BE49-F238E27FC236}">
                  <a16:creationId xmlns:a16="http://schemas.microsoft.com/office/drawing/2014/main" id="{6D8894E7-F93A-4D6B-B423-9F1364E58C11}"/>
                </a:ext>
              </a:extLst>
            </p:cNvPr>
            <p:cNvGrpSpPr/>
            <p:nvPr/>
          </p:nvGrpSpPr>
          <p:grpSpPr>
            <a:xfrm>
              <a:off x="2280167" y="6520084"/>
              <a:ext cx="1139929" cy="267637"/>
              <a:chOff x="2293407" y="6512672"/>
              <a:chExt cx="1139929" cy="267637"/>
            </a:xfrm>
          </p:grpSpPr>
          <p:sp>
            <p:nvSpPr>
              <p:cNvPr id="15" name="テキスト ボックス 14">
                <a:extLst>
                  <a:ext uri="{FF2B5EF4-FFF2-40B4-BE49-F238E27FC236}">
                    <a16:creationId xmlns:a16="http://schemas.microsoft.com/office/drawing/2014/main" id="{529CCEEC-3E0C-45BD-83C1-4433FB4D567B}"/>
                  </a:ext>
                </a:extLst>
              </p:cNvPr>
              <p:cNvSpPr txBox="1"/>
              <p:nvPr/>
            </p:nvSpPr>
            <p:spPr>
              <a:xfrm rot="298437">
                <a:off x="2302881" y="6512672"/>
                <a:ext cx="1130455" cy="267637"/>
              </a:xfrm>
              <a:prstGeom prst="rect">
                <a:avLst/>
              </a:prstGeom>
              <a:noFill/>
            </p:spPr>
            <p:txBody>
              <a:bodyPr wrap="square" rtlCol="0">
                <a:spAutoFit/>
              </a:bodyPr>
              <a:lstStyle/>
              <a:p>
                <a:pPr>
                  <a:lnSpc>
                    <a:spcPct val="150000"/>
                  </a:lnSpc>
                </a:pPr>
                <a:r>
                  <a:rPr lang="ja-JP" altLang="en-US" sz="900" dirty="0">
                    <a:solidFill>
                      <a:schemeClr val="accent2"/>
                    </a:solidFill>
                    <a:latin typeface="HGP創英角ｺﾞｼｯｸUB" panose="020B0900000000000000" pitchFamily="50" charset="-128"/>
                    <a:ea typeface="HGP創英角ｺﾞｼｯｸUB" panose="020B0900000000000000" pitchFamily="50" charset="-128"/>
                  </a:rPr>
                  <a:t>一緒に逃げよう！</a:t>
                </a:r>
                <a:endParaRPr kumimoji="1" lang="en-US" altLang="ja-JP" sz="900" dirty="0">
                  <a:solidFill>
                    <a:schemeClr val="accent2"/>
                  </a:solidFill>
                  <a:latin typeface="HGP創英角ｺﾞｼｯｸUB" panose="020B0900000000000000" pitchFamily="50" charset="-128"/>
                  <a:ea typeface="HGP創英角ｺﾞｼｯｸUB" panose="020B0900000000000000" pitchFamily="50" charset="-128"/>
                </a:endParaRPr>
              </a:p>
            </p:txBody>
          </p:sp>
          <p:cxnSp>
            <p:nvCxnSpPr>
              <p:cNvPr id="36" name="直線コネクタ 35">
                <a:extLst>
                  <a:ext uri="{FF2B5EF4-FFF2-40B4-BE49-F238E27FC236}">
                    <a16:creationId xmlns:a16="http://schemas.microsoft.com/office/drawing/2014/main" id="{0F81259B-0C97-4C4E-A675-D3CC2A944544}"/>
                  </a:ext>
                </a:extLst>
              </p:cNvPr>
              <p:cNvCxnSpPr/>
              <p:nvPr/>
            </p:nvCxnSpPr>
            <p:spPr>
              <a:xfrm>
                <a:off x="2293407" y="6557930"/>
                <a:ext cx="44812" cy="151138"/>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a:extLst>
                  <a:ext uri="{FF2B5EF4-FFF2-40B4-BE49-F238E27FC236}">
                    <a16:creationId xmlns:a16="http://schemas.microsoft.com/office/drawing/2014/main" id="{641E7272-C57A-4B57-BD71-0C8C6080B543}"/>
                  </a:ext>
                </a:extLst>
              </p:cNvPr>
              <p:cNvCxnSpPr>
                <a:cxnSpLocks/>
              </p:cNvCxnSpPr>
              <p:nvPr/>
            </p:nvCxnSpPr>
            <p:spPr>
              <a:xfrm flipH="1">
                <a:off x="3234992" y="6672291"/>
                <a:ext cx="110437" cy="10349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138" name="グループ化 137">
            <a:extLst>
              <a:ext uri="{FF2B5EF4-FFF2-40B4-BE49-F238E27FC236}">
                <a16:creationId xmlns:a16="http://schemas.microsoft.com/office/drawing/2014/main" id="{47370EE9-7866-4E24-BCE8-037B7752A01D}"/>
              </a:ext>
            </a:extLst>
          </p:cNvPr>
          <p:cNvGrpSpPr/>
          <p:nvPr/>
        </p:nvGrpSpPr>
        <p:grpSpPr>
          <a:xfrm>
            <a:off x="3618035" y="6384879"/>
            <a:ext cx="3031982" cy="3080476"/>
            <a:chOff x="601593" y="6384879"/>
            <a:chExt cx="3031982" cy="3080476"/>
          </a:xfrm>
        </p:grpSpPr>
        <p:sp>
          <p:nvSpPr>
            <p:cNvPr id="139" name="正方形/長方形 138">
              <a:extLst>
                <a:ext uri="{FF2B5EF4-FFF2-40B4-BE49-F238E27FC236}">
                  <a16:creationId xmlns:a16="http://schemas.microsoft.com/office/drawing/2014/main" id="{B3394AAD-0608-4E0E-A60C-A39EF06C1BAA}"/>
                </a:ext>
              </a:extLst>
            </p:cNvPr>
            <p:cNvSpPr/>
            <p:nvPr/>
          </p:nvSpPr>
          <p:spPr>
            <a:xfrm>
              <a:off x="601593" y="6384879"/>
              <a:ext cx="2827407" cy="3080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フリーフォーム 86">
              <a:extLst>
                <a:ext uri="{FF2B5EF4-FFF2-40B4-BE49-F238E27FC236}">
                  <a16:creationId xmlns:a16="http://schemas.microsoft.com/office/drawing/2014/main" id="{52C71408-165D-41E5-ACDB-30A2529C6516}"/>
                </a:ext>
              </a:extLst>
            </p:cNvPr>
            <p:cNvSpPr/>
            <p:nvPr/>
          </p:nvSpPr>
          <p:spPr>
            <a:xfrm>
              <a:off x="880371" y="6730745"/>
              <a:ext cx="256610" cy="242548"/>
            </a:xfrm>
            <a:custGeom>
              <a:avLst/>
              <a:gdLst>
                <a:gd name="connsiteX0" fmla="*/ 0 w 173832"/>
                <a:gd name="connsiteY0" fmla="*/ 80963 h 164306"/>
                <a:gd name="connsiteX1" fmla="*/ 64294 w 173832"/>
                <a:gd name="connsiteY1" fmla="*/ 164306 h 164306"/>
                <a:gd name="connsiteX2" fmla="*/ 173832 w 173832"/>
                <a:gd name="connsiteY2" fmla="*/ 0 h 164306"/>
                <a:gd name="connsiteX3" fmla="*/ 173832 w 173832"/>
                <a:gd name="connsiteY3" fmla="*/ 0 h 164306"/>
              </a:gdLst>
              <a:ahLst/>
              <a:cxnLst>
                <a:cxn ang="0">
                  <a:pos x="connsiteX0" y="connsiteY0"/>
                </a:cxn>
                <a:cxn ang="0">
                  <a:pos x="connsiteX1" y="connsiteY1"/>
                </a:cxn>
                <a:cxn ang="0">
                  <a:pos x="connsiteX2" y="connsiteY2"/>
                </a:cxn>
                <a:cxn ang="0">
                  <a:pos x="connsiteX3" y="connsiteY3"/>
                </a:cxn>
              </a:cxnLst>
              <a:rect l="l" t="t" r="r" b="b"/>
              <a:pathLst>
                <a:path w="173832" h="164306">
                  <a:moveTo>
                    <a:pt x="0" y="80963"/>
                  </a:moveTo>
                  <a:lnTo>
                    <a:pt x="64294" y="164306"/>
                  </a:lnTo>
                  <a:lnTo>
                    <a:pt x="173832" y="0"/>
                  </a:lnTo>
                  <a:lnTo>
                    <a:pt x="173832" y="0"/>
                  </a:lnTo>
                </a:path>
              </a:pathLst>
            </a:cu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41" name="テキスト ボックス 140">
              <a:extLst>
                <a:ext uri="{FF2B5EF4-FFF2-40B4-BE49-F238E27FC236}">
                  <a16:creationId xmlns:a16="http://schemas.microsoft.com/office/drawing/2014/main" id="{00A183B2-66B3-4867-BC3D-8702C36BF19E}"/>
                </a:ext>
              </a:extLst>
            </p:cNvPr>
            <p:cNvSpPr txBox="1"/>
            <p:nvPr/>
          </p:nvSpPr>
          <p:spPr>
            <a:xfrm>
              <a:off x="1069406" y="6724172"/>
              <a:ext cx="2564169" cy="365036"/>
            </a:xfrm>
            <a:prstGeom prst="rect">
              <a:avLst/>
            </a:prstGeom>
            <a:noFill/>
          </p:spPr>
          <p:txBody>
            <a:bodyPr wrap="square" rtlCol="0">
              <a:spAutoFit/>
            </a:bodyPr>
            <a:lstStyle/>
            <a:p>
              <a:pPr>
                <a:lnSpc>
                  <a:spcPct val="150000"/>
                </a:lnSpc>
              </a:pPr>
              <a:r>
                <a:rPr kumimoji="1" lang="ja-JP" altLang="en-US" sz="1400" dirty="0">
                  <a:latin typeface="HGP創英角ｺﾞｼｯｸUB" panose="020B0900000000000000" pitchFamily="50" charset="-128"/>
                  <a:ea typeface="HGP創英角ｺﾞｼｯｸUB" panose="020B0900000000000000" pitchFamily="50" charset="-128"/>
                </a:rPr>
                <a:t>防災訓練で災害に備える</a:t>
              </a:r>
              <a:endParaRPr kumimoji="1" lang="en-US" altLang="ja-JP" sz="1400" dirty="0">
                <a:latin typeface="HGP創英角ｺﾞｼｯｸUB" panose="020B0900000000000000" pitchFamily="50" charset="-128"/>
                <a:ea typeface="HGP創英角ｺﾞｼｯｸUB" panose="020B0900000000000000" pitchFamily="50" charset="-128"/>
              </a:endParaRPr>
            </a:p>
          </p:txBody>
        </p:sp>
        <p:grpSp>
          <p:nvGrpSpPr>
            <p:cNvPr id="142" name="グループ化 141">
              <a:extLst>
                <a:ext uri="{FF2B5EF4-FFF2-40B4-BE49-F238E27FC236}">
                  <a16:creationId xmlns:a16="http://schemas.microsoft.com/office/drawing/2014/main" id="{32EB91F5-758F-41DA-A2B5-8F3E097D88DF}"/>
                </a:ext>
              </a:extLst>
            </p:cNvPr>
            <p:cNvGrpSpPr/>
            <p:nvPr/>
          </p:nvGrpSpPr>
          <p:grpSpPr>
            <a:xfrm>
              <a:off x="786128" y="8544843"/>
              <a:ext cx="2696573" cy="920512"/>
              <a:chOff x="786128" y="8544843"/>
              <a:chExt cx="2696573" cy="920512"/>
            </a:xfrm>
            <a:effectLst>
              <a:outerShdw blurRad="50800" dist="38100" dir="10800000" algn="r" rotWithShape="0">
                <a:prstClr val="black">
                  <a:alpha val="60000"/>
                </a:prstClr>
              </a:outerShdw>
            </a:effectLst>
          </p:grpSpPr>
          <p:sp>
            <p:nvSpPr>
              <p:cNvPr id="160" name="正方形/長方形 159">
                <a:extLst>
                  <a:ext uri="{FF2B5EF4-FFF2-40B4-BE49-F238E27FC236}">
                    <a16:creationId xmlns:a16="http://schemas.microsoft.com/office/drawing/2014/main" id="{33918AB0-49C8-41FB-A8D3-E02CA0CCDCBA}"/>
                  </a:ext>
                </a:extLst>
              </p:cNvPr>
              <p:cNvSpPr/>
              <p:nvPr/>
            </p:nvSpPr>
            <p:spPr>
              <a:xfrm>
                <a:off x="786128" y="8786514"/>
                <a:ext cx="2696573" cy="678841"/>
              </a:xfrm>
              <a:prstGeom prst="rect">
                <a:avLst/>
              </a:prstGeom>
              <a:solidFill>
                <a:schemeClr val="accent2"/>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1" name="テキスト ボックス 160">
                <a:extLst>
                  <a:ext uri="{FF2B5EF4-FFF2-40B4-BE49-F238E27FC236}">
                    <a16:creationId xmlns:a16="http://schemas.microsoft.com/office/drawing/2014/main" id="{1FBC4EDA-3935-49E7-AFB3-F3790949DAF0}"/>
                  </a:ext>
                </a:extLst>
              </p:cNvPr>
              <p:cNvSpPr txBox="1"/>
              <p:nvPr/>
            </p:nvSpPr>
            <p:spPr>
              <a:xfrm>
                <a:off x="1037711" y="8853983"/>
                <a:ext cx="2214068" cy="540597"/>
              </a:xfrm>
              <a:prstGeom prst="rect">
                <a:avLst/>
              </a:prstGeom>
              <a:noFill/>
            </p:spPr>
            <p:txBody>
              <a:bodyPr wrap="none" rtlCol="0">
                <a:spAutoFit/>
              </a:bodyPr>
              <a:lstStyle/>
              <a:p>
                <a:pPr>
                  <a:lnSpc>
                    <a:spcPct val="120000"/>
                  </a:lnSpc>
                </a:pPr>
                <a:r>
                  <a:rPr lang="ja-JP" altLang="en-US" sz="1300" dirty="0">
                    <a:solidFill>
                      <a:schemeClr val="bg1"/>
                    </a:solidFill>
                    <a:latin typeface="HGP創英角ｺﾞｼｯｸUB" panose="020B0900000000000000" pitchFamily="50" charset="-128"/>
                    <a:ea typeface="HGP創英角ｺﾞｼｯｸUB" panose="020B0900000000000000" pitchFamily="50" charset="-128"/>
                  </a:rPr>
                  <a:t>想定や経験にとらわれずに</a:t>
                </a:r>
                <a:endParaRPr lang="en-US" altLang="ja-JP" sz="1300" dirty="0">
                  <a:solidFill>
                    <a:schemeClr val="bg1"/>
                  </a:solidFill>
                  <a:latin typeface="HGP創英角ｺﾞｼｯｸUB" panose="020B0900000000000000" pitchFamily="50" charset="-128"/>
                  <a:ea typeface="HGP創英角ｺﾞｼｯｸUB" panose="020B0900000000000000" pitchFamily="50" charset="-128"/>
                </a:endParaRPr>
              </a:p>
              <a:p>
                <a:pPr>
                  <a:lnSpc>
                    <a:spcPct val="120000"/>
                  </a:lnSpc>
                </a:pPr>
                <a:r>
                  <a:rPr kumimoji="1" lang="ja-JP" altLang="en-US" sz="1300" dirty="0">
                    <a:solidFill>
                      <a:schemeClr val="bg1"/>
                    </a:solidFill>
                    <a:latin typeface="HGP創英角ｺﾞｼｯｸUB" panose="020B0900000000000000" pitchFamily="50" charset="-128"/>
                    <a:ea typeface="HGP創英角ｺﾞｼｯｸUB" panose="020B0900000000000000" pitchFamily="50" charset="-128"/>
                  </a:rPr>
                  <a:t>最悪の状況を考えて行動する</a:t>
                </a:r>
              </a:p>
            </p:txBody>
          </p:sp>
          <p:sp>
            <p:nvSpPr>
              <p:cNvPr id="164" name="二等辺三角形 163">
                <a:extLst>
                  <a:ext uri="{FF2B5EF4-FFF2-40B4-BE49-F238E27FC236}">
                    <a16:creationId xmlns:a16="http://schemas.microsoft.com/office/drawing/2014/main" id="{C35ADCDE-F433-4647-AB98-9FF8617414AC}"/>
                  </a:ext>
                </a:extLst>
              </p:cNvPr>
              <p:cNvSpPr/>
              <p:nvPr/>
            </p:nvSpPr>
            <p:spPr>
              <a:xfrm>
                <a:off x="1879430" y="8544843"/>
                <a:ext cx="265315" cy="29272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3" name="テキスト ボックス 142">
              <a:extLst>
                <a:ext uri="{FF2B5EF4-FFF2-40B4-BE49-F238E27FC236}">
                  <a16:creationId xmlns:a16="http://schemas.microsoft.com/office/drawing/2014/main" id="{7FB27859-E623-4AE0-8486-B357158BB3BD}"/>
                </a:ext>
              </a:extLst>
            </p:cNvPr>
            <p:cNvSpPr txBox="1"/>
            <p:nvPr/>
          </p:nvSpPr>
          <p:spPr>
            <a:xfrm>
              <a:off x="691789" y="7284693"/>
              <a:ext cx="2696573" cy="1210396"/>
            </a:xfrm>
            <a:prstGeom prst="rect">
              <a:avLst/>
            </a:prstGeom>
            <a:noFill/>
          </p:spPr>
          <p:txBody>
            <a:bodyPr wrap="square" rtlCol="0">
              <a:spAutoFit/>
            </a:bodyPr>
            <a:lstStyle/>
            <a:p>
              <a:pPr>
                <a:lnSpc>
                  <a:spcPct val="150000"/>
                </a:lnSpc>
              </a:pPr>
              <a:r>
                <a:rPr lang="ja-JP" altLang="en-US" sz="1000" dirty="0">
                  <a:latin typeface="+mj-ea"/>
                  <a:ea typeface="+mj-ea"/>
                </a:rPr>
                <a:t>学校や地域では様々な防災訓練を実施しています。しかし、実際の災害時には何が起こるかわかりません。訓練を通して </a:t>
              </a:r>
              <a:r>
                <a:rPr lang="ja-JP" altLang="en-US" sz="1000" dirty="0">
                  <a:solidFill>
                    <a:schemeClr val="accent2"/>
                  </a:solidFill>
                  <a:latin typeface="HGS創英角ｺﾞｼｯｸUB" panose="020B0900000000000000" pitchFamily="50" charset="-128"/>
                  <a:ea typeface="HGS創英角ｺﾞｼｯｸUB" panose="020B0900000000000000" pitchFamily="50" charset="-128"/>
                </a:rPr>
                <a:t>災害時</a:t>
              </a:r>
              <a:r>
                <a:rPr lang="ja-JP" altLang="en-US" sz="1000" dirty="0">
                  <a:solidFill>
                    <a:schemeClr val="accent2"/>
                  </a:solidFill>
                  <a:latin typeface="HGP創英角ｺﾞｼｯｸUB" panose="020B0900000000000000" pitchFamily="50" charset="-128"/>
                  <a:ea typeface="HGP創英角ｺﾞｼｯｸUB" panose="020B0900000000000000" pitchFamily="50" charset="-128"/>
                </a:rPr>
                <a:t> </a:t>
              </a:r>
              <a:r>
                <a:rPr lang="ja-JP" altLang="en-US" sz="1000" dirty="0">
                  <a:latin typeface="+mj-ea"/>
                  <a:ea typeface="+mj-ea"/>
                </a:rPr>
                <a:t>どうするか考えておきましょう。</a:t>
              </a:r>
              <a:endParaRPr lang="en-US" altLang="ja-JP" sz="1000" dirty="0">
                <a:latin typeface="+mj-ea"/>
                <a:ea typeface="+mj-ea"/>
              </a:endParaRPr>
            </a:p>
            <a:p>
              <a:pPr>
                <a:lnSpc>
                  <a:spcPct val="150000"/>
                </a:lnSpc>
              </a:pPr>
              <a:endParaRPr kumimoji="1" lang="en-US" altLang="ja-JP" sz="1000" dirty="0">
                <a:latin typeface="+mj-ea"/>
                <a:ea typeface="+mj-ea"/>
              </a:endParaRPr>
            </a:p>
          </p:txBody>
        </p:sp>
        <p:cxnSp>
          <p:nvCxnSpPr>
            <p:cNvPr id="144" name="直線コネクタ 143">
              <a:extLst>
                <a:ext uri="{FF2B5EF4-FFF2-40B4-BE49-F238E27FC236}">
                  <a16:creationId xmlns:a16="http://schemas.microsoft.com/office/drawing/2014/main" id="{07809656-3483-4074-9F19-D3FB60B33455}"/>
                </a:ext>
              </a:extLst>
            </p:cNvPr>
            <p:cNvCxnSpPr>
              <a:cxnSpLocks/>
            </p:cNvCxnSpPr>
            <p:nvPr/>
          </p:nvCxnSpPr>
          <p:spPr>
            <a:xfrm>
              <a:off x="763363" y="7542457"/>
              <a:ext cx="25534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5" name="直線コネクタ 144">
              <a:extLst>
                <a:ext uri="{FF2B5EF4-FFF2-40B4-BE49-F238E27FC236}">
                  <a16:creationId xmlns:a16="http://schemas.microsoft.com/office/drawing/2014/main" id="{94632EE4-5731-4BDB-8EB8-22B307CF34DF}"/>
                </a:ext>
              </a:extLst>
            </p:cNvPr>
            <p:cNvCxnSpPr>
              <a:cxnSpLocks/>
            </p:cNvCxnSpPr>
            <p:nvPr/>
          </p:nvCxnSpPr>
          <p:spPr>
            <a:xfrm>
              <a:off x="763363" y="7782521"/>
              <a:ext cx="25534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6" name="直線コネクタ 145">
              <a:extLst>
                <a:ext uri="{FF2B5EF4-FFF2-40B4-BE49-F238E27FC236}">
                  <a16:creationId xmlns:a16="http://schemas.microsoft.com/office/drawing/2014/main" id="{6582D3E9-6DBB-44D9-9494-C444CD1BB082}"/>
                </a:ext>
              </a:extLst>
            </p:cNvPr>
            <p:cNvCxnSpPr>
              <a:cxnSpLocks/>
            </p:cNvCxnSpPr>
            <p:nvPr/>
          </p:nvCxnSpPr>
          <p:spPr>
            <a:xfrm>
              <a:off x="763363" y="8022585"/>
              <a:ext cx="25534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7" name="直線コネクタ 146">
              <a:extLst>
                <a:ext uri="{FF2B5EF4-FFF2-40B4-BE49-F238E27FC236}">
                  <a16:creationId xmlns:a16="http://schemas.microsoft.com/office/drawing/2014/main" id="{C20FF459-6258-4ABF-AEDD-6D43BC9984EC}"/>
                </a:ext>
              </a:extLst>
            </p:cNvPr>
            <p:cNvCxnSpPr>
              <a:cxnSpLocks/>
            </p:cNvCxnSpPr>
            <p:nvPr/>
          </p:nvCxnSpPr>
          <p:spPr>
            <a:xfrm>
              <a:off x="763363" y="8262650"/>
              <a:ext cx="25534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54" name="グループ化 153">
              <a:extLst>
                <a:ext uri="{FF2B5EF4-FFF2-40B4-BE49-F238E27FC236}">
                  <a16:creationId xmlns:a16="http://schemas.microsoft.com/office/drawing/2014/main" id="{FE5DB2CC-169F-408E-A982-362F08696129}"/>
                </a:ext>
              </a:extLst>
            </p:cNvPr>
            <p:cNvGrpSpPr/>
            <p:nvPr/>
          </p:nvGrpSpPr>
          <p:grpSpPr>
            <a:xfrm>
              <a:off x="2280167" y="6520084"/>
              <a:ext cx="1139929" cy="270029"/>
              <a:chOff x="2293407" y="6512672"/>
              <a:chExt cx="1139929" cy="270029"/>
            </a:xfrm>
          </p:grpSpPr>
          <p:sp>
            <p:nvSpPr>
              <p:cNvPr id="155" name="テキスト ボックス 154">
                <a:extLst>
                  <a:ext uri="{FF2B5EF4-FFF2-40B4-BE49-F238E27FC236}">
                    <a16:creationId xmlns:a16="http://schemas.microsoft.com/office/drawing/2014/main" id="{50F27090-6BEA-4847-B5CA-481C0D3D8E8E}"/>
                  </a:ext>
                </a:extLst>
              </p:cNvPr>
              <p:cNvSpPr txBox="1"/>
              <p:nvPr/>
            </p:nvSpPr>
            <p:spPr>
              <a:xfrm rot="298437">
                <a:off x="2302881" y="6512672"/>
                <a:ext cx="1130455" cy="267637"/>
              </a:xfrm>
              <a:prstGeom prst="rect">
                <a:avLst/>
              </a:prstGeom>
              <a:noFill/>
            </p:spPr>
            <p:txBody>
              <a:bodyPr wrap="square" rtlCol="0">
                <a:spAutoFit/>
              </a:bodyPr>
              <a:lstStyle/>
              <a:p>
                <a:pPr>
                  <a:lnSpc>
                    <a:spcPct val="150000"/>
                  </a:lnSpc>
                </a:pPr>
                <a:r>
                  <a:rPr lang="ja-JP" altLang="en-US" sz="900" dirty="0">
                    <a:solidFill>
                      <a:schemeClr val="accent2"/>
                    </a:solidFill>
                    <a:latin typeface="HGP創英角ｺﾞｼｯｸUB" panose="020B0900000000000000" pitchFamily="50" charset="-128"/>
                    <a:ea typeface="HGP創英角ｺﾞｼｯｸUB" panose="020B0900000000000000" pitchFamily="50" charset="-128"/>
                  </a:rPr>
                  <a:t>備えを確認しよう！</a:t>
                </a:r>
                <a:endParaRPr kumimoji="1" lang="en-US" altLang="ja-JP" sz="900" dirty="0">
                  <a:solidFill>
                    <a:schemeClr val="accent2"/>
                  </a:solidFill>
                  <a:latin typeface="HGP創英角ｺﾞｼｯｸUB" panose="020B0900000000000000" pitchFamily="50" charset="-128"/>
                  <a:ea typeface="HGP創英角ｺﾞｼｯｸUB" panose="020B0900000000000000" pitchFamily="50" charset="-128"/>
                </a:endParaRPr>
              </a:p>
            </p:txBody>
          </p:sp>
          <p:cxnSp>
            <p:nvCxnSpPr>
              <p:cNvPr id="156" name="直線コネクタ 155">
                <a:extLst>
                  <a:ext uri="{FF2B5EF4-FFF2-40B4-BE49-F238E27FC236}">
                    <a16:creationId xmlns:a16="http://schemas.microsoft.com/office/drawing/2014/main" id="{35551CB9-02E5-47FC-8B0E-3D5548528FF1}"/>
                  </a:ext>
                </a:extLst>
              </p:cNvPr>
              <p:cNvCxnSpPr/>
              <p:nvPr/>
            </p:nvCxnSpPr>
            <p:spPr>
              <a:xfrm>
                <a:off x="2293407" y="6557930"/>
                <a:ext cx="44812" cy="151138"/>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9" name="直線コネクタ 158">
                <a:extLst>
                  <a:ext uri="{FF2B5EF4-FFF2-40B4-BE49-F238E27FC236}">
                    <a16:creationId xmlns:a16="http://schemas.microsoft.com/office/drawing/2014/main" id="{77CC4186-646F-4C71-8305-251E86E5081E}"/>
                  </a:ext>
                </a:extLst>
              </p:cNvPr>
              <p:cNvCxnSpPr>
                <a:cxnSpLocks/>
              </p:cNvCxnSpPr>
              <p:nvPr/>
            </p:nvCxnSpPr>
            <p:spPr>
              <a:xfrm flipH="1">
                <a:off x="3283719" y="6679204"/>
                <a:ext cx="110437" cy="10349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97" name="グループ化 96"/>
          <p:cNvGrpSpPr/>
          <p:nvPr/>
        </p:nvGrpSpPr>
        <p:grpSpPr>
          <a:xfrm rot="21367139">
            <a:off x="450243" y="6060988"/>
            <a:ext cx="1935941" cy="456455"/>
            <a:chOff x="188914" y="6323384"/>
            <a:chExt cx="2855144" cy="673184"/>
          </a:xfrm>
        </p:grpSpPr>
        <p:sp>
          <p:nvSpPr>
            <p:cNvPr id="95" name="フリーフォーム 94"/>
            <p:cNvSpPr/>
            <p:nvPr/>
          </p:nvSpPr>
          <p:spPr>
            <a:xfrm rot="16200000">
              <a:off x="1334150" y="5224292"/>
              <a:ext cx="564671" cy="2855144"/>
            </a:xfrm>
            <a:custGeom>
              <a:avLst/>
              <a:gdLst>
                <a:gd name="connsiteX0" fmla="*/ 564671 w 564671"/>
                <a:gd name="connsiteY0" fmla="*/ 0 h 2855144"/>
                <a:gd name="connsiteX1" fmla="*/ 564671 w 564671"/>
                <a:gd name="connsiteY1" fmla="*/ 2855144 h 2855144"/>
                <a:gd name="connsiteX2" fmla="*/ 544067 w 564671"/>
                <a:gd name="connsiteY2" fmla="*/ 2855144 h 2855144"/>
                <a:gd name="connsiteX3" fmla="*/ 276399 w 564671"/>
                <a:gd name="connsiteY3" fmla="*/ 2560358 h 2855144"/>
                <a:gd name="connsiteX4" fmla="*/ 8732 w 564671"/>
                <a:gd name="connsiteY4" fmla="*/ 2855144 h 2855144"/>
                <a:gd name="connsiteX5" fmla="*/ 0 w 564671"/>
                <a:gd name="connsiteY5" fmla="*/ 2855144 h 2855144"/>
                <a:gd name="connsiteX6" fmla="*/ 0 w 564671"/>
                <a:gd name="connsiteY6" fmla="*/ 0 h 2855144"/>
                <a:gd name="connsiteX7" fmla="*/ 564671 w 564671"/>
                <a:gd name="connsiteY7" fmla="*/ 0 h 285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4671" h="2855144">
                  <a:moveTo>
                    <a:pt x="564671" y="0"/>
                  </a:moveTo>
                  <a:lnTo>
                    <a:pt x="564671" y="2855144"/>
                  </a:lnTo>
                  <a:lnTo>
                    <a:pt x="544067" y="2855144"/>
                  </a:lnTo>
                  <a:lnTo>
                    <a:pt x="276399" y="2560358"/>
                  </a:lnTo>
                  <a:lnTo>
                    <a:pt x="8732" y="2855144"/>
                  </a:lnTo>
                  <a:lnTo>
                    <a:pt x="0" y="2855144"/>
                  </a:lnTo>
                  <a:lnTo>
                    <a:pt x="0" y="0"/>
                  </a:lnTo>
                  <a:lnTo>
                    <a:pt x="56467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3" name="テキスト ボックス 2"/>
            <p:cNvSpPr txBox="1"/>
            <p:nvPr/>
          </p:nvSpPr>
          <p:spPr>
            <a:xfrm>
              <a:off x="831938" y="6497266"/>
              <a:ext cx="1811392" cy="499302"/>
            </a:xfrm>
            <a:prstGeom prst="rect">
              <a:avLst/>
            </a:prstGeom>
            <a:noFill/>
          </p:spPr>
          <p:txBody>
            <a:bodyPr wrap="none" rtlCol="0">
              <a:spAutoFit/>
            </a:bodyPr>
            <a:lstStyle/>
            <a:p>
              <a:r>
                <a:rPr kumimoji="1" lang="ja-JP" altLang="en-US" sz="1600" spc="300" dirty="0">
                  <a:solidFill>
                    <a:schemeClr val="bg1"/>
                  </a:solidFill>
                  <a:latin typeface="HGP創英角ｺﾞｼｯｸUB" panose="020B0900000000000000" pitchFamily="50" charset="-128"/>
                  <a:ea typeface="HGP創英角ｺﾞｼｯｸUB" panose="020B0900000000000000" pitchFamily="50" charset="-128"/>
                </a:rPr>
                <a:t>できること</a:t>
              </a:r>
            </a:p>
          </p:txBody>
        </p:sp>
        <p:sp>
          <p:nvSpPr>
            <p:cNvPr id="90" name="テキスト ボックス 89"/>
            <p:cNvSpPr txBox="1"/>
            <p:nvPr/>
          </p:nvSpPr>
          <p:spPr>
            <a:xfrm>
              <a:off x="677141" y="6323384"/>
              <a:ext cx="2123457" cy="374477"/>
            </a:xfrm>
            <a:prstGeom prst="rect">
              <a:avLst/>
            </a:prstGeom>
            <a:noFill/>
          </p:spPr>
          <p:txBody>
            <a:bodyPr wrap="none" rtlCol="0">
              <a:spAutoFit/>
            </a:bodyPr>
            <a:lstStyle/>
            <a:p>
              <a:r>
                <a:rPr kumimoji="1" lang="ja-JP" altLang="en-US" sz="1050" dirty="0">
                  <a:solidFill>
                    <a:schemeClr val="bg1"/>
                  </a:solidFill>
                </a:rPr>
                <a:t>避難行動をとるために</a:t>
              </a:r>
            </a:p>
          </p:txBody>
        </p:sp>
      </p:grpSp>
      <p:pic>
        <p:nvPicPr>
          <p:cNvPr id="105" name="図 104"/>
          <p:cNvPicPr>
            <a:picLocks noChangeAspect="1"/>
          </p:cNvPicPr>
          <p:nvPr/>
        </p:nvPicPr>
        <p:blipFill rotWithShape="1">
          <a:blip r:embed="rId7" cstate="print">
            <a:extLst>
              <a:ext uri="{28A0092B-C50C-407E-A947-70E740481C1C}">
                <a14:useLocalDpi xmlns:a14="http://schemas.microsoft.com/office/drawing/2010/main" val="0"/>
              </a:ext>
            </a:extLst>
          </a:blip>
          <a:srcRect t="22798"/>
          <a:stretch/>
        </p:blipFill>
        <p:spPr>
          <a:xfrm>
            <a:off x="-14593" y="5918279"/>
            <a:ext cx="1100548" cy="921024"/>
          </a:xfrm>
          <a:prstGeom prst="rect">
            <a:avLst/>
          </a:prstGeom>
        </p:spPr>
      </p:pic>
    </p:spTree>
    <p:extLst>
      <p:ext uri="{BB962C8B-B14F-4D97-AF65-F5344CB8AC3E}">
        <p14:creationId xmlns:p14="http://schemas.microsoft.com/office/powerpoint/2010/main" val="3050322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p:cNvGrpSpPr/>
          <p:nvPr/>
        </p:nvGrpSpPr>
        <p:grpSpPr>
          <a:xfrm>
            <a:off x="797040" y="2839111"/>
            <a:ext cx="5788281" cy="3379736"/>
            <a:chOff x="668951" y="2692171"/>
            <a:chExt cx="6237979" cy="3642311"/>
          </a:xfrm>
        </p:grpSpPr>
        <p:sp>
          <p:nvSpPr>
            <p:cNvPr id="63" name="フリーフォーム 62"/>
            <p:cNvSpPr/>
            <p:nvPr/>
          </p:nvSpPr>
          <p:spPr>
            <a:xfrm rot="7200000">
              <a:off x="974327" y="3274046"/>
              <a:ext cx="2589765" cy="3200518"/>
            </a:xfrm>
            <a:custGeom>
              <a:avLst/>
              <a:gdLst>
                <a:gd name="connsiteX0" fmla="*/ 860884 w 2589765"/>
                <a:gd name="connsiteY0" fmla="*/ 3200518 h 3200518"/>
                <a:gd name="connsiteX1" fmla="*/ 0 w 2589765"/>
                <a:gd name="connsiteY1" fmla="*/ 1709422 h 3200518"/>
                <a:gd name="connsiteX2" fmla="*/ 875462 w 2589765"/>
                <a:gd name="connsiteY2" fmla="*/ 0 h 3200518"/>
                <a:gd name="connsiteX3" fmla="*/ 1537058 w 2589765"/>
                <a:gd name="connsiteY3" fmla="*/ 379007 h 3200518"/>
                <a:gd name="connsiteX4" fmla="*/ 2589765 w 2589765"/>
                <a:gd name="connsiteY4" fmla="*/ 2202348 h 3200518"/>
                <a:gd name="connsiteX5" fmla="*/ 860884 w 2589765"/>
                <a:gd name="connsiteY5" fmla="*/ 3200518 h 320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9765" h="3200518">
                  <a:moveTo>
                    <a:pt x="860884" y="3200518"/>
                  </a:moveTo>
                  <a:lnTo>
                    <a:pt x="0" y="1709422"/>
                  </a:lnTo>
                  <a:lnTo>
                    <a:pt x="875462" y="0"/>
                  </a:lnTo>
                  <a:lnTo>
                    <a:pt x="1537058" y="379007"/>
                  </a:lnTo>
                  <a:lnTo>
                    <a:pt x="2589765" y="2202348"/>
                  </a:lnTo>
                  <a:lnTo>
                    <a:pt x="860884" y="320051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フリーフォーム 61"/>
            <p:cNvSpPr/>
            <p:nvPr/>
          </p:nvSpPr>
          <p:spPr>
            <a:xfrm rot="7200000">
              <a:off x="4133135" y="3560688"/>
              <a:ext cx="2971773" cy="2575816"/>
            </a:xfrm>
            <a:custGeom>
              <a:avLst/>
              <a:gdLst>
                <a:gd name="connsiteX0" fmla="*/ 0 w 2971773"/>
                <a:gd name="connsiteY0" fmla="*/ 992617 h 2575816"/>
                <a:gd name="connsiteX1" fmla="*/ 1719264 w 2971773"/>
                <a:gd name="connsiteY1" fmla="*/ 0 h 2575816"/>
                <a:gd name="connsiteX2" fmla="*/ 2971773 w 2971773"/>
                <a:gd name="connsiteY2" fmla="*/ 2169409 h 2575816"/>
                <a:gd name="connsiteX3" fmla="*/ 2763636 w 2971773"/>
                <a:gd name="connsiteY3" fmla="*/ 2575816 h 2575816"/>
                <a:gd name="connsiteX4" fmla="*/ 0 w 2971773"/>
                <a:gd name="connsiteY4" fmla="*/ 992617 h 2575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773" h="2575816">
                  <a:moveTo>
                    <a:pt x="0" y="992617"/>
                  </a:moveTo>
                  <a:lnTo>
                    <a:pt x="1719264" y="0"/>
                  </a:lnTo>
                  <a:lnTo>
                    <a:pt x="2971773" y="2169409"/>
                  </a:lnTo>
                  <a:lnTo>
                    <a:pt x="2763636" y="2575816"/>
                  </a:lnTo>
                  <a:lnTo>
                    <a:pt x="0" y="992617"/>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フリーフォーム 56"/>
            <p:cNvSpPr/>
            <p:nvPr/>
          </p:nvSpPr>
          <p:spPr>
            <a:xfrm rot="7200000">
              <a:off x="3116815" y="2432486"/>
              <a:ext cx="2773252" cy="3292621"/>
            </a:xfrm>
            <a:custGeom>
              <a:avLst/>
              <a:gdLst>
                <a:gd name="connsiteX0" fmla="*/ 1897790 w 2773252"/>
                <a:gd name="connsiteY0" fmla="*/ 3292621 h 3292621"/>
                <a:gd name="connsiteX1" fmla="*/ 0 w 2773252"/>
                <a:gd name="connsiteY1" fmla="*/ 5552 h 3292621"/>
                <a:gd name="connsiteX2" fmla="*/ 9616 w 2773252"/>
                <a:gd name="connsiteY2" fmla="*/ 0 h 3292621"/>
                <a:gd name="connsiteX3" fmla="*/ 2773252 w 2773252"/>
                <a:gd name="connsiteY3" fmla="*/ 1583199 h 3292621"/>
                <a:gd name="connsiteX4" fmla="*/ 1897790 w 2773252"/>
                <a:gd name="connsiteY4" fmla="*/ 3292621 h 3292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3252" h="3292621">
                  <a:moveTo>
                    <a:pt x="1897790" y="3292621"/>
                  </a:moveTo>
                  <a:lnTo>
                    <a:pt x="0" y="5552"/>
                  </a:lnTo>
                  <a:lnTo>
                    <a:pt x="9616" y="0"/>
                  </a:lnTo>
                  <a:lnTo>
                    <a:pt x="2773252" y="1583199"/>
                  </a:lnTo>
                  <a:lnTo>
                    <a:pt x="1897790" y="3292621"/>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フリーフォーム 55"/>
            <p:cNvSpPr/>
            <p:nvPr/>
          </p:nvSpPr>
          <p:spPr>
            <a:xfrm rot="7200000">
              <a:off x="3380451" y="5211828"/>
              <a:ext cx="661596" cy="785414"/>
            </a:xfrm>
            <a:custGeom>
              <a:avLst/>
              <a:gdLst>
                <a:gd name="connsiteX0" fmla="*/ 0 w 661596"/>
                <a:gd name="connsiteY0" fmla="*/ 406407 h 785414"/>
                <a:gd name="connsiteX1" fmla="*/ 208137 w 661596"/>
                <a:gd name="connsiteY1" fmla="*/ 0 h 785414"/>
                <a:gd name="connsiteX2" fmla="*/ 661596 w 661596"/>
                <a:gd name="connsiteY2" fmla="*/ 785414 h 785414"/>
                <a:gd name="connsiteX3" fmla="*/ 0 w 661596"/>
                <a:gd name="connsiteY3" fmla="*/ 406407 h 785414"/>
              </a:gdLst>
              <a:ahLst/>
              <a:cxnLst>
                <a:cxn ang="0">
                  <a:pos x="connsiteX0" y="connsiteY0"/>
                </a:cxn>
                <a:cxn ang="0">
                  <a:pos x="connsiteX1" y="connsiteY1"/>
                </a:cxn>
                <a:cxn ang="0">
                  <a:pos x="connsiteX2" y="connsiteY2"/>
                </a:cxn>
                <a:cxn ang="0">
                  <a:pos x="connsiteX3" y="connsiteY3"/>
                </a:cxn>
              </a:cxnLst>
              <a:rect l="l" t="t" r="r" b="b"/>
              <a:pathLst>
                <a:path w="661596" h="785414">
                  <a:moveTo>
                    <a:pt x="0" y="406407"/>
                  </a:moveTo>
                  <a:lnTo>
                    <a:pt x="208137" y="0"/>
                  </a:lnTo>
                  <a:lnTo>
                    <a:pt x="661596" y="785414"/>
                  </a:lnTo>
                  <a:lnTo>
                    <a:pt x="0" y="406407"/>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p:cNvSpPr txBox="1"/>
          <p:nvPr/>
        </p:nvSpPr>
        <p:spPr>
          <a:xfrm>
            <a:off x="155486" y="1172243"/>
            <a:ext cx="553998" cy="3740768"/>
          </a:xfrm>
          <a:prstGeom prst="rect">
            <a:avLst/>
          </a:prstGeom>
          <a:noFill/>
        </p:spPr>
        <p:txBody>
          <a:bodyPr vert="eaVert" wrap="none" rtlCol="0">
            <a:spAutoFit/>
          </a:bodyPr>
          <a:lstStyle/>
          <a:p>
            <a:r>
              <a:rPr kumimoji="1" lang="ja-JP" altLang="en-US" sz="2400" spc="600" dirty="0">
                <a:solidFill>
                  <a:schemeClr val="bg1"/>
                </a:solidFill>
                <a:latin typeface="HGP創英角ｺﾞｼｯｸUB" panose="020B0900000000000000" pitchFamily="50" charset="-128"/>
                <a:ea typeface="HGP創英角ｺﾞｼｯｸUB" panose="020B0900000000000000" pitchFamily="50" charset="-128"/>
              </a:rPr>
              <a:t>考える力</a:t>
            </a:r>
            <a:r>
              <a:rPr lang="ja-JP" altLang="en-US" sz="2400" spc="600" dirty="0">
                <a:solidFill>
                  <a:schemeClr val="bg1"/>
                </a:solidFill>
                <a:latin typeface="HGP創英角ｺﾞｼｯｸUB" panose="020B0900000000000000" pitchFamily="50" charset="-128"/>
                <a:ea typeface="HGP創英角ｺﾞｼｯｸUB" panose="020B0900000000000000" pitchFamily="50" charset="-128"/>
              </a:rPr>
              <a:t>を身につける</a:t>
            </a:r>
            <a:endParaRPr kumimoji="1" lang="ja-JP" altLang="en-US" sz="2400" spc="6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4" name="テキスト ボックス 3"/>
          <p:cNvSpPr txBox="1"/>
          <p:nvPr/>
        </p:nvSpPr>
        <p:spPr>
          <a:xfrm>
            <a:off x="55606" y="46181"/>
            <a:ext cx="771525" cy="830997"/>
          </a:xfrm>
          <a:prstGeom prst="rect">
            <a:avLst/>
          </a:prstGeom>
          <a:noFill/>
        </p:spPr>
        <p:txBody>
          <a:bodyPr wrap="square" rtlCol="0">
            <a:spAutoFit/>
          </a:bodyPr>
          <a:lstStyle/>
          <a:p>
            <a:pPr algn="ctr"/>
            <a:r>
              <a:rPr lang="en-US" altLang="ja-JP" sz="4800" dirty="0">
                <a:solidFill>
                  <a:schemeClr val="bg1"/>
                </a:solidFill>
              </a:rPr>
              <a:t>2</a:t>
            </a:r>
            <a:endParaRPr kumimoji="1" lang="ja-JP" altLang="en-US" sz="4800" dirty="0">
              <a:solidFill>
                <a:schemeClr val="bg1"/>
              </a:solidFill>
            </a:endParaRPr>
          </a:p>
        </p:txBody>
      </p:sp>
      <p:sp>
        <p:nvSpPr>
          <p:cNvPr id="6" name="角丸四角形 5"/>
          <p:cNvSpPr/>
          <p:nvPr/>
        </p:nvSpPr>
        <p:spPr>
          <a:xfrm>
            <a:off x="945796" y="322880"/>
            <a:ext cx="5762551" cy="792213"/>
          </a:xfrm>
          <a:prstGeom prst="roundRect">
            <a:avLst>
              <a:gd name="adj" fmla="val 42786"/>
            </a:avLst>
          </a:prstGeom>
          <a:noFill/>
          <a:ln w="38100">
            <a:solidFill>
              <a:srgbClr val="4964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1003544" y="373752"/>
            <a:ext cx="5647054" cy="690468"/>
          </a:xfrm>
          <a:prstGeom prst="roundRect">
            <a:avLst>
              <a:gd name="adj" fmla="val 42786"/>
            </a:avLst>
          </a:prstGeom>
          <a:noFill/>
          <a:ln w="12700">
            <a:solidFill>
              <a:srgbClr val="4964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803443" y="518932"/>
            <a:ext cx="3913251" cy="384721"/>
          </a:xfrm>
          <a:prstGeom prst="rect">
            <a:avLst/>
          </a:prstGeom>
          <a:noFill/>
        </p:spPr>
        <p:txBody>
          <a:bodyPr vert="horz" wrap="none" rtlCol="0">
            <a:spAutoFit/>
          </a:bodyPr>
          <a:lstStyle/>
          <a:p>
            <a:r>
              <a:rPr lang="ja-JP" altLang="en-US" sz="1900" dirty="0">
                <a:latin typeface="HGP創英角ｺﾞｼｯｸUB" panose="020B0900000000000000" pitchFamily="50" charset="-128"/>
                <a:ea typeface="HGP創英角ｺﾞｼｯｸUB" panose="020B0900000000000000" pitchFamily="50" charset="-128"/>
              </a:rPr>
              <a:t>水害</a:t>
            </a:r>
            <a:r>
              <a:rPr kumimoji="1" lang="ja-JP" altLang="en-US" sz="1900" dirty="0">
                <a:effectLst/>
                <a:latin typeface="HGP創英角ｺﾞｼｯｸUB" panose="020B0900000000000000" pitchFamily="50" charset="-128"/>
                <a:ea typeface="HGP創英角ｺﾞｼｯｸUB" panose="020B0900000000000000" pitchFamily="50" charset="-128"/>
              </a:rPr>
              <a:t>時の具体的な避難行動を考える</a:t>
            </a:r>
          </a:p>
        </p:txBody>
      </p:sp>
      <p:sp>
        <p:nvSpPr>
          <p:cNvPr id="11" name="テキスト ボックス 10"/>
          <p:cNvSpPr txBox="1"/>
          <p:nvPr/>
        </p:nvSpPr>
        <p:spPr>
          <a:xfrm>
            <a:off x="897636" y="3146446"/>
            <a:ext cx="5752961" cy="488852"/>
          </a:xfrm>
          <a:prstGeom prst="rect">
            <a:avLst/>
          </a:prstGeom>
          <a:noFill/>
        </p:spPr>
        <p:txBody>
          <a:bodyPr wrap="square" lIns="72000" rIns="72000" rtlCol="0">
            <a:spAutoFit/>
          </a:bodyPr>
          <a:lstStyle/>
          <a:p>
            <a:pPr indent="108000" algn="just">
              <a:lnSpc>
                <a:spcPct val="120000"/>
              </a:lnSpc>
            </a:pPr>
            <a:r>
              <a:rPr kumimoji="1" lang="ja-JP" altLang="en-US" sz="1150" spc="-50" dirty="0">
                <a:latin typeface="ＭＳ 明朝" panose="02020609040205080304" pitchFamily="17" charset="-128"/>
                <a:ea typeface="ＭＳ 明朝" panose="02020609040205080304" pitchFamily="17" charset="-128"/>
              </a:rPr>
              <a:t>ハザードマップは、</a:t>
            </a:r>
            <a:r>
              <a:rPr lang="ja-JP" altLang="en-US" sz="1150" spc="-50" dirty="0">
                <a:latin typeface="ＭＳ 明朝" panose="02020609040205080304" pitchFamily="17" charset="-128"/>
                <a:ea typeface="ＭＳ 明朝" panose="02020609040205080304" pitchFamily="17" charset="-128"/>
              </a:rPr>
              <a:t>水害</a:t>
            </a:r>
            <a:r>
              <a:rPr kumimoji="1" lang="ja-JP" altLang="en-US" sz="1150" spc="-50" dirty="0">
                <a:latin typeface="ＭＳ 明朝" panose="02020609040205080304" pitchFamily="17" charset="-128"/>
                <a:ea typeface="ＭＳ 明朝" panose="02020609040205080304" pitchFamily="17" charset="-128"/>
              </a:rPr>
              <a:t>や土砂災害、地震などの</a:t>
            </a:r>
            <a:r>
              <a:rPr kumimoji="1" lang="ja-JP" altLang="en-US" sz="1150" spc="-50" dirty="0">
                <a:solidFill>
                  <a:schemeClr val="accent2"/>
                </a:solidFill>
                <a:latin typeface="HGP創英角ｺﾞｼｯｸUB" panose="020B0900000000000000" pitchFamily="50" charset="-128"/>
                <a:ea typeface="HGP創英角ｺﾞｼｯｸUB" panose="020B0900000000000000" pitchFamily="50" charset="-128"/>
              </a:rPr>
              <a:t>災害による被害の予想地図</a:t>
            </a:r>
            <a:r>
              <a:rPr lang="ja-JP" altLang="en-US" sz="1150" spc="-50" dirty="0">
                <a:latin typeface="ＭＳ 明朝" panose="02020609040205080304" pitchFamily="17" charset="-128"/>
                <a:ea typeface="ＭＳ 明朝" panose="02020609040205080304" pitchFamily="17" charset="-128"/>
              </a:rPr>
              <a:t>です。</a:t>
            </a:r>
            <a:br>
              <a:rPr lang="en-US" altLang="ja-JP" sz="1150" spc="-50" dirty="0">
                <a:latin typeface="ＭＳ 明朝" panose="02020609040205080304" pitchFamily="17" charset="-128"/>
                <a:ea typeface="ＭＳ 明朝" panose="02020609040205080304" pitchFamily="17" charset="-128"/>
              </a:rPr>
            </a:br>
            <a:r>
              <a:rPr lang="ja-JP" altLang="en-US" sz="1150" spc="-50" dirty="0">
                <a:latin typeface="ＭＳ 明朝" panose="02020609040205080304" pitchFamily="17" charset="-128"/>
                <a:ea typeface="ＭＳ 明朝" panose="02020609040205080304" pitchFamily="17" charset="-128"/>
              </a:rPr>
              <a:t>被害の予想については</a:t>
            </a:r>
            <a:r>
              <a:rPr lang="en-US" altLang="ja-JP" sz="1150" spc="-50" dirty="0">
                <a:latin typeface="ＭＳ 明朝" panose="02020609040205080304" pitchFamily="17" charset="-128"/>
                <a:ea typeface="ＭＳ 明朝" panose="02020609040205080304" pitchFamily="17" charset="-128"/>
              </a:rPr>
              <a:t>､</a:t>
            </a:r>
            <a:r>
              <a:rPr kumimoji="1" lang="ja-JP" altLang="en-US" sz="1150" spc="-50" dirty="0">
                <a:latin typeface="ＭＳ 明朝" panose="02020609040205080304" pitchFamily="17" charset="-128"/>
                <a:ea typeface="ＭＳ 明朝" panose="02020609040205080304" pitchFamily="17" charset="-128"/>
              </a:rPr>
              <a:t>地形や過去の大雨や地震のデータなどをもとに作成しています。</a:t>
            </a:r>
            <a:endParaRPr kumimoji="1" lang="en-US" altLang="ja-JP" sz="1150" spc="-50" dirty="0">
              <a:latin typeface="ＭＳ 明朝" panose="02020609040205080304" pitchFamily="17" charset="-128"/>
              <a:ea typeface="ＭＳ 明朝" panose="02020609040205080304" pitchFamily="17" charset="-128"/>
            </a:endParaRPr>
          </a:p>
        </p:txBody>
      </p:sp>
      <p:sp>
        <p:nvSpPr>
          <p:cNvPr id="15" name="正方形/長方形 14"/>
          <p:cNvSpPr/>
          <p:nvPr/>
        </p:nvSpPr>
        <p:spPr>
          <a:xfrm>
            <a:off x="897636" y="2822573"/>
            <a:ext cx="5771451" cy="319280"/>
          </a:xfrm>
          <a:prstGeom prst="rect">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859537" y="2823934"/>
            <a:ext cx="1638590" cy="292388"/>
          </a:xfrm>
          <a:prstGeom prst="rect">
            <a:avLst/>
          </a:prstGeom>
          <a:noFill/>
        </p:spPr>
        <p:txBody>
          <a:bodyPr wrap="none" rtlCol="0">
            <a:spAutoFit/>
          </a:bodyPr>
          <a:lstStyle/>
          <a:p>
            <a:r>
              <a:rPr lang="ja-JP" altLang="en-US" sz="1300" dirty="0">
                <a:solidFill>
                  <a:schemeClr val="bg1"/>
                </a:solidFill>
                <a:latin typeface="HGP創英角ｺﾞｼｯｸUB" panose="020B0900000000000000" pitchFamily="50" charset="-128"/>
                <a:ea typeface="HGP創英角ｺﾞｼｯｸUB" panose="020B0900000000000000" pitchFamily="50" charset="-128"/>
              </a:rPr>
              <a:t>ハザードマップとは？</a:t>
            </a:r>
            <a:endParaRPr kumimoji="1" lang="ja-JP" altLang="en-US" sz="13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48" name="テキスト ボックス 47"/>
          <p:cNvSpPr txBox="1"/>
          <p:nvPr/>
        </p:nvSpPr>
        <p:spPr>
          <a:xfrm>
            <a:off x="897637" y="1736069"/>
            <a:ext cx="4228552" cy="941796"/>
          </a:xfrm>
          <a:prstGeom prst="rect">
            <a:avLst/>
          </a:prstGeom>
          <a:noFill/>
        </p:spPr>
        <p:txBody>
          <a:bodyPr wrap="square" rtlCol="0">
            <a:spAutoFit/>
          </a:bodyPr>
          <a:lstStyle/>
          <a:p>
            <a:pPr indent="144000">
              <a:lnSpc>
                <a:spcPct val="120000"/>
              </a:lnSpc>
            </a:pPr>
            <a:r>
              <a:rPr kumimoji="1" lang="ja-JP" altLang="en-US" sz="1150" dirty="0">
                <a:latin typeface="ＭＳ 明朝" panose="02020609040205080304" pitchFamily="17" charset="-128"/>
                <a:ea typeface="ＭＳ 明朝" panose="02020609040205080304" pitchFamily="17" charset="-128"/>
              </a:rPr>
              <a:t>「避難」という言葉が表す行動は、さまざまです。簡単に表現すると、避難とは、</a:t>
            </a:r>
            <a:r>
              <a:rPr kumimoji="1" lang="ja-JP" altLang="en-US" sz="1150" dirty="0">
                <a:solidFill>
                  <a:schemeClr val="accent2"/>
                </a:solidFill>
                <a:latin typeface="HGP創英角ｺﾞｼｯｸUB" panose="020B0900000000000000" pitchFamily="50" charset="-128"/>
                <a:ea typeface="HGP創英角ｺﾞｼｯｸUB" panose="020B0900000000000000" pitchFamily="50" charset="-128"/>
              </a:rPr>
              <a:t>「安全な場所へ行くなどして、災害から命を</a:t>
            </a:r>
            <a:r>
              <a:rPr lang="ja-JP" altLang="en-US" sz="1150" dirty="0">
                <a:solidFill>
                  <a:schemeClr val="accent2"/>
                </a:solidFill>
                <a:latin typeface="HGP創英角ｺﾞｼｯｸUB" panose="020B0900000000000000" pitchFamily="50" charset="-128"/>
                <a:ea typeface="HGP創英角ｺﾞｼｯｸUB" panose="020B0900000000000000" pitchFamily="50" charset="-128"/>
              </a:rPr>
              <a:t>守ること」</a:t>
            </a:r>
            <a:r>
              <a:rPr lang="ja-JP" altLang="en-US" sz="1150" dirty="0">
                <a:latin typeface="ＭＳ 明朝" panose="02020609040205080304" pitchFamily="17" charset="-128"/>
                <a:ea typeface="ＭＳ 明朝" panose="02020609040205080304" pitchFamily="17" charset="-128"/>
              </a:rPr>
              <a:t>です。そのため、災害の状況に応じて、避難行動は異なります。</a:t>
            </a:r>
            <a:endParaRPr kumimoji="1" lang="en-US" altLang="ja-JP" sz="1150" dirty="0">
              <a:latin typeface="ＭＳ 明朝" panose="02020609040205080304" pitchFamily="17" charset="-128"/>
              <a:ea typeface="ＭＳ 明朝" panose="02020609040205080304" pitchFamily="17" charset="-128"/>
            </a:endParaRPr>
          </a:p>
        </p:txBody>
      </p:sp>
      <p:sp>
        <p:nvSpPr>
          <p:cNvPr id="50" name="正方形/長方形 49"/>
          <p:cNvSpPr/>
          <p:nvPr/>
        </p:nvSpPr>
        <p:spPr>
          <a:xfrm>
            <a:off x="897637" y="1378734"/>
            <a:ext cx="5724864" cy="319280"/>
          </a:xfrm>
          <a:prstGeom prst="rect">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p:cNvSpPr txBox="1"/>
          <p:nvPr/>
        </p:nvSpPr>
        <p:spPr>
          <a:xfrm>
            <a:off x="859537" y="1387715"/>
            <a:ext cx="971741" cy="292388"/>
          </a:xfrm>
          <a:prstGeom prst="rect">
            <a:avLst/>
          </a:prstGeom>
          <a:noFill/>
        </p:spPr>
        <p:txBody>
          <a:bodyPr wrap="none" rtlCol="0">
            <a:spAutoFit/>
          </a:bodyPr>
          <a:lstStyle/>
          <a:p>
            <a:r>
              <a:rPr lang="ja-JP" altLang="en-US" sz="1300" dirty="0">
                <a:solidFill>
                  <a:schemeClr val="bg1"/>
                </a:solidFill>
                <a:latin typeface="HGP創英角ｺﾞｼｯｸUB" panose="020B0900000000000000" pitchFamily="50" charset="-128"/>
                <a:ea typeface="HGP創英角ｺﾞｼｯｸUB" panose="020B0900000000000000" pitchFamily="50" charset="-128"/>
              </a:rPr>
              <a:t>避難とは？</a:t>
            </a:r>
            <a:endParaRPr kumimoji="1" lang="ja-JP" altLang="en-US" sz="1300" dirty="0">
              <a:solidFill>
                <a:schemeClr val="bg1"/>
              </a:solidFill>
              <a:latin typeface="HGP創英角ｺﾞｼｯｸUB" panose="020B0900000000000000" pitchFamily="50" charset="-128"/>
              <a:ea typeface="HGP創英角ｺﾞｼｯｸUB" panose="020B0900000000000000" pitchFamily="50" charset="-128"/>
            </a:endParaRPr>
          </a:p>
        </p:txBody>
      </p:sp>
      <p:pic>
        <p:nvPicPr>
          <p:cNvPr id="54" name="図 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0560" y="1570064"/>
            <a:ext cx="1367178" cy="1063665"/>
          </a:xfrm>
          <a:prstGeom prst="rect">
            <a:avLst/>
          </a:prstGeom>
        </p:spPr>
      </p:pic>
      <p:grpSp>
        <p:nvGrpSpPr>
          <p:cNvPr id="24" name="グループ化 23"/>
          <p:cNvGrpSpPr/>
          <p:nvPr/>
        </p:nvGrpSpPr>
        <p:grpSpPr>
          <a:xfrm>
            <a:off x="5027157" y="4491366"/>
            <a:ext cx="1229044" cy="1100423"/>
            <a:chOff x="3857625" y="4200525"/>
            <a:chExt cx="1638300" cy="1466850"/>
          </a:xfrm>
        </p:grpSpPr>
        <p:sp>
          <p:nvSpPr>
            <p:cNvPr id="17" name="正方形/長方形 16"/>
            <p:cNvSpPr/>
            <p:nvPr/>
          </p:nvSpPr>
          <p:spPr>
            <a:xfrm>
              <a:off x="4057650" y="4913011"/>
              <a:ext cx="323850" cy="754364"/>
            </a:xfrm>
            <a:prstGeom prst="rect">
              <a:avLst/>
            </a:prstGeom>
            <a:solidFill>
              <a:srgbClr val="46A5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4514850" y="5074862"/>
              <a:ext cx="323850" cy="592513"/>
            </a:xfrm>
            <a:prstGeom prst="rect">
              <a:avLst/>
            </a:prstGeom>
            <a:solidFill>
              <a:srgbClr val="46A5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4972050" y="4556964"/>
              <a:ext cx="323850" cy="1110411"/>
            </a:xfrm>
            <a:prstGeom prst="rect">
              <a:avLst/>
            </a:prstGeom>
            <a:solidFill>
              <a:srgbClr val="46A5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直線コネクタ 20"/>
            <p:cNvCxnSpPr/>
            <p:nvPr/>
          </p:nvCxnSpPr>
          <p:spPr>
            <a:xfrm>
              <a:off x="3857625" y="5667375"/>
              <a:ext cx="1638300" cy="0"/>
            </a:xfrm>
            <a:prstGeom prst="line">
              <a:avLst/>
            </a:prstGeom>
            <a:ln w="2540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3857625" y="4200525"/>
              <a:ext cx="0" cy="1466850"/>
            </a:xfrm>
            <a:prstGeom prst="line">
              <a:avLst/>
            </a:prstGeom>
            <a:ln w="2540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grpSp>
      <p:grpSp>
        <p:nvGrpSpPr>
          <p:cNvPr id="45" name="グループ化 44"/>
          <p:cNvGrpSpPr/>
          <p:nvPr/>
        </p:nvGrpSpPr>
        <p:grpSpPr>
          <a:xfrm>
            <a:off x="1297592" y="3931478"/>
            <a:ext cx="1670024" cy="1696295"/>
            <a:chOff x="4476271" y="4847277"/>
            <a:chExt cx="1252630" cy="1272335"/>
          </a:xfrm>
        </p:grpSpPr>
        <p:pic>
          <p:nvPicPr>
            <p:cNvPr id="34" name="図 33"/>
            <p:cNvPicPr>
              <a:picLocks noChangeAspect="1"/>
            </p:cNvPicPr>
            <p:nvPr/>
          </p:nvPicPr>
          <p:blipFill>
            <a:blip r:embed="rId3"/>
            <a:stretch>
              <a:fillRect/>
            </a:stretch>
          </p:blipFill>
          <p:spPr>
            <a:xfrm>
              <a:off x="4476271" y="4847277"/>
              <a:ext cx="1252630" cy="1272335"/>
            </a:xfrm>
            <a:prstGeom prst="rect">
              <a:avLst/>
            </a:prstGeom>
          </p:spPr>
        </p:pic>
        <p:grpSp>
          <p:nvGrpSpPr>
            <p:cNvPr id="35" name="グループ化 34"/>
            <p:cNvGrpSpPr/>
            <p:nvPr/>
          </p:nvGrpSpPr>
          <p:grpSpPr>
            <a:xfrm>
              <a:off x="5169261" y="5483444"/>
              <a:ext cx="172073" cy="261657"/>
              <a:chOff x="5114925" y="5810250"/>
              <a:chExt cx="369570" cy="561975"/>
            </a:xfrm>
          </p:grpSpPr>
          <p:sp>
            <p:nvSpPr>
              <p:cNvPr id="28" name="円/楕円 27"/>
              <p:cNvSpPr/>
              <p:nvPr/>
            </p:nvSpPr>
            <p:spPr>
              <a:xfrm>
                <a:off x="5114925" y="5810250"/>
                <a:ext cx="369570" cy="3695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二等辺三角形 28"/>
              <p:cNvSpPr/>
              <p:nvPr/>
            </p:nvSpPr>
            <p:spPr>
              <a:xfrm rot="10800000">
                <a:off x="5218748" y="6105525"/>
                <a:ext cx="161925" cy="266700"/>
              </a:xfrm>
              <a:prstGeom prst="triangle">
                <a:avLst/>
              </a:prstGeom>
              <a:solidFill>
                <a:schemeClr val="accent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a:off x="5211603" y="5906928"/>
                <a:ext cx="176213" cy="1762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46" name="グループ化 45"/>
          <p:cNvGrpSpPr/>
          <p:nvPr/>
        </p:nvGrpSpPr>
        <p:grpSpPr>
          <a:xfrm>
            <a:off x="3332297" y="3861704"/>
            <a:ext cx="1808263" cy="914893"/>
            <a:chOff x="2750084" y="4197350"/>
            <a:chExt cx="1481960" cy="983813"/>
          </a:xfrm>
        </p:grpSpPr>
        <p:sp>
          <p:nvSpPr>
            <p:cNvPr id="41" name="正方形/長方形 40"/>
            <p:cNvSpPr/>
            <p:nvPr/>
          </p:nvSpPr>
          <p:spPr>
            <a:xfrm>
              <a:off x="2750084" y="4197350"/>
              <a:ext cx="1426622" cy="9838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9" name="図 38"/>
            <p:cNvPicPr>
              <a:picLocks noChangeAspect="1"/>
            </p:cNvPicPr>
            <p:nvPr/>
          </p:nvPicPr>
          <p:blipFill>
            <a:blip r:embed="rId4"/>
            <a:stretch>
              <a:fillRect/>
            </a:stretch>
          </p:blipFill>
          <p:spPr>
            <a:xfrm>
              <a:off x="2750084" y="4352238"/>
              <a:ext cx="1426622" cy="828925"/>
            </a:xfrm>
            <a:prstGeom prst="rect">
              <a:avLst/>
            </a:prstGeom>
          </p:spPr>
        </p:pic>
        <p:sp>
          <p:nvSpPr>
            <p:cNvPr id="40" name="テキスト ボックス 39"/>
            <p:cNvSpPr txBox="1"/>
            <p:nvPr/>
          </p:nvSpPr>
          <p:spPr>
            <a:xfrm>
              <a:off x="3881012" y="4848976"/>
              <a:ext cx="351031" cy="182029"/>
            </a:xfrm>
            <a:prstGeom prst="rect">
              <a:avLst/>
            </a:prstGeom>
            <a:noFill/>
          </p:spPr>
          <p:txBody>
            <a:bodyPr wrap="none" rtlCol="0">
              <a:spAutoFit/>
            </a:bodyPr>
            <a:lstStyle/>
            <a:p>
              <a:pPr algn="r"/>
              <a:r>
                <a:rPr lang="ja-JP" altLang="en-US" sz="500" dirty="0">
                  <a:solidFill>
                    <a:schemeClr val="tx1">
                      <a:lumMod val="50000"/>
                      <a:lumOff val="50000"/>
                    </a:schemeClr>
                  </a:solidFill>
                </a:rPr>
                <a:t>●●●</a:t>
              </a:r>
              <a:r>
                <a:rPr lang="en-US" altLang="ja-JP" sz="500" dirty="0">
                  <a:solidFill>
                    <a:schemeClr val="tx1">
                      <a:lumMod val="50000"/>
                      <a:lumOff val="50000"/>
                    </a:schemeClr>
                  </a:solidFill>
                </a:rPr>
                <a:t>m</a:t>
              </a:r>
              <a:endParaRPr kumimoji="1" lang="ja-JP" altLang="en-US" sz="500" dirty="0">
                <a:solidFill>
                  <a:schemeClr val="tx1">
                    <a:lumMod val="50000"/>
                    <a:lumOff val="50000"/>
                  </a:schemeClr>
                </a:solidFill>
              </a:endParaRPr>
            </a:p>
          </p:txBody>
        </p:sp>
        <p:sp>
          <p:nvSpPr>
            <p:cNvPr id="42" name="テキスト ボックス 41"/>
            <p:cNvSpPr txBox="1"/>
            <p:nvPr/>
          </p:nvSpPr>
          <p:spPr>
            <a:xfrm>
              <a:off x="3881012" y="4630131"/>
              <a:ext cx="351031" cy="182029"/>
            </a:xfrm>
            <a:prstGeom prst="rect">
              <a:avLst/>
            </a:prstGeom>
            <a:noFill/>
          </p:spPr>
          <p:txBody>
            <a:bodyPr wrap="none" rtlCol="0">
              <a:spAutoFit/>
            </a:bodyPr>
            <a:lstStyle/>
            <a:p>
              <a:pPr algn="r"/>
              <a:r>
                <a:rPr lang="ja-JP" altLang="en-US" sz="500" dirty="0">
                  <a:solidFill>
                    <a:schemeClr val="tx1">
                      <a:lumMod val="50000"/>
                      <a:lumOff val="50000"/>
                    </a:schemeClr>
                  </a:solidFill>
                </a:rPr>
                <a:t>●●●</a:t>
              </a:r>
              <a:r>
                <a:rPr lang="en-US" altLang="ja-JP" sz="500" dirty="0">
                  <a:solidFill>
                    <a:schemeClr val="tx1">
                      <a:lumMod val="50000"/>
                      <a:lumOff val="50000"/>
                    </a:schemeClr>
                  </a:solidFill>
                </a:rPr>
                <a:t>m</a:t>
              </a:r>
              <a:endParaRPr kumimoji="1" lang="ja-JP" altLang="en-US" sz="500" dirty="0">
                <a:solidFill>
                  <a:schemeClr val="tx1">
                    <a:lumMod val="50000"/>
                    <a:lumOff val="50000"/>
                  </a:schemeClr>
                </a:solidFill>
              </a:endParaRPr>
            </a:p>
          </p:txBody>
        </p:sp>
        <p:sp>
          <p:nvSpPr>
            <p:cNvPr id="43" name="テキスト ボックス 42"/>
            <p:cNvSpPr txBox="1"/>
            <p:nvPr/>
          </p:nvSpPr>
          <p:spPr>
            <a:xfrm>
              <a:off x="3881012" y="4423724"/>
              <a:ext cx="351031" cy="182029"/>
            </a:xfrm>
            <a:prstGeom prst="rect">
              <a:avLst/>
            </a:prstGeom>
            <a:noFill/>
          </p:spPr>
          <p:txBody>
            <a:bodyPr wrap="none" rtlCol="0">
              <a:spAutoFit/>
            </a:bodyPr>
            <a:lstStyle/>
            <a:p>
              <a:pPr algn="r"/>
              <a:r>
                <a:rPr lang="ja-JP" altLang="en-US" sz="500" dirty="0">
                  <a:solidFill>
                    <a:schemeClr val="tx1">
                      <a:lumMod val="50000"/>
                      <a:lumOff val="50000"/>
                    </a:schemeClr>
                  </a:solidFill>
                </a:rPr>
                <a:t>●●●</a:t>
              </a:r>
              <a:r>
                <a:rPr lang="en-US" altLang="ja-JP" sz="500" dirty="0">
                  <a:solidFill>
                    <a:schemeClr val="tx1">
                      <a:lumMod val="50000"/>
                      <a:lumOff val="50000"/>
                    </a:schemeClr>
                  </a:solidFill>
                </a:rPr>
                <a:t>m</a:t>
              </a:r>
              <a:endParaRPr kumimoji="1" lang="ja-JP" altLang="en-US" sz="500" dirty="0">
                <a:solidFill>
                  <a:schemeClr val="tx1">
                    <a:lumMod val="50000"/>
                    <a:lumOff val="50000"/>
                  </a:schemeClr>
                </a:solidFill>
              </a:endParaRPr>
            </a:p>
          </p:txBody>
        </p:sp>
        <p:sp>
          <p:nvSpPr>
            <p:cNvPr id="44" name="テキスト ボックス 43"/>
            <p:cNvSpPr txBox="1"/>
            <p:nvPr/>
          </p:nvSpPr>
          <p:spPr>
            <a:xfrm>
              <a:off x="3828463" y="4219998"/>
              <a:ext cx="403581" cy="182029"/>
            </a:xfrm>
            <a:prstGeom prst="rect">
              <a:avLst/>
            </a:prstGeom>
            <a:noFill/>
          </p:spPr>
          <p:txBody>
            <a:bodyPr wrap="none" rtlCol="0">
              <a:spAutoFit/>
            </a:bodyPr>
            <a:lstStyle/>
            <a:p>
              <a:pPr algn="r"/>
              <a:r>
                <a:rPr lang="ja-JP" altLang="en-US" sz="500" dirty="0">
                  <a:solidFill>
                    <a:schemeClr val="tx1">
                      <a:lumMod val="50000"/>
                      <a:lumOff val="50000"/>
                    </a:schemeClr>
                  </a:solidFill>
                </a:rPr>
                <a:t>●●●●</a:t>
              </a:r>
              <a:r>
                <a:rPr lang="en-US" altLang="ja-JP" sz="500" dirty="0">
                  <a:solidFill>
                    <a:schemeClr val="tx1">
                      <a:lumMod val="50000"/>
                      <a:lumOff val="50000"/>
                    </a:schemeClr>
                  </a:solidFill>
                </a:rPr>
                <a:t>m</a:t>
              </a:r>
              <a:endParaRPr kumimoji="1" lang="ja-JP" altLang="en-US" sz="500" dirty="0">
                <a:solidFill>
                  <a:schemeClr val="tx1">
                    <a:lumMod val="50000"/>
                    <a:lumOff val="50000"/>
                  </a:schemeClr>
                </a:solidFill>
              </a:endParaRPr>
            </a:p>
          </p:txBody>
        </p:sp>
      </p:grpSp>
      <p:pic>
        <p:nvPicPr>
          <p:cNvPr id="61" name="図 60"/>
          <p:cNvPicPr>
            <a:picLocks noChangeAspect="1"/>
          </p:cNvPicPr>
          <p:nvPr/>
        </p:nvPicPr>
        <p:blipFill>
          <a:blip r:embed="rId5"/>
          <a:stretch>
            <a:fillRect/>
          </a:stretch>
        </p:blipFill>
        <p:spPr>
          <a:xfrm flipH="1">
            <a:off x="2667206" y="4332263"/>
            <a:ext cx="1678528" cy="1404482"/>
          </a:xfrm>
          <a:prstGeom prst="rect">
            <a:avLst/>
          </a:prstGeom>
          <a:effectLst>
            <a:outerShdw blurRad="50800" dist="38100" dir="2700000" algn="tl" rotWithShape="0">
              <a:prstClr val="black">
                <a:alpha val="40000"/>
              </a:prstClr>
            </a:outerShdw>
          </a:effectLst>
        </p:spPr>
      </p:pic>
      <p:grpSp>
        <p:nvGrpSpPr>
          <p:cNvPr id="36" name="グループ化 35"/>
          <p:cNvGrpSpPr/>
          <p:nvPr/>
        </p:nvGrpSpPr>
        <p:grpSpPr>
          <a:xfrm>
            <a:off x="3855381" y="4803679"/>
            <a:ext cx="886953" cy="886953"/>
            <a:chOff x="3868745" y="4710845"/>
            <a:chExt cx="886953" cy="886953"/>
          </a:xfrm>
          <a:effectLst>
            <a:outerShdw blurRad="50800" dist="38100" dir="2700000" algn="tl" rotWithShape="0">
              <a:prstClr val="black">
                <a:alpha val="40000"/>
              </a:prstClr>
            </a:outerShdw>
          </a:effectLst>
        </p:grpSpPr>
        <p:sp>
          <p:nvSpPr>
            <p:cNvPr id="33" name="円/楕円 32"/>
            <p:cNvSpPr/>
            <p:nvPr/>
          </p:nvSpPr>
          <p:spPr>
            <a:xfrm>
              <a:off x="3868745" y="4710845"/>
              <a:ext cx="886953" cy="886953"/>
            </a:xfrm>
            <a:prstGeom prst="ellipse">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テキスト ボックス 65"/>
            <p:cNvSpPr txBox="1"/>
            <p:nvPr/>
          </p:nvSpPr>
          <p:spPr>
            <a:xfrm>
              <a:off x="3884947" y="4872535"/>
              <a:ext cx="870751" cy="584775"/>
            </a:xfrm>
            <a:prstGeom prst="rect">
              <a:avLst/>
            </a:prstGeom>
            <a:noFill/>
          </p:spPr>
          <p:txBody>
            <a:bodyPr wrap="none" rtlCol="0">
              <a:spAutoFit/>
            </a:bodyPr>
            <a:lstStyle/>
            <a:p>
              <a:pPr algn="ctr"/>
              <a:r>
                <a:rPr kumimoji="1" lang="ja-JP" altLang="en-US" sz="1600" dirty="0">
                  <a:solidFill>
                    <a:schemeClr val="bg1"/>
                  </a:solidFill>
                  <a:effectLst>
                    <a:outerShdw blurRad="50800" dist="38100" dir="2700000" algn="tl" rotWithShape="0">
                      <a:prstClr val="black">
                        <a:alpha val="40000"/>
                      </a:prstClr>
                    </a:outerShdw>
                  </a:effectLst>
                  <a:latin typeface="HGP創英角ｺﾞｼｯｸUB" panose="020B0900000000000000" pitchFamily="50" charset="-128"/>
                  <a:ea typeface="HGP創英角ｺﾞｼｯｸUB" panose="020B0900000000000000" pitchFamily="50" charset="-128"/>
                </a:rPr>
                <a:t>ハザード</a:t>
              </a:r>
              <a:endParaRPr kumimoji="1" lang="en-US" altLang="ja-JP" sz="1600" dirty="0">
                <a:solidFill>
                  <a:schemeClr val="bg1"/>
                </a:solidFill>
                <a:effectLst>
                  <a:outerShdw blurRad="50800" dist="38100" dir="2700000" algn="tl"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a:p>
              <a:pPr algn="ctr"/>
              <a:r>
                <a:rPr kumimoji="1" lang="ja-JP" altLang="en-US" sz="1600" dirty="0">
                  <a:solidFill>
                    <a:schemeClr val="bg1"/>
                  </a:solidFill>
                  <a:effectLst>
                    <a:outerShdw blurRad="50800" dist="38100" dir="2700000" algn="tl" rotWithShape="0">
                      <a:prstClr val="black">
                        <a:alpha val="40000"/>
                      </a:prstClr>
                    </a:outerShdw>
                  </a:effectLst>
                  <a:latin typeface="HGP創英角ｺﾞｼｯｸUB" panose="020B0900000000000000" pitchFamily="50" charset="-128"/>
                  <a:ea typeface="HGP創英角ｺﾞｼｯｸUB" panose="020B0900000000000000" pitchFamily="50" charset="-128"/>
                </a:rPr>
                <a:t>マップ</a:t>
              </a:r>
              <a:endParaRPr kumimoji="1" lang="ja-JP" altLang="en-US" sz="1100" dirty="0">
                <a:solidFill>
                  <a:schemeClr val="bg1"/>
                </a:solidFill>
                <a:effectLst>
                  <a:outerShdw blurRad="50800" dist="38100" dir="2700000" algn="tl"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grpSp>
      <p:sp>
        <p:nvSpPr>
          <p:cNvPr id="65" name="テキスト ボックス 64"/>
          <p:cNvSpPr txBox="1"/>
          <p:nvPr/>
        </p:nvSpPr>
        <p:spPr>
          <a:xfrm rot="20802287">
            <a:off x="718920" y="3661427"/>
            <a:ext cx="2446504" cy="523220"/>
          </a:xfrm>
          <a:prstGeom prst="rect">
            <a:avLst/>
          </a:prstGeom>
          <a:noFill/>
          <a:effectLst/>
        </p:spPr>
        <p:txBody>
          <a:bodyPr wrap="none" rtlCol="0">
            <a:spAutoFit/>
          </a:bodyPr>
          <a:lstStyle/>
          <a:p>
            <a:r>
              <a:rPr kumimoji="1" lang="ja-JP" altLang="en-US" sz="1400" dirty="0">
                <a:solidFill>
                  <a:srgbClr val="49647F"/>
                </a:solidFill>
                <a:latin typeface="HGP創英角ｺﾞｼｯｸUB" panose="020B0900000000000000" pitchFamily="50" charset="-128"/>
                <a:ea typeface="HGP創英角ｺﾞｼｯｸUB" panose="020B0900000000000000" pitchFamily="50" charset="-128"/>
              </a:rPr>
              <a:t>地形や</a:t>
            </a:r>
            <a:endParaRPr kumimoji="1" lang="en-US" altLang="ja-JP" sz="1400" dirty="0">
              <a:solidFill>
                <a:srgbClr val="49647F"/>
              </a:solidFill>
              <a:latin typeface="HGP創英角ｺﾞｼｯｸUB" panose="020B0900000000000000" pitchFamily="50" charset="-128"/>
              <a:ea typeface="HGP創英角ｺﾞｼｯｸUB" panose="020B0900000000000000" pitchFamily="50" charset="-128"/>
            </a:endParaRPr>
          </a:p>
          <a:p>
            <a:r>
              <a:rPr kumimoji="1" lang="ja-JP" altLang="en-US" sz="1400" dirty="0">
                <a:solidFill>
                  <a:srgbClr val="49647F"/>
                </a:solidFill>
                <a:latin typeface="HGP創英角ｺﾞｼｯｸUB" panose="020B0900000000000000" pitchFamily="50" charset="-128"/>
                <a:ea typeface="HGP創英角ｺﾞｼｯｸUB" panose="020B0900000000000000" pitchFamily="50" charset="-128"/>
              </a:rPr>
              <a:t>過去の大雨や地震のデータ</a:t>
            </a:r>
            <a:r>
              <a:rPr kumimoji="1" lang="ja-JP" altLang="en-US" sz="1050" dirty="0">
                <a:solidFill>
                  <a:srgbClr val="49647F"/>
                </a:solidFill>
                <a:latin typeface="HGP創英角ｺﾞｼｯｸUB" panose="020B0900000000000000" pitchFamily="50" charset="-128"/>
                <a:ea typeface="HGP創英角ｺﾞｼｯｸUB" panose="020B0900000000000000" pitchFamily="50" charset="-128"/>
              </a:rPr>
              <a:t>など</a:t>
            </a:r>
          </a:p>
        </p:txBody>
      </p:sp>
      <p:sp>
        <p:nvSpPr>
          <p:cNvPr id="71" name="テキスト ボックス 70"/>
          <p:cNvSpPr txBox="1"/>
          <p:nvPr/>
        </p:nvSpPr>
        <p:spPr>
          <a:xfrm>
            <a:off x="1016332" y="5898968"/>
            <a:ext cx="1592103" cy="307777"/>
          </a:xfrm>
          <a:prstGeom prst="rect">
            <a:avLst/>
          </a:prstGeom>
          <a:noFill/>
        </p:spPr>
        <p:txBody>
          <a:bodyPr wrap="none" rtlCol="0">
            <a:spAutoFit/>
          </a:bodyPr>
          <a:lstStyle/>
          <a:p>
            <a:r>
              <a:rPr lang="ja-JP" altLang="en-US" sz="1400" dirty="0">
                <a:solidFill>
                  <a:srgbClr val="49647F"/>
                </a:solidFill>
                <a:latin typeface="HGP創英角ｺﾞｼｯｸUB" panose="020B0900000000000000" pitchFamily="50" charset="-128"/>
                <a:ea typeface="HGP創英角ｺﾞｼｯｸUB" panose="020B0900000000000000" pitchFamily="50" charset="-128"/>
              </a:rPr>
              <a:t>洪水ハザードマップ</a:t>
            </a:r>
            <a:endParaRPr kumimoji="1" lang="ja-JP" altLang="en-US" sz="1400" dirty="0">
              <a:solidFill>
                <a:srgbClr val="49647F"/>
              </a:solidFill>
              <a:latin typeface="HGP創英角ｺﾞｼｯｸUB" panose="020B0900000000000000" pitchFamily="50" charset="-128"/>
              <a:ea typeface="HGP創英角ｺﾞｼｯｸUB" panose="020B0900000000000000" pitchFamily="50" charset="-128"/>
            </a:endParaRPr>
          </a:p>
        </p:txBody>
      </p:sp>
      <p:grpSp>
        <p:nvGrpSpPr>
          <p:cNvPr id="132" name="グループ化 131"/>
          <p:cNvGrpSpPr/>
          <p:nvPr/>
        </p:nvGrpSpPr>
        <p:grpSpPr>
          <a:xfrm>
            <a:off x="5226317" y="4298201"/>
            <a:ext cx="583224" cy="607140"/>
            <a:chOff x="5663988" y="4217240"/>
            <a:chExt cx="488662" cy="508701"/>
          </a:xfrm>
        </p:grpSpPr>
        <p:sp>
          <p:nvSpPr>
            <p:cNvPr id="126" name="円/楕円 125"/>
            <p:cNvSpPr/>
            <p:nvPr/>
          </p:nvSpPr>
          <p:spPr>
            <a:xfrm>
              <a:off x="5663988" y="4217240"/>
              <a:ext cx="474096" cy="47409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9" name="図 48"/>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0038221">
              <a:off x="5752333" y="4289312"/>
              <a:ext cx="314683" cy="314683"/>
            </a:xfrm>
            <a:prstGeom prst="rect">
              <a:avLst/>
            </a:prstGeom>
          </p:spPr>
        </p:pic>
        <p:sp>
          <p:nvSpPr>
            <p:cNvPr id="130" name="円/楕円 129"/>
            <p:cNvSpPr/>
            <p:nvPr/>
          </p:nvSpPr>
          <p:spPr>
            <a:xfrm>
              <a:off x="6004330" y="4604775"/>
              <a:ext cx="91037" cy="9103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円/楕円 130"/>
            <p:cNvSpPr/>
            <p:nvPr/>
          </p:nvSpPr>
          <p:spPr>
            <a:xfrm>
              <a:off x="6106931" y="4680222"/>
              <a:ext cx="45719" cy="4571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0" name="グループ化 139"/>
          <p:cNvGrpSpPr/>
          <p:nvPr/>
        </p:nvGrpSpPr>
        <p:grpSpPr>
          <a:xfrm>
            <a:off x="5815767" y="4147586"/>
            <a:ext cx="467912" cy="418945"/>
            <a:chOff x="6130712" y="3490827"/>
            <a:chExt cx="730065" cy="653663"/>
          </a:xfrm>
        </p:grpSpPr>
        <p:grpSp>
          <p:nvGrpSpPr>
            <p:cNvPr id="133" name="グループ化 132"/>
            <p:cNvGrpSpPr/>
            <p:nvPr/>
          </p:nvGrpSpPr>
          <p:grpSpPr>
            <a:xfrm>
              <a:off x="6130712" y="3490827"/>
              <a:ext cx="730065" cy="653663"/>
              <a:chOff x="3857625" y="4200525"/>
              <a:chExt cx="1638300" cy="1466850"/>
            </a:xfrm>
          </p:grpSpPr>
          <p:cxnSp>
            <p:nvCxnSpPr>
              <p:cNvPr id="137" name="直線コネクタ 136"/>
              <p:cNvCxnSpPr/>
              <p:nvPr/>
            </p:nvCxnSpPr>
            <p:spPr>
              <a:xfrm>
                <a:off x="3857625" y="5667375"/>
                <a:ext cx="1638300" cy="0"/>
              </a:xfrm>
              <a:prstGeom prst="line">
                <a:avLst/>
              </a:prstGeom>
              <a:ln w="2540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cxnSp>
            <p:nvCxnSpPr>
              <p:cNvPr id="138" name="直線コネクタ 137"/>
              <p:cNvCxnSpPr/>
              <p:nvPr/>
            </p:nvCxnSpPr>
            <p:spPr>
              <a:xfrm>
                <a:off x="3857625" y="4200525"/>
                <a:ext cx="0" cy="1466850"/>
              </a:xfrm>
              <a:prstGeom prst="line">
                <a:avLst/>
              </a:prstGeom>
              <a:ln w="2540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grpSp>
        <p:sp>
          <p:nvSpPr>
            <p:cNvPr id="139" name="フリーフォーム 138"/>
            <p:cNvSpPr/>
            <p:nvPr/>
          </p:nvSpPr>
          <p:spPr>
            <a:xfrm>
              <a:off x="6181725" y="3648075"/>
              <a:ext cx="652463" cy="238125"/>
            </a:xfrm>
            <a:custGeom>
              <a:avLst/>
              <a:gdLst>
                <a:gd name="connsiteX0" fmla="*/ 0 w 652463"/>
                <a:gd name="connsiteY0" fmla="*/ 126206 h 238125"/>
                <a:gd name="connsiteX1" fmla="*/ 147638 w 652463"/>
                <a:gd name="connsiteY1" fmla="*/ 238125 h 238125"/>
                <a:gd name="connsiteX2" fmla="*/ 352425 w 652463"/>
                <a:gd name="connsiteY2" fmla="*/ 26194 h 238125"/>
                <a:gd name="connsiteX3" fmla="*/ 361950 w 652463"/>
                <a:gd name="connsiteY3" fmla="*/ 64294 h 238125"/>
                <a:gd name="connsiteX4" fmla="*/ 385763 w 652463"/>
                <a:gd name="connsiteY4" fmla="*/ 28575 h 238125"/>
                <a:gd name="connsiteX5" fmla="*/ 492919 w 652463"/>
                <a:gd name="connsiteY5" fmla="*/ 107156 h 238125"/>
                <a:gd name="connsiteX6" fmla="*/ 619125 w 652463"/>
                <a:gd name="connsiteY6" fmla="*/ 42863 h 238125"/>
                <a:gd name="connsiteX7" fmla="*/ 652463 w 652463"/>
                <a:gd name="connsiteY7" fmla="*/ 0 h 238125"/>
                <a:gd name="connsiteX8" fmla="*/ 652463 w 652463"/>
                <a:gd name="connsiteY8" fmla="*/ 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3" h="238125">
                  <a:moveTo>
                    <a:pt x="0" y="126206"/>
                  </a:moveTo>
                  <a:lnTo>
                    <a:pt x="147638" y="238125"/>
                  </a:lnTo>
                  <a:lnTo>
                    <a:pt x="352425" y="26194"/>
                  </a:lnTo>
                  <a:lnTo>
                    <a:pt x="361950" y="64294"/>
                  </a:lnTo>
                  <a:lnTo>
                    <a:pt x="385763" y="28575"/>
                  </a:lnTo>
                  <a:lnTo>
                    <a:pt x="492919" y="107156"/>
                  </a:lnTo>
                  <a:lnTo>
                    <a:pt x="619125" y="42863"/>
                  </a:lnTo>
                  <a:lnTo>
                    <a:pt x="652463" y="0"/>
                  </a:lnTo>
                  <a:lnTo>
                    <a:pt x="652463" y="0"/>
                  </a:lnTo>
                </a:path>
              </a:pathLst>
            </a:custGeom>
            <a:noFill/>
            <a:ln w="19050" cap="rn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1" name="グループ化 140"/>
          <p:cNvGrpSpPr/>
          <p:nvPr/>
        </p:nvGrpSpPr>
        <p:grpSpPr>
          <a:xfrm>
            <a:off x="5604687" y="3826553"/>
            <a:ext cx="426793" cy="401617"/>
            <a:chOff x="5331216" y="3828530"/>
            <a:chExt cx="593238" cy="558243"/>
          </a:xfrm>
        </p:grpSpPr>
        <p:sp>
          <p:nvSpPr>
            <p:cNvPr id="127" name="円/楕円 126"/>
            <p:cNvSpPr/>
            <p:nvPr/>
          </p:nvSpPr>
          <p:spPr>
            <a:xfrm>
              <a:off x="5342078" y="3828530"/>
              <a:ext cx="558243" cy="55824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4" name="グループ化 123"/>
            <p:cNvGrpSpPr/>
            <p:nvPr/>
          </p:nvGrpSpPr>
          <p:grpSpPr>
            <a:xfrm>
              <a:off x="5438568" y="3922530"/>
              <a:ext cx="358874" cy="313230"/>
              <a:chOff x="7238466" y="2723565"/>
              <a:chExt cx="753762" cy="657893"/>
            </a:xfrm>
          </p:grpSpPr>
          <p:sp>
            <p:nvSpPr>
              <p:cNvPr id="122" name="二等辺三角形 121"/>
              <p:cNvSpPr/>
              <p:nvPr/>
            </p:nvSpPr>
            <p:spPr>
              <a:xfrm>
                <a:off x="7238466" y="2723565"/>
                <a:ext cx="753762" cy="292387"/>
              </a:xfrm>
              <a:prstGeom prst="triangle">
                <a:avLst/>
              </a:prstGeom>
              <a:solidFill>
                <a:schemeClr val="bg1">
                  <a:lumMod val="85000"/>
                </a:schemeClr>
              </a:solidFill>
              <a:ln cap="rnd">
                <a:solidFill>
                  <a:schemeClr val="bg1">
                    <a:lumMod val="8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正方形/長方形 122"/>
              <p:cNvSpPr/>
              <p:nvPr/>
            </p:nvSpPr>
            <p:spPr>
              <a:xfrm>
                <a:off x="7358509" y="3080928"/>
                <a:ext cx="513677" cy="300530"/>
              </a:xfrm>
              <a:prstGeom prst="rect">
                <a:avLst/>
              </a:prstGeom>
              <a:solidFill>
                <a:schemeClr val="bg1">
                  <a:lumMod val="85000"/>
                </a:schemeClr>
              </a:solidFill>
              <a:ln cap="rnd">
                <a:solidFill>
                  <a:schemeClr val="bg1">
                    <a:lumMod val="8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8" name="図 37"/>
            <p:cNvPicPr>
              <a:picLocks noChangeAspect="1"/>
            </p:cNvPicPr>
            <p:nvPr/>
          </p:nvPicPr>
          <p:blipFill rotWithShape="1">
            <a:blip r:embed="rId7"/>
            <a:srcRect t="33101"/>
            <a:stretch/>
          </p:blipFill>
          <p:spPr>
            <a:xfrm rot="16200000">
              <a:off x="5285583" y="4150604"/>
              <a:ext cx="190940" cy="99674"/>
            </a:xfrm>
            <a:prstGeom prst="rect">
              <a:avLst/>
            </a:prstGeom>
          </p:spPr>
        </p:pic>
        <p:pic>
          <p:nvPicPr>
            <p:cNvPr id="125" name="図 124"/>
            <p:cNvPicPr>
              <a:picLocks noChangeAspect="1"/>
            </p:cNvPicPr>
            <p:nvPr/>
          </p:nvPicPr>
          <p:blipFill rotWithShape="1">
            <a:blip r:embed="rId7"/>
            <a:srcRect t="26629" b="-1"/>
            <a:stretch/>
          </p:blipFill>
          <p:spPr>
            <a:xfrm rot="5400000" flipH="1">
              <a:off x="5774325" y="3994808"/>
              <a:ext cx="190940" cy="109318"/>
            </a:xfrm>
            <a:prstGeom prst="rect">
              <a:avLst/>
            </a:prstGeom>
          </p:spPr>
        </p:pic>
        <p:sp>
          <p:nvSpPr>
            <p:cNvPr id="128" name="円/楕円 127"/>
            <p:cNvSpPr/>
            <p:nvPr/>
          </p:nvSpPr>
          <p:spPr>
            <a:xfrm>
              <a:off x="5763482" y="4259658"/>
              <a:ext cx="91037" cy="9103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円/楕円 128"/>
            <p:cNvSpPr/>
            <p:nvPr/>
          </p:nvSpPr>
          <p:spPr>
            <a:xfrm>
              <a:off x="5873468" y="4327803"/>
              <a:ext cx="45720" cy="4572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73" name="直線コネクタ 72"/>
          <p:cNvCxnSpPr/>
          <p:nvPr/>
        </p:nvCxnSpPr>
        <p:spPr>
          <a:xfrm>
            <a:off x="1117844" y="6229456"/>
            <a:ext cx="3164404" cy="0"/>
          </a:xfrm>
          <a:prstGeom prst="line">
            <a:avLst/>
          </a:prstGeom>
          <a:ln w="50800" cap="rnd">
            <a:solidFill>
              <a:srgbClr val="49647F"/>
            </a:solidFill>
            <a:prstDash val="sysDot"/>
            <a:round/>
          </a:ln>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1117844" y="6323236"/>
            <a:ext cx="2731220" cy="1363963"/>
          </a:xfrm>
          <a:prstGeom prst="rect">
            <a:avLst/>
          </a:prstGeom>
          <a:noFill/>
        </p:spPr>
        <p:txBody>
          <a:bodyPr wrap="square" rtlCol="0">
            <a:spAutoFit/>
          </a:bodyPr>
          <a:lstStyle/>
          <a:p>
            <a:pPr indent="108000" algn="just">
              <a:lnSpc>
                <a:spcPct val="120000"/>
              </a:lnSpc>
            </a:pPr>
            <a:r>
              <a:rPr kumimoji="1" lang="ja-JP" altLang="en-US" sz="1150" dirty="0">
                <a:latin typeface="ＭＳ 明朝" panose="02020609040205080304" pitchFamily="17" charset="-128"/>
                <a:ea typeface="ＭＳ 明朝" panose="02020609040205080304" pitchFamily="17" charset="-128"/>
              </a:rPr>
              <a:t>豊岡市内で浸水が予想されるエリアについて、</a:t>
            </a:r>
            <a:r>
              <a:rPr kumimoji="1" lang="ja-JP" altLang="en-US" sz="1150" dirty="0">
                <a:solidFill>
                  <a:schemeClr val="accent2"/>
                </a:solidFill>
                <a:latin typeface="HGP創英角ｺﾞｼｯｸUB" panose="020B0900000000000000" pitchFamily="50" charset="-128"/>
                <a:ea typeface="HGP創英角ｺﾞｼｯｸUB" panose="020B0900000000000000" pitchFamily="50" charset="-128"/>
              </a:rPr>
              <a:t>浸水の深さごとに色分け</a:t>
            </a:r>
            <a:r>
              <a:rPr kumimoji="1" lang="ja-JP" altLang="en-US" sz="1150" dirty="0">
                <a:latin typeface="ＭＳ 明朝" panose="02020609040205080304" pitchFamily="17" charset="-128"/>
                <a:ea typeface="ＭＳ 明朝" panose="02020609040205080304" pitchFamily="17" charset="-128"/>
              </a:rPr>
              <a:t>されて示されています。</a:t>
            </a:r>
            <a:endParaRPr kumimoji="1" lang="en-US" altLang="ja-JP" sz="1150" dirty="0">
              <a:latin typeface="ＭＳ 明朝" panose="02020609040205080304" pitchFamily="17" charset="-128"/>
              <a:ea typeface="ＭＳ 明朝" panose="02020609040205080304" pitchFamily="17" charset="-128"/>
            </a:endParaRPr>
          </a:p>
          <a:p>
            <a:pPr indent="108000">
              <a:lnSpc>
                <a:spcPct val="120000"/>
              </a:lnSpc>
              <a:spcBef>
                <a:spcPts val="150"/>
              </a:spcBef>
            </a:pPr>
            <a:r>
              <a:rPr kumimoji="1" lang="ja-JP" altLang="en-US" sz="1150" dirty="0">
                <a:latin typeface="ＭＳ 明朝" panose="02020609040205080304" pitchFamily="17" charset="-128"/>
                <a:ea typeface="ＭＳ 明朝" panose="02020609040205080304" pitchFamily="17" charset="-128"/>
              </a:rPr>
              <a:t>図は、国土交通省が作成した「洪水浸水想定区域図（想定最大規模）」の場合です。</a:t>
            </a:r>
            <a:endParaRPr kumimoji="1" lang="en-US" altLang="ja-JP" sz="1150" dirty="0">
              <a:latin typeface="ＭＳ 明朝" panose="02020609040205080304" pitchFamily="17" charset="-128"/>
              <a:ea typeface="ＭＳ 明朝" panose="02020609040205080304" pitchFamily="17" charset="-128"/>
            </a:endParaRPr>
          </a:p>
        </p:txBody>
      </p:sp>
      <p:pic>
        <p:nvPicPr>
          <p:cNvPr id="5" name="図 4">
            <a:extLst>
              <a:ext uri="{FF2B5EF4-FFF2-40B4-BE49-F238E27FC236}">
                <a16:creationId xmlns:a16="http://schemas.microsoft.com/office/drawing/2014/main" id="{C159B5E8-EDFD-4215-976C-FF541F3DE861}"/>
              </a:ext>
            </a:extLst>
          </p:cNvPr>
          <p:cNvPicPr>
            <a:picLocks noChangeAspect="1"/>
          </p:cNvPicPr>
          <p:nvPr/>
        </p:nvPicPr>
        <p:blipFill>
          <a:blip r:embed="rId8"/>
          <a:stretch>
            <a:fillRect/>
          </a:stretch>
        </p:blipFill>
        <p:spPr>
          <a:xfrm>
            <a:off x="3827217" y="5881606"/>
            <a:ext cx="2796744" cy="2097557"/>
          </a:xfrm>
          <a:prstGeom prst="rect">
            <a:avLst/>
          </a:prstGeom>
          <a:ln w="25400">
            <a:solidFill>
              <a:srgbClr val="49647F"/>
            </a:solidFill>
          </a:ln>
        </p:spPr>
      </p:pic>
      <p:sp>
        <p:nvSpPr>
          <p:cNvPr id="114" name="正方形/長方形 113"/>
          <p:cNvSpPr/>
          <p:nvPr/>
        </p:nvSpPr>
        <p:spPr>
          <a:xfrm>
            <a:off x="3827217" y="5881606"/>
            <a:ext cx="2495409" cy="241980"/>
          </a:xfrm>
          <a:prstGeom prst="rect">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洪水浸水想定区域図　（想定最大規模）</a:t>
            </a:r>
          </a:p>
        </p:txBody>
      </p:sp>
      <p:grpSp>
        <p:nvGrpSpPr>
          <p:cNvPr id="121" name="グループ化 120"/>
          <p:cNvGrpSpPr/>
          <p:nvPr/>
        </p:nvGrpSpPr>
        <p:grpSpPr>
          <a:xfrm>
            <a:off x="5113492" y="7691736"/>
            <a:ext cx="1537105" cy="1060994"/>
            <a:chOff x="5131982" y="8565066"/>
            <a:chExt cx="1537105" cy="1060994"/>
          </a:xfrm>
          <a:effectLst>
            <a:outerShdw blurRad="50800" dist="38100" dir="2700000" algn="tl" rotWithShape="0">
              <a:prstClr val="black">
                <a:alpha val="40000"/>
              </a:prstClr>
            </a:outerShdw>
          </a:effectLst>
        </p:grpSpPr>
        <p:sp>
          <p:nvSpPr>
            <p:cNvPr id="115" name="正方形/長方形 114"/>
            <p:cNvSpPr/>
            <p:nvPr/>
          </p:nvSpPr>
          <p:spPr>
            <a:xfrm>
              <a:off x="5285501" y="8760285"/>
              <a:ext cx="1383586" cy="865775"/>
            </a:xfrm>
            <a:prstGeom prst="rect">
              <a:avLst/>
            </a:prstGeom>
            <a:solidFill>
              <a:schemeClr val="bg1"/>
            </a:solidFill>
            <a:ln w="254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テキスト ボックス 112"/>
            <p:cNvSpPr txBox="1"/>
            <p:nvPr/>
          </p:nvSpPr>
          <p:spPr>
            <a:xfrm>
              <a:off x="5384761" y="8779901"/>
              <a:ext cx="1284326" cy="830997"/>
            </a:xfrm>
            <a:prstGeom prst="rect">
              <a:avLst/>
            </a:prstGeom>
            <a:noFill/>
          </p:spPr>
          <p:txBody>
            <a:bodyPr wrap="none" rtlCol="0">
              <a:spAutoFit/>
            </a:bodyPr>
            <a:lstStyle/>
            <a:p>
              <a:r>
                <a:rPr kumimoji="1" lang="ja-JP" altLang="en-US" sz="1200" dirty="0">
                  <a:solidFill>
                    <a:schemeClr val="accent2"/>
                  </a:solidFill>
                  <a:latin typeface="HGP創英角ｺﾞｼｯｸUB" panose="020B0900000000000000" pitchFamily="50" charset="-128"/>
                  <a:ea typeface="HGP創英角ｺﾞｼｯｸUB" panose="020B0900000000000000" pitchFamily="50" charset="-128"/>
                </a:rPr>
                <a:t>地域によって</a:t>
              </a:r>
              <a:endParaRPr kumimoji="1" lang="en-US" altLang="ja-JP" sz="1200" dirty="0">
                <a:solidFill>
                  <a:schemeClr val="accent2"/>
                </a:solidFill>
                <a:latin typeface="HGP創英角ｺﾞｼｯｸUB" panose="020B0900000000000000" pitchFamily="50" charset="-128"/>
                <a:ea typeface="HGP創英角ｺﾞｼｯｸUB" panose="020B0900000000000000" pitchFamily="50" charset="-128"/>
              </a:endParaRPr>
            </a:p>
            <a:p>
              <a:r>
                <a:rPr kumimoji="1" lang="ja-JP" altLang="en-US" sz="1200" dirty="0">
                  <a:solidFill>
                    <a:schemeClr val="accent2"/>
                  </a:solidFill>
                  <a:latin typeface="HGP創英角ｺﾞｼｯｸUB" panose="020B0900000000000000" pitchFamily="50" charset="-128"/>
                  <a:ea typeface="HGP創英角ｺﾞｼｯｸUB" panose="020B0900000000000000" pitchFamily="50" charset="-128"/>
                </a:rPr>
                <a:t>色や模様など</a:t>
              </a:r>
              <a:endParaRPr kumimoji="1" lang="en-US" altLang="ja-JP" sz="1200" dirty="0">
                <a:solidFill>
                  <a:schemeClr val="accent2"/>
                </a:solidFill>
                <a:latin typeface="HGP創英角ｺﾞｼｯｸUB" panose="020B0900000000000000" pitchFamily="50" charset="-128"/>
                <a:ea typeface="HGP創英角ｺﾞｼｯｸUB" panose="020B0900000000000000" pitchFamily="50" charset="-128"/>
              </a:endParaRPr>
            </a:p>
            <a:p>
              <a:r>
                <a:rPr kumimoji="1" lang="ja-JP" altLang="en-US" sz="1200" dirty="0">
                  <a:solidFill>
                    <a:schemeClr val="accent2"/>
                  </a:solidFill>
                  <a:latin typeface="HGP創英角ｺﾞｼｯｸUB" panose="020B0900000000000000" pitchFamily="50" charset="-128"/>
                  <a:ea typeface="HGP創英角ｺﾞｼｯｸUB" panose="020B0900000000000000" pitchFamily="50" charset="-128"/>
                </a:rPr>
                <a:t>マップの示し方が</a:t>
              </a:r>
              <a:endParaRPr kumimoji="1" lang="en-US" altLang="ja-JP" sz="1200" dirty="0">
                <a:solidFill>
                  <a:schemeClr val="accent2"/>
                </a:solidFill>
                <a:latin typeface="HGP創英角ｺﾞｼｯｸUB" panose="020B0900000000000000" pitchFamily="50" charset="-128"/>
                <a:ea typeface="HGP創英角ｺﾞｼｯｸUB" panose="020B0900000000000000" pitchFamily="50" charset="-128"/>
              </a:endParaRPr>
            </a:p>
            <a:p>
              <a:r>
                <a:rPr kumimoji="1" lang="ja-JP" altLang="en-US" sz="1200" dirty="0">
                  <a:solidFill>
                    <a:schemeClr val="accent2"/>
                  </a:solidFill>
                  <a:latin typeface="HGP創英角ｺﾞｼｯｸUB" panose="020B0900000000000000" pitchFamily="50" charset="-128"/>
                  <a:ea typeface="HGP創英角ｺﾞｼｯｸUB" panose="020B0900000000000000" pitchFamily="50" charset="-128"/>
                </a:rPr>
                <a:t>異なります。</a:t>
              </a:r>
            </a:p>
          </p:txBody>
        </p:sp>
        <p:grpSp>
          <p:nvGrpSpPr>
            <p:cNvPr id="116" name="グループ化 115"/>
            <p:cNvGrpSpPr/>
            <p:nvPr/>
          </p:nvGrpSpPr>
          <p:grpSpPr>
            <a:xfrm>
              <a:off x="5131982" y="8565066"/>
              <a:ext cx="333415" cy="287427"/>
              <a:chOff x="386442" y="2464824"/>
              <a:chExt cx="505128" cy="435455"/>
            </a:xfrm>
          </p:grpSpPr>
          <p:sp>
            <p:nvSpPr>
              <p:cNvPr id="117" name="二等辺三角形 116"/>
              <p:cNvSpPr/>
              <p:nvPr/>
            </p:nvSpPr>
            <p:spPr>
              <a:xfrm>
                <a:off x="386442" y="2464824"/>
                <a:ext cx="505128" cy="435455"/>
              </a:xfrm>
              <a:prstGeom prst="triangle">
                <a:avLst/>
              </a:prstGeom>
              <a:solidFill>
                <a:schemeClr val="accent2"/>
              </a:solidFill>
              <a:ln w="2540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8" name="グループ化 117"/>
              <p:cNvGrpSpPr/>
              <p:nvPr/>
            </p:nvGrpSpPr>
            <p:grpSpPr>
              <a:xfrm>
                <a:off x="610041" y="2642256"/>
                <a:ext cx="57931" cy="200712"/>
                <a:chOff x="-1282885" y="3029731"/>
                <a:chExt cx="130360" cy="451657"/>
              </a:xfrm>
            </p:grpSpPr>
            <p:sp>
              <p:nvSpPr>
                <p:cNvPr id="119" name="台形 118"/>
                <p:cNvSpPr/>
                <p:nvPr/>
              </p:nvSpPr>
              <p:spPr>
                <a:xfrm rot="10800000">
                  <a:off x="-1282885" y="3029731"/>
                  <a:ext cx="130360" cy="347459"/>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正方形/長方形 119"/>
                <p:cNvSpPr/>
                <p:nvPr/>
              </p:nvSpPr>
              <p:spPr>
                <a:xfrm>
                  <a:off x="-1248661" y="3419475"/>
                  <a:ext cx="61913" cy="61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sp>
        <p:nvSpPr>
          <p:cNvPr id="173" name="テキスト ボックス 172">
            <a:extLst>
              <a:ext uri="{FF2B5EF4-FFF2-40B4-BE49-F238E27FC236}">
                <a16:creationId xmlns:a16="http://schemas.microsoft.com/office/drawing/2014/main" id="{B5714C99-FEF4-44AE-B700-3562DE934CD5}"/>
              </a:ext>
            </a:extLst>
          </p:cNvPr>
          <p:cNvSpPr txBox="1"/>
          <p:nvPr/>
        </p:nvSpPr>
        <p:spPr>
          <a:xfrm>
            <a:off x="4359851" y="8934152"/>
            <a:ext cx="2309236" cy="646331"/>
          </a:xfrm>
          <a:prstGeom prst="rect">
            <a:avLst/>
          </a:prstGeom>
          <a:noFill/>
        </p:spPr>
        <p:txBody>
          <a:bodyPr wrap="square">
            <a:spAutoFit/>
          </a:bodyPr>
          <a:lstStyle/>
          <a:p>
            <a:pPr marL="358775" indent="-358775" algn="just"/>
            <a:r>
              <a:rPr lang="ja-JP" altLang="en-US" sz="900" dirty="0">
                <a:effectLst/>
                <a:latin typeface="Arial" panose="020B0604020202020204" pitchFamily="34" charset="0"/>
                <a:ea typeface="ＭＳ Ｐゴシック" panose="020B0600070205080204" pitchFamily="50" charset="-128"/>
                <a:cs typeface="Arial" panose="020B0604020202020204" pitchFamily="34" charset="0"/>
              </a:rPr>
              <a:t>引用）</a:t>
            </a:r>
            <a:r>
              <a:rPr lang="en-US" altLang="ja-JP" sz="900" dirty="0">
                <a:effectLst/>
                <a:latin typeface="Arial" panose="020B0604020202020204" pitchFamily="34" charset="0"/>
                <a:ea typeface="ＭＳ Ｐゴシック" panose="020B0600070205080204" pitchFamily="50" charset="-128"/>
                <a:cs typeface="Arial" panose="020B0604020202020204" pitchFamily="34" charset="0"/>
              </a:rPr>
              <a:t>	</a:t>
            </a:r>
            <a:r>
              <a:rPr lang="zh-TW" altLang="en-US" sz="900" dirty="0">
                <a:effectLst/>
                <a:latin typeface="Arial" panose="020B0604020202020204" pitchFamily="34" charset="0"/>
                <a:ea typeface="ＭＳ Ｐゴシック" panose="020B0600070205080204" pitchFamily="50" charset="-128"/>
                <a:cs typeface="Arial" panose="020B0604020202020204" pitchFamily="34" charset="0"/>
              </a:rPr>
              <a:t>国土交通省近畿地方整備局豊岡河川国道事務所</a:t>
            </a:r>
            <a:r>
              <a:rPr lang="ja-JP" altLang="en-US" sz="900" dirty="0">
                <a:effectLst/>
                <a:latin typeface="Arial" panose="020B0604020202020204" pitchFamily="34" charset="0"/>
                <a:ea typeface="ＭＳ Ｐゴシック" panose="020B0600070205080204" pitchFamily="50" charset="-128"/>
                <a:cs typeface="Arial" panose="020B0604020202020204" pitchFamily="34" charset="0"/>
              </a:rPr>
              <a:t>　「円山川水系円山川・出石川・奈佐川洪水浸水想定区域図（想定最大規模）（</a:t>
            </a:r>
            <a:r>
              <a:rPr lang="en-US" altLang="ja-JP" sz="900" dirty="0">
                <a:effectLst/>
                <a:latin typeface="Arial" panose="020B0604020202020204" pitchFamily="34" charset="0"/>
                <a:ea typeface="ＭＳ Ｐゴシック" panose="020B0600070205080204" pitchFamily="50" charset="-128"/>
                <a:cs typeface="Arial" panose="020B0604020202020204" pitchFamily="34" charset="0"/>
              </a:rPr>
              <a:t>3/8</a:t>
            </a:r>
            <a:r>
              <a:rPr lang="ja-JP" altLang="en-US" sz="900" dirty="0">
                <a:effectLst/>
                <a:latin typeface="Arial" panose="020B0604020202020204" pitchFamily="34" charset="0"/>
                <a:ea typeface="ＭＳ Ｐゴシック" panose="020B0600070205080204" pitchFamily="50" charset="-128"/>
                <a:cs typeface="Arial" panose="020B0604020202020204" pitchFamily="34" charset="0"/>
              </a:rPr>
              <a:t>）」</a:t>
            </a:r>
          </a:p>
        </p:txBody>
      </p:sp>
      <p:pic>
        <p:nvPicPr>
          <p:cNvPr id="10" name="図 9">
            <a:extLst>
              <a:ext uri="{FF2B5EF4-FFF2-40B4-BE49-F238E27FC236}">
                <a16:creationId xmlns:a16="http://schemas.microsoft.com/office/drawing/2014/main" id="{DEF553B5-F1AB-463B-9EDF-1C4BE2B5AA18}"/>
              </a:ext>
            </a:extLst>
          </p:cNvPr>
          <p:cNvPicPr>
            <a:picLocks noChangeAspect="1"/>
          </p:cNvPicPr>
          <p:nvPr/>
        </p:nvPicPr>
        <p:blipFill>
          <a:blip r:embed="rId9"/>
          <a:stretch>
            <a:fillRect/>
          </a:stretch>
        </p:blipFill>
        <p:spPr>
          <a:xfrm>
            <a:off x="1003544" y="7620344"/>
            <a:ext cx="3289355" cy="2098304"/>
          </a:xfrm>
          <a:prstGeom prst="rect">
            <a:avLst/>
          </a:prstGeom>
        </p:spPr>
      </p:pic>
    </p:spTree>
    <p:extLst>
      <p:ext uri="{BB962C8B-B14F-4D97-AF65-F5344CB8AC3E}">
        <p14:creationId xmlns:p14="http://schemas.microsoft.com/office/powerpoint/2010/main" val="1234108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7AED6486-E26A-460A-A89B-84622DB157F7}"/>
              </a:ext>
            </a:extLst>
          </p:cNvPr>
          <p:cNvPicPr>
            <a:picLocks noChangeAspect="1"/>
          </p:cNvPicPr>
          <p:nvPr/>
        </p:nvPicPr>
        <p:blipFill rotWithShape="1">
          <a:blip r:embed="rId2"/>
          <a:srcRect l="4159" r="54175"/>
          <a:stretch/>
        </p:blipFill>
        <p:spPr>
          <a:xfrm>
            <a:off x="3926977" y="4209192"/>
            <a:ext cx="2700000" cy="2024999"/>
          </a:xfrm>
          <a:prstGeom prst="rect">
            <a:avLst/>
          </a:prstGeom>
          <a:ln>
            <a:solidFill>
              <a:schemeClr val="tx1"/>
            </a:solidFill>
          </a:ln>
        </p:spPr>
      </p:pic>
      <p:sp>
        <p:nvSpPr>
          <p:cNvPr id="67" name="正方形/長方形 66">
            <a:extLst>
              <a:ext uri="{FF2B5EF4-FFF2-40B4-BE49-F238E27FC236}">
                <a16:creationId xmlns:a16="http://schemas.microsoft.com/office/drawing/2014/main" id="{47B4A6CD-AFAA-4593-BC8E-6DF02A55789E}"/>
              </a:ext>
            </a:extLst>
          </p:cNvPr>
          <p:cNvSpPr/>
          <p:nvPr/>
        </p:nvSpPr>
        <p:spPr>
          <a:xfrm>
            <a:off x="477000" y="7353827"/>
            <a:ext cx="5904000" cy="1116000"/>
          </a:xfrm>
          <a:prstGeom prst="rect">
            <a:avLst/>
          </a:prstGeom>
          <a:solidFill>
            <a:schemeClr val="bg1"/>
          </a:solidFill>
          <a:ln w="88900" cmpd="thickThin">
            <a:solidFill>
              <a:srgbClr val="46A5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正方形/長方形 1"/>
          <p:cNvSpPr/>
          <p:nvPr/>
        </p:nvSpPr>
        <p:spPr>
          <a:xfrm>
            <a:off x="2097777" y="152398"/>
            <a:ext cx="301636" cy="301636"/>
          </a:xfrm>
          <a:prstGeom prst="rect">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Arial Black" panose="020B0A04020102020204" pitchFamily="34" charset="0"/>
              </a:rPr>
              <a:t>1</a:t>
            </a:r>
            <a:endParaRPr kumimoji="1" lang="ja-JP" altLang="en-US" dirty="0">
              <a:latin typeface="Arial Black" panose="020B0A04020102020204" pitchFamily="34" charset="0"/>
            </a:endParaRPr>
          </a:p>
        </p:txBody>
      </p:sp>
      <p:sp>
        <p:nvSpPr>
          <p:cNvPr id="3" name="テキスト ボックス 2"/>
          <p:cNvSpPr txBox="1"/>
          <p:nvPr/>
        </p:nvSpPr>
        <p:spPr>
          <a:xfrm>
            <a:off x="2362056" y="161491"/>
            <a:ext cx="3756156" cy="923330"/>
          </a:xfrm>
          <a:prstGeom prst="rect">
            <a:avLst/>
          </a:prstGeom>
          <a:noFill/>
        </p:spPr>
        <p:txBody>
          <a:bodyPr wrap="none" rtlCol="0">
            <a:spAutoFit/>
          </a:bodyPr>
          <a:lstStyle/>
          <a:p>
            <a:r>
              <a:rPr kumimoji="1" lang="ja-JP" altLang="en-US" sz="1300" dirty="0">
                <a:solidFill>
                  <a:srgbClr val="49647F"/>
                </a:solidFill>
                <a:latin typeface="+mn-ea"/>
              </a:rPr>
              <a:t>ハザードマップの使い方を学ぼう。</a:t>
            </a:r>
            <a:endParaRPr kumimoji="1" lang="en-US" altLang="ja-JP" sz="1300" dirty="0">
              <a:solidFill>
                <a:srgbClr val="49647F"/>
              </a:solidFill>
              <a:latin typeface="+mn-ea"/>
            </a:endParaRPr>
          </a:p>
          <a:p>
            <a:pPr>
              <a:spcBef>
                <a:spcPts val="900"/>
              </a:spcBef>
            </a:pPr>
            <a:r>
              <a:rPr lang="ja-JP" altLang="en-US" sz="1300" dirty="0">
                <a:solidFill>
                  <a:srgbClr val="49647F"/>
                </a:solidFill>
                <a:latin typeface="+mn-ea"/>
              </a:rPr>
              <a:t>状況に応じた具体的な避難行動について考えよう。</a:t>
            </a:r>
            <a:endParaRPr lang="en-US" altLang="ja-JP" sz="1300" dirty="0">
              <a:solidFill>
                <a:srgbClr val="49647F"/>
              </a:solidFill>
              <a:latin typeface="+mn-ea"/>
            </a:endParaRPr>
          </a:p>
          <a:p>
            <a:pPr>
              <a:spcBef>
                <a:spcPts val="900"/>
              </a:spcBef>
            </a:pPr>
            <a:r>
              <a:rPr lang="ja-JP" altLang="en-US" sz="1300" dirty="0">
                <a:solidFill>
                  <a:srgbClr val="49647F"/>
                </a:solidFill>
                <a:latin typeface="+mn-ea"/>
              </a:rPr>
              <a:t>水害時の避難のポイントについて確認しよう。</a:t>
            </a:r>
            <a:endParaRPr kumimoji="1" lang="ja-JP" altLang="en-US" sz="1300" dirty="0">
              <a:solidFill>
                <a:srgbClr val="49647F"/>
              </a:solidFill>
              <a:latin typeface="+mn-ea"/>
            </a:endParaRPr>
          </a:p>
        </p:txBody>
      </p:sp>
      <p:sp>
        <p:nvSpPr>
          <p:cNvPr id="10" name="正方形/長方形 9"/>
          <p:cNvSpPr/>
          <p:nvPr/>
        </p:nvSpPr>
        <p:spPr>
          <a:xfrm>
            <a:off x="2097777" y="467286"/>
            <a:ext cx="301636" cy="301636"/>
          </a:xfrm>
          <a:prstGeom prst="rect">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Arial Black" panose="020B0A04020102020204" pitchFamily="34" charset="0"/>
              </a:rPr>
              <a:t>2</a:t>
            </a:r>
            <a:endParaRPr kumimoji="1" lang="ja-JP" altLang="en-US" dirty="0">
              <a:latin typeface="Arial Black" panose="020B0A04020102020204" pitchFamily="34" charset="0"/>
            </a:endParaRPr>
          </a:p>
        </p:txBody>
      </p:sp>
      <p:sp>
        <p:nvSpPr>
          <p:cNvPr id="13" name="正方形/長方形 12"/>
          <p:cNvSpPr/>
          <p:nvPr/>
        </p:nvSpPr>
        <p:spPr>
          <a:xfrm>
            <a:off x="2097777" y="782173"/>
            <a:ext cx="301636" cy="301636"/>
          </a:xfrm>
          <a:prstGeom prst="rect">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Arial Black" panose="020B0A04020102020204" pitchFamily="34" charset="0"/>
              </a:rPr>
              <a:t>3</a:t>
            </a:r>
            <a:endParaRPr kumimoji="1" lang="ja-JP" altLang="en-US" dirty="0">
              <a:latin typeface="Arial Black" panose="020B0A04020102020204" pitchFamily="34" charset="0"/>
            </a:endParaRPr>
          </a:p>
        </p:txBody>
      </p:sp>
      <p:sp>
        <p:nvSpPr>
          <p:cNvPr id="28" name="正方形/長方形 27"/>
          <p:cNvSpPr/>
          <p:nvPr/>
        </p:nvSpPr>
        <p:spPr>
          <a:xfrm>
            <a:off x="188912" y="4209192"/>
            <a:ext cx="3240088" cy="319280"/>
          </a:xfrm>
          <a:prstGeom prst="rect">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150813" y="4218173"/>
            <a:ext cx="2901756" cy="292388"/>
          </a:xfrm>
          <a:prstGeom prst="rect">
            <a:avLst/>
          </a:prstGeom>
          <a:noFill/>
        </p:spPr>
        <p:txBody>
          <a:bodyPr wrap="none" rtlCol="0">
            <a:spAutoFit/>
          </a:bodyPr>
          <a:lstStyle/>
          <a:p>
            <a:r>
              <a:rPr lang="ja-JP" altLang="en-US" sz="1300" dirty="0">
                <a:solidFill>
                  <a:schemeClr val="bg1"/>
                </a:solidFill>
                <a:latin typeface="HGP創英角ｺﾞｼｯｸUB" panose="020B0900000000000000" pitchFamily="50" charset="-128"/>
                <a:ea typeface="HGP創英角ｺﾞｼｯｸUB" panose="020B0900000000000000" pitchFamily="50" charset="-128"/>
              </a:rPr>
              <a:t>ハザードマップどおりになるとは限らない</a:t>
            </a:r>
            <a:endParaRPr kumimoji="1" lang="ja-JP" altLang="en-US" sz="13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30" name="テキスト ボックス 29"/>
          <p:cNvSpPr txBox="1"/>
          <p:nvPr/>
        </p:nvSpPr>
        <p:spPr>
          <a:xfrm>
            <a:off x="1587147" y="1318968"/>
            <a:ext cx="4968000" cy="846899"/>
          </a:xfrm>
          <a:prstGeom prst="rect">
            <a:avLst/>
          </a:prstGeom>
          <a:noFill/>
        </p:spPr>
        <p:txBody>
          <a:bodyPr wrap="square" lIns="0" tIns="0" rIns="0" bIns="0" rtlCol="0">
            <a:spAutoFit/>
          </a:bodyPr>
          <a:lstStyle/>
          <a:p>
            <a:pPr indent="144000" algn="just">
              <a:lnSpc>
                <a:spcPct val="120000"/>
              </a:lnSpc>
            </a:pPr>
            <a:r>
              <a:rPr kumimoji="1" lang="ja-JP" altLang="en-US" sz="1150" dirty="0">
                <a:latin typeface="ＭＳ 明朝" panose="02020609040205080304" pitchFamily="17" charset="-128"/>
                <a:ea typeface="ＭＳ 明朝" panose="02020609040205080304" pitchFamily="17" charset="-128"/>
              </a:rPr>
              <a:t>また、豊岡市の水害・土砂防災マップには、</a:t>
            </a:r>
            <a:r>
              <a:rPr lang="ja-JP" altLang="en-US" sz="1150" dirty="0">
                <a:latin typeface="ＭＳ 明朝" panose="02020609040205080304" pitchFamily="17" charset="-128"/>
                <a:ea typeface="ＭＳ 明朝" panose="02020609040205080304" pitchFamily="17" charset="-128"/>
              </a:rPr>
              <a:t>水害</a:t>
            </a:r>
            <a:r>
              <a:rPr kumimoji="1" lang="ja-JP" altLang="en-US" sz="1150" dirty="0">
                <a:latin typeface="ＭＳ 明朝" panose="02020609040205080304" pitchFamily="17" charset="-128"/>
                <a:ea typeface="ＭＳ 明朝" panose="02020609040205080304" pitchFamily="17" charset="-128"/>
              </a:rPr>
              <a:t>時にスムーズな避難行動をとることができるよう避難先も示されています。</a:t>
            </a:r>
            <a:endParaRPr kumimoji="1" lang="en-US" altLang="ja-JP" sz="1150" dirty="0">
              <a:latin typeface="ＭＳ 明朝" panose="02020609040205080304" pitchFamily="17" charset="-128"/>
              <a:ea typeface="ＭＳ 明朝" panose="02020609040205080304" pitchFamily="17" charset="-128"/>
            </a:endParaRPr>
          </a:p>
          <a:p>
            <a:pPr indent="144000" algn="just">
              <a:lnSpc>
                <a:spcPct val="120000"/>
              </a:lnSpc>
              <a:spcBef>
                <a:spcPts val="150"/>
              </a:spcBef>
            </a:pPr>
            <a:r>
              <a:rPr lang="ja-JP" altLang="en-US" sz="1150" dirty="0">
                <a:solidFill>
                  <a:schemeClr val="accent2"/>
                </a:solidFill>
                <a:latin typeface="HGP創英角ｺﾞｼｯｸUB" panose="020B0900000000000000" pitchFamily="50" charset="-128"/>
                <a:ea typeface="HGP創英角ｺﾞｼｯｸUB" panose="020B0900000000000000" pitchFamily="50" charset="-128"/>
              </a:rPr>
              <a:t>浸水の中を移動することはとても危険</a:t>
            </a:r>
            <a:r>
              <a:rPr lang="ja-JP" altLang="en-US" sz="1150" dirty="0">
                <a:latin typeface="ＭＳ 明朝" panose="02020609040205080304" pitchFamily="17" charset="-128"/>
                <a:ea typeface="ＭＳ 明朝" panose="02020609040205080304" pitchFamily="17" charset="-128"/>
              </a:rPr>
              <a:t>です。いざというときに慌てないように</a:t>
            </a:r>
            <a:r>
              <a:rPr kumimoji="1" lang="ja-JP" altLang="en-US" sz="1150" dirty="0">
                <a:solidFill>
                  <a:schemeClr val="accent2"/>
                </a:solidFill>
                <a:latin typeface="HGP創英角ｺﾞｼｯｸUB" panose="020B0900000000000000" pitchFamily="50" charset="-128"/>
                <a:ea typeface="HGP創英角ｺﾞｼｯｸUB" panose="020B0900000000000000" pitchFamily="50" charset="-128"/>
              </a:rPr>
              <a:t>事前に避難経路と避難先を考えておくことが大切</a:t>
            </a:r>
            <a:r>
              <a:rPr kumimoji="1" lang="ja-JP" altLang="en-US" sz="1150" dirty="0">
                <a:latin typeface="ＭＳ 明朝" panose="02020609040205080304" pitchFamily="17" charset="-128"/>
                <a:ea typeface="ＭＳ 明朝" panose="02020609040205080304" pitchFamily="17" charset="-128"/>
              </a:rPr>
              <a:t>です。</a:t>
            </a:r>
            <a:endParaRPr kumimoji="1" lang="en-US" altLang="ja-JP" sz="1150" dirty="0">
              <a:latin typeface="ＭＳ 明朝" panose="02020609040205080304" pitchFamily="17" charset="-128"/>
              <a:ea typeface="ＭＳ 明朝" panose="02020609040205080304" pitchFamily="17" charset="-128"/>
            </a:endParaRPr>
          </a:p>
        </p:txBody>
      </p:sp>
      <p:sp>
        <p:nvSpPr>
          <p:cNvPr id="31" name="テキスト ボックス 30"/>
          <p:cNvSpPr txBox="1"/>
          <p:nvPr/>
        </p:nvSpPr>
        <p:spPr>
          <a:xfrm>
            <a:off x="188912" y="4561379"/>
            <a:ext cx="3240088" cy="701218"/>
          </a:xfrm>
          <a:prstGeom prst="rect">
            <a:avLst/>
          </a:prstGeom>
          <a:noFill/>
        </p:spPr>
        <p:txBody>
          <a:bodyPr wrap="square" lIns="36000" rIns="36000" rtlCol="0">
            <a:spAutoFit/>
          </a:bodyPr>
          <a:lstStyle/>
          <a:p>
            <a:pPr indent="144000" algn="just">
              <a:lnSpc>
                <a:spcPct val="120000"/>
              </a:lnSpc>
            </a:pPr>
            <a:r>
              <a:rPr kumimoji="1" lang="ja-JP" altLang="en-US" sz="1150" dirty="0">
                <a:latin typeface="ＭＳ 明朝" panose="02020609040205080304" pitchFamily="17" charset="-128"/>
                <a:ea typeface="ＭＳ 明朝" panose="02020609040205080304" pitchFamily="17" charset="-128"/>
              </a:rPr>
              <a:t>ハザードマップは、災害による被害の予想地図ですが、地図どおりの水害が</a:t>
            </a:r>
            <a:r>
              <a:rPr lang="ja-JP" altLang="en-US" sz="1150" dirty="0">
                <a:latin typeface="ＭＳ 明朝" panose="02020609040205080304" pitchFamily="17" charset="-128"/>
                <a:ea typeface="ＭＳ 明朝" panose="02020609040205080304" pitchFamily="17" charset="-128"/>
              </a:rPr>
              <a:t>起こるとは限りません。</a:t>
            </a:r>
            <a:endParaRPr lang="en-US" altLang="ja-JP" sz="1150" dirty="0">
              <a:latin typeface="ＭＳ 明朝" panose="02020609040205080304" pitchFamily="17" charset="-128"/>
              <a:ea typeface="ＭＳ 明朝" panose="02020609040205080304" pitchFamily="17" charset="-128"/>
            </a:endParaRPr>
          </a:p>
        </p:txBody>
      </p:sp>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100" y="1229347"/>
            <a:ext cx="1060293" cy="1060293"/>
          </a:xfrm>
          <a:prstGeom prst="rect">
            <a:avLst/>
          </a:prstGeom>
        </p:spPr>
      </p:pic>
      <p:sp>
        <p:nvSpPr>
          <p:cNvPr id="32" name="テキスト ボックス 31"/>
          <p:cNvSpPr txBox="1"/>
          <p:nvPr/>
        </p:nvSpPr>
        <p:spPr>
          <a:xfrm>
            <a:off x="1251262" y="7818044"/>
            <a:ext cx="1608133" cy="307777"/>
          </a:xfrm>
          <a:prstGeom prst="rect">
            <a:avLst/>
          </a:prstGeom>
          <a:noFill/>
        </p:spPr>
        <p:txBody>
          <a:bodyPr wrap="none" rtlCol="0">
            <a:spAutoFit/>
          </a:bodyPr>
          <a:lstStyle/>
          <a:p>
            <a:r>
              <a:rPr lang="ja-JP" altLang="en-US" sz="1400" dirty="0">
                <a:solidFill>
                  <a:srgbClr val="46A5D8"/>
                </a:solidFill>
                <a:latin typeface="HGP創英角ｺﾞｼｯｸUB" panose="020B0900000000000000" pitchFamily="50" charset="-128"/>
                <a:ea typeface="HGP創英角ｺﾞｼｯｸUB" panose="020B0900000000000000" pitchFamily="50" charset="-128"/>
              </a:rPr>
              <a:t>水害時の避難行動</a:t>
            </a:r>
            <a:endParaRPr kumimoji="1" lang="ja-JP" altLang="en-US" sz="1400" dirty="0">
              <a:solidFill>
                <a:srgbClr val="46A5D8"/>
              </a:solidFill>
              <a:latin typeface="HGP創英角ｺﾞｼｯｸUB" panose="020B0900000000000000" pitchFamily="50" charset="-128"/>
              <a:ea typeface="HGP創英角ｺﾞｼｯｸUB" panose="020B0900000000000000" pitchFamily="50" charset="-128"/>
            </a:endParaRPr>
          </a:p>
        </p:txBody>
      </p:sp>
      <p:sp>
        <p:nvSpPr>
          <p:cNvPr id="33" name="テキスト ボックス 32"/>
          <p:cNvSpPr txBox="1"/>
          <p:nvPr/>
        </p:nvSpPr>
        <p:spPr>
          <a:xfrm>
            <a:off x="3251829" y="7713659"/>
            <a:ext cx="3016931" cy="644022"/>
          </a:xfrm>
          <a:prstGeom prst="rect">
            <a:avLst/>
          </a:prstGeom>
          <a:noFill/>
        </p:spPr>
        <p:txBody>
          <a:bodyPr wrap="square" rtlCol="0">
            <a:spAutoFit/>
          </a:bodyPr>
          <a:lstStyle/>
          <a:p>
            <a:pPr>
              <a:lnSpc>
                <a:spcPct val="120000"/>
              </a:lnSpc>
            </a:pPr>
            <a:r>
              <a:rPr kumimoji="1" lang="ja-JP" altLang="en-US" sz="1600" dirty="0">
                <a:latin typeface="HGP創英角ｺﾞｼｯｸUB" panose="020B0900000000000000" pitchFamily="50" charset="-128"/>
                <a:ea typeface="HGP創英角ｺﾞｼｯｸUB" panose="020B0900000000000000" pitchFamily="50" charset="-128"/>
              </a:rPr>
              <a:t>状況に応じて</a:t>
            </a:r>
            <a:endParaRPr kumimoji="1" lang="en-US" altLang="ja-JP" sz="1600" dirty="0">
              <a:latin typeface="HGP創英角ｺﾞｼｯｸUB" panose="020B0900000000000000" pitchFamily="50" charset="-128"/>
              <a:ea typeface="HGP創英角ｺﾞｼｯｸUB" panose="020B0900000000000000" pitchFamily="50" charset="-128"/>
            </a:endParaRPr>
          </a:p>
          <a:p>
            <a:pPr>
              <a:lnSpc>
                <a:spcPct val="120000"/>
              </a:lnSpc>
            </a:pPr>
            <a:r>
              <a:rPr kumimoji="1" lang="ja-JP" altLang="en-US" sz="1600" dirty="0">
                <a:latin typeface="HGP創英角ｺﾞｼｯｸUB" panose="020B0900000000000000" pitchFamily="50" charset="-128"/>
                <a:ea typeface="HGP創英角ｺﾞｼｯｸUB" panose="020B0900000000000000" pitchFamily="50" charset="-128"/>
              </a:rPr>
              <a:t>より安全な行動を考え、とること</a:t>
            </a:r>
            <a:endParaRPr kumimoji="1" lang="en-US" altLang="ja-JP" sz="1600" dirty="0">
              <a:solidFill>
                <a:schemeClr val="accent2"/>
              </a:solidFill>
              <a:latin typeface="HGP創英角ｺﾞｼｯｸUB" panose="020B0900000000000000" pitchFamily="50" charset="-128"/>
              <a:ea typeface="HGP創英角ｺﾞｼｯｸUB" panose="020B0900000000000000" pitchFamily="50" charset="-128"/>
            </a:endParaRPr>
          </a:p>
        </p:txBody>
      </p:sp>
      <p:cxnSp>
        <p:nvCxnSpPr>
          <p:cNvPr id="34" name="直線コネクタ 33"/>
          <p:cNvCxnSpPr/>
          <p:nvPr/>
        </p:nvCxnSpPr>
        <p:spPr>
          <a:xfrm>
            <a:off x="772789" y="8090961"/>
            <a:ext cx="2399766" cy="0"/>
          </a:xfrm>
          <a:prstGeom prst="line">
            <a:avLst/>
          </a:prstGeom>
          <a:ln w="25400">
            <a:solidFill>
              <a:srgbClr val="46A5D8"/>
            </a:solidFill>
          </a:ln>
        </p:spPr>
        <p:style>
          <a:lnRef idx="1">
            <a:schemeClr val="accent1"/>
          </a:lnRef>
          <a:fillRef idx="0">
            <a:schemeClr val="accent1"/>
          </a:fillRef>
          <a:effectRef idx="0">
            <a:schemeClr val="accent1"/>
          </a:effectRef>
          <a:fontRef idx="minor">
            <a:schemeClr val="tx1"/>
          </a:fontRef>
        </p:style>
      </p:cxnSp>
      <p:grpSp>
        <p:nvGrpSpPr>
          <p:cNvPr id="37" name="グループ化 36"/>
          <p:cNvGrpSpPr/>
          <p:nvPr/>
        </p:nvGrpSpPr>
        <p:grpSpPr>
          <a:xfrm>
            <a:off x="980024" y="7154267"/>
            <a:ext cx="1729189" cy="551648"/>
            <a:chOff x="2761955" y="7049645"/>
            <a:chExt cx="1729189" cy="551648"/>
          </a:xfrm>
        </p:grpSpPr>
        <p:sp>
          <p:nvSpPr>
            <p:cNvPr id="38" name="円/楕円 37"/>
            <p:cNvSpPr/>
            <p:nvPr/>
          </p:nvSpPr>
          <p:spPr>
            <a:xfrm>
              <a:off x="3217931" y="7064166"/>
              <a:ext cx="382630" cy="382630"/>
            </a:xfrm>
            <a:prstGeom prst="ellipse">
              <a:avLst/>
            </a:prstGeom>
            <a:solidFill>
              <a:srgbClr val="46A5D8"/>
            </a:solidFill>
            <a:ln w="25400">
              <a:solidFill>
                <a:srgbClr val="46A5D8"/>
              </a:solidFill>
            </a:ln>
            <a:effectLst>
              <a:outerShdw blurRad="254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C7900"/>
                </a:solidFill>
              </a:endParaRPr>
            </a:p>
          </p:txBody>
        </p:sp>
        <p:sp>
          <p:nvSpPr>
            <p:cNvPr id="39" name="テキスト ボックス 38"/>
            <p:cNvSpPr txBox="1"/>
            <p:nvPr/>
          </p:nvSpPr>
          <p:spPr>
            <a:xfrm>
              <a:off x="3232360" y="7049645"/>
              <a:ext cx="365806" cy="369332"/>
            </a:xfrm>
            <a:prstGeom prst="rect">
              <a:avLst/>
            </a:prstGeom>
            <a:noFill/>
          </p:spPr>
          <p:txBody>
            <a:bodyPr wrap="none" rtlCol="0">
              <a:spAutoFit/>
            </a:bodyPr>
            <a:lstStyle/>
            <a:p>
              <a:r>
                <a:rPr lang="ja-JP" altLang="en-US" dirty="0">
                  <a:solidFill>
                    <a:schemeClr val="bg1"/>
                  </a:solidFill>
                  <a:latin typeface="HGP創英角ｺﾞｼｯｸUB" panose="020B0900000000000000" pitchFamily="50" charset="-128"/>
                  <a:ea typeface="HGP創英角ｺﾞｼｯｸUB" panose="020B0900000000000000" pitchFamily="50" charset="-128"/>
                </a:rPr>
                <a:t>イ</a:t>
              </a:r>
              <a:endParaRPr kumimoji="1"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40" name="円/楕円 39"/>
            <p:cNvSpPr/>
            <p:nvPr/>
          </p:nvSpPr>
          <p:spPr>
            <a:xfrm>
              <a:off x="3657472" y="7218663"/>
              <a:ext cx="382630" cy="382630"/>
            </a:xfrm>
            <a:prstGeom prst="ellipse">
              <a:avLst/>
            </a:prstGeom>
            <a:solidFill>
              <a:schemeClr val="bg1"/>
            </a:solidFill>
            <a:ln w="25400">
              <a:solidFill>
                <a:srgbClr val="46A5D8"/>
              </a:solidFill>
            </a:ln>
            <a:effectLst>
              <a:outerShdw blurRad="254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3672881" y="7204142"/>
              <a:ext cx="388248" cy="369332"/>
            </a:xfrm>
            <a:prstGeom prst="rect">
              <a:avLst/>
            </a:prstGeom>
            <a:noFill/>
          </p:spPr>
          <p:txBody>
            <a:bodyPr wrap="none" rtlCol="0">
              <a:spAutoFit/>
            </a:bodyPr>
            <a:lstStyle/>
            <a:p>
              <a:r>
                <a:rPr lang="ja-JP" altLang="en-US" dirty="0">
                  <a:solidFill>
                    <a:srgbClr val="46A5D8"/>
                  </a:solidFill>
                  <a:latin typeface="HGP創英角ｺﾞｼｯｸUB" panose="020B0900000000000000" pitchFamily="50" charset="-128"/>
                  <a:ea typeface="HGP創英角ｺﾞｼｯｸUB" panose="020B0900000000000000" pitchFamily="50" charset="-128"/>
                </a:rPr>
                <a:t>ン</a:t>
              </a:r>
              <a:endParaRPr kumimoji="1" lang="ja-JP" altLang="en-US" dirty="0">
                <a:solidFill>
                  <a:srgbClr val="46A5D8"/>
                </a:solidFill>
                <a:latin typeface="HGP創英角ｺﾞｼｯｸUB" panose="020B0900000000000000" pitchFamily="50" charset="-128"/>
                <a:ea typeface="HGP創英角ｺﾞｼｯｸUB" panose="020B0900000000000000" pitchFamily="50" charset="-128"/>
              </a:endParaRPr>
            </a:p>
          </p:txBody>
        </p:sp>
        <p:sp>
          <p:nvSpPr>
            <p:cNvPr id="42" name="円/楕円 41"/>
            <p:cNvSpPr/>
            <p:nvPr/>
          </p:nvSpPr>
          <p:spPr>
            <a:xfrm>
              <a:off x="2761955" y="7158454"/>
              <a:ext cx="382630" cy="382630"/>
            </a:xfrm>
            <a:prstGeom prst="ellipse">
              <a:avLst/>
            </a:prstGeom>
            <a:solidFill>
              <a:schemeClr val="bg1"/>
            </a:solidFill>
            <a:ln w="25400">
              <a:solidFill>
                <a:srgbClr val="46A5D8"/>
              </a:solidFill>
            </a:ln>
            <a:effectLst>
              <a:outerShdw blurRad="254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p:cNvSpPr txBox="1"/>
            <p:nvPr/>
          </p:nvSpPr>
          <p:spPr>
            <a:xfrm>
              <a:off x="2765725" y="7143933"/>
              <a:ext cx="394660" cy="369332"/>
            </a:xfrm>
            <a:prstGeom prst="rect">
              <a:avLst/>
            </a:prstGeom>
            <a:noFill/>
          </p:spPr>
          <p:txBody>
            <a:bodyPr wrap="none" rtlCol="0">
              <a:spAutoFit/>
            </a:bodyPr>
            <a:lstStyle/>
            <a:p>
              <a:r>
                <a:rPr lang="ja-JP" altLang="en-US" dirty="0">
                  <a:solidFill>
                    <a:srgbClr val="46A5D8"/>
                  </a:solidFill>
                  <a:latin typeface="HGP創英角ｺﾞｼｯｸUB" panose="020B0900000000000000" pitchFamily="50" charset="-128"/>
                  <a:ea typeface="HGP創英角ｺﾞｼｯｸUB" panose="020B0900000000000000" pitchFamily="50" charset="-128"/>
                </a:rPr>
                <a:t>ポ</a:t>
              </a:r>
              <a:endParaRPr kumimoji="1" lang="ja-JP" altLang="en-US" dirty="0">
                <a:solidFill>
                  <a:srgbClr val="46A5D8"/>
                </a:solidFill>
                <a:latin typeface="HGP創英角ｺﾞｼｯｸUB" panose="020B0900000000000000" pitchFamily="50" charset="-128"/>
                <a:ea typeface="HGP創英角ｺﾞｼｯｸUB" panose="020B0900000000000000" pitchFamily="50" charset="-128"/>
              </a:endParaRPr>
            </a:p>
          </p:txBody>
        </p:sp>
        <p:sp>
          <p:nvSpPr>
            <p:cNvPr id="44" name="円/楕円 43"/>
            <p:cNvSpPr/>
            <p:nvPr/>
          </p:nvSpPr>
          <p:spPr>
            <a:xfrm>
              <a:off x="4108514" y="7178671"/>
              <a:ext cx="382630" cy="382630"/>
            </a:xfrm>
            <a:prstGeom prst="ellipse">
              <a:avLst/>
            </a:prstGeom>
            <a:solidFill>
              <a:srgbClr val="46A5D8"/>
            </a:solidFill>
            <a:ln w="25400">
              <a:solidFill>
                <a:srgbClr val="46A5D8"/>
              </a:solidFill>
            </a:ln>
            <a:effectLst>
              <a:outerShdw blurRad="254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C7900"/>
                </a:solidFill>
              </a:endParaRPr>
            </a:p>
          </p:txBody>
        </p:sp>
        <p:sp>
          <p:nvSpPr>
            <p:cNvPr id="45" name="テキスト ボックス 44"/>
            <p:cNvSpPr txBox="1"/>
            <p:nvPr/>
          </p:nvSpPr>
          <p:spPr>
            <a:xfrm>
              <a:off x="4152901" y="7170799"/>
              <a:ext cx="327334" cy="369332"/>
            </a:xfrm>
            <a:prstGeom prst="rect">
              <a:avLst/>
            </a:prstGeom>
            <a:noFill/>
          </p:spPr>
          <p:txBody>
            <a:bodyPr wrap="none" rtlCol="0">
              <a:spAutoFit/>
            </a:bodyPr>
            <a:lstStyle/>
            <a:p>
              <a:r>
                <a:rPr kumimoji="1" lang="ja-JP" altLang="en-US" dirty="0">
                  <a:solidFill>
                    <a:schemeClr val="bg1"/>
                  </a:solidFill>
                  <a:latin typeface="HGP創英角ｺﾞｼｯｸUB" panose="020B0900000000000000" pitchFamily="50" charset="-128"/>
                  <a:ea typeface="HGP創英角ｺﾞｼｯｸUB" panose="020B0900000000000000" pitchFamily="50" charset="-128"/>
                </a:rPr>
                <a:t>ト</a:t>
              </a:r>
            </a:p>
          </p:txBody>
        </p:sp>
      </p:grpSp>
      <p:grpSp>
        <p:nvGrpSpPr>
          <p:cNvPr id="46" name="グループ化 45"/>
          <p:cNvGrpSpPr/>
          <p:nvPr/>
        </p:nvGrpSpPr>
        <p:grpSpPr>
          <a:xfrm rot="7767214" flipH="1">
            <a:off x="659478" y="7378881"/>
            <a:ext cx="227443" cy="424170"/>
            <a:chOff x="5354617" y="5611124"/>
            <a:chExt cx="496800" cy="926507"/>
          </a:xfrm>
        </p:grpSpPr>
        <p:sp>
          <p:nvSpPr>
            <p:cNvPr id="47" name="二等辺三角形 46"/>
            <p:cNvSpPr/>
            <p:nvPr/>
          </p:nvSpPr>
          <p:spPr>
            <a:xfrm>
              <a:off x="5354617" y="5611124"/>
              <a:ext cx="495198" cy="290857"/>
            </a:xfrm>
            <a:prstGeom prst="triangle">
              <a:avLst/>
            </a:prstGeom>
            <a:solidFill>
              <a:srgbClr val="46A5D8"/>
            </a:solidFill>
            <a:ln cap="rnd">
              <a:solidFill>
                <a:srgbClr val="46A5D8"/>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p:cNvSpPr/>
            <p:nvPr/>
          </p:nvSpPr>
          <p:spPr>
            <a:xfrm>
              <a:off x="5354617" y="5954471"/>
              <a:ext cx="496800" cy="583160"/>
            </a:xfrm>
            <a:prstGeom prst="rect">
              <a:avLst/>
            </a:prstGeom>
            <a:solidFill>
              <a:srgbClr val="46A5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p:cNvSpPr/>
            <p:nvPr/>
          </p:nvSpPr>
          <p:spPr>
            <a:xfrm>
              <a:off x="5463715" y="5954471"/>
              <a:ext cx="69056" cy="521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p:cNvSpPr/>
            <p:nvPr/>
          </p:nvSpPr>
          <p:spPr>
            <a:xfrm>
              <a:off x="5670885" y="5954471"/>
              <a:ext cx="69056" cy="521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1" name="直角三角形 50"/>
          <p:cNvSpPr/>
          <p:nvPr/>
        </p:nvSpPr>
        <p:spPr>
          <a:xfrm>
            <a:off x="2855757" y="7994651"/>
            <a:ext cx="309655" cy="87792"/>
          </a:xfrm>
          <a:prstGeom prst="rtTriangle">
            <a:avLst/>
          </a:prstGeom>
          <a:solidFill>
            <a:srgbClr val="46A5D8"/>
          </a:solidFill>
          <a:ln cap="rnd">
            <a:solidFill>
              <a:srgbClr val="46A5D8"/>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2"/>
              </a:solidFill>
            </a:endParaRPr>
          </a:p>
        </p:txBody>
      </p:sp>
      <p:sp>
        <p:nvSpPr>
          <p:cNvPr id="60" name="テキスト ボックス 59"/>
          <p:cNvSpPr txBox="1"/>
          <p:nvPr/>
        </p:nvSpPr>
        <p:spPr>
          <a:xfrm>
            <a:off x="184705" y="6634457"/>
            <a:ext cx="6480175" cy="488852"/>
          </a:xfrm>
          <a:prstGeom prst="rect">
            <a:avLst/>
          </a:prstGeom>
          <a:noFill/>
        </p:spPr>
        <p:txBody>
          <a:bodyPr wrap="square" lIns="36000" rIns="36000" rtlCol="0">
            <a:spAutoFit/>
          </a:bodyPr>
          <a:lstStyle/>
          <a:p>
            <a:pPr indent="144000" algn="just">
              <a:lnSpc>
                <a:spcPct val="120000"/>
              </a:lnSpc>
              <a:spcBef>
                <a:spcPts val="150"/>
              </a:spcBef>
            </a:pPr>
            <a:r>
              <a:rPr lang="ja-JP" altLang="en-US" sz="1150" spc="-30" dirty="0">
                <a:latin typeface="ＭＳ 明朝" panose="02020609040205080304" pitchFamily="17" charset="-128"/>
                <a:ea typeface="ＭＳ 明朝" panose="02020609040205080304" pitchFamily="17" charset="-128"/>
              </a:rPr>
              <a:t>必要以上に怖がることで避難のタイミングを逃してしまったり、ハザードマップで色が塗られていないからといって、自分に都合のよいように解釈して、安心しすぎてしまうことにも注意が必要です</a:t>
            </a:r>
            <a:r>
              <a:rPr lang="ja-JP" altLang="en-US" sz="1150" dirty="0">
                <a:latin typeface="ＭＳ 明朝" panose="02020609040205080304" pitchFamily="17" charset="-128"/>
                <a:ea typeface="ＭＳ 明朝" panose="02020609040205080304" pitchFamily="17" charset="-128"/>
              </a:rPr>
              <a:t>。</a:t>
            </a:r>
            <a:endParaRPr lang="en-US" altLang="ja-JP" sz="1150" dirty="0">
              <a:latin typeface="ＭＳ 明朝" panose="02020609040205080304" pitchFamily="17" charset="-128"/>
              <a:ea typeface="ＭＳ 明朝" panose="02020609040205080304" pitchFamily="17" charset="-128"/>
            </a:endParaRPr>
          </a:p>
        </p:txBody>
      </p:sp>
      <p:grpSp>
        <p:nvGrpSpPr>
          <p:cNvPr id="61" name="グループ化 60"/>
          <p:cNvGrpSpPr/>
          <p:nvPr/>
        </p:nvGrpSpPr>
        <p:grpSpPr>
          <a:xfrm>
            <a:off x="924745" y="192629"/>
            <a:ext cx="893121" cy="891059"/>
            <a:chOff x="1089471" y="1712347"/>
            <a:chExt cx="1060141" cy="1057693"/>
          </a:xfrm>
        </p:grpSpPr>
        <p:sp>
          <p:nvSpPr>
            <p:cNvPr id="62" name="テキスト ボックス 61"/>
            <p:cNvSpPr txBox="1"/>
            <p:nvPr/>
          </p:nvSpPr>
          <p:spPr>
            <a:xfrm rot="19425013">
              <a:off x="1089471" y="1776354"/>
              <a:ext cx="753880" cy="504160"/>
            </a:xfrm>
            <a:prstGeom prst="rect">
              <a:avLst/>
            </a:prstGeom>
            <a:noFill/>
          </p:spPr>
          <p:txBody>
            <a:bodyPr wrap="none" rtlCol="0">
              <a:spAutoFit/>
            </a:bodyPr>
            <a:lstStyle/>
            <a:p>
              <a:pPr algn="ctr">
                <a:lnSpc>
                  <a:spcPct val="90000"/>
                </a:lnSpc>
              </a:pPr>
              <a:r>
                <a:rPr kumimoji="1" lang="ja-JP" altLang="en-US" sz="1200" dirty="0">
                  <a:solidFill>
                    <a:srgbClr val="49647F"/>
                  </a:solidFill>
                  <a:latin typeface="HGP創英角ｺﾞｼｯｸUB" panose="020B0900000000000000" pitchFamily="50" charset="-128"/>
                  <a:ea typeface="HGP創英角ｺﾞｼｯｸUB" panose="020B0900000000000000" pitchFamily="50" charset="-128"/>
                </a:rPr>
                <a:t>学習の</a:t>
              </a:r>
              <a:endParaRPr kumimoji="1" lang="en-US" altLang="ja-JP" sz="1200" dirty="0">
                <a:solidFill>
                  <a:srgbClr val="49647F"/>
                </a:solidFill>
                <a:latin typeface="HGP創英角ｺﾞｼｯｸUB" panose="020B0900000000000000" pitchFamily="50" charset="-128"/>
                <a:ea typeface="HGP創英角ｺﾞｼｯｸUB" panose="020B0900000000000000" pitchFamily="50" charset="-128"/>
              </a:endParaRPr>
            </a:p>
            <a:p>
              <a:pPr algn="ctr">
                <a:lnSpc>
                  <a:spcPct val="90000"/>
                </a:lnSpc>
              </a:pPr>
              <a:r>
                <a:rPr kumimoji="1" lang="ja-JP" altLang="en-US" sz="1200" dirty="0">
                  <a:solidFill>
                    <a:srgbClr val="49647F"/>
                  </a:solidFill>
                  <a:latin typeface="HGP創英角ｺﾞｼｯｸUB" panose="020B0900000000000000" pitchFamily="50" charset="-128"/>
                  <a:ea typeface="HGP創英角ｺﾞｼｯｸUB" panose="020B0900000000000000" pitchFamily="50" charset="-128"/>
                </a:rPr>
                <a:t>めあて</a:t>
              </a:r>
            </a:p>
          </p:txBody>
        </p:sp>
        <p:grpSp>
          <p:nvGrpSpPr>
            <p:cNvPr id="63" name="グループ化 62"/>
            <p:cNvGrpSpPr/>
            <p:nvPr/>
          </p:nvGrpSpPr>
          <p:grpSpPr>
            <a:xfrm>
              <a:off x="1517563" y="2141643"/>
              <a:ext cx="466380" cy="466380"/>
              <a:chOff x="7502769" y="3106615"/>
              <a:chExt cx="688007" cy="688007"/>
            </a:xfrm>
          </p:grpSpPr>
          <p:sp>
            <p:nvSpPr>
              <p:cNvPr id="65" name="ドーナツ 64"/>
              <p:cNvSpPr/>
              <p:nvPr/>
            </p:nvSpPr>
            <p:spPr>
              <a:xfrm>
                <a:off x="7502769" y="3106615"/>
                <a:ext cx="656493" cy="656493"/>
              </a:xfrm>
              <a:prstGeom prst="donut">
                <a:avLst>
                  <a:gd name="adj" fmla="val 15651"/>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endParaRPr>
              </a:p>
            </p:txBody>
          </p:sp>
          <p:cxnSp>
            <p:nvCxnSpPr>
              <p:cNvPr id="66" name="直線コネクタ 65"/>
              <p:cNvCxnSpPr/>
              <p:nvPr/>
            </p:nvCxnSpPr>
            <p:spPr>
              <a:xfrm>
                <a:off x="8036170" y="3640016"/>
                <a:ext cx="154606" cy="154606"/>
              </a:xfrm>
              <a:prstGeom prst="line">
                <a:avLst/>
              </a:prstGeom>
              <a:ln w="76200" cap="rnd">
                <a:solidFill>
                  <a:srgbClr val="49647F"/>
                </a:solidFill>
                <a:round/>
              </a:ln>
            </p:spPr>
            <p:style>
              <a:lnRef idx="1">
                <a:schemeClr val="accent1"/>
              </a:lnRef>
              <a:fillRef idx="0">
                <a:schemeClr val="accent1"/>
              </a:fillRef>
              <a:effectRef idx="0">
                <a:schemeClr val="accent1"/>
              </a:effectRef>
              <a:fontRef idx="minor">
                <a:schemeClr val="tx1"/>
              </a:fontRef>
            </p:style>
          </p:cxnSp>
        </p:grpSp>
        <p:sp>
          <p:nvSpPr>
            <p:cNvPr id="64" name="角丸四角形 63"/>
            <p:cNvSpPr/>
            <p:nvPr/>
          </p:nvSpPr>
          <p:spPr>
            <a:xfrm>
              <a:off x="1112593" y="1712347"/>
              <a:ext cx="1037019" cy="1057693"/>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pic>
        <p:nvPicPr>
          <p:cNvPr id="16" name="図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5055" y="5136498"/>
            <a:ext cx="1033766" cy="1005338"/>
          </a:xfrm>
          <a:prstGeom prst="rect">
            <a:avLst/>
          </a:prstGeom>
          <a:effectLst>
            <a:glow rad="127000">
              <a:schemeClr val="bg1"/>
            </a:glow>
          </a:effectLst>
        </p:spPr>
      </p:pic>
      <p:sp>
        <p:nvSpPr>
          <p:cNvPr id="68" name="正方形/長方形 67"/>
          <p:cNvSpPr/>
          <p:nvPr/>
        </p:nvSpPr>
        <p:spPr>
          <a:xfrm>
            <a:off x="1106368" y="8976981"/>
            <a:ext cx="5558512" cy="648000"/>
          </a:xfrm>
          <a:prstGeom prst="rect">
            <a:avLst/>
          </a:prstGeom>
          <a:solidFill>
            <a:schemeClr val="accent2">
              <a:lumMod val="20000"/>
              <a:lumOff val="80000"/>
            </a:schemeClr>
          </a:solidFill>
          <a:ln w="254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p:cNvSpPr txBox="1"/>
          <p:nvPr/>
        </p:nvSpPr>
        <p:spPr>
          <a:xfrm>
            <a:off x="1906270" y="9154908"/>
            <a:ext cx="4267515" cy="307777"/>
          </a:xfrm>
          <a:prstGeom prst="rect">
            <a:avLst/>
          </a:prstGeom>
          <a:noFill/>
        </p:spPr>
        <p:txBody>
          <a:bodyPr wrap="none" rtlCol="0">
            <a:spAutoFit/>
          </a:bodyPr>
          <a:lstStyle/>
          <a:p>
            <a:r>
              <a:rPr kumimoji="1" lang="ja-JP" altLang="en-US" sz="1400" dirty="0">
                <a:latin typeface="HGP創英角ｺﾞｼｯｸUB" panose="020B0900000000000000" pitchFamily="50" charset="-128"/>
                <a:ea typeface="HGP創英角ｺﾞｼｯｸUB" panose="020B0900000000000000" pitchFamily="50" charset="-128"/>
              </a:rPr>
              <a:t>家に帰ったらハザードマップで自宅を確認してみましょう</a:t>
            </a:r>
          </a:p>
        </p:txBody>
      </p:sp>
      <p:sp>
        <p:nvSpPr>
          <p:cNvPr id="71" name="フリーフォーム 70"/>
          <p:cNvSpPr/>
          <p:nvPr/>
        </p:nvSpPr>
        <p:spPr>
          <a:xfrm>
            <a:off x="1693885" y="9213449"/>
            <a:ext cx="173832" cy="164306"/>
          </a:xfrm>
          <a:custGeom>
            <a:avLst/>
            <a:gdLst>
              <a:gd name="connsiteX0" fmla="*/ 0 w 173832"/>
              <a:gd name="connsiteY0" fmla="*/ 80963 h 164306"/>
              <a:gd name="connsiteX1" fmla="*/ 64294 w 173832"/>
              <a:gd name="connsiteY1" fmla="*/ 164306 h 164306"/>
              <a:gd name="connsiteX2" fmla="*/ 173832 w 173832"/>
              <a:gd name="connsiteY2" fmla="*/ 0 h 164306"/>
              <a:gd name="connsiteX3" fmla="*/ 173832 w 173832"/>
              <a:gd name="connsiteY3" fmla="*/ 0 h 164306"/>
            </a:gdLst>
            <a:ahLst/>
            <a:cxnLst>
              <a:cxn ang="0">
                <a:pos x="connsiteX0" y="connsiteY0"/>
              </a:cxn>
              <a:cxn ang="0">
                <a:pos x="connsiteX1" y="connsiteY1"/>
              </a:cxn>
              <a:cxn ang="0">
                <a:pos x="connsiteX2" y="connsiteY2"/>
              </a:cxn>
              <a:cxn ang="0">
                <a:pos x="connsiteX3" y="connsiteY3"/>
              </a:cxn>
            </a:cxnLst>
            <a:rect l="l" t="t" r="r" b="b"/>
            <a:pathLst>
              <a:path w="173832" h="164306">
                <a:moveTo>
                  <a:pt x="0" y="80963"/>
                </a:moveTo>
                <a:lnTo>
                  <a:pt x="64294" y="164306"/>
                </a:lnTo>
                <a:lnTo>
                  <a:pt x="173832" y="0"/>
                </a:lnTo>
                <a:lnTo>
                  <a:pt x="173832" y="0"/>
                </a:lnTo>
              </a:path>
            </a:pathLst>
          </a:custGeom>
          <a:noFill/>
          <a:ln w="63500">
            <a:solidFill>
              <a:srgbClr val="F29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3" name="グループ化 72"/>
          <p:cNvGrpSpPr/>
          <p:nvPr/>
        </p:nvGrpSpPr>
        <p:grpSpPr>
          <a:xfrm rot="21367139">
            <a:off x="1026008" y="8707435"/>
            <a:ext cx="1935941" cy="456445"/>
            <a:chOff x="188914" y="6323394"/>
            <a:chExt cx="2855144" cy="673174"/>
          </a:xfrm>
        </p:grpSpPr>
        <p:sp>
          <p:nvSpPr>
            <p:cNvPr id="74" name="フリーフォーム 73"/>
            <p:cNvSpPr/>
            <p:nvPr/>
          </p:nvSpPr>
          <p:spPr>
            <a:xfrm rot="16200000">
              <a:off x="1334150" y="5224292"/>
              <a:ext cx="564671" cy="2855144"/>
            </a:xfrm>
            <a:custGeom>
              <a:avLst/>
              <a:gdLst>
                <a:gd name="connsiteX0" fmla="*/ 564671 w 564671"/>
                <a:gd name="connsiteY0" fmla="*/ 0 h 2855144"/>
                <a:gd name="connsiteX1" fmla="*/ 564671 w 564671"/>
                <a:gd name="connsiteY1" fmla="*/ 2855144 h 2855144"/>
                <a:gd name="connsiteX2" fmla="*/ 544067 w 564671"/>
                <a:gd name="connsiteY2" fmla="*/ 2855144 h 2855144"/>
                <a:gd name="connsiteX3" fmla="*/ 276399 w 564671"/>
                <a:gd name="connsiteY3" fmla="*/ 2560358 h 2855144"/>
                <a:gd name="connsiteX4" fmla="*/ 8732 w 564671"/>
                <a:gd name="connsiteY4" fmla="*/ 2855144 h 2855144"/>
                <a:gd name="connsiteX5" fmla="*/ 0 w 564671"/>
                <a:gd name="connsiteY5" fmla="*/ 2855144 h 2855144"/>
                <a:gd name="connsiteX6" fmla="*/ 0 w 564671"/>
                <a:gd name="connsiteY6" fmla="*/ 0 h 2855144"/>
                <a:gd name="connsiteX7" fmla="*/ 564671 w 564671"/>
                <a:gd name="connsiteY7" fmla="*/ 0 h 285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4671" h="2855144">
                  <a:moveTo>
                    <a:pt x="564671" y="0"/>
                  </a:moveTo>
                  <a:lnTo>
                    <a:pt x="564671" y="2855144"/>
                  </a:lnTo>
                  <a:lnTo>
                    <a:pt x="544067" y="2855144"/>
                  </a:lnTo>
                  <a:lnTo>
                    <a:pt x="276399" y="2560358"/>
                  </a:lnTo>
                  <a:lnTo>
                    <a:pt x="8732" y="2855144"/>
                  </a:lnTo>
                  <a:lnTo>
                    <a:pt x="0" y="2855144"/>
                  </a:lnTo>
                  <a:lnTo>
                    <a:pt x="0" y="0"/>
                  </a:lnTo>
                  <a:lnTo>
                    <a:pt x="56467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75" name="テキスト ボックス 74"/>
            <p:cNvSpPr txBox="1"/>
            <p:nvPr/>
          </p:nvSpPr>
          <p:spPr>
            <a:xfrm>
              <a:off x="831938" y="6497266"/>
              <a:ext cx="1811392" cy="499302"/>
            </a:xfrm>
            <a:prstGeom prst="rect">
              <a:avLst/>
            </a:prstGeom>
            <a:noFill/>
          </p:spPr>
          <p:txBody>
            <a:bodyPr wrap="none" rtlCol="0">
              <a:spAutoFit/>
            </a:bodyPr>
            <a:lstStyle/>
            <a:p>
              <a:r>
                <a:rPr kumimoji="1" lang="ja-JP" altLang="en-US" sz="1600" spc="300" dirty="0">
                  <a:solidFill>
                    <a:schemeClr val="bg1"/>
                  </a:solidFill>
                  <a:latin typeface="HGP創英角ｺﾞｼｯｸUB" panose="020B0900000000000000" pitchFamily="50" charset="-128"/>
                  <a:ea typeface="HGP創英角ｺﾞｼｯｸUB" panose="020B0900000000000000" pitchFamily="50" charset="-128"/>
                </a:rPr>
                <a:t>できること</a:t>
              </a:r>
            </a:p>
          </p:txBody>
        </p:sp>
        <p:sp>
          <p:nvSpPr>
            <p:cNvPr id="76" name="テキスト ボックス 75"/>
            <p:cNvSpPr txBox="1"/>
            <p:nvPr/>
          </p:nvSpPr>
          <p:spPr>
            <a:xfrm>
              <a:off x="951381" y="6323394"/>
              <a:ext cx="1574980" cy="374481"/>
            </a:xfrm>
            <a:prstGeom prst="rect">
              <a:avLst/>
            </a:prstGeom>
            <a:noFill/>
          </p:spPr>
          <p:txBody>
            <a:bodyPr wrap="none" rtlCol="0">
              <a:spAutoFit/>
            </a:bodyPr>
            <a:lstStyle/>
            <a:p>
              <a:r>
                <a:rPr lang="ja-JP" altLang="en-US" sz="1050" dirty="0">
                  <a:solidFill>
                    <a:schemeClr val="bg1"/>
                  </a:solidFill>
                </a:rPr>
                <a:t>命</a:t>
              </a:r>
              <a:r>
                <a:rPr kumimoji="1" lang="ja-JP" altLang="en-US" sz="1050" dirty="0">
                  <a:solidFill>
                    <a:schemeClr val="bg1"/>
                  </a:solidFill>
                </a:rPr>
                <a:t>を守るために</a:t>
              </a:r>
            </a:p>
          </p:txBody>
        </p:sp>
      </p:grpSp>
      <p:grpSp>
        <p:nvGrpSpPr>
          <p:cNvPr id="83" name="グループ化 82"/>
          <p:cNvGrpSpPr/>
          <p:nvPr/>
        </p:nvGrpSpPr>
        <p:grpSpPr>
          <a:xfrm>
            <a:off x="5707414" y="8602488"/>
            <a:ext cx="1076180" cy="599939"/>
            <a:chOff x="6926745" y="5823743"/>
            <a:chExt cx="1076180" cy="599939"/>
          </a:xfrm>
        </p:grpSpPr>
        <p:sp>
          <p:nvSpPr>
            <p:cNvPr id="84" name="星 5 83"/>
            <p:cNvSpPr/>
            <p:nvPr/>
          </p:nvSpPr>
          <p:spPr>
            <a:xfrm>
              <a:off x="7164866" y="5823743"/>
              <a:ext cx="599939" cy="599939"/>
            </a:xfrm>
            <a:prstGeom prst="star5">
              <a:avLst>
                <a:gd name="adj" fmla="val 20142"/>
                <a:gd name="hf" fmla="val 105146"/>
                <a:gd name="vf" fmla="val 110557"/>
              </a:avLst>
            </a:prstGeom>
            <a:solidFill>
              <a:srgbClr val="C00000"/>
            </a:solidFill>
            <a:ln cap="rnd">
              <a:solidFill>
                <a:srgbClr val="C0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p:cNvSpPr txBox="1"/>
            <p:nvPr/>
          </p:nvSpPr>
          <p:spPr>
            <a:xfrm>
              <a:off x="6926745" y="6019225"/>
              <a:ext cx="1076180" cy="261610"/>
            </a:xfrm>
            <a:prstGeom prst="rect">
              <a:avLst/>
            </a:prstGeom>
            <a:noFill/>
          </p:spPr>
          <p:txBody>
            <a:bodyPr wrap="square" rtlCol="0">
              <a:spAutoFit/>
            </a:bodyPr>
            <a:lstStyle/>
            <a:p>
              <a:pPr algn="ctr"/>
              <a:r>
                <a:rPr kumimoji="1" lang="ja-JP" altLang="en-US" sz="1100" spc="-150" dirty="0">
                  <a:solidFill>
                    <a:schemeClr val="bg1"/>
                  </a:solidFill>
                  <a:effectLst>
                    <a:glow rad="127000">
                      <a:srgbClr val="C00000"/>
                    </a:glow>
                  </a:effectLst>
                  <a:latin typeface="HGP創英角ｺﾞｼｯｸUB" panose="020B0900000000000000" pitchFamily="50" charset="-128"/>
                  <a:ea typeface="HGP創英角ｺﾞｼｯｸUB" panose="020B0900000000000000" pitchFamily="50" charset="-128"/>
                </a:rPr>
                <a:t>やってみよう</a:t>
              </a:r>
            </a:p>
          </p:txBody>
        </p:sp>
      </p:grpSp>
      <p:pic>
        <p:nvPicPr>
          <p:cNvPr id="14" name="図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736" y="8626615"/>
            <a:ext cx="996778" cy="996778"/>
          </a:xfrm>
          <a:prstGeom prst="rect">
            <a:avLst/>
          </a:prstGeom>
        </p:spPr>
      </p:pic>
      <p:sp>
        <p:nvSpPr>
          <p:cNvPr id="86" name="正方形/長方形 85"/>
          <p:cNvSpPr/>
          <p:nvPr/>
        </p:nvSpPr>
        <p:spPr>
          <a:xfrm>
            <a:off x="188912" y="6309062"/>
            <a:ext cx="6480175" cy="319280"/>
          </a:xfrm>
          <a:prstGeom prst="rect">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テキスト ボックス 86"/>
          <p:cNvSpPr txBox="1"/>
          <p:nvPr/>
        </p:nvSpPr>
        <p:spPr>
          <a:xfrm>
            <a:off x="150813" y="6318043"/>
            <a:ext cx="3826976" cy="292388"/>
          </a:xfrm>
          <a:prstGeom prst="rect">
            <a:avLst/>
          </a:prstGeom>
          <a:noFill/>
        </p:spPr>
        <p:txBody>
          <a:bodyPr wrap="square" rtlCol="0">
            <a:spAutoFit/>
          </a:bodyPr>
          <a:lstStyle/>
          <a:p>
            <a:r>
              <a:rPr lang="ja-JP" altLang="en-US" sz="1300" dirty="0">
                <a:solidFill>
                  <a:schemeClr val="bg1"/>
                </a:solidFill>
                <a:latin typeface="HGP創英角ｺﾞｼｯｸUB" panose="020B0900000000000000" pitchFamily="50" charset="-128"/>
                <a:ea typeface="HGP創英角ｺﾞｼｯｸUB" panose="020B0900000000000000" pitchFamily="50" charset="-128"/>
              </a:rPr>
              <a:t>災害が起きたときに実際どうなるかはわからない</a:t>
            </a:r>
            <a:endParaRPr kumimoji="1" lang="ja-JP" altLang="en-US" sz="13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88" name="テキスト ボックス 87"/>
          <p:cNvSpPr txBox="1"/>
          <p:nvPr/>
        </p:nvSpPr>
        <p:spPr>
          <a:xfrm>
            <a:off x="2805749" y="7487548"/>
            <a:ext cx="3390318" cy="304699"/>
          </a:xfrm>
          <a:prstGeom prst="rect">
            <a:avLst/>
          </a:prstGeom>
          <a:noFill/>
        </p:spPr>
        <p:txBody>
          <a:bodyPr wrap="square" rtlCol="0">
            <a:spAutoFit/>
          </a:bodyPr>
          <a:lstStyle/>
          <a:p>
            <a:pPr indent="144000">
              <a:lnSpc>
                <a:spcPct val="120000"/>
              </a:lnSpc>
              <a:spcBef>
                <a:spcPts val="150"/>
              </a:spcBef>
            </a:pPr>
            <a:r>
              <a:rPr lang="ja-JP" altLang="en-US" sz="1150" spc="-100" dirty="0">
                <a:solidFill>
                  <a:srgbClr val="46A5D8"/>
                </a:solidFill>
                <a:latin typeface="HGPｺﾞｼｯｸE" panose="020B0900000000000000" pitchFamily="50" charset="-128"/>
                <a:ea typeface="HGPｺﾞｼｯｸE" panose="020B0900000000000000" pitchFamily="50" charset="-128"/>
              </a:rPr>
              <a:t>災害が起きたときに実際どうなるかはわからないので</a:t>
            </a:r>
            <a:endParaRPr lang="en-US" altLang="ja-JP" sz="1150" spc="-100" dirty="0">
              <a:solidFill>
                <a:srgbClr val="46A5D8"/>
              </a:solidFill>
              <a:latin typeface="HGPｺﾞｼｯｸE" panose="020B0900000000000000" pitchFamily="50" charset="-128"/>
              <a:ea typeface="HGPｺﾞｼｯｸE" panose="020B0900000000000000" pitchFamily="50" charset="-128"/>
            </a:endParaRPr>
          </a:p>
        </p:txBody>
      </p:sp>
      <p:grpSp>
        <p:nvGrpSpPr>
          <p:cNvPr id="92" name="グループ化 91"/>
          <p:cNvGrpSpPr/>
          <p:nvPr/>
        </p:nvGrpSpPr>
        <p:grpSpPr>
          <a:xfrm>
            <a:off x="2912259" y="7546257"/>
            <a:ext cx="3208672" cy="170393"/>
            <a:chOff x="3356948" y="7125899"/>
            <a:chExt cx="3208672" cy="235499"/>
          </a:xfrm>
        </p:grpSpPr>
        <p:cxnSp>
          <p:nvCxnSpPr>
            <p:cNvPr id="90" name="直線コネクタ 89"/>
            <p:cNvCxnSpPr/>
            <p:nvPr/>
          </p:nvCxnSpPr>
          <p:spPr>
            <a:xfrm>
              <a:off x="3356948" y="7125899"/>
              <a:ext cx="92212" cy="235499"/>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flipH="1">
              <a:off x="6473408" y="7125899"/>
              <a:ext cx="92212" cy="235499"/>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57" name="テキスト ボックス 56">
            <a:extLst>
              <a:ext uri="{FF2B5EF4-FFF2-40B4-BE49-F238E27FC236}">
                <a16:creationId xmlns:a16="http://schemas.microsoft.com/office/drawing/2014/main" id="{91BF352A-83DF-4166-A87A-1FF943524F98}"/>
              </a:ext>
            </a:extLst>
          </p:cNvPr>
          <p:cNvSpPr txBox="1"/>
          <p:nvPr/>
        </p:nvSpPr>
        <p:spPr>
          <a:xfrm>
            <a:off x="188913" y="5329382"/>
            <a:ext cx="2616836" cy="701218"/>
          </a:xfrm>
          <a:prstGeom prst="rect">
            <a:avLst/>
          </a:prstGeom>
          <a:noFill/>
        </p:spPr>
        <p:txBody>
          <a:bodyPr wrap="square" lIns="36000" rIns="36000" rtlCol="0">
            <a:spAutoFit/>
          </a:bodyPr>
          <a:lstStyle/>
          <a:p>
            <a:pPr indent="144000" algn="just">
              <a:lnSpc>
                <a:spcPct val="120000"/>
              </a:lnSpc>
              <a:spcBef>
                <a:spcPts val="150"/>
              </a:spcBef>
            </a:pPr>
            <a:r>
              <a:rPr lang="ja-JP" altLang="en-US" sz="1150" dirty="0">
                <a:latin typeface="ＭＳ 明朝" panose="02020609040205080304" pitchFamily="17" charset="-128"/>
                <a:ea typeface="ＭＳ 明朝" panose="02020609040205080304" pitchFamily="17" charset="-128"/>
              </a:rPr>
              <a:t>浸水する範囲が広くなったり、狭くなることや、浸水の深さが深くなったり、浅くなることもあります。</a:t>
            </a:r>
            <a:endParaRPr lang="en-US" altLang="ja-JP" sz="1150" dirty="0">
              <a:latin typeface="ＭＳ 明朝" panose="02020609040205080304" pitchFamily="17" charset="-128"/>
              <a:ea typeface="ＭＳ 明朝" panose="02020609040205080304" pitchFamily="17" charset="-128"/>
            </a:endParaRPr>
          </a:p>
        </p:txBody>
      </p:sp>
      <p:sp>
        <p:nvSpPr>
          <p:cNvPr id="6" name="角丸四角形 62">
            <a:extLst>
              <a:ext uri="{FF2B5EF4-FFF2-40B4-BE49-F238E27FC236}">
                <a16:creationId xmlns:a16="http://schemas.microsoft.com/office/drawing/2014/main" id="{C16A19F4-6F61-448B-B81D-9DB048E9F4A9}"/>
              </a:ext>
            </a:extLst>
          </p:cNvPr>
          <p:cNvSpPr/>
          <p:nvPr/>
        </p:nvSpPr>
        <p:spPr>
          <a:xfrm>
            <a:off x="266700" y="2488602"/>
            <a:ext cx="6316662" cy="1548000"/>
          </a:xfrm>
          <a:prstGeom prst="roundRect">
            <a:avLst>
              <a:gd name="adj" fmla="val 7240"/>
            </a:avLst>
          </a:prstGeom>
          <a:solidFill>
            <a:srgbClr val="DEEBF7"/>
          </a:solidFill>
          <a:ln w="19050">
            <a:solidFill>
              <a:srgbClr val="4964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endParaRPr>
          </a:p>
        </p:txBody>
      </p:sp>
      <p:sp>
        <p:nvSpPr>
          <p:cNvPr id="94" name="正方形/長方形 93">
            <a:extLst>
              <a:ext uri="{FF2B5EF4-FFF2-40B4-BE49-F238E27FC236}">
                <a16:creationId xmlns:a16="http://schemas.microsoft.com/office/drawing/2014/main" id="{448475B1-D0DF-4384-B423-0B4F9AEE9986}"/>
              </a:ext>
            </a:extLst>
          </p:cNvPr>
          <p:cNvSpPr/>
          <p:nvPr/>
        </p:nvSpPr>
        <p:spPr>
          <a:xfrm>
            <a:off x="3865455" y="2882085"/>
            <a:ext cx="2609613" cy="1044000"/>
          </a:xfrm>
          <a:prstGeom prst="rect">
            <a:avLst/>
          </a:prstGeom>
          <a:solidFill>
            <a:schemeClr val="bg1"/>
          </a:solidFill>
          <a:ln>
            <a:noFill/>
          </a:ln>
          <a:effectLst>
            <a:outerShdw dist="254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正方形/長方形 94">
            <a:extLst>
              <a:ext uri="{FF2B5EF4-FFF2-40B4-BE49-F238E27FC236}">
                <a16:creationId xmlns:a16="http://schemas.microsoft.com/office/drawing/2014/main" id="{057651CA-6DDF-454D-9D88-5725A77E05EB}"/>
              </a:ext>
            </a:extLst>
          </p:cNvPr>
          <p:cNvSpPr/>
          <p:nvPr/>
        </p:nvSpPr>
        <p:spPr>
          <a:xfrm>
            <a:off x="377667" y="2882085"/>
            <a:ext cx="3146583" cy="1044000"/>
          </a:xfrm>
          <a:prstGeom prst="rect">
            <a:avLst/>
          </a:prstGeom>
          <a:solidFill>
            <a:schemeClr val="bg1"/>
          </a:solidFill>
          <a:ln>
            <a:noFill/>
          </a:ln>
          <a:effectLst>
            <a:outerShdw dist="254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テキスト ボックス 95">
            <a:extLst>
              <a:ext uri="{FF2B5EF4-FFF2-40B4-BE49-F238E27FC236}">
                <a16:creationId xmlns:a16="http://schemas.microsoft.com/office/drawing/2014/main" id="{D1163A1B-6538-409A-B2DC-02074AC94C83}"/>
              </a:ext>
            </a:extLst>
          </p:cNvPr>
          <p:cNvSpPr txBox="1"/>
          <p:nvPr/>
        </p:nvSpPr>
        <p:spPr>
          <a:xfrm>
            <a:off x="3985248" y="3134721"/>
            <a:ext cx="2292294" cy="666144"/>
          </a:xfrm>
          <a:prstGeom prst="rect">
            <a:avLst/>
          </a:prstGeom>
          <a:noFill/>
        </p:spPr>
        <p:txBody>
          <a:bodyPr wrap="none" lIns="0" tIns="0" rIns="0" bIns="0" rtlCol="0">
            <a:spAutoFit/>
          </a:bodyPr>
          <a:lstStyle/>
          <a:p>
            <a:pPr>
              <a:lnSpc>
                <a:spcPct val="130000"/>
              </a:lnSpc>
            </a:pPr>
            <a:r>
              <a:rPr lang="ja-JP" altLang="en-US" sz="1150" spc="-100" dirty="0">
                <a:latin typeface="ＭＳ 明朝" panose="02020609040205080304" pitchFamily="17" charset="-128"/>
                <a:ea typeface="ＭＳ 明朝" panose="02020609040205080304" pitchFamily="17" charset="-128"/>
              </a:rPr>
              <a:t>災害が起こりそうなとき</a:t>
            </a:r>
            <a:br>
              <a:rPr lang="en-US" altLang="ja-JP" sz="1150" spc="-100" dirty="0">
                <a:latin typeface="ＭＳ 明朝" panose="02020609040205080304" pitchFamily="17" charset="-128"/>
                <a:ea typeface="ＭＳ 明朝" panose="02020609040205080304" pitchFamily="17" charset="-128"/>
              </a:rPr>
            </a:br>
            <a:r>
              <a:rPr lang="ja-JP" altLang="en-US" sz="1150" spc="-100" dirty="0">
                <a:latin typeface="ＭＳ 明朝" panose="02020609040205080304" pitchFamily="17" charset="-128"/>
                <a:ea typeface="ＭＳ 明朝" panose="02020609040205080304" pitchFamily="17" charset="-128"/>
              </a:rPr>
              <a:t>危険をさけ、命を守るために</a:t>
            </a:r>
            <a:endParaRPr lang="en-US" altLang="ja-JP" sz="1150" spc="-100" dirty="0">
              <a:latin typeface="ＭＳ 明朝" panose="02020609040205080304" pitchFamily="17" charset="-128"/>
              <a:ea typeface="ＭＳ 明朝" panose="02020609040205080304" pitchFamily="17" charset="-128"/>
            </a:endParaRPr>
          </a:p>
          <a:p>
            <a:pPr>
              <a:lnSpc>
                <a:spcPct val="130000"/>
              </a:lnSpc>
            </a:pPr>
            <a:r>
              <a:rPr lang="ja-JP" altLang="en-US" sz="1200" dirty="0">
                <a:solidFill>
                  <a:srgbClr val="ED7D31"/>
                </a:solidFill>
                <a:latin typeface="HGP創英角ｺﾞｼｯｸUB" panose="020B0900000000000000" pitchFamily="50" charset="-128"/>
                <a:ea typeface="HGP創英角ｺﾞｼｯｸUB" panose="020B0900000000000000" pitchFamily="50" charset="-128"/>
              </a:rPr>
              <a:t>一時的に避難する場所</a:t>
            </a:r>
            <a:r>
              <a:rPr lang="ja-JP" altLang="en-US" sz="1150" spc="-100" dirty="0">
                <a:latin typeface="ＭＳ 明朝" panose="02020609040205080304" pitchFamily="17" charset="-128"/>
                <a:ea typeface="ＭＳ 明朝" panose="02020609040205080304" pitchFamily="17" charset="-128"/>
              </a:rPr>
              <a:t>のことです。</a:t>
            </a:r>
            <a:endParaRPr lang="en-US" altLang="ja-JP" sz="1150" spc="-100" dirty="0">
              <a:latin typeface="ＭＳ 明朝" panose="02020609040205080304" pitchFamily="17" charset="-128"/>
              <a:ea typeface="ＭＳ 明朝" panose="02020609040205080304" pitchFamily="17" charset="-128"/>
            </a:endParaRPr>
          </a:p>
        </p:txBody>
      </p:sp>
      <p:sp>
        <p:nvSpPr>
          <p:cNvPr id="97" name="テキスト ボックス 96">
            <a:extLst>
              <a:ext uri="{FF2B5EF4-FFF2-40B4-BE49-F238E27FC236}">
                <a16:creationId xmlns:a16="http://schemas.microsoft.com/office/drawing/2014/main" id="{380D0C07-8EAF-4003-9F13-1E9A065E1F8F}"/>
              </a:ext>
            </a:extLst>
          </p:cNvPr>
          <p:cNvSpPr txBox="1"/>
          <p:nvPr/>
        </p:nvSpPr>
        <p:spPr>
          <a:xfrm>
            <a:off x="529294" y="3122021"/>
            <a:ext cx="2558393" cy="666144"/>
          </a:xfrm>
          <a:prstGeom prst="rect">
            <a:avLst/>
          </a:prstGeom>
          <a:noFill/>
        </p:spPr>
        <p:txBody>
          <a:bodyPr wrap="none" lIns="0" tIns="0" rIns="0" bIns="0" rtlCol="0">
            <a:spAutoFit/>
          </a:bodyPr>
          <a:lstStyle/>
          <a:p>
            <a:pPr algn="just">
              <a:lnSpc>
                <a:spcPct val="130000"/>
              </a:lnSpc>
            </a:pPr>
            <a:r>
              <a:rPr lang="ja-JP" altLang="en-US" sz="1150" spc="-100" dirty="0">
                <a:latin typeface="ＭＳ 明朝" panose="02020609040205080304" pitchFamily="17" charset="-128"/>
                <a:ea typeface="ＭＳ 明朝" panose="02020609040205080304" pitchFamily="17" charset="-128"/>
              </a:rPr>
              <a:t>災害が起こりそうなときに避難できる場所</a:t>
            </a:r>
            <a:br>
              <a:rPr lang="en-US" altLang="ja-JP" sz="1150" spc="-100" dirty="0">
                <a:latin typeface="ＭＳ 明朝" panose="02020609040205080304" pitchFamily="17" charset="-128"/>
                <a:ea typeface="ＭＳ 明朝" panose="02020609040205080304" pitchFamily="17" charset="-128"/>
              </a:rPr>
            </a:br>
            <a:r>
              <a:rPr lang="ja-JP" altLang="en-US" sz="1150" spc="-100" dirty="0">
                <a:latin typeface="ＭＳ 明朝" panose="02020609040205080304" pitchFamily="17" charset="-128"/>
                <a:ea typeface="ＭＳ 明朝" panose="02020609040205080304" pitchFamily="17" charset="-128"/>
              </a:rPr>
              <a:t>であり、災害によって家などを失くした人</a:t>
            </a:r>
            <a:br>
              <a:rPr lang="en-US" altLang="ja-JP" sz="1150" spc="-100" dirty="0">
                <a:latin typeface="ＭＳ 明朝" panose="02020609040205080304" pitchFamily="17" charset="-128"/>
                <a:ea typeface="ＭＳ 明朝" panose="02020609040205080304" pitchFamily="17" charset="-128"/>
              </a:rPr>
            </a:br>
            <a:r>
              <a:rPr lang="ja-JP" altLang="en-US" sz="1150" spc="-100" dirty="0">
                <a:latin typeface="ＭＳ 明朝" panose="02020609040205080304" pitchFamily="17" charset="-128"/>
                <a:ea typeface="ＭＳ 明朝" panose="02020609040205080304" pitchFamily="17" charset="-128"/>
              </a:rPr>
              <a:t>が</a:t>
            </a:r>
            <a:r>
              <a:rPr lang="ja-JP" altLang="en-US" sz="1200" spc="-100" dirty="0">
                <a:solidFill>
                  <a:srgbClr val="ED7D31"/>
                </a:solidFill>
                <a:latin typeface="HGP創英角ｺﾞｼｯｸUB" panose="020B0900000000000000" pitchFamily="50" charset="-128"/>
                <a:ea typeface="HGP創英角ｺﾞｼｯｸUB" panose="020B0900000000000000" pitchFamily="50" charset="-128"/>
              </a:rPr>
              <a:t>一時的に生活できる場所</a:t>
            </a:r>
            <a:r>
              <a:rPr lang="ja-JP" altLang="en-US" sz="1200" spc="-100" dirty="0">
                <a:latin typeface="ＭＳ 明朝" panose="02020609040205080304" pitchFamily="17" charset="-128"/>
                <a:ea typeface="ＭＳ 明朝" panose="02020609040205080304" pitchFamily="17" charset="-128"/>
              </a:rPr>
              <a:t>のことです。</a:t>
            </a:r>
            <a:endParaRPr lang="en-US" altLang="ja-JP" sz="1200" spc="-100" dirty="0">
              <a:latin typeface="ＭＳ 明朝" panose="02020609040205080304" pitchFamily="17" charset="-128"/>
              <a:ea typeface="ＭＳ 明朝" panose="02020609040205080304" pitchFamily="17" charset="-128"/>
            </a:endParaRPr>
          </a:p>
        </p:txBody>
      </p:sp>
      <p:pic>
        <p:nvPicPr>
          <p:cNvPr id="98" name="図 97">
            <a:extLst>
              <a:ext uri="{FF2B5EF4-FFF2-40B4-BE49-F238E27FC236}">
                <a16:creationId xmlns:a16="http://schemas.microsoft.com/office/drawing/2014/main" id="{C61A2437-A54B-4FED-96F1-4036830C24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5641" y="2851127"/>
            <a:ext cx="642596" cy="579943"/>
          </a:xfrm>
          <a:prstGeom prst="rect">
            <a:avLst/>
          </a:prstGeom>
          <a:effectLst>
            <a:glow rad="63500">
              <a:schemeClr val="bg1"/>
            </a:glow>
          </a:effectLst>
        </p:spPr>
      </p:pic>
      <p:pic>
        <p:nvPicPr>
          <p:cNvPr id="99" name="図 98">
            <a:extLst>
              <a:ext uri="{FF2B5EF4-FFF2-40B4-BE49-F238E27FC236}">
                <a16:creationId xmlns:a16="http://schemas.microsoft.com/office/drawing/2014/main" id="{CE69C997-6001-4542-82CB-0D9D2556D9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73991" y="3371950"/>
            <a:ext cx="847552" cy="533958"/>
          </a:xfrm>
          <a:prstGeom prst="rect">
            <a:avLst/>
          </a:prstGeom>
          <a:effectLst>
            <a:glow rad="63500">
              <a:schemeClr val="bg1"/>
            </a:glow>
          </a:effectLst>
        </p:spPr>
      </p:pic>
      <p:pic>
        <p:nvPicPr>
          <p:cNvPr id="100" name="図 99">
            <a:extLst>
              <a:ext uri="{FF2B5EF4-FFF2-40B4-BE49-F238E27FC236}">
                <a16:creationId xmlns:a16="http://schemas.microsoft.com/office/drawing/2014/main" id="{79C58AE6-F46C-4D8F-BACA-A0B40AFABA00}"/>
              </a:ext>
            </a:extLst>
          </p:cNvPr>
          <p:cNvPicPr>
            <a:picLocks noChangeAspect="1"/>
          </p:cNvPicPr>
          <p:nvPr/>
        </p:nvPicPr>
        <p:blipFill>
          <a:blip r:embed="rId8"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5679987" y="2724092"/>
            <a:ext cx="822949" cy="743740"/>
          </a:xfrm>
          <a:prstGeom prst="rect">
            <a:avLst/>
          </a:prstGeom>
          <a:effectLst>
            <a:glow rad="50800">
              <a:schemeClr val="bg1"/>
            </a:glow>
          </a:effectLst>
        </p:spPr>
      </p:pic>
      <p:sp>
        <p:nvSpPr>
          <p:cNvPr id="108" name="正方形/長方形 107">
            <a:extLst>
              <a:ext uri="{FF2B5EF4-FFF2-40B4-BE49-F238E27FC236}">
                <a16:creationId xmlns:a16="http://schemas.microsoft.com/office/drawing/2014/main" id="{9EE8820F-6549-45DC-AB24-0543069053AF}"/>
              </a:ext>
            </a:extLst>
          </p:cNvPr>
          <p:cNvSpPr/>
          <p:nvPr/>
        </p:nvSpPr>
        <p:spPr>
          <a:xfrm>
            <a:off x="457288" y="2724886"/>
            <a:ext cx="1150921" cy="324000"/>
          </a:xfrm>
          <a:prstGeom prst="rect">
            <a:avLst/>
          </a:prstGeom>
          <a:solidFill>
            <a:srgbClr val="49647F"/>
          </a:solidFill>
          <a:ln w="12700">
            <a:solidFill>
              <a:srgbClr val="49647F"/>
            </a:solidFill>
          </a:ln>
          <a:effectLst>
            <a:outerShdw dist="254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09" name="テキスト ボックス 108">
            <a:extLst>
              <a:ext uri="{FF2B5EF4-FFF2-40B4-BE49-F238E27FC236}">
                <a16:creationId xmlns:a16="http://schemas.microsoft.com/office/drawing/2014/main" id="{FBD4B616-1550-492B-9F0E-FBA782297E5E}"/>
              </a:ext>
            </a:extLst>
          </p:cNvPr>
          <p:cNvSpPr txBox="1"/>
          <p:nvPr/>
        </p:nvSpPr>
        <p:spPr>
          <a:xfrm>
            <a:off x="583907" y="2782851"/>
            <a:ext cx="897682" cy="208070"/>
          </a:xfrm>
          <a:prstGeom prst="rect">
            <a:avLst/>
          </a:prstGeom>
          <a:noFill/>
        </p:spPr>
        <p:txBody>
          <a:bodyPr wrap="none" lIns="0" tIns="0" rIns="0" bIns="0" rtlCol="0">
            <a:spAutoFit/>
          </a:bodyPr>
          <a:lstStyle/>
          <a:p>
            <a:pPr>
              <a:lnSpc>
                <a:spcPct val="110000"/>
              </a:lnSpc>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指定避難所</a:t>
            </a:r>
          </a:p>
        </p:txBody>
      </p:sp>
      <p:sp>
        <p:nvSpPr>
          <p:cNvPr id="112" name="正方形/長方形 111">
            <a:extLst>
              <a:ext uri="{FF2B5EF4-FFF2-40B4-BE49-F238E27FC236}">
                <a16:creationId xmlns:a16="http://schemas.microsoft.com/office/drawing/2014/main" id="{2DBE7B60-EE12-42AE-91E0-41116DEA2673}"/>
              </a:ext>
            </a:extLst>
          </p:cNvPr>
          <p:cNvSpPr/>
          <p:nvPr/>
        </p:nvSpPr>
        <p:spPr>
          <a:xfrm>
            <a:off x="3937783" y="2724886"/>
            <a:ext cx="1596241" cy="324000"/>
          </a:xfrm>
          <a:prstGeom prst="rect">
            <a:avLst/>
          </a:prstGeom>
          <a:solidFill>
            <a:srgbClr val="49647F"/>
          </a:solidFill>
          <a:ln w="19050">
            <a:noFill/>
          </a:ln>
          <a:effectLst>
            <a:outerShdw dist="254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3" name="テキスト ボックス 112">
            <a:extLst>
              <a:ext uri="{FF2B5EF4-FFF2-40B4-BE49-F238E27FC236}">
                <a16:creationId xmlns:a16="http://schemas.microsoft.com/office/drawing/2014/main" id="{2711C90B-B4A9-484E-93F0-77FCE97B141F}"/>
              </a:ext>
            </a:extLst>
          </p:cNvPr>
          <p:cNvSpPr txBox="1"/>
          <p:nvPr/>
        </p:nvSpPr>
        <p:spPr>
          <a:xfrm>
            <a:off x="4009824" y="2782851"/>
            <a:ext cx="1436291" cy="208070"/>
          </a:xfrm>
          <a:prstGeom prst="rect">
            <a:avLst/>
          </a:prstGeom>
          <a:noFill/>
        </p:spPr>
        <p:txBody>
          <a:bodyPr wrap="none" lIns="0" tIns="0" rIns="0" bIns="0" rtlCol="0">
            <a:spAutoFit/>
          </a:bodyPr>
          <a:lstStyle/>
          <a:p>
            <a:pPr>
              <a:lnSpc>
                <a:spcPct val="110000"/>
              </a:lnSpc>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指定緊急避難場所</a:t>
            </a:r>
          </a:p>
        </p:txBody>
      </p:sp>
      <p:sp>
        <p:nvSpPr>
          <p:cNvPr id="7" name="四角形: 上の 2 つの角を丸める 6">
            <a:extLst>
              <a:ext uri="{FF2B5EF4-FFF2-40B4-BE49-F238E27FC236}">
                <a16:creationId xmlns:a16="http://schemas.microsoft.com/office/drawing/2014/main" id="{EFD42428-9AAF-4B4A-9E52-C3E5B920B4EF}"/>
              </a:ext>
            </a:extLst>
          </p:cNvPr>
          <p:cNvSpPr/>
          <p:nvPr/>
        </p:nvSpPr>
        <p:spPr>
          <a:xfrm rot="16200000">
            <a:off x="771041" y="1754769"/>
            <a:ext cx="324000" cy="1454517"/>
          </a:xfrm>
          <a:prstGeom prst="round2SameRect">
            <a:avLst>
              <a:gd name="adj1" fmla="val 50000"/>
              <a:gd name="adj2" fmla="val 0"/>
            </a:avLst>
          </a:prstGeom>
          <a:solidFill>
            <a:srgbClr val="49647F"/>
          </a:solidFill>
          <a:ln w="19050">
            <a:solidFill>
              <a:srgbClr val="4964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四角形: 上の 2 つの角を丸める 116">
            <a:extLst>
              <a:ext uri="{FF2B5EF4-FFF2-40B4-BE49-F238E27FC236}">
                <a16:creationId xmlns:a16="http://schemas.microsoft.com/office/drawing/2014/main" id="{C47F38AF-25CC-4AF5-9CD6-8BF665FABEDA}"/>
              </a:ext>
            </a:extLst>
          </p:cNvPr>
          <p:cNvSpPr/>
          <p:nvPr/>
        </p:nvSpPr>
        <p:spPr>
          <a:xfrm rot="5400000">
            <a:off x="2651668" y="1341052"/>
            <a:ext cx="324000" cy="2281950"/>
          </a:xfrm>
          <a:prstGeom prst="round2SameRect">
            <a:avLst>
              <a:gd name="adj1" fmla="val 50000"/>
              <a:gd name="adj2" fmla="val 0"/>
            </a:avLst>
          </a:prstGeom>
          <a:solidFill>
            <a:schemeClr val="bg1"/>
          </a:solidFill>
          <a:ln w="19050">
            <a:solidFill>
              <a:srgbClr val="4964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a:extLst>
              <a:ext uri="{FF2B5EF4-FFF2-40B4-BE49-F238E27FC236}">
                <a16:creationId xmlns:a16="http://schemas.microsoft.com/office/drawing/2014/main" id="{CF338B37-8C7A-405A-BE8D-7CAEB14D655B}"/>
              </a:ext>
            </a:extLst>
          </p:cNvPr>
          <p:cNvSpPr txBox="1"/>
          <p:nvPr/>
        </p:nvSpPr>
        <p:spPr>
          <a:xfrm>
            <a:off x="373174" y="2353800"/>
            <a:ext cx="1181413" cy="230832"/>
          </a:xfrm>
          <a:prstGeom prst="rect">
            <a:avLst/>
          </a:prstGeom>
          <a:noFill/>
          <a:ln w="19050">
            <a:noFill/>
          </a:ln>
        </p:spPr>
        <p:txBody>
          <a:bodyPr wrap="none" lIns="0" tIns="0" rIns="0" bIns="0" rtlCol="0" anchor="ctr" anchorCtr="0">
            <a:spAutoFit/>
          </a:bodyPr>
          <a:lstStyle/>
          <a:p>
            <a:pPr algn="ctr"/>
            <a:r>
              <a:rPr lang="ja-JP" altLang="en-US" sz="1500" dirty="0">
                <a:solidFill>
                  <a:schemeClr val="bg1"/>
                </a:solidFill>
                <a:latin typeface="HGP創英角ｺﾞｼｯｸUB" panose="020B0900000000000000" pitchFamily="50" charset="-128"/>
                <a:ea typeface="HGP創英角ｺﾞｼｯｸUB" panose="020B0900000000000000" pitchFamily="50" charset="-128"/>
              </a:rPr>
              <a:t>知っておこう！</a:t>
            </a:r>
            <a:endParaRPr kumimoji="1" lang="ja-JP" altLang="en-US" sz="15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70" name="テキスト ボックス 69">
            <a:extLst>
              <a:ext uri="{FF2B5EF4-FFF2-40B4-BE49-F238E27FC236}">
                <a16:creationId xmlns:a16="http://schemas.microsoft.com/office/drawing/2014/main" id="{ADC31901-EAE0-4B91-9499-F5C41D0031BE}"/>
              </a:ext>
            </a:extLst>
          </p:cNvPr>
          <p:cNvSpPr txBox="1"/>
          <p:nvPr/>
        </p:nvSpPr>
        <p:spPr>
          <a:xfrm>
            <a:off x="1755645" y="2359120"/>
            <a:ext cx="2051844" cy="215444"/>
          </a:xfrm>
          <a:prstGeom prst="rect">
            <a:avLst/>
          </a:prstGeom>
          <a:noFill/>
          <a:ln w="19050">
            <a:noFill/>
          </a:ln>
        </p:spPr>
        <p:txBody>
          <a:bodyPr wrap="none" lIns="0" tIns="0" rIns="0" bIns="0" rtlCol="0" anchor="ctr" anchorCtr="0">
            <a:spAutoFit/>
          </a:bodyPr>
          <a:lstStyle/>
          <a:p>
            <a:r>
              <a:rPr lang="ja-JP" altLang="en-US" sz="1400" dirty="0">
                <a:solidFill>
                  <a:srgbClr val="49647F"/>
                </a:solidFill>
                <a:latin typeface="HGP創英角ｺﾞｼｯｸUB" panose="020B0900000000000000" pitchFamily="50" charset="-128"/>
                <a:ea typeface="HGP創英角ｺﾞｼｯｸUB" panose="020B0900000000000000" pitchFamily="50" charset="-128"/>
              </a:rPr>
              <a:t>避難所と避難場所のちがい</a:t>
            </a:r>
            <a:endParaRPr kumimoji="1" lang="ja-JP" altLang="en-US" sz="1400" dirty="0">
              <a:solidFill>
                <a:srgbClr val="49647F"/>
              </a:solidFill>
              <a:latin typeface="HGP創英角ｺﾞｼｯｸUB" panose="020B0900000000000000" pitchFamily="50" charset="-128"/>
              <a:ea typeface="HGP創英角ｺﾞｼｯｸUB" panose="020B0900000000000000" pitchFamily="50" charset="-128"/>
            </a:endParaRPr>
          </a:p>
        </p:txBody>
      </p:sp>
      <p:cxnSp>
        <p:nvCxnSpPr>
          <p:cNvPr id="77" name="直線コネクタ 76">
            <a:extLst>
              <a:ext uri="{FF2B5EF4-FFF2-40B4-BE49-F238E27FC236}">
                <a16:creationId xmlns:a16="http://schemas.microsoft.com/office/drawing/2014/main" id="{934DC1FE-6ED1-4A5B-8837-D323BE9F217F}"/>
              </a:ext>
            </a:extLst>
          </p:cNvPr>
          <p:cNvCxnSpPr>
            <a:cxnSpLocks/>
          </p:cNvCxnSpPr>
          <p:nvPr/>
        </p:nvCxnSpPr>
        <p:spPr>
          <a:xfrm>
            <a:off x="0" y="1134324"/>
            <a:ext cx="6858000" cy="0"/>
          </a:xfrm>
          <a:prstGeom prst="line">
            <a:avLst/>
          </a:prstGeom>
          <a:ln w="19050">
            <a:solidFill>
              <a:srgbClr val="49647F"/>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6756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55486" y="1172243"/>
            <a:ext cx="553998" cy="4130298"/>
          </a:xfrm>
          <a:prstGeom prst="rect">
            <a:avLst/>
          </a:prstGeom>
          <a:noFill/>
        </p:spPr>
        <p:txBody>
          <a:bodyPr vert="eaVert" wrap="none" rtlCol="0">
            <a:spAutoFit/>
          </a:bodyPr>
          <a:lstStyle/>
          <a:p>
            <a:r>
              <a:rPr kumimoji="1" lang="ja-JP" altLang="en-US" sz="2400" spc="600" dirty="0">
                <a:solidFill>
                  <a:schemeClr val="bg1"/>
                </a:solidFill>
                <a:latin typeface="HGP創英角ｺﾞｼｯｸUB" panose="020B0900000000000000" pitchFamily="50" charset="-128"/>
                <a:ea typeface="HGP創英角ｺﾞｼｯｸUB" panose="020B0900000000000000" pitchFamily="50" charset="-128"/>
              </a:rPr>
              <a:t>貢献する力</a:t>
            </a:r>
            <a:r>
              <a:rPr lang="ja-JP" altLang="en-US" sz="2400" spc="600" dirty="0">
                <a:solidFill>
                  <a:schemeClr val="bg1"/>
                </a:solidFill>
                <a:latin typeface="HGP創英角ｺﾞｼｯｸUB" panose="020B0900000000000000" pitchFamily="50" charset="-128"/>
                <a:ea typeface="HGP創英角ｺﾞｼｯｸUB" panose="020B0900000000000000" pitchFamily="50" charset="-128"/>
              </a:rPr>
              <a:t>を身につける</a:t>
            </a:r>
            <a:endParaRPr kumimoji="1" lang="ja-JP" altLang="en-US" sz="2400" spc="6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4" name="テキスト ボックス 3"/>
          <p:cNvSpPr txBox="1"/>
          <p:nvPr/>
        </p:nvSpPr>
        <p:spPr>
          <a:xfrm>
            <a:off x="55606" y="46181"/>
            <a:ext cx="771525" cy="830997"/>
          </a:xfrm>
          <a:prstGeom prst="rect">
            <a:avLst/>
          </a:prstGeom>
          <a:noFill/>
        </p:spPr>
        <p:txBody>
          <a:bodyPr wrap="square" rtlCol="0">
            <a:spAutoFit/>
          </a:bodyPr>
          <a:lstStyle/>
          <a:p>
            <a:pPr algn="ctr"/>
            <a:r>
              <a:rPr lang="en-US" altLang="ja-JP" sz="4800" dirty="0">
                <a:solidFill>
                  <a:schemeClr val="bg1"/>
                </a:solidFill>
              </a:rPr>
              <a:t>3</a:t>
            </a:r>
            <a:endParaRPr kumimoji="1" lang="ja-JP" altLang="en-US" sz="4800" dirty="0">
              <a:solidFill>
                <a:schemeClr val="bg1"/>
              </a:solidFill>
            </a:endParaRPr>
          </a:p>
        </p:txBody>
      </p:sp>
      <p:sp>
        <p:nvSpPr>
          <p:cNvPr id="5" name="テキスト ボックス 4"/>
          <p:cNvSpPr txBox="1"/>
          <p:nvPr/>
        </p:nvSpPr>
        <p:spPr>
          <a:xfrm>
            <a:off x="897637" y="1781789"/>
            <a:ext cx="5724000" cy="701218"/>
          </a:xfrm>
          <a:prstGeom prst="rect">
            <a:avLst/>
          </a:prstGeom>
          <a:noFill/>
        </p:spPr>
        <p:txBody>
          <a:bodyPr wrap="square" rtlCol="0">
            <a:spAutoFit/>
          </a:bodyPr>
          <a:lstStyle/>
          <a:p>
            <a:pPr indent="108000" algn="just">
              <a:lnSpc>
                <a:spcPct val="120000"/>
              </a:lnSpc>
            </a:pPr>
            <a:r>
              <a:rPr lang="ja-JP" altLang="en-US" sz="1150" dirty="0">
                <a:latin typeface="ＭＳ Ｐ明朝" panose="02020600040205080304" pitchFamily="18" charset="-128"/>
                <a:ea typeface="ＭＳ Ｐ明朝" panose="02020600040205080304" pitchFamily="18" charset="-128"/>
              </a:rPr>
              <a:t>水</a:t>
            </a:r>
            <a:r>
              <a:rPr kumimoji="1" lang="ja-JP" altLang="en-US" sz="1150" dirty="0">
                <a:latin typeface="ＭＳ Ｐ明朝" panose="02020600040205080304" pitchFamily="18" charset="-128"/>
                <a:ea typeface="ＭＳ Ｐ明朝" panose="02020600040205080304" pitchFamily="18" charset="-128"/>
              </a:rPr>
              <a:t>害の記録を、次の世代へ語り継ぐために、石碑にして残すことがあります。　</a:t>
            </a:r>
            <a:r>
              <a:rPr lang="ja-JP" altLang="en-US" sz="1150" dirty="0">
                <a:solidFill>
                  <a:schemeClr val="accent2"/>
                </a:solidFill>
                <a:latin typeface="HGP創英角ｺﾞｼｯｸUB" panose="020B0900000000000000" pitchFamily="50" charset="-128"/>
                <a:ea typeface="HGP創英角ｺﾞｼｯｸUB" panose="020B0900000000000000" pitchFamily="50" charset="-128"/>
              </a:rPr>
              <a:t>石碑に残された内容から、次の世代のわたしたちは過去の水害のことを知ることができます</a:t>
            </a:r>
            <a:r>
              <a:rPr kumimoji="1" lang="ja-JP" altLang="en-US" sz="1150" dirty="0">
                <a:latin typeface="ＭＳ Ｐ明朝" panose="02020600040205080304" pitchFamily="18" charset="-128"/>
                <a:ea typeface="ＭＳ Ｐ明朝" panose="02020600040205080304" pitchFamily="18" charset="-128"/>
              </a:rPr>
              <a:t>。私たちの</a:t>
            </a:r>
            <a:br>
              <a:rPr kumimoji="1" lang="en-US" altLang="ja-JP" sz="1150" dirty="0">
                <a:latin typeface="ＭＳ Ｐ明朝" panose="02020600040205080304" pitchFamily="18" charset="-128"/>
                <a:ea typeface="ＭＳ Ｐ明朝" panose="02020600040205080304" pitchFamily="18" charset="-128"/>
              </a:rPr>
            </a:br>
            <a:r>
              <a:rPr kumimoji="1" lang="ja-JP" altLang="en-US" sz="1150" dirty="0">
                <a:latin typeface="ＭＳ Ｐ明朝" panose="02020600040205080304" pitchFamily="18" charset="-128"/>
                <a:ea typeface="ＭＳ Ｐ明朝" panose="02020600040205080304" pitchFamily="18" charset="-128"/>
              </a:rPr>
              <a:t>住む豊岡市の円山川沿いにも石碑が残されています。</a:t>
            </a:r>
            <a:endParaRPr kumimoji="1" lang="en-US" altLang="ja-JP" sz="1150" dirty="0">
              <a:latin typeface="ＭＳ Ｐ明朝" panose="02020600040205080304" pitchFamily="18" charset="-128"/>
              <a:ea typeface="ＭＳ Ｐ明朝" panose="02020600040205080304" pitchFamily="18" charset="-128"/>
            </a:endParaRPr>
          </a:p>
        </p:txBody>
      </p:sp>
      <p:sp>
        <p:nvSpPr>
          <p:cNvPr id="6" name="角丸四角形 5"/>
          <p:cNvSpPr/>
          <p:nvPr/>
        </p:nvSpPr>
        <p:spPr>
          <a:xfrm>
            <a:off x="945796" y="322880"/>
            <a:ext cx="5762551" cy="792213"/>
          </a:xfrm>
          <a:prstGeom prst="roundRect">
            <a:avLst>
              <a:gd name="adj" fmla="val 42786"/>
            </a:avLst>
          </a:prstGeom>
          <a:noFill/>
          <a:ln w="38100">
            <a:solidFill>
              <a:srgbClr val="4964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1003544" y="373752"/>
            <a:ext cx="5647054" cy="690468"/>
          </a:xfrm>
          <a:prstGeom prst="roundRect">
            <a:avLst>
              <a:gd name="adj" fmla="val 42786"/>
            </a:avLst>
          </a:prstGeom>
          <a:noFill/>
          <a:ln w="12700">
            <a:solidFill>
              <a:srgbClr val="4964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803443" y="366532"/>
            <a:ext cx="4139275" cy="677108"/>
          </a:xfrm>
          <a:prstGeom prst="rect">
            <a:avLst/>
          </a:prstGeom>
          <a:noFill/>
        </p:spPr>
        <p:txBody>
          <a:bodyPr vert="horz" wrap="none" rtlCol="0">
            <a:spAutoFit/>
          </a:bodyPr>
          <a:lstStyle/>
          <a:p>
            <a:r>
              <a:rPr kumimoji="1" lang="ja-JP" altLang="en-US" sz="1900" dirty="0">
                <a:effectLst/>
                <a:latin typeface="HGP創英角ｺﾞｼｯｸUB" panose="020B0900000000000000" pitchFamily="50" charset="-128"/>
                <a:ea typeface="HGP創英角ｺﾞｼｯｸUB" panose="020B0900000000000000" pitchFamily="50" charset="-128"/>
              </a:rPr>
              <a:t>水害犠牲者ゼロを目指して</a:t>
            </a:r>
            <a:endParaRPr kumimoji="1" lang="en-US" altLang="ja-JP" sz="1900" dirty="0">
              <a:effectLst/>
              <a:latin typeface="HGP創英角ｺﾞｼｯｸUB" panose="020B0900000000000000" pitchFamily="50" charset="-128"/>
              <a:ea typeface="HGP創英角ｺﾞｼｯｸUB" panose="020B0900000000000000" pitchFamily="50" charset="-128"/>
            </a:endParaRPr>
          </a:p>
          <a:p>
            <a:r>
              <a:rPr kumimoji="1" lang="ja-JP" altLang="en-US" sz="1900" dirty="0">
                <a:effectLst/>
                <a:latin typeface="HGP創英角ｺﾞｼｯｸUB" panose="020B0900000000000000" pitchFamily="50" charset="-128"/>
                <a:ea typeface="HGP創英角ｺﾞｼｯｸUB" panose="020B0900000000000000" pitchFamily="50" charset="-128"/>
              </a:rPr>
              <a:t>中学生の自分たちにできることを考える</a:t>
            </a:r>
          </a:p>
        </p:txBody>
      </p:sp>
      <p:sp>
        <p:nvSpPr>
          <p:cNvPr id="9" name="正方形/長方形 8"/>
          <p:cNvSpPr/>
          <p:nvPr/>
        </p:nvSpPr>
        <p:spPr>
          <a:xfrm>
            <a:off x="897637" y="1378734"/>
            <a:ext cx="5724864" cy="319280"/>
          </a:xfrm>
          <a:prstGeom prst="rect">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859537" y="1387715"/>
            <a:ext cx="2098651" cy="292388"/>
          </a:xfrm>
          <a:prstGeom prst="rect">
            <a:avLst/>
          </a:prstGeom>
          <a:noFill/>
        </p:spPr>
        <p:txBody>
          <a:bodyPr wrap="none" rtlCol="0">
            <a:spAutoFit/>
          </a:bodyPr>
          <a:lstStyle/>
          <a:p>
            <a:r>
              <a:rPr lang="ja-JP" altLang="en-US" sz="1300" dirty="0">
                <a:solidFill>
                  <a:schemeClr val="bg1"/>
                </a:solidFill>
                <a:latin typeface="HGP創英角ｺﾞｼｯｸUB" panose="020B0900000000000000" pitchFamily="50" charset="-128"/>
                <a:ea typeface="HGP創英角ｺﾞｼｯｸUB" panose="020B0900000000000000" pitchFamily="50" charset="-128"/>
              </a:rPr>
              <a:t>石碑に刻まれた災害の歴史</a:t>
            </a:r>
            <a:endParaRPr kumimoji="1" lang="ja-JP" altLang="en-US" sz="1300" dirty="0">
              <a:solidFill>
                <a:schemeClr val="bg1"/>
              </a:solidFill>
              <a:latin typeface="HGP創英角ｺﾞｼｯｸUB" panose="020B0900000000000000" pitchFamily="50" charset="-128"/>
              <a:ea typeface="HGP創英角ｺﾞｼｯｸUB" panose="020B0900000000000000" pitchFamily="50" charset="-128"/>
            </a:endParaRPr>
          </a:p>
        </p:txBody>
      </p:sp>
      <p:pic>
        <p:nvPicPr>
          <p:cNvPr id="28" name="Picture 2" descr="航空隊撮影007">
            <a:extLst>
              <a:ext uri="{FF2B5EF4-FFF2-40B4-BE49-F238E27FC236}">
                <a16:creationId xmlns:a16="http://schemas.microsoft.com/office/drawing/2014/main" id="{B1140880-0ED1-455F-977C-ADD59A64D09D}"/>
              </a:ext>
            </a:extLst>
          </p:cNvPr>
          <p:cNvPicPr>
            <a:picLocks noChangeAspect="1" noChangeArrowheads="1"/>
          </p:cNvPicPr>
          <p:nvPr/>
        </p:nvPicPr>
        <p:blipFill rotWithShape="1">
          <a:blip r:embed="rId2" cstate="print">
            <a:lum bright="-10000"/>
            <a:extLst>
              <a:ext uri="{28A0092B-C50C-407E-A947-70E740481C1C}">
                <a14:useLocalDpi xmlns:a14="http://schemas.microsoft.com/office/drawing/2010/main" val="0"/>
              </a:ext>
            </a:extLst>
          </a:blip>
          <a:srcRect l="3670" r="3670"/>
          <a:stretch/>
        </p:blipFill>
        <p:spPr bwMode="auto">
          <a:xfrm>
            <a:off x="1202203" y="2625587"/>
            <a:ext cx="1902421" cy="142681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9FDFD8F7-5FC6-422A-A734-DE0BD354FD6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504" b="7635"/>
          <a:stretch/>
        </p:blipFill>
        <p:spPr bwMode="auto">
          <a:xfrm>
            <a:off x="1201835" y="4098841"/>
            <a:ext cx="3526513" cy="2270903"/>
          </a:xfrm>
          <a:prstGeom prst="rect">
            <a:avLst/>
          </a:prstGeom>
          <a:noFill/>
          <a:effectLst/>
          <a:extLst>
            <a:ext uri="{909E8E84-426E-40DD-AFC4-6F175D3DCCD1}">
              <a14:hiddenFill xmlns:a14="http://schemas.microsoft.com/office/drawing/2010/main">
                <a:solidFill>
                  <a:srgbClr val="FFFFFF"/>
                </a:solidFill>
              </a14:hiddenFill>
            </a:ext>
          </a:extLst>
        </p:spPr>
      </p:pic>
      <p:sp>
        <p:nvSpPr>
          <p:cNvPr id="41" name="テキスト ボックス 40">
            <a:extLst>
              <a:ext uri="{FF2B5EF4-FFF2-40B4-BE49-F238E27FC236}">
                <a16:creationId xmlns:a16="http://schemas.microsoft.com/office/drawing/2014/main" id="{95256C03-04CC-4D77-92D9-922BF812E7D7}"/>
              </a:ext>
            </a:extLst>
          </p:cNvPr>
          <p:cNvSpPr txBox="1"/>
          <p:nvPr/>
        </p:nvSpPr>
        <p:spPr>
          <a:xfrm>
            <a:off x="909301" y="6739142"/>
            <a:ext cx="3826976" cy="292388"/>
          </a:xfrm>
          <a:prstGeom prst="rect">
            <a:avLst/>
          </a:prstGeom>
          <a:noFill/>
        </p:spPr>
        <p:txBody>
          <a:bodyPr wrap="square" rtlCol="0">
            <a:spAutoFit/>
          </a:bodyPr>
          <a:lstStyle/>
          <a:p>
            <a:r>
              <a:rPr lang="ja-JP" altLang="en-US" sz="1300" dirty="0">
                <a:solidFill>
                  <a:schemeClr val="bg1"/>
                </a:solidFill>
                <a:latin typeface="HGP創英角ｺﾞｼｯｸUB" panose="020B0900000000000000" pitchFamily="50" charset="-128"/>
                <a:ea typeface="HGP創英角ｺﾞｼｯｸUB" panose="020B0900000000000000" pitchFamily="50" charset="-128"/>
              </a:rPr>
              <a:t>災害が起きたときに実際どうなるかはわからない</a:t>
            </a:r>
            <a:endParaRPr kumimoji="1" lang="ja-JP" altLang="en-US" sz="13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42" name="テキスト ボックス 41">
            <a:extLst>
              <a:ext uri="{FF2B5EF4-FFF2-40B4-BE49-F238E27FC236}">
                <a16:creationId xmlns:a16="http://schemas.microsoft.com/office/drawing/2014/main" id="{0383F076-3AD8-4FE7-AEED-FDB68E55CF1E}"/>
              </a:ext>
            </a:extLst>
          </p:cNvPr>
          <p:cNvSpPr txBox="1"/>
          <p:nvPr/>
        </p:nvSpPr>
        <p:spPr>
          <a:xfrm>
            <a:off x="897637" y="7031474"/>
            <a:ext cx="5724000" cy="488852"/>
          </a:xfrm>
          <a:prstGeom prst="rect">
            <a:avLst/>
          </a:prstGeom>
          <a:noFill/>
        </p:spPr>
        <p:txBody>
          <a:bodyPr wrap="square" rtlCol="0">
            <a:spAutoFit/>
          </a:bodyPr>
          <a:lstStyle/>
          <a:p>
            <a:pPr indent="108000" algn="just">
              <a:lnSpc>
                <a:spcPct val="120000"/>
              </a:lnSpc>
            </a:pPr>
            <a:r>
              <a:rPr lang="ja-JP" altLang="en-US" sz="1150" dirty="0">
                <a:latin typeface="ＭＳ Ｐ明朝" panose="02020600040205080304" pitchFamily="18" charset="-128"/>
                <a:ea typeface="ＭＳ Ｐ明朝" panose="02020600040205080304" pitchFamily="18" charset="-128"/>
              </a:rPr>
              <a:t>石碑に災害の記録が残されていますが、石碑からその文章以上のことを感じ取ることもできます。　</a:t>
            </a:r>
            <a:r>
              <a:rPr lang="ja-JP" altLang="en-US" sz="1150" dirty="0">
                <a:solidFill>
                  <a:schemeClr val="accent2"/>
                </a:solidFill>
                <a:latin typeface="HGP創英角ｺﾞｼｯｸUB" panose="020B0900000000000000" pitchFamily="50" charset="-128"/>
                <a:ea typeface="HGP創英角ｺﾞｼｯｸUB" panose="020B0900000000000000" pitchFamily="50" charset="-128"/>
              </a:rPr>
              <a:t>石碑を建てた昔の人は、どんな思いで石碑を建てたのでしょうか</a:t>
            </a:r>
            <a:r>
              <a:rPr lang="ja-JP" altLang="en-US" sz="1150" dirty="0">
                <a:latin typeface="ＭＳ Ｐ明朝" panose="02020600040205080304" pitchFamily="18" charset="-128"/>
                <a:ea typeface="ＭＳ Ｐ明朝" panose="02020600040205080304" pitchFamily="18" charset="-128"/>
              </a:rPr>
              <a:t>。</a:t>
            </a:r>
            <a:endParaRPr kumimoji="1" lang="en-US" altLang="ja-JP" sz="1150" dirty="0">
              <a:latin typeface="ＭＳ Ｐ明朝" panose="02020600040205080304" pitchFamily="18" charset="-128"/>
              <a:ea typeface="ＭＳ Ｐ明朝" panose="02020600040205080304" pitchFamily="18" charset="-128"/>
            </a:endParaRPr>
          </a:p>
        </p:txBody>
      </p:sp>
      <p:sp>
        <p:nvSpPr>
          <p:cNvPr id="43" name="正方形/長方形 42">
            <a:extLst>
              <a:ext uri="{FF2B5EF4-FFF2-40B4-BE49-F238E27FC236}">
                <a16:creationId xmlns:a16="http://schemas.microsoft.com/office/drawing/2014/main" id="{7A4A60B3-9EA5-4586-A2BF-88BDA3F5E068}"/>
              </a:ext>
            </a:extLst>
          </p:cNvPr>
          <p:cNvSpPr/>
          <p:nvPr/>
        </p:nvSpPr>
        <p:spPr>
          <a:xfrm>
            <a:off x="897637" y="6666519"/>
            <a:ext cx="5724864" cy="319280"/>
          </a:xfrm>
          <a:prstGeom prst="rect">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57F13FF6-3052-43D3-8064-D5C2165000C9}"/>
              </a:ext>
            </a:extLst>
          </p:cNvPr>
          <p:cNvSpPr txBox="1"/>
          <p:nvPr/>
        </p:nvSpPr>
        <p:spPr>
          <a:xfrm>
            <a:off x="859537" y="6675500"/>
            <a:ext cx="2356735" cy="292388"/>
          </a:xfrm>
          <a:prstGeom prst="rect">
            <a:avLst/>
          </a:prstGeom>
          <a:noFill/>
        </p:spPr>
        <p:txBody>
          <a:bodyPr wrap="none" rtlCol="0">
            <a:spAutoFit/>
          </a:bodyPr>
          <a:lstStyle/>
          <a:p>
            <a:r>
              <a:rPr kumimoji="1" lang="ja-JP" altLang="en-US" sz="1300" dirty="0">
                <a:solidFill>
                  <a:schemeClr val="bg1"/>
                </a:solidFill>
                <a:latin typeface="HGP創英角ｺﾞｼｯｸUB" panose="020B0900000000000000" pitchFamily="50" charset="-128"/>
                <a:ea typeface="HGP創英角ｺﾞｼｯｸUB" panose="020B0900000000000000" pitchFamily="50" charset="-128"/>
              </a:rPr>
              <a:t>石碑に託された思いを想像する</a:t>
            </a:r>
          </a:p>
        </p:txBody>
      </p:sp>
      <p:sp>
        <p:nvSpPr>
          <p:cNvPr id="46" name="テキスト ボックス 45">
            <a:extLst>
              <a:ext uri="{FF2B5EF4-FFF2-40B4-BE49-F238E27FC236}">
                <a16:creationId xmlns:a16="http://schemas.microsoft.com/office/drawing/2014/main" id="{F67DD4BC-0EFD-4C1B-88CE-12085C5B36AB}"/>
              </a:ext>
            </a:extLst>
          </p:cNvPr>
          <p:cNvSpPr txBox="1"/>
          <p:nvPr/>
        </p:nvSpPr>
        <p:spPr>
          <a:xfrm>
            <a:off x="3119333" y="6087613"/>
            <a:ext cx="1595309" cy="246221"/>
          </a:xfrm>
          <a:prstGeom prst="rect">
            <a:avLst/>
          </a:prstGeom>
          <a:noFill/>
        </p:spPr>
        <p:txBody>
          <a:bodyPr wrap="none" rtlCol="0">
            <a:spAutoFit/>
          </a:bodyPr>
          <a:lstStyle/>
          <a:p>
            <a:r>
              <a:rPr lang="ja-JP" altLang="en-US" sz="1000" dirty="0">
                <a:solidFill>
                  <a:schemeClr val="bg1"/>
                </a:solidFill>
                <a:effectLst>
                  <a:glow rad="127000">
                    <a:schemeClr val="tx1"/>
                  </a:glow>
                </a:effectLst>
                <a:latin typeface="HGP創英角ｺﾞｼｯｸUB" panose="020B0900000000000000" pitchFamily="50" charset="-128"/>
                <a:ea typeface="HGP創英角ｺﾞｼｯｸUB" panose="020B0900000000000000" pitchFamily="50" charset="-128"/>
              </a:rPr>
              <a:t>兵庫県豊岡市日高町浅倉</a:t>
            </a:r>
            <a:endParaRPr kumimoji="1" lang="ja-JP" altLang="en-US" sz="1000" dirty="0">
              <a:solidFill>
                <a:schemeClr val="bg1"/>
              </a:solidFill>
              <a:effectLst>
                <a:glow rad="127000">
                  <a:schemeClr val="tx1"/>
                </a:glow>
              </a:effectLst>
              <a:latin typeface="HGP創英角ｺﾞｼｯｸUB" panose="020B0900000000000000" pitchFamily="50" charset="-128"/>
              <a:ea typeface="HGP創英角ｺﾞｼｯｸUB" panose="020B0900000000000000" pitchFamily="50" charset="-128"/>
            </a:endParaRPr>
          </a:p>
        </p:txBody>
      </p:sp>
      <p:sp>
        <p:nvSpPr>
          <p:cNvPr id="67" name="テキスト ボックス 66">
            <a:extLst>
              <a:ext uri="{FF2B5EF4-FFF2-40B4-BE49-F238E27FC236}">
                <a16:creationId xmlns:a16="http://schemas.microsoft.com/office/drawing/2014/main" id="{E1F93D4F-9251-4C4C-B7CF-1350D07D46F8}"/>
              </a:ext>
            </a:extLst>
          </p:cNvPr>
          <p:cNvSpPr txBox="1"/>
          <p:nvPr/>
        </p:nvSpPr>
        <p:spPr>
          <a:xfrm rot="16200000">
            <a:off x="3192976" y="2869795"/>
            <a:ext cx="128240" cy="153888"/>
          </a:xfrm>
          <a:prstGeom prst="rect">
            <a:avLst/>
          </a:prstGeom>
          <a:noFill/>
        </p:spPr>
        <p:txBody>
          <a:bodyPr wrap="none" lIns="0" tIns="0" rIns="0" bIns="0" rtlCol="0">
            <a:spAutoFit/>
          </a:bodyPr>
          <a:lstStyle/>
          <a:p>
            <a:r>
              <a:rPr kumimoji="1" lang="ja-JP" altLang="en-US" sz="1000" dirty="0">
                <a:effectLst>
                  <a:glow rad="127000">
                    <a:schemeClr val="bg1"/>
                  </a:glow>
                </a:effectLst>
                <a:latin typeface="HGP創英角ｺﾞｼｯｸUB" panose="020B0900000000000000" pitchFamily="50" charset="-128"/>
                <a:ea typeface="HGP創英角ｺﾞｼｯｸUB" panose="020B0900000000000000" pitchFamily="50" charset="-128"/>
              </a:rPr>
              <a:t>▲</a:t>
            </a:r>
            <a:endParaRPr kumimoji="1" lang="en-US" altLang="ja-JP" sz="1000" dirty="0">
              <a:effectLst>
                <a:glow rad="127000">
                  <a:schemeClr val="bg1"/>
                </a:glow>
              </a:effectLst>
              <a:latin typeface="HGP創英角ｺﾞｼｯｸUB" panose="020B0900000000000000" pitchFamily="50" charset="-128"/>
              <a:ea typeface="HGP創英角ｺﾞｼｯｸUB" panose="020B0900000000000000" pitchFamily="50" charset="-128"/>
            </a:endParaRPr>
          </a:p>
        </p:txBody>
      </p:sp>
      <p:sp>
        <p:nvSpPr>
          <p:cNvPr id="71" name="テキスト ボックス 70">
            <a:extLst>
              <a:ext uri="{FF2B5EF4-FFF2-40B4-BE49-F238E27FC236}">
                <a16:creationId xmlns:a16="http://schemas.microsoft.com/office/drawing/2014/main" id="{C3052607-C6F0-437C-8601-01C5D3629604}"/>
              </a:ext>
            </a:extLst>
          </p:cNvPr>
          <p:cNvSpPr txBox="1"/>
          <p:nvPr/>
        </p:nvSpPr>
        <p:spPr>
          <a:xfrm>
            <a:off x="1614804" y="2678594"/>
            <a:ext cx="1077218" cy="215444"/>
          </a:xfrm>
          <a:prstGeom prst="rect">
            <a:avLst/>
          </a:prstGeom>
          <a:noFill/>
        </p:spPr>
        <p:txBody>
          <a:bodyPr wrap="none" lIns="0" tIns="0" rIns="0" bIns="0" rtlCol="0">
            <a:spAutoFit/>
          </a:bodyPr>
          <a:lstStyle/>
          <a:p>
            <a:pPr algn="ctr"/>
            <a:r>
              <a:rPr kumimoji="1" lang="ja-JP" altLang="en-US" sz="1400" dirty="0">
                <a:effectLst>
                  <a:glow rad="127000">
                    <a:schemeClr val="bg1"/>
                  </a:glow>
                </a:effectLst>
                <a:latin typeface="HGP創英角ｺﾞｼｯｸUB" panose="020B0900000000000000" pitchFamily="50" charset="-128"/>
                <a:ea typeface="HGP創英角ｺﾞｼｯｸUB" panose="020B0900000000000000" pitchFamily="50" charset="-128"/>
              </a:rPr>
              <a:t>兵庫県豊岡市</a:t>
            </a:r>
            <a:endParaRPr kumimoji="1" lang="en-US" altLang="ja-JP" sz="1400" dirty="0">
              <a:effectLst>
                <a:glow rad="127000">
                  <a:schemeClr val="bg1"/>
                </a:glow>
              </a:effectLst>
              <a:latin typeface="HGP創英角ｺﾞｼｯｸUB" panose="020B0900000000000000" pitchFamily="50" charset="-128"/>
              <a:ea typeface="HGP創英角ｺﾞｼｯｸUB" panose="020B0900000000000000" pitchFamily="50" charset="-128"/>
            </a:endParaRPr>
          </a:p>
        </p:txBody>
      </p:sp>
      <p:grpSp>
        <p:nvGrpSpPr>
          <p:cNvPr id="72" name="グループ化 71">
            <a:extLst>
              <a:ext uri="{FF2B5EF4-FFF2-40B4-BE49-F238E27FC236}">
                <a16:creationId xmlns:a16="http://schemas.microsoft.com/office/drawing/2014/main" id="{99874C0E-51A7-41B8-976C-0B6E92D73D66}"/>
              </a:ext>
            </a:extLst>
          </p:cNvPr>
          <p:cNvGrpSpPr/>
          <p:nvPr/>
        </p:nvGrpSpPr>
        <p:grpSpPr>
          <a:xfrm>
            <a:off x="4920908" y="2837556"/>
            <a:ext cx="1440000" cy="3521915"/>
            <a:chOff x="5971269" y="148199"/>
            <a:chExt cx="1440000" cy="3521915"/>
          </a:xfrm>
          <a:effectLst>
            <a:glow rad="63500">
              <a:schemeClr val="bg1"/>
            </a:glow>
          </a:effectLst>
        </p:grpSpPr>
        <p:sp>
          <p:nvSpPr>
            <p:cNvPr id="74" name="正方形/長方形 73">
              <a:extLst>
                <a:ext uri="{FF2B5EF4-FFF2-40B4-BE49-F238E27FC236}">
                  <a16:creationId xmlns:a16="http://schemas.microsoft.com/office/drawing/2014/main" id="{9BB2FAEA-3709-49ED-A697-C15F221EAD3D}"/>
                </a:ext>
              </a:extLst>
            </p:cNvPr>
            <p:cNvSpPr/>
            <p:nvPr/>
          </p:nvSpPr>
          <p:spPr>
            <a:xfrm>
              <a:off x="5971269" y="148199"/>
              <a:ext cx="1440000" cy="35219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5" name="テキスト ボックス 74">
              <a:extLst>
                <a:ext uri="{FF2B5EF4-FFF2-40B4-BE49-F238E27FC236}">
                  <a16:creationId xmlns:a16="http://schemas.microsoft.com/office/drawing/2014/main" id="{29C74C63-CBAC-4C35-97F6-342E1B3490BF}"/>
                </a:ext>
              </a:extLst>
            </p:cNvPr>
            <p:cNvSpPr txBox="1"/>
            <p:nvPr/>
          </p:nvSpPr>
          <p:spPr>
            <a:xfrm>
              <a:off x="6948446" y="334168"/>
              <a:ext cx="307777" cy="1481175"/>
            </a:xfrm>
            <a:prstGeom prst="rect">
              <a:avLst/>
            </a:prstGeom>
            <a:noFill/>
          </p:spPr>
          <p:txBody>
            <a:bodyPr vert="eaVert" wrap="none" lIns="0" tIns="0" rIns="0" bIns="0">
              <a:spAutoFit/>
            </a:bodyPr>
            <a:lstStyle/>
            <a:p>
              <a:r>
                <a:rPr lang="ja-JP" altLang="en-US" sz="2000" dirty="0">
                  <a:latin typeface="HGP創英ﾌﾟﾚｾﾞﾝｽEB" panose="02020800000000000000" pitchFamily="18" charset="-128"/>
                  <a:ea typeface="HGP創英ﾌﾟﾚｾﾞﾝｽEB" panose="02020800000000000000" pitchFamily="18" charset="-128"/>
                </a:rPr>
                <a:t>治水祈念の碑</a:t>
              </a:r>
            </a:p>
          </p:txBody>
        </p:sp>
        <p:sp>
          <p:nvSpPr>
            <p:cNvPr id="76" name="テキスト ボックス 75">
              <a:extLst>
                <a:ext uri="{FF2B5EF4-FFF2-40B4-BE49-F238E27FC236}">
                  <a16:creationId xmlns:a16="http://schemas.microsoft.com/office/drawing/2014/main" id="{BCA0487E-35AD-40F1-853C-C21EFA8824BB}"/>
                </a:ext>
              </a:extLst>
            </p:cNvPr>
            <p:cNvSpPr txBox="1"/>
            <p:nvPr/>
          </p:nvSpPr>
          <p:spPr>
            <a:xfrm>
              <a:off x="6172388" y="334168"/>
              <a:ext cx="677108" cy="3252493"/>
            </a:xfrm>
            <a:prstGeom prst="rect">
              <a:avLst/>
            </a:prstGeom>
            <a:noFill/>
          </p:spPr>
          <p:txBody>
            <a:bodyPr vert="eaVert" wrap="none" lIns="0" tIns="0" rIns="0" bIns="0">
              <a:spAutoFit/>
            </a:bodyPr>
            <a:lstStyle/>
            <a:p>
              <a:r>
                <a:rPr lang="ja-JP" altLang="en-US" sz="1100" dirty="0">
                  <a:latin typeface="HGP創英ﾌﾟﾚｾﾞﾝｽEB" panose="02020800000000000000" pitchFamily="18" charset="-128"/>
                  <a:ea typeface="HGP創英ﾌﾟﾚｾﾞﾝｽEB" panose="02020800000000000000" pitchFamily="18" charset="-128"/>
                </a:rPr>
                <a:t>平成十六年十月二十日、台風二十三号により、</a:t>
              </a:r>
              <a:br>
                <a:rPr lang="en-US" altLang="ja-JP" sz="1100" dirty="0">
                  <a:latin typeface="HGP創英ﾌﾟﾚｾﾞﾝｽEB" panose="02020800000000000000" pitchFamily="18" charset="-128"/>
                  <a:ea typeface="HGP創英ﾌﾟﾚｾﾞﾝｽEB" panose="02020800000000000000" pitchFamily="18" charset="-128"/>
                </a:rPr>
              </a:br>
              <a:r>
                <a:rPr lang="ja-JP" altLang="en-US" sz="1100" dirty="0">
                  <a:latin typeface="HGP創英ﾌﾟﾚｾﾞﾝｽEB" panose="02020800000000000000" pitchFamily="18" charset="-128"/>
                  <a:ea typeface="HGP創英ﾌﾟﾚｾﾞﾝｽEB" panose="02020800000000000000" pitchFamily="18" charset="-128"/>
                </a:rPr>
                <a:t>この地にて</a:t>
              </a:r>
              <a:r>
                <a:rPr lang="ja-JP" altLang="en-US" sz="1100" dirty="0">
                  <a:solidFill>
                    <a:srgbClr val="C00000"/>
                  </a:solidFill>
                  <a:latin typeface="HGP創英ﾌﾟﾚｾﾞﾝｽEB" panose="02020800000000000000" pitchFamily="18" charset="-128"/>
                  <a:ea typeface="HGP創英ﾌﾟﾚｾﾞﾝｽEB" panose="02020800000000000000" pitchFamily="18" charset="-128"/>
                </a:rPr>
                <a:t>二人の尊い命</a:t>
              </a:r>
              <a:r>
                <a:rPr lang="ja-JP" altLang="en-US" sz="1100" dirty="0">
                  <a:latin typeface="HGP創英ﾌﾟﾚｾﾞﾝｽEB" panose="02020800000000000000" pitchFamily="18" charset="-128"/>
                  <a:ea typeface="HGP創英ﾌﾟﾚｾﾞﾝｽEB" panose="02020800000000000000" pitchFamily="18" charset="-128"/>
                </a:rPr>
                <a:t>が失われた。</a:t>
              </a:r>
              <a:endParaRPr lang="en-US" altLang="ja-JP" sz="1100" dirty="0">
                <a:latin typeface="HGP創英ﾌﾟﾚｾﾞﾝｽEB" panose="02020800000000000000" pitchFamily="18" charset="-128"/>
                <a:ea typeface="HGP創英ﾌﾟﾚｾﾞﾝｽEB" panose="02020800000000000000" pitchFamily="18" charset="-128"/>
              </a:endParaRPr>
            </a:p>
            <a:p>
              <a:r>
                <a:rPr lang="ja-JP" altLang="en-US" sz="1100" dirty="0">
                  <a:latin typeface="HGP創英ﾌﾟﾚｾﾞﾝｽEB" panose="02020800000000000000" pitchFamily="18" charset="-128"/>
                  <a:ea typeface="HGP創英ﾌﾟﾚｾﾞﾝｽEB" panose="02020800000000000000" pitchFamily="18" charset="-128"/>
                </a:rPr>
                <a:t>ここに慰霊とともに、治水整備への</a:t>
              </a:r>
              <a:r>
                <a:rPr lang="ja-JP" altLang="en-US" sz="1100" dirty="0">
                  <a:solidFill>
                    <a:srgbClr val="C00000"/>
                  </a:solidFill>
                  <a:latin typeface="HGP創英ﾌﾟﾚｾﾞﾝｽEB" panose="02020800000000000000" pitchFamily="18" charset="-128"/>
                  <a:ea typeface="HGP創英ﾌﾟﾚｾﾞﾝｽEB" panose="02020800000000000000" pitchFamily="18" charset="-128"/>
                </a:rPr>
                <a:t>願い</a:t>
              </a:r>
              <a:r>
                <a:rPr lang="ja-JP" altLang="en-US" sz="1100" dirty="0">
                  <a:latin typeface="HGP創英ﾌﾟﾚｾﾞﾝｽEB" panose="02020800000000000000" pitchFamily="18" charset="-128"/>
                  <a:ea typeface="HGP創英ﾌﾟﾚｾﾞﾝｽEB" panose="02020800000000000000" pitchFamily="18" charset="-128"/>
                </a:rPr>
                <a:t>と</a:t>
              </a:r>
              <a:r>
                <a:rPr lang="ja-JP" altLang="en-US" sz="1100" dirty="0">
                  <a:solidFill>
                    <a:srgbClr val="C00000"/>
                  </a:solidFill>
                  <a:latin typeface="HGP創英ﾌﾟﾚｾﾞﾝｽEB" panose="02020800000000000000" pitchFamily="18" charset="-128"/>
                  <a:ea typeface="HGP創英ﾌﾟﾚｾﾞﾝｽEB" panose="02020800000000000000" pitchFamily="18" charset="-128"/>
                </a:rPr>
                <a:t>誓い</a:t>
              </a:r>
              <a:r>
                <a:rPr lang="ja-JP" altLang="en-US" sz="1100" dirty="0">
                  <a:latin typeface="HGP創英ﾌﾟﾚｾﾞﾝｽEB" panose="02020800000000000000" pitchFamily="18" charset="-128"/>
                  <a:ea typeface="HGP創英ﾌﾟﾚｾﾞﾝｽEB" panose="02020800000000000000" pitchFamily="18" charset="-128"/>
                </a:rPr>
                <a:t>を込めて、</a:t>
              </a:r>
              <a:endParaRPr lang="en-US" altLang="ja-JP" sz="1100" dirty="0">
                <a:latin typeface="HGP創英ﾌﾟﾚｾﾞﾝｽEB" panose="02020800000000000000" pitchFamily="18" charset="-128"/>
                <a:ea typeface="HGP創英ﾌﾟﾚｾﾞﾝｽEB" panose="02020800000000000000" pitchFamily="18" charset="-128"/>
              </a:endParaRPr>
            </a:p>
            <a:p>
              <a:r>
                <a:rPr lang="ja-JP" altLang="en-US" sz="1100" dirty="0">
                  <a:latin typeface="HGP創英ﾌﾟﾚｾﾞﾝｽEB" panose="02020800000000000000" pitchFamily="18" charset="-128"/>
                  <a:ea typeface="HGP創英ﾌﾟﾚｾﾞﾝｽEB" panose="02020800000000000000" pitchFamily="18" charset="-128"/>
                </a:rPr>
                <a:t>治水祈念の碑を遺族、周辺住民の志により建立する。</a:t>
              </a:r>
              <a:endParaRPr lang="en-US" altLang="ja-JP" sz="1100" dirty="0">
                <a:latin typeface="HGP創英ﾌﾟﾚｾﾞﾝｽEB" panose="02020800000000000000" pitchFamily="18" charset="-128"/>
                <a:ea typeface="HGP創英ﾌﾟﾚｾﾞﾝｽEB" panose="02020800000000000000" pitchFamily="18" charset="-128"/>
              </a:endParaRPr>
            </a:p>
          </p:txBody>
        </p:sp>
      </p:grpSp>
      <p:sp>
        <p:nvSpPr>
          <p:cNvPr id="77" name="テキスト ボックス 76">
            <a:extLst>
              <a:ext uri="{FF2B5EF4-FFF2-40B4-BE49-F238E27FC236}">
                <a16:creationId xmlns:a16="http://schemas.microsoft.com/office/drawing/2014/main" id="{1E07DF9E-0EC4-41ED-8A60-C82C39B0CE5F}"/>
              </a:ext>
            </a:extLst>
          </p:cNvPr>
          <p:cNvSpPr txBox="1"/>
          <p:nvPr/>
        </p:nvSpPr>
        <p:spPr>
          <a:xfrm>
            <a:off x="3377689" y="2869795"/>
            <a:ext cx="1272784" cy="307777"/>
          </a:xfrm>
          <a:prstGeom prst="rect">
            <a:avLst/>
          </a:prstGeom>
          <a:noFill/>
        </p:spPr>
        <p:txBody>
          <a:bodyPr wrap="none" lIns="0" tIns="0" rIns="0" bIns="0" rtlCol="0">
            <a:spAutoFit/>
          </a:bodyPr>
          <a:lstStyle/>
          <a:p>
            <a:r>
              <a:rPr kumimoji="1" lang="ja-JP" altLang="en-US" sz="1000" dirty="0">
                <a:effectLst>
                  <a:glow rad="127000">
                    <a:schemeClr val="bg1"/>
                  </a:glow>
                </a:effectLst>
                <a:latin typeface="HGP創英角ｺﾞｼｯｸUB" panose="020B0900000000000000" pitchFamily="50" charset="-128"/>
                <a:ea typeface="HGP創英角ｺﾞｼｯｸUB" panose="020B0900000000000000" pitchFamily="50" charset="-128"/>
              </a:rPr>
              <a:t>平成１６年台風２３号の</a:t>
            </a:r>
            <a:endParaRPr kumimoji="1" lang="en-US" altLang="ja-JP" sz="1000" dirty="0">
              <a:effectLst>
                <a:glow rad="127000">
                  <a:schemeClr val="bg1"/>
                </a:glow>
              </a:effectLst>
              <a:latin typeface="HGP創英角ｺﾞｼｯｸUB" panose="020B0900000000000000" pitchFamily="50" charset="-128"/>
              <a:ea typeface="HGP創英角ｺﾞｼｯｸUB" panose="020B0900000000000000" pitchFamily="50" charset="-128"/>
            </a:endParaRPr>
          </a:p>
          <a:p>
            <a:r>
              <a:rPr lang="ja-JP" altLang="en-US" sz="1000" dirty="0">
                <a:effectLst>
                  <a:glow rad="127000">
                    <a:schemeClr val="bg1"/>
                  </a:glow>
                </a:effectLst>
                <a:latin typeface="HGP創英角ｺﾞｼｯｸUB" panose="020B0900000000000000" pitchFamily="50" charset="-128"/>
                <a:ea typeface="HGP創英角ｺﾞｼｯｸUB" panose="020B0900000000000000" pitchFamily="50" charset="-128"/>
              </a:rPr>
              <a:t>豊岡市の被災の様子</a:t>
            </a:r>
            <a:endParaRPr kumimoji="1" lang="en-US" altLang="ja-JP" sz="1000" dirty="0">
              <a:effectLst>
                <a:glow rad="127000">
                  <a:schemeClr val="bg1"/>
                </a:glow>
              </a:effectLst>
              <a:latin typeface="HGP創英角ｺﾞｼｯｸUB" panose="020B0900000000000000" pitchFamily="50" charset="-128"/>
              <a:ea typeface="HGP創英角ｺﾞｼｯｸUB" panose="020B0900000000000000" pitchFamily="50" charset="-128"/>
            </a:endParaRPr>
          </a:p>
        </p:txBody>
      </p:sp>
      <p:sp>
        <p:nvSpPr>
          <p:cNvPr id="78" name="テキスト ボックス 77">
            <a:extLst>
              <a:ext uri="{FF2B5EF4-FFF2-40B4-BE49-F238E27FC236}">
                <a16:creationId xmlns:a16="http://schemas.microsoft.com/office/drawing/2014/main" id="{C5647D21-0D16-44FC-B135-6B0F6CE69E49}"/>
              </a:ext>
            </a:extLst>
          </p:cNvPr>
          <p:cNvSpPr txBox="1"/>
          <p:nvPr/>
        </p:nvSpPr>
        <p:spPr>
          <a:xfrm rot="10800000">
            <a:off x="3192976" y="3879757"/>
            <a:ext cx="128240" cy="153888"/>
          </a:xfrm>
          <a:prstGeom prst="rect">
            <a:avLst/>
          </a:prstGeom>
          <a:noFill/>
        </p:spPr>
        <p:txBody>
          <a:bodyPr wrap="square" lIns="0" tIns="0" rIns="0" bIns="0" rtlCol="0">
            <a:spAutoFit/>
          </a:bodyPr>
          <a:lstStyle/>
          <a:p>
            <a:r>
              <a:rPr kumimoji="1" lang="ja-JP" altLang="en-US" sz="1000" dirty="0">
                <a:effectLst>
                  <a:glow rad="127000">
                    <a:schemeClr val="bg1"/>
                  </a:glow>
                </a:effectLst>
                <a:latin typeface="HGP創英角ｺﾞｼｯｸUB" panose="020B0900000000000000" pitchFamily="50" charset="-128"/>
                <a:ea typeface="HGP創英角ｺﾞｼｯｸUB" panose="020B0900000000000000" pitchFamily="50" charset="-128"/>
              </a:rPr>
              <a:t>▲</a:t>
            </a:r>
            <a:endParaRPr kumimoji="1" lang="en-US" altLang="ja-JP" sz="1000" dirty="0">
              <a:effectLst>
                <a:glow rad="127000">
                  <a:schemeClr val="bg1"/>
                </a:glow>
              </a:effectLst>
              <a:latin typeface="HGP創英角ｺﾞｼｯｸUB" panose="020B0900000000000000" pitchFamily="50" charset="-128"/>
              <a:ea typeface="HGP創英角ｺﾞｼｯｸUB" panose="020B0900000000000000" pitchFamily="50" charset="-128"/>
            </a:endParaRPr>
          </a:p>
        </p:txBody>
      </p:sp>
      <p:sp>
        <p:nvSpPr>
          <p:cNvPr id="79" name="テキスト ボックス 78">
            <a:extLst>
              <a:ext uri="{FF2B5EF4-FFF2-40B4-BE49-F238E27FC236}">
                <a16:creationId xmlns:a16="http://schemas.microsoft.com/office/drawing/2014/main" id="{622890A1-2800-4443-8C82-F0E0E40D3B8B}"/>
              </a:ext>
            </a:extLst>
          </p:cNvPr>
          <p:cNvSpPr txBox="1"/>
          <p:nvPr/>
        </p:nvSpPr>
        <p:spPr>
          <a:xfrm>
            <a:off x="3377689" y="3698782"/>
            <a:ext cx="1340110" cy="307777"/>
          </a:xfrm>
          <a:prstGeom prst="rect">
            <a:avLst/>
          </a:prstGeom>
          <a:noFill/>
        </p:spPr>
        <p:txBody>
          <a:bodyPr wrap="none" lIns="0" tIns="0" rIns="0" bIns="0" rtlCol="0">
            <a:spAutoFit/>
          </a:bodyPr>
          <a:lstStyle/>
          <a:p>
            <a:r>
              <a:rPr kumimoji="1" lang="ja-JP" altLang="en-US" sz="1000" dirty="0">
                <a:effectLst>
                  <a:glow rad="127000">
                    <a:schemeClr val="bg1"/>
                  </a:glow>
                </a:effectLst>
                <a:latin typeface="HGP創英角ｺﾞｼｯｸUB" panose="020B0900000000000000" pitchFamily="50" charset="-128"/>
                <a:ea typeface="HGP創英角ｺﾞｼｯｸUB" panose="020B0900000000000000" pitchFamily="50" charset="-128"/>
              </a:rPr>
              <a:t>平成１６年台風２３号の</a:t>
            </a:r>
            <a:endParaRPr kumimoji="1" lang="en-US" altLang="ja-JP" sz="1000" dirty="0">
              <a:effectLst>
                <a:glow rad="127000">
                  <a:schemeClr val="bg1"/>
                </a:glow>
              </a:effectLst>
              <a:latin typeface="HGP創英角ｺﾞｼｯｸUB" panose="020B0900000000000000" pitchFamily="50" charset="-128"/>
              <a:ea typeface="HGP創英角ｺﾞｼｯｸUB" panose="020B0900000000000000" pitchFamily="50" charset="-128"/>
            </a:endParaRPr>
          </a:p>
          <a:p>
            <a:r>
              <a:rPr lang="ja-JP" altLang="en-US" sz="1000" dirty="0">
                <a:effectLst>
                  <a:glow rad="127000">
                    <a:schemeClr val="bg1"/>
                  </a:glow>
                </a:effectLst>
                <a:latin typeface="HGP創英角ｺﾞｼｯｸUB" panose="020B0900000000000000" pitchFamily="50" charset="-128"/>
                <a:ea typeface="HGP創英角ｺﾞｼｯｸUB" panose="020B0900000000000000" pitchFamily="50" charset="-128"/>
              </a:rPr>
              <a:t>被災後に建てられた石碑</a:t>
            </a:r>
            <a:endParaRPr kumimoji="1" lang="en-US" altLang="ja-JP" sz="1000" dirty="0">
              <a:effectLst>
                <a:glow rad="127000">
                  <a:schemeClr val="bg1"/>
                </a:glow>
              </a:effectLst>
              <a:latin typeface="HGP創英角ｺﾞｼｯｸUB" panose="020B0900000000000000" pitchFamily="50" charset="-128"/>
              <a:ea typeface="HGP創英角ｺﾞｼｯｸUB" panose="020B0900000000000000" pitchFamily="50" charset="-128"/>
            </a:endParaRPr>
          </a:p>
        </p:txBody>
      </p:sp>
      <p:pic>
        <p:nvPicPr>
          <p:cNvPr id="82" name="Picture 2">
            <a:extLst>
              <a:ext uri="{FF2B5EF4-FFF2-40B4-BE49-F238E27FC236}">
                <a16:creationId xmlns:a16="http://schemas.microsoft.com/office/drawing/2014/main" id="{AB4B12C3-903E-45D1-BB8A-CDADADF655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926622" y="7884619"/>
            <a:ext cx="1926588" cy="1926588"/>
          </a:xfrm>
          <a:prstGeom prst="rect">
            <a:avLst/>
          </a:prstGeom>
          <a:noFill/>
          <a:extLst>
            <a:ext uri="{909E8E84-426E-40DD-AFC4-6F175D3DCCD1}">
              <a14:hiddenFill xmlns:a14="http://schemas.microsoft.com/office/drawing/2010/main">
                <a:solidFill>
                  <a:srgbClr val="FFFFFF"/>
                </a:solidFill>
              </a14:hiddenFill>
            </a:ext>
          </a:extLst>
        </p:spPr>
      </p:pic>
      <p:sp>
        <p:nvSpPr>
          <p:cNvPr id="83" name="正方形/長方形 82">
            <a:extLst>
              <a:ext uri="{FF2B5EF4-FFF2-40B4-BE49-F238E27FC236}">
                <a16:creationId xmlns:a16="http://schemas.microsoft.com/office/drawing/2014/main" id="{8B038116-10F6-4FE4-A966-9BC8400B28AA}"/>
              </a:ext>
            </a:extLst>
          </p:cNvPr>
          <p:cNvSpPr/>
          <p:nvPr/>
        </p:nvSpPr>
        <p:spPr>
          <a:xfrm>
            <a:off x="1996418" y="7810388"/>
            <a:ext cx="1003689" cy="1204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楕円 52">
            <a:extLst>
              <a:ext uri="{FF2B5EF4-FFF2-40B4-BE49-F238E27FC236}">
                <a16:creationId xmlns:a16="http://schemas.microsoft.com/office/drawing/2014/main" id="{137CFDFD-CAD0-4D08-A5A3-23E21F1A855D}"/>
              </a:ext>
            </a:extLst>
          </p:cNvPr>
          <p:cNvSpPr/>
          <p:nvPr/>
        </p:nvSpPr>
        <p:spPr>
          <a:xfrm>
            <a:off x="2010571" y="8698292"/>
            <a:ext cx="144000" cy="144000"/>
          </a:xfrm>
          <a:prstGeom prst="ellipse">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四角形: 角を丸くする 61">
            <a:extLst>
              <a:ext uri="{FF2B5EF4-FFF2-40B4-BE49-F238E27FC236}">
                <a16:creationId xmlns:a16="http://schemas.microsoft.com/office/drawing/2014/main" id="{950892B1-1829-4B4A-B23A-70C48524F957}"/>
              </a:ext>
            </a:extLst>
          </p:cNvPr>
          <p:cNvSpPr/>
          <p:nvPr/>
        </p:nvSpPr>
        <p:spPr>
          <a:xfrm>
            <a:off x="1965813" y="7657277"/>
            <a:ext cx="3518286" cy="830392"/>
          </a:xfrm>
          <a:prstGeom prst="roundRect">
            <a:avLst>
              <a:gd name="adj" fmla="val 13226"/>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ea"/>
              <a:ea typeface="+mj-ea"/>
            </a:endParaRPr>
          </a:p>
        </p:txBody>
      </p:sp>
      <p:sp>
        <p:nvSpPr>
          <p:cNvPr id="87" name="楕円 86">
            <a:extLst>
              <a:ext uri="{FF2B5EF4-FFF2-40B4-BE49-F238E27FC236}">
                <a16:creationId xmlns:a16="http://schemas.microsoft.com/office/drawing/2014/main" id="{102D496B-E3CB-4E60-B284-A17155E9EFE0}"/>
              </a:ext>
            </a:extLst>
          </p:cNvPr>
          <p:cNvSpPr/>
          <p:nvPr/>
        </p:nvSpPr>
        <p:spPr>
          <a:xfrm>
            <a:off x="2082571" y="8450889"/>
            <a:ext cx="216000" cy="216000"/>
          </a:xfrm>
          <a:prstGeom prst="ellipse">
            <a:avLst/>
          </a:prstGeom>
          <a:solidFill>
            <a:schemeClr val="bg1"/>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44A40A7B-EEC4-42C2-92B2-D0D4979FB4E1}"/>
              </a:ext>
            </a:extLst>
          </p:cNvPr>
          <p:cNvSpPr txBox="1"/>
          <p:nvPr/>
        </p:nvSpPr>
        <p:spPr>
          <a:xfrm>
            <a:off x="2851604" y="7877990"/>
            <a:ext cx="963405" cy="246221"/>
          </a:xfrm>
          <a:prstGeom prst="rect">
            <a:avLst/>
          </a:prstGeom>
          <a:noFill/>
        </p:spPr>
        <p:txBody>
          <a:bodyPr wrap="none" lIns="0" tIns="0" rIns="0" bIns="0" rtlCol="0">
            <a:spAutoFit/>
          </a:bodyPr>
          <a:lstStyle/>
          <a:p>
            <a:r>
              <a:rPr kumimoji="1" lang="ja-JP" altLang="en-US" sz="1600" dirty="0">
                <a:latin typeface="HGP創英角ｺﾞｼｯｸUB" panose="020B0900000000000000" pitchFamily="50" charset="-128"/>
                <a:ea typeface="HGP創英角ｺﾞｼｯｸUB" panose="020B0900000000000000" pitchFamily="50" charset="-128"/>
              </a:rPr>
              <a:t>災害</a:t>
            </a:r>
            <a:r>
              <a:rPr kumimoji="1" lang="ja-JP" altLang="en-US" sz="1200" dirty="0">
                <a:latin typeface="HGP創英角ｺﾞｼｯｸUB" panose="020B0900000000000000" pitchFamily="50" charset="-128"/>
                <a:ea typeface="HGP創英角ｺﾞｼｯｸUB" panose="020B0900000000000000" pitchFamily="50" charset="-128"/>
              </a:rPr>
              <a:t>の</a:t>
            </a:r>
            <a:r>
              <a:rPr kumimoji="1" lang="ja-JP" altLang="en-US" sz="1600" dirty="0">
                <a:latin typeface="HGP創英角ｺﾞｼｯｸUB" panose="020B0900000000000000" pitchFamily="50" charset="-128"/>
                <a:ea typeface="HGP創英角ｺﾞｼｯｸUB" panose="020B0900000000000000" pitchFamily="50" charset="-128"/>
              </a:rPr>
              <a:t>石碑</a:t>
            </a:r>
            <a:endParaRPr kumimoji="1" lang="en-US" altLang="ja-JP" sz="1600" dirty="0">
              <a:latin typeface="HGP創英角ｺﾞｼｯｸUB" panose="020B0900000000000000" pitchFamily="50" charset="-128"/>
              <a:ea typeface="HGP創英角ｺﾞｼｯｸUB" panose="020B0900000000000000" pitchFamily="50" charset="-128"/>
            </a:endParaRPr>
          </a:p>
        </p:txBody>
      </p:sp>
      <p:sp>
        <p:nvSpPr>
          <p:cNvPr id="55" name="テキスト ボックス 54">
            <a:extLst>
              <a:ext uri="{FF2B5EF4-FFF2-40B4-BE49-F238E27FC236}">
                <a16:creationId xmlns:a16="http://schemas.microsoft.com/office/drawing/2014/main" id="{D406B6BC-367B-4427-9F5A-A2AFEBB07E82}"/>
              </a:ext>
            </a:extLst>
          </p:cNvPr>
          <p:cNvSpPr txBox="1"/>
          <p:nvPr/>
        </p:nvSpPr>
        <p:spPr>
          <a:xfrm>
            <a:off x="3842608" y="7962628"/>
            <a:ext cx="872034" cy="161583"/>
          </a:xfrm>
          <a:prstGeom prst="rect">
            <a:avLst/>
          </a:prstGeom>
          <a:noFill/>
        </p:spPr>
        <p:txBody>
          <a:bodyPr wrap="none" lIns="0" tIns="0" rIns="0" bIns="0" rtlCol="0">
            <a:spAutoFit/>
          </a:bodyPr>
          <a:lstStyle/>
          <a:p>
            <a:r>
              <a:rPr lang="ja-JP" altLang="en-US" sz="1050" dirty="0"/>
              <a:t>が残されている</a:t>
            </a:r>
            <a:endParaRPr lang="en-US" altLang="ja-JP" sz="1050" dirty="0"/>
          </a:p>
        </p:txBody>
      </p:sp>
      <p:pic>
        <p:nvPicPr>
          <p:cNvPr id="86" name="Picture 2" descr="石碑のイラスト">
            <a:extLst>
              <a:ext uri="{FF2B5EF4-FFF2-40B4-BE49-F238E27FC236}">
                <a16:creationId xmlns:a16="http://schemas.microsoft.com/office/drawing/2014/main" id="{85862FBB-3EFE-4986-AA7B-45AFF08C8F9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94060" y="7711801"/>
            <a:ext cx="700874" cy="700874"/>
          </a:xfrm>
          <a:prstGeom prst="rect">
            <a:avLst/>
          </a:prstGeom>
          <a:noFill/>
          <a:extLst>
            <a:ext uri="{909E8E84-426E-40DD-AFC4-6F175D3DCCD1}">
              <a14:hiddenFill xmlns:a14="http://schemas.microsoft.com/office/drawing/2010/main">
                <a:solidFill>
                  <a:srgbClr val="FFFFFF"/>
                </a:solidFill>
              </a14:hiddenFill>
            </a:ext>
          </a:extLst>
        </p:spPr>
      </p:pic>
      <p:sp>
        <p:nvSpPr>
          <p:cNvPr id="90" name="四角形: 角を丸くする 89">
            <a:extLst>
              <a:ext uri="{FF2B5EF4-FFF2-40B4-BE49-F238E27FC236}">
                <a16:creationId xmlns:a16="http://schemas.microsoft.com/office/drawing/2014/main" id="{675DFFFD-D554-44C9-9634-D69FBDD9F058}"/>
              </a:ext>
            </a:extLst>
          </p:cNvPr>
          <p:cNvSpPr/>
          <p:nvPr/>
        </p:nvSpPr>
        <p:spPr>
          <a:xfrm>
            <a:off x="2853210" y="8325107"/>
            <a:ext cx="3595215" cy="1290350"/>
          </a:xfrm>
          <a:prstGeom prst="roundRect">
            <a:avLst>
              <a:gd name="adj" fmla="val 12951"/>
            </a:avLst>
          </a:prstGeom>
          <a:solidFill>
            <a:schemeClr val="accent1">
              <a:lumMod val="20000"/>
              <a:lumOff val="80000"/>
            </a:schemeClr>
          </a:solidFill>
          <a:ln w="31750">
            <a:solidFill>
              <a:srgbClr val="4964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ea"/>
              <a:ea typeface="+mj-ea"/>
            </a:endParaRPr>
          </a:p>
        </p:txBody>
      </p:sp>
      <p:sp>
        <p:nvSpPr>
          <p:cNvPr id="65" name="テキスト ボックス 64">
            <a:extLst>
              <a:ext uri="{FF2B5EF4-FFF2-40B4-BE49-F238E27FC236}">
                <a16:creationId xmlns:a16="http://schemas.microsoft.com/office/drawing/2014/main" id="{F2E0929C-FF17-4E16-9915-31164572AA83}"/>
              </a:ext>
            </a:extLst>
          </p:cNvPr>
          <p:cNvSpPr txBox="1"/>
          <p:nvPr/>
        </p:nvSpPr>
        <p:spPr>
          <a:xfrm>
            <a:off x="4976582" y="9376239"/>
            <a:ext cx="1333698" cy="161583"/>
          </a:xfrm>
          <a:prstGeom prst="rect">
            <a:avLst/>
          </a:prstGeom>
          <a:noFill/>
        </p:spPr>
        <p:txBody>
          <a:bodyPr wrap="none" lIns="0" tIns="0" rIns="0" bIns="0" rtlCol="0">
            <a:spAutoFit/>
          </a:bodyPr>
          <a:lstStyle/>
          <a:p>
            <a:r>
              <a:rPr lang="ja-JP" altLang="en-US" sz="1050" dirty="0"/>
              <a:t>と思ったのかもしれない</a:t>
            </a:r>
            <a:endParaRPr lang="en-US" altLang="ja-JP" sz="1050" dirty="0"/>
          </a:p>
        </p:txBody>
      </p:sp>
      <p:grpSp>
        <p:nvGrpSpPr>
          <p:cNvPr id="2" name="グループ化 1">
            <a:extLst>
              <a:ext uri="{FF2B5EF4-FFF2-40B4-BE49-F238E27FC236}">
                <a16:creationId xmlns:a16="http://schemas.microsoft.com/office/drawing/2014/main" id="{163078E2-3D66-4B1C-8C5C-8BDC401B12F6}"/>
              </a:ext>
            </a:extLst>
          </p:cNvPr>
          <p:cNvGrpSpPr/>
          <p:nvPr/>
        </p:nvGrpSpPr>
        <p:grpSpPr>
          <a:xfrm>
            <a:off x="4814649" y="7681240"/>
            <a:ext cx="539364" cy="599204"/>
            <a:chOff x="2989156" y="8337360"/>
            <a:chExt cx="622668" cy="691750"/>
          </a:xfrm>
        </p:grpSpPr>
        <p:sp>
          <p:nvSpPr>
            <p:cNvPr id="85" name="楕円 84">
              <a:extLst>
                <a:ext uri="{FF2B5EF4-FFF2-40B4-BE49-F238E27FC236}">
                  <a16:creationId xmlns:a16="http://schemas.microsoft.com/office/drawing/2014/main" id="{A42A26AB-36C5-4A91-9541-BB42BB208906}"/>
                </a:ext>
              </a:extLst>
            </p:cNvPr>
            <p:cNvSpPr/>
            <p:nvPr/>
          </p:nvSpPr>
          <p:spPr>
            <a:xfrm>
              <a:off x="2989156" y="8406442"/>
              <a:ext cx="622668" cy="622668"/>
            </a:xfrm>
            <a:prstGeom prst="ellipse">
              <a:avLst/>
            </a:prstGeom>
            <a:solidFill>
              <a:srgbClr val="FFFF00"/>
            </a:solidFill>
            <a:ln w="31750">
              <a:solidFill>
                <a:srgbClr val="4964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91" name="テキスト ボックス 90">
              <a:extLst>
                <a:ext uri="{FF2B5EF4-FFF2-40B4-BE49-F238E27FC236}">
                  <a16:creationId xmlns:a16="http://schemas.microsoft.com/office/drawing/2014/main" id="{DB0D51F0-ED5C-4C9E-8C8B-0D55C47D99FA}"/>
                </a:ext>
              </a:extLst>
            </p:cNvPr>
            <p:cNvSpPr txBox="1"/>
            <p:nvPr/>
          </p:nvSpPr>
          <p:spPr>
            <a:xfrm>
              <a:off x="3032478" y="8337360"/>
              <a:ext cx="532969" cy="639562"/>
            </a:xfrm>
            <a:prstGeom prst="rect">
              <a:avLst/>
            </a:prstGeom>
            <a:noFill/>
          </p:spPr>
          <p:txBody>
            <a:bodyPr wrap="none" lIns="0" tIns="0" rIns="0" bIns="0" rtlCol="0">
              <a:spAutoFit/>
            </a:bodyPr>
            <a:lstStyle/>
            <a:p>
              <a:pPr algn="ctr"/>
              <a:r>
                <a:rPr kumimoji="1" lang="ja-JP" altLang="en-US" sz="3600" dirty="0">
                  <a:latin typeface="HGP創英角ｺﾞｼｯｸUB" panose="020B0900000000000000" pitchFamily="50" charset="-128"/>
                  <a:ea typeface="HGP創英角ｺﾞｼｯｸUB" panose="020B0900000000000000" pitchFamily="50" charset="-128"/>
                </a:rPr>
                <a:t>？</a:t>
              </a:r>
              <a:endParaRPr kumimoji="1" lang="en-US" altLang="ja-JP" sz="3600" dirty="0">
                <a:latin typeface="HGP創英角ｺﾞｼｯｸUB" panose="020B0900000000000000" pitchFamily="50" charset="-128"/>
                <a:ea typeface="HGP創英角ｺﾞｼｯｸUB" panose="020B0900000000000000" pitchFamily="50" charset="-128"/>
              </a:endParaRPr>
            </a:p>
          </p:txBody>
        </p:sp>
        <p:sp>
          <p:nvSpPr>
            <p:cNvPr id="89" name="テキスト ボックス 88">
              <a:extLst>
                <a:ext uri="{FF2B5EF4-FFF2-40B4-BE49-F238E27FC236}">
                  <a16:creationId xmlns:a16="http://schemas.microsoft.com/office/drawing/2014/main" id="{53A3AFE3-D405-49A1-B5DD-2184E55E451D}"/>
                </a:ext>
              </a:extLst>
            </p:cNvPr>
            <p:cNvSpPr txBox="1"/>
            <p:nvPr/>
          </p:nvSpPr>
          <p:spPr>
            <a:xfrm>
              <a:off x="3052310" y="8655598"/>
              <a:ext cx="512659" cy="248719"/>
            </a:xfrm>
            <a:prstGeom prst="rect">
              <a:avLst/>
            </a:prstGeom>
            <a:noFill/>
          </p:spPr>
          <p:txBody>
            <a:bodyPr wrap="square" lIns="0" tIns="0" rIns="0" bIns="0" rtlCol="0">
              <a:spAutoFit/>
            </a:bodyPr>
            <a:lstStyle/>
            <a:p>
              <a:pPr algn="dist"/>
              <a:r>
                <a:rPr kumimoji="1" lang="ja-JP" altLang="en-US" sz="1400" dirty="0">
                  <a:effectLst/>
                  <a:latin typeface="HGP創英角ｺﾞｼｯｸUB" panose="020B0900000000000000" pitchFamily="50" charset="-128"/>
                  <a:ea typeface="HGP創英角ｺﾞｼｯｸUB" panose="020B0900000000000000" pitchFamily="50" charset="-128"/>
                </a:rPr>
                <a:t>なぜ</a:t>
              </a:r>
              <a:endParaRPr kumimoji="1" lang="en-US" altLang="ja-JP" sz="1400" dirty="0">
                <a:effectLst/>
                <a:latin typeface="HGP創英角ｺﾞｼｯｸUB" panose="020B0900000000000000" pitchFamily="50" charset="-128"/>
                <a:ea typeface="HGP創英角ｺﾞｼｯｸUB" panose="020B0900000000000000" pitchFamily="50" charset="-128"/>
              </a:endParaRPr>
            </a:p>
          </p:txBody>
        </p:sp>
      </p:grpSp>
      <p:pic>
        <p:nvPicPr>
          <p:cNvPr id="1028" name="Picture 4" descr="決壊する堤防のイラスト">
            <a:extLst>
              <a:ext uri="{FF2B5EF4-FFF2-40B4-BE49-F238E27FC236}">
                <a16:creationId xmlns:a16="http://schemas.microsoft.com/office/drawing/2014/main" id="{80AE229F-7393-4E8D-982D-314BA5B2138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02072" y="7672114"/>
            <a:ext cx="964326" cy="964326"/>
          </a:xfrm>
          <a:prstGeom prst="rect">
            <a:avLst/>
          </a:prstGeom>
          <a:solidFill>
            <a:schemeClr val="bg1"/>
          </a:solidFill>
          <a:ln w="28575" cap="rnd">
            <a:solidFill>
              <a:srgbClr val="49647F"/>
            </a:solidFill>
          </a:ln>
          <a:effectLst/>
        </p:spPr>
      </p:pic>
      <p:sp>
        <p:nvSpPr>
          <p:cNvPr id="64" name="テキスト ボックス 63">
            <a:extLst>
              <a:ext uri="{FF2B5EF4-FFF2-40B4-BE49-F238E27FC236}">
                <a16:creationId xmlns:a16="http://schemas.microsoft.com/office/drawing/2014/main" id="{CA3386ED-5A46-4D89-BB1A-5DD24985C3D0}"/>
              </a:ext>
            </a:extLst>
          </p:cNvPr>
          <p:cNvSpPr txBox="1"/>
          <p:nvPr/>
        </p:nvSpPr>
        <p:spPr>
          <a:xfrm>
            <a:off x="3171374" y="8613849"/>
            <a:ext cx="2844713" cy="353943"/>
          </a:xfrm>
          <a:prstGeom prst="rect">
            <a:avLst/>
          </a:prstGeom>
          <a:noFill/>
        </p:spPr>
        <p:txBody>
          <a:bodyPr wrap="square" lIns="0" tIns="0" rIns="0" bIns="0" rtlCol="0">
            <a:spAutoFit/>
          </a:bodyPr>
          <a:lstStyle/>
          <a:p>
            <a:r>
              <a:rPr kumimoji="1" lang="ja-JP" altLang="en-US" sz="1150" dirty="0">
                <a:effectLst>
                  <a:glow rad="127000">
                    <a:srgbClr val="DEEBF7"/>
                  </a:glow>
                </a:effectLst>
                <a:latin typeface="HGP創英角ｺﾞｼｯｸUB" panose="020B0900000000000000" pitchFamily="50" charset="-128"/>
                <a:ea typeface="HGP創英角ｺﾞｼｯｸUB" panose="020B0900000000000000" pitchFamily="50" charset="-128"/>
              </a:rPr>
              <a:t>石碑</a:t>
            </a:r>
            <a:r>
              <a:rPr kumimoji="1" lang="ja-JP" altLang="en-US" sz="1100" dirty="0">
                <a:effectLst>
                  <a:glow rad="127000">
                    <a:srgbClr val="DEEBF7"/>
                  </a:glow>
                </a:effectLst>
                <a:latin typeface="HGP創英角ｺﾞｼｯｸUB" panose="020B0900000000000000" pitchFamily="50" charset="-128"/>
                <a:ea typeface="HGP創英角ｺﾞｼｯｸUB" panose="020B0900000000000000" pitchFamily="50" charset="-128"/>
              </a:rPr>
              <a:t>を</a:t>
            </a:r>
            <a:r>
              <a:rPr kumimoji="1" lang="ja-JP" altLang="en-US" sz="1150" dirty="0">
                <a:effectLst>
                  <a:glow rad="127000">
                    <a:srgbClr val="DEEBF7"/>
                  </a:glow>
                </a:effectLst>
                <a:latin typeface="HGP創英角ｺﾞｼｯｸUB" panose="020B0900000000000000" pitchFamily="50" charset="-128"/>
                <a:ea typeface="HGP創英角ｺﾞｼｯｸUB" panose="020B0900000000000000" pitchFamily="50" charset="-128"/>
              </a:rPr>
              <a:t>建てた人たちは</a:t>
            </a:r>
            <a:endParaRPr kumimoji="1" lang="en-US" altLang="ja-JP" sz="1150" dirty="0">
              <a:effectLst>
                <a:glow rad="127000">
                  <a:srgbClr val="DEEBF7"/>
                </a:glow>
              </a:effectLst>
              <a:latin typeface="HGP創英角ｺﾞｼｯｸUB" panose="020B0900000000000000" pitchFamily="50" charset="-128"/>
              <a:ea typeface="HGP創英角ｺﾞｼｯｸUB" panose="020B0900000000000000" pitchFamily="50" charset="-128"/>
            </a:endParaRPr>
          </a:p>
          <a:p>
            <a:r>
              <a:rPr kumimoji="1" lang="ja-JP" altLang="en-US" sz="1150" dirty="0">
                <a:effectLst>
                  <a:glow rad="127000">
                    <a:srgbClr val="DEEBF7"/>
                  </a:glow>
                </a:effectLst>
                <a:latin typeface="HGP創英角ｺﾞｼｯｸUB" panose="020B0900000000000000" pitchFamily="50" charset="-128"/>
                <a:ea typeface="HGP創英角ｺﾞｼｯｸUB" panose="020B0900000000000000" pitchFamily="50" charset="-128"/>
              </a:rPr>
              <a:t>水害</a:t>
            </a:r>
            <a:r>
              <a:rPr kumimoji="1" lang="ja-JP" altLang="en-US" sz="1100" dirty="0">
                <a:effectLst>
                  <a:glow rad="127000">
                    <a:srgbClr val="DEEBF7"/>
                  </a:glow>
                </a:effectLst>
                <a:latin typeface="HGP創英角ｺﾞｼｯｸUB" panose="020B0900000000000000" pitchFamily="50" charset="-128"/>
                <a:ea typeface="HGP創英角ｺﾞｼｯｸUB" panose="020B0900000000000000" pitchFamily="50" charset="-128"/>
              </a:rPr>
              <a:t>で</a:t>
            </a:r>
            <a:r>
              <a:rPr kumimoji="1" lang="ja-JP" altLang="en-US" sz="1150" dirty="0">
                <a:effectLst>
                  <a:glow rad="127000">
                    <a:srgbClr val="DEEBF7"/>
                  </a:glow>
                </a:effectLst>
                <a:latin typeface="HGP創英角ｺﾞｼｯｸUB" panose="020B0900000000000000" pitchFamily="50" charset="-128"/>
                <a:ea typeface="HGP創英角ｺﾞｼｯｸUB" panose="020B0900000000000000" pitchFamily="50" charset="-128"/>
              </a:rPr>
              <a:t>大変な思い、</a:t>
            </a:r>
            <a:r>
              <a:rPr lang="ja-JP" altLang="en-US" sz="1150" dirty="0">
                <a:effectLst>
                  <a:glow rad="127000">
                    <a:srgbClr val="DEEBF7"/>
                  </a:glow>
                </a:effectLst>
                <a:latin typeface="HGP創英角ｺﾞｼｯｸUB" panose="020B0900000000000000" pitchFamily="50" charset="-128"/>
                <a:ea typeface="HGP創英角ｺﾞｼｯｸUB" panose="020B0900000000000000" pitchFamily="50" charset="-128"/>
              </a:rPr>
              <a:t>悲しい・つらい思い</a:t>
            </a:r>
            <a:r>
              <a:rPr lang="ja-JP" altLang="en-US" sz="1100" dirty="0">
                <a:effectLst>
                  <a:glow rad="127000">
                    <a:srgbClr val="DEEBF7"/>
                  </a:glow>
                </a:effectLst>
                <a:latin typeface="HGP創英角ｺﾞｼｯｸUB" panose="020B0900000000000000" pitchFamily="50" charset="-128"/>
                <a:ea typeface="HGP創英角ｺﾞｼｯｸUB" panose="020B0900000000000000" pitchFamily="50" charset="-128"/>
              </a:rPr>
              <a:t>を</a:t>
            </a:r>
            <a:r>
              <a:rPr lang="ja-JP" altLang="en-US" sz="1150" dirty="0">
                <a:effectLst>
                  <a:glow rad="127000">
                    <a:srgbClr val="DEEBF7"/>
                  </a:glow>
                </a:effectLst>
                <a:latin typeface="HGP創英角ｺﾞｼｯｸUB" panose="020B0900000000000000" pitchFamily="50" charset="-128"/>
                <a:ea typeface="HGP創英角ｺﾞｼｯｸUB" panose="020B0900000000000000" pitchFamily="50" charset="-128"/>
              </a:rPr>
              <a:t>した</a:t>
            </a:r>
            <a:endParaRPr lang="en-US" altLang="ja-JP" sz="1150" dirty="0">
              <a:effectLst>
                <a:glow rad="127000">
                  <a:srgbClr val="DEEBF7"/>
                </a:glow>
              </a:effectLst>
              <a:latin typeface="HGP創英角ｺﾞｼｯｸUB" panose="020B0900000000000000" pitchFamily="50" charset="-128"/>
              <a:ea typeface="HGP創英角ｺﾞｼｯｸUB" panose="020B0900000000000000" pitchFamily="50" charset="-128"/>
            </a:endParaRPr>
          </a:p>
        </p:txBody>
      </p:sp>
      <p:sp>
        <p:nvSpPr>
          <p:cNvPr id="45" name="テキスト ボックス 44">
            <a:extLst>
              <a:ext uri="{FF2B5EF4-FFF2-40B4-BE49-F238E27FC236}">
                <a16:creationId xmlns:a16="http://schemas.microsoft.com/office/drawing/2014/main" id="{BA57F857-A452-4DBC-A96E-60BB4FC94D2E}"/>
              </a:ext>
            </a:extLst>
          </p:cNvPr>
          <p:cNvSpPr txBox="1"/>
          <p:nvPr/>
        </p:nvSpPr>
        <p:spPr>
          <a:xfrm>
            <a:off x="3003557" y="8423088"/>
            <a:ext cx="711733" cy="161583"/>
          </a:xfrm>
          <a:prstGeom prst="rect">
            <a:avLst/>
          </a:prstGeom>
          <a:noFill/>
        </p:spPr>
        <p:txBody>
          <a:bodyPr wrap="none" lIns="0" tIns="0" rIns="0" bIns="0" rtlCol="0">
            <a:spAutoFit/>
          </a:bodyPr>
          <a:lstStyle/>
          <a:p>
            <a:r>
              <a:rPr lang="ja-JP" altLang="en-US" sz="1050" dirty="0"/>
              <a:t>想像すると</a:t>
            </a:r>
            <a:r>
              <a:rPr lang="en-US" altLang="ja-JP" sz="1050" dirty="0"/>
              <a:t>…</a:t>
            </a:r>
          </a:p>
        </p:txBody>
      </p:sp>
      <p:sp>
        <p:nvSpPr>
          <p:cNvPr id="47" name="テキスト ボックス 46">
            <a:extLst>
              <a:ext uri="{FF2B5EF4-FFF2-40B4-BE49-F238E27FC236}">
                <a16:creationId xmlns:a16="http://schemas.microsoft.com/office/drawing/2014/main" id="{CB5B50F8-D4B8-4035-98F3-C4720A6F146C}"/>
              </a:ext>
            </a:extLst>
          </p:cNvPr>
          <p:cNvSpPr txBox="1"/>
          <p:nvPr/>
        </p:nvSpPr>
        <p:spPr>
          <a:xfrm>
            <a:off x="3171374" y="9004980"/>
            <a:ext cx="3034488" cy="353943"/>
          </a:xfrm>
          <a:prstGeom prst="rect">
            <a:avLst/>
          </a:prstGeom>
          <a:noFill/>
        </p:spPr>
        <p:txBody>
          <a:bodyPr wrap="square" lIns="0" tIns="0" rIns="0" bIns="0" rtlCol="0">
            <a:spAutoFit/>
          </a:bodyPr>
          <a:lstStyle/>
          <a:p>
            <a:r>
              <a:rPr lang="ja-JP" altLang="en-US" sz="1150" dirty="0">
                <a:effectLst>
                  <a:glow rad="127000">
                    <a:srgbClr val="DEEBF7"/>
                  </a:glow>
                </a:effectLst>
                <a:latin typeface="HGP創英角ｺﾞｼｯｸUB" panose="020B0900000000000000" pitchFamily="50" charset="-128"/>
                <a:ea typeface="HGP創英角ｺﾞｼｯｸUB" panose="020B0900000000000000" pitchFamily="50" charset="-128"/>
              </a:rPr>
              <a:t>豊岡に住む将来の人たちに</a:t>
            </a:r>
            <a:endParaRPr lang="en-US" altLang="ja-JP" sz="1150" dirty="0">
              <a:effectLst>
                <a:glow rad="127000">
                  <a:srgbClr val="DEEBF7"/>
                </a:glow>
              </a:effectLst>
              <a:latin typeface="HGP創英角ｺﾞｼｯｸUB" panose="020B0900000000000000" pitchFamily="50" charset="-128"/>
              <a:ea typeface="HGP創英角ｺﾞｼｯｸUB" panose="020B0900000000000000" pitchFamily="50" charset="-128"/>
            </a:endParaRPr>
          </a:p>
          <a:p>
            <a:r>
              <a:rPr lang="ja-JP" altLang="en-US" sz="1150" dirty="0">
                <a:effectLst>
                  <a:glow rad="127000">
                    <a:srgbClr val="DEEBF7"/>
                  </a:glow>
                </a:effectLst>
                <a:latin typeface="HGP創英角ｺﾞｼｯｸUB" panose="020B0900000000000000" pitchFamily="50" charset="-128"/>
                <a:ea typeface="HGP創英角ｺﾞｼｯｸUB" panose="020B0900000000000000" pitchFamily="50" charset="-128"/>
              </a:rPr>
              <a:t>同じ苦しみにあってほしくないから石碑の残そう</a:t>
            </a:r>
            <a:endParaRPr lang="en-US" altLang="ja-JP" sz="1150" dirty="0">
              <a:effectLst>
                <a:glow rad="127000">
                  <a:srgbClr val="DEEBF7"/>
                </a:glow>
              </a:effectLst>
              <a:latin typeface="HGP創英角ｺﾞｼｯｸUB" panose="020B0900000000000000" pitchFamily="50" charset="-128"/>
              <a:ea typeface="HGP創英角ｺﾞｼｯｸUB" panose="020B0900000000000000" pitchFamily="50" charset="-128"/>
            </a:endParaRPr>
          </a:p>
        </p:txBody>
      </p:sp>
      <p:sp>
        <p:nvSpPr>
          <p:cNvPr id="48" name="テキスト ボックス 47">
            <a:extLst>
              <a:ext uri="{FF2B5EF4-FFF2-40B4-BE49-F238E27FC236}">
                <a16:creationId xmlns:a16="http://schemas.microsoft.com/office/drawing/2014/main" id="{1DF3B164-7636-45AF-9338-D5640EBA8FA6}"/>
              </a:ext>
            </a:extLst>
          </p:cNvPr>
          <p:cNvSpPr txBox="1"/>
          <p:nvPr/>
        </p:nvSpPr>
        <p:spPr>
          <a:xfrm>
            <a:off x="5898085" y="8805298"/>
            <a:ext cx="266098" cy="161583"/>
          </a:xfrm>
          <a:prstGeom prst="rect">
            <a:avLst/>
          </a:prstGeom>
          <a:noFill/>
        </p:spPr>
        <p:txBody>
          <a:bodyPr wrap="none" lIns="0" tIns="0" rIns="0" bIns="0" rtlCol="0">
            <a:spAutoFit/>
          </a:bodyPr>
          <a:lstStyle/>
          <a:p>
            <a:r>
              <a:rPr lang="ja-JP" altLang="en-US" sz="1050" dirty="0"/>
              <a:t>はず</a:t>
            </a:r>
            <a:endParaRPr lang="en-US" altLang="ja-JP" sz="1050" dirty="0"/>
          </a:p>
        </p:txBody>
      </p:sp>
    </p:spTree>
    <p:extLst>
      <p:ext uri="{BB962C8B-B14F-4D97-AF65-F5344CB8AC3E}">
        <p14:creationId xmlns:p14="http://schemas.microsoft.com/office/powerpoint/2010/main" val="207281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left)">
                                      <p:cBhvr>
                                        <p:cTn id="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フリーフォーム: 図形 80">
            <a:extLst>
              <a:ext uri="{FF2B5EF4-FFF2-40B4-BE49-F238E27FC236}">
                <a16:creationId xmlns:a16="http://schemas.microsoft.com/office/drawing/2014/main" id="{04F39E67-C7A9-4A64-B3C6-651AFA025E37}"/>
              </a:ext>
            </a:extLst>
          </p:cNvPr>
          <p:cNvSpPr/>
          <p:nvPr/>
        </p:nvSpPr>
        <p:spPr>
          <a:xfrm>
            <a:off x="3790464" y="1862322"/>
            <a:ext cx="2833990" cy="2283846"/>
          </a:xfrm>
          <a:custGeom>
            <a:avLst/>
            <a:gdLst>
              <a:gd name="connsiteX0" fmla="*/ 1323063 w 2692333"/>
              <a:gd name="connsiteY0" fmla="*/ 401 h 1988710"/>
              <a:gd name="connsiteX1" fmla="*/ 1406101 w 2692333"/>
              <a:gd name="connsiteY1" fmla="*/ 21743 h 1988710"/>
              <a:gd name="connsiteX2" fmla="*/ 1447466 w 2692333"/>
              <a:gd name="connsiteY2" fmla="*/ 47384 h 1988710"/>
              <a:gd name="connsiteX3" fmla="*/ 1472187 w 2692333"/>
              <a:gd name="connsiteY3" fmla="*/ 71866 h 1988710"/>
              <a:gd name="connsiteX4" fmla="*/ 1508698 w 2692333"/>
              <a:gd name="connsiteY4" fmla="*/ 44849 h 1988710"/>
              <a:gd name="connsiteX5" fmla="*/ 1547500 w 2692333"/>
              <a:gd name="connsiteY5" fmla="*/ 30477 h 1988710"/>
              <a:gd name="connsiteX6" fmla="*/ 1556708 w 2692333"/>
              <a:gd name="connsiteY6" fmla="*/ 24910 h 1988710"/>
              <a:gd name="connsiteX7" fmla="*/ 1821150 w 2692333"/>
              <a:gd name="connsiteY7" fmla="*/ 54689 h 1988710"/>
              <a:gd name="connsiteX8" fmla="*/ 1828802 w 2692333"/>
              <a:gd name="connsiteY8" fmla="*/ 63400 h 1988710"/>
              <a:gd name="connsiteX9" fmla="*/ 1862577 w 2692333"/>
              <a:gd name="connsiteY9" fmla="*/ 42978 h 1988710"/>
              <a:gd name="connsiteX10" fmla="*/ 2127020 w 2692333"/>
              <a:gd name="connsiteY10" fmla="*/ 72757 h 1988710"/>
              <a:gd name="connsiteX11" fmla="*/ 2208358 w 2692333"/>
              <a:gd name="connsiteY11" fmla="*/ 206755 h 1988710"/>
              <a:gd name="connsiteX12" fmla="*/ 2401116 w 2692333"/>
              <a:gd name="connsiteY12" fmla="*/ 416618 h 1988710"/>
              <a:gd name="connsiteX13" fmla="*/ 2401564 w 2692333"/>
              <a:gd name="connsiteY13" fmla="*/ 428818 h 1988710"/>
              <a:gd name="connsiteX14" fmla="*/ 2406241 w 2692333"/>
              <a:gd name="connsiteY14" fmla="*/ 428112 h 1988710"/>
              <a:gd name="connsiteX15" fmla="*/ 2669344 w 2692333"/>
              <a:gd name="connsiteY15" fmla="*/ 691215 h 1988710"/>
              <a:gd name="connsiteX16" fmla="*/ 2648668 w 2692333"/>
              <a:gd name="connsiteY16" fmla="*/ 793626 h 1988710"/>
              <a:gd name="connsiteX17" fmla="*/ 2607115 w 2692333"/>
              <a:gd name="connsiteY17" fmla="*/ 855259 h 1988710"/>
              <a:gd name="connsiteX18" fmla="*/ 2615892 w 2692333"/>
              <a:gd name="connsiteY18" fmla="*/ 864957 h 1988710"/>
              <a:gd name="connsiteX19" fmla="*/ 2642581 w 2692333"/>
              <a:gd name="connsiteY19" fmla="*/ 942490 h 1988710"/>
              <a:gd name="connsiteX20" fmla="*/ 2585756 w 2692333"/>
              <a:gd name="connsiteY20" fmla="*/ 1106756 h 1988710"/>
              <a:gd name="connsiteX21" fmla="*/ 2662749 w 2692333"/>
              <a:gd name="connsiteY21" fmla="*/ 1389185 h 1988710"/>
              <a:gd name="connsiteX22" fmla="*/ 2498957 w 2692333"/>
              <a:gd name="connsiteY22" fmla="*/ 1490119 h 1988710"/>
              <a:gd name="connsiteX23" fmla="*/ 2497063 w 2692333"/>
              <a:gd name="connsiteY23" fmla="*/ 1494777 h 1988710"/>
              <a:gd name="connsiteX24" fmla="*/ 2210373 w 2692333"/>
              <a:gd name="connsiteY24" fmla="*/ 1853809 h 1988710"/>
              <a:gd name="connsiteX25" fmla="*/ 1995884 w 2692333"/>
              <a:gd name="connsiteY25" fmla="*/ 1813063 h 1988710"/>
              <a:gd name="connsiteX26" fmla="*/ 1638105 w 2692333"/>
              <a:gd name="connsiteY26" fmla="*/ 1917489 h 1988710"/>
              <a:gd name="connsiteX27" fmla="*/ 1597223 w 2692333"/>
              <a:gd name="connsiteY27" fmla="*/ 1888858 h 1988710"/>
              <a:gd name="connsiteX28" fmla="*/ 1580718 w 2692333"/>
              <a:gd name="connsiteY28" fmla="*/ 1899282 h 1988710"/>
              <a:gd name="connsiteX29" fmla="*/ 1544633 w 2692333"/>
              <a:gd name="connsiteY29" fmla="*/ 1913529 h 1988710"/>
              <a:gd name="connsiteX30" fmla="*/ 1523772 w 2692333"/>
              <a:gd name="connsiteY30" fmla="*/ 1939054 h 1988710"/>
              <a:gd name="connsiteX31" fmla="*/ 1286233 w 2692333"/>
              <a:gd name="connsiteY31" fmla="*/ 1966967 h 1988710"/>
              <a:gd name="connsiteX32" fmla="*/ 1244867 w 2692333"/>
              <a:gd name="connsiteY32" fmla="*/ 1941326 h 1988710"/>
              <a:gd name="connsiteX33" fmla="*/ 1220146 w 2692333"/>
              <a:gd name="connsiteY33" fmla="*/ 1916844 h 1988710"/>
              <a:gd name="connsiteX34" fmla="*/ 1183635 w 2692333"/>
              <a:gd name="connsiteY34" fmla="*/ 1943861 h 1988710"/>
              <a:gd name="connsiteX35" fmla="*/ 1144833 w 2692333"/>
              <a:gd name="connsiteY35" fmla="*/ 1958233 h 1988710"/>
              <a:gd name="connsiteX36" fmla="*/ 1135626 w 2692333"/>
              <a:gd name="connsiteY36" fmla="*/ 1963800 h 1988710"/>
              <a:gd name="connsiteX37" fmla="*/ 871183 w 2692333"/>
              <a:gd name="connsiteY37" fmla="*/ 1934021 h 1988710"/>
              <a:gd name="connsiteX38" fmla="*/ 863531 w 2692333"/>
              <a:gd name="connsiteY38" fmla="*/ 1925310 h 1988710"/>
              <a:gd name="connsiteX39" fmla="*/ 829756 w 2692333"/>
              <a:gd name="connsiteY39" fmla="*/ 1945732 h 1988710"/>
              <a:gd name="connsiteX40" fmla="*/ 565313 w 2692333"/>
              <a:gd name="connsiteY40" fmla="*/ 1915953 h 1988710"/>
              <a:gd name="connsiteX41" fmla="*/ 483975 w 2692333"/>
              <a:gd name="connsiteY41" fmla="*/ 1781956 h 1988710"/>
              <a:gd name="connsiteX42" fmla="*/ 291217 w 2692333"/>
              <a:gd name="connsiteY42" fmla="*/ 1572093 h 1988710"/>
              <a:gd name="connsiteX43" fmla="*/ 290769 w 2692333"/>
              <a:gd name="connsiteY43" fmla="*/ 1559892 h 1988710"/>
              <a:gd name="connsiteX44" fmla="*/ 286092 w 2692333"/>
              <a:gd name="connsiteY44" fmla="*/ 1560599 h 1988710"/>
              <a:gd name="connsiteX45" fmla="*/ 22989 w 2692333"/>
              <a:gd name="connsiteY45" fmla="*/ 1297495 h 1988710"/>
              <a:gd name="connsiteX46" fmla="*/ 43665 w 2692333"/>
              <a:gd name="connsiteY46" fmla="*/ 1195084 h 1988710"/>
              <a:gd name="connsiteX47" fmla="*/ 85218 w 2692333"/>
              <a:gd name="connsiteY47" fmla="*/ 1133451 h 1988710"/>
              <a:gd name="connsiteX48" fmla="*/ 76441 w 2692333"/>
              <a:gd name="connsiteY48" fmla="*/ 1123753 h 1988710"/>
              <a:gd name="connsiteX49" fmla="*/ 49752 w 2692333"/>
              <a:gd name="connsiteY49" fmla="*/ 1046220 h 1988710"/>
              <a:gd name="connsiteX50" fmla="*/ 106577 w 2692333"/>
              <a:gd name="connsiteY50" fmla="*/ 881955 h 1988710"/>
              <a:gd name="connsiteX51" fmla="*/ 29584 w 2692333"/>
              <a:gd name="connsiteY51" fmla="*/ 599525 h 1988710"/>
              <a:gd name="connsiteX52" fmla="*/ 193376 w 2692333"/>
              <a:gd name="connsiteY52" fmla="*/ 498591 h 1988710"/>
              <a:gd name="connsiteX53" fmla="*/ 195270 w 2692333"/>
              <a:gd name="connsiteY53" fmla="*/ 493934 h 1988710"/>
              <a:gd name="connsiteX54" fmla="*/ 481960 w 2692333"/>
              <a:gd name="connsiteY54" fmla="*/ 134902 h 1988710"/>
              <a:gd name="connsiteX55" fmla="*/ 696449 w 2692333"/>
              <a:gd name="connsiteY55" fmla="*/ 175648 h 1988710"/>
              <a:gd name="connsiteX56" fmla="*/ 1054228 w 2692333"/>
              <a:gd name="connsiteY56" fmla="*/ 71221 h 1988710"/>
              <a:gd name="connsiteX57" fmla="*/ 1095110 w 2692333"/>
              <a:gd name="connsiteY57" fmla="*/ 99852 h 1988710"/>
              <a:gd name="connsiteX58" fmla="*/ 1111615 w 2692333"/>
              <a:gd name="connsiteY58" fmla="*/ 89429 h 1988710"/>
              <a:gd name="connsiteX59" fmla="*/ 1147701 w 2692333"/>
              <a:gd name="connsiteY59" fmla="*/ 75181 h 1988710"/>
              <a:gd name="connsiteX60" fmla="*/ 1168562 w 2692333"/>
              <a:gd name="connsiteY60" fmla="*/ 49656 h 1988710"/>
              <a:gd name="connsiteX61" fmla="*/ 1323063 w 2692333"/>
              <a:gd name="connsiteY61" fmla="*/ 401 h 1988710"/>
              <a:gd name="connsiteX0" fmla="*/ 1323063 w 2692333"/>
              <a:gd name="connsiteY0" fmla="*/ 401 h 1988710"/>
              <a:gd name="connsiteX1" fmla="*/ 1406101 w 2692333"/>
              <a:gd name="connsiteY1" fmla="*/ 21743 h 1988710"/>
              <a:gd name="connsiteX2" fmla="*/ 1447466 w 2692333"/>
              <a:gd name="connsiteY2" fmla="*/ 47384 h 1988710"/>
              <a:gd name="connsiteX3" fmla="*/ 1472187 w 2692333"/>
              <a:gd name="connsiteY3" fmla="*/ 71866 h 1988710"/>
              <a:gd name="connsiteX4" fmla="*/ 1508698 w 2692333"/>
              <a:gd name="connsiteY4" fmla="*/ 44849 h 1988710"/>
              <a:gd name="connsiteX5" fmla="*/ 1547500 w 2692333"/>
              <a:gd name="connsiteY5" fmla="*/ 30477 h 1988710"/>
              <a:gd name="connsiteX6" fmla="*/ 1556708 w 2692333"/>
              <a:gd name="connsiteY6" fmla="*/ 24910 h 1988710"/>
              <a:gd name="connsiteX7" fmla="*/ 1821150 w 2692333"/>
              <a:gd name="connsiteY7" fmla="*/ 54689 h 1988710"/>
              <a:gd name="connsiteX8" fmla="*/ 1828802 w 2692333"/>
              <a:gd name="connsiteY8" fmla="*/ 63400 h 1988710"/>
              <a:gd name="connsiteX9" fmla="*/ 1862577 w 2692333"/>
              <a:gd name="connsiteY9" fmla="*/ 42978 h 1988710"/>
              <a:gd name="connsiteX10" fmla="*/ 2127020 w 2692333"/>
              <a:gd name="connsiteY10" fmla="*/ 72757 h 1988710"/>
              <a:gd name="connsiteX11" fmla="*/ 2208358 w 2692333"/>
              <a:gd name="connsiteY11" fmla="*/ 206755 h 1988710"/>
              <a:gd name="connsiteX12" fmla="*/ 2401116 w 2692333"/>
              <a:gd name="connsiteY12" fmla="*/ 416618 h 1988710"/>
              <a:gd name="connsiteX13" fmla="*/ 2401564 w 2692333"/>
              <a:gd name="connsiteY13" fmla="*/ 428818 h 1988710"/>
              <a:gd name="connsiteX14" fmla="*/ 2406241 w 2692333"/>
              <a:gd name="connsiteY14" fmla="*/ 428112 h 1988710"/>
              <a:gd name="connsiteX15" fmla="*/ 2669344 w 2692333"/>
              <a:gd name="connsiteY15" fmla="*/ 691215 h 1988710"/>
              <a:gd name="connsiteX16" fmla="*/ 2648668 w 2692333"/>
              <a:gd name="connsiteY16" fmla="*/ 793626 h 1988710"/>
              <a:gd name="connsiteX17" fmla="*/ 2607115 w 2692333"/>
              <a:gd name="connsiteY17" fmla="*/ 855259 h 1988710"/>
              <a:gd name="connsiteX18" fmla="*/ 2615892 w 2692333"/>
              <a:gd name="connsiteY18" fmla="*/ 864957 h 1988710"/>
              <a:gd name="connsiteX19" fmla="*/ 2642581 w 2692333"/>
              <a:gd name="connsiteY19" fmla="*/ 942490 h 1988710"/>
              <a:gd name="connsiteX20" fmla="*/ 2585756 w 2692333"/>
              <a:gd name="connsiteY20" fmla="*/ 1106756 h 1988710"/>
              <a:gd name="connsiteX21" fmla="*/ 2662749 w 2692333"/>
              <a:gd name="connsiteY21" fmla="*/ 1389185 h 1988710"/>
              <a:gd name="connsiteX22" fmla="*/ 2498957 w 2692333"/>
              <a:gd name="connsiteY22" fmla="*/ 1490119 h 1988710"/>
              <a:gd name="connsiteX23" fmla="*/ 2497063 w 2692333"/>
              <a:gd name="connsiteY23" fmla="*/ 1494777 h 1988710"/>
              <a:gd name="connsiteX24" fmla="*/ 2210373 w 2692333"/>
              <a:gd name="connsiteY24" fmla="*/ 1853809 h 1988710"/>
              <a:gd name="connsiteX25" fmla="*/ 1995884 w 2692333"/>
              <a:gd name="connsiteY25" fmla="*/ 1813063 h 1988710"/>
              <a:gd name="connsiteX26" fmla="*/ 1638105 w 2692333"/>
              <a:gd name="connsiteY26" fmla="*/ 1917489 h 1988710"/>
              <a:gd name="connsiteX27" fmla="*/ 1597223 w 2692333"/>
              <a:gd name="connsiteY27" fmla="*/ 1888858 h 1988710"/>
              <a:gd name="connsiteX28" fmla="*/ 1580718 w 2692333"/>
              <a:gd name="connsiteY28" fmla="*/ 1899282 h 1988710"/>
              <a:gd name="connsiteX29" fmla="*/ 1544633 w 2692333"/>
              <a:gd name="connsiteY29" fmla="*/ 1913529 h 1988710"/>
              <a:gd name="connsiteX30" fmla="*/ 1523772 w 2692333"/>
              <a:gd name="connsiteY30" fmla="*/ 1939054 h 1988710"/>
              <a:gd name="connsiteX31" fmla="*/ 1286233 w 2692333"/>
              <a:gd name="connsiteY31" fmla="*/ 1966967 h 1988710"/>
              <a:gd name="connsiteX32" fmla="*/ 1244867 w 2692333"/>
              <a:gd name="connsiteY32" fmla="*/ 1941326 h 1988710"/>
              <a:gd name="connsiteX33" fmla="*/ 1220146 w 2692333"/>
              <a:gd name="connsiteY33" fmla="*/ 1916844 h 1988710"/>
              <a:gd name="connsiteX34" fmla="*/ 1183635 w 2692333"/>
              <a:gd name="connsiteY34" fmla="*/ 1943861 h 1988710"/>
              <a:gd name="connsiteX35" fmla="*/ 1144833 w 2692333"/>
              <a:gd name="connsiteY35" fmla="*/ 1958233 h 1988710"/>
              <a:gd name="connsiteX36" fmla="*/ 1135626 w 2692333"/>
              <a:gd name="connsiteY36" fmla="*/ 1963800 h 1988710"/>
              <a:gd name="connsiteX37" fmla="*/ 871183 w 2692333"/>
              <a:gd name="connsiteY37" fmla="*/ 1934021 h 1988710"/>
              <a:gd name="connsiteX38" fmla="*/ 863531 w 2692333"/>
              <a:gd name="connsiteY38" fmla="*/ 1925310 h 1988710"/>
              <a:gd name="connsiteX39" fmla="*/ 829756 w 2692333"/>
              <a:gd name="connsiteY39" fmla="*/ 1945732 h 1988710"/>
              <a:gd name="connsiteX40" fmla="*/ 565313 w 2692333"/>
              <a:gd name="connsiteY40" fmla="*/ 1915953 h 1988710"/>
              <a:gd name="connsiteX41" fmla="*/ 483975 w 2692333"/>
              <a:gd name="connsiteY41" fmla="*/ 1781956 h 1988710"/>
              <a:gd name="connsiteX42" fmla="*/ 291217 w 2692333"/>
              <a:gd name="connsiteY42" fmla="*/ 1572093 h 1988710"/>
              <a:gd name="connsiteX43" fmla="*/ 290769 w 2692333"/>
              <a:gd name="connsiteY43" fmla="*/ 1559892 h 1988710"/>
              <a:gd name="connsiteX44" fmla="*/ 286092 w 2692333"/>
              <a:gd name="connsiteY44" fmla="*/ 1560599 h 1988710"/>
              <a:gd name="connsiteX45" fmla="*/ 22989 w 2692333"/>
              <a:gd name="connsiteY45" fmla="*/ 1297495 h 1988710"/>
              <a:gd name="connsiteX46" fmla="*/ 43665 w 2692333"/>
              <a:gd name="connsiteY46" fmla="*/ 1195084 h 1988710"/>
              <a:gd name="connsiteX47" fmla="*/ 85218 w 2692333"/>
              <a:gd name="connsiteY47" fmla="*/ 1133451 h 1988710"/>
              <a:gd name="connsiteX48" fmla="*/ 76441 w 2692333"/>
              <a:gd name="connsiteY48" fmla="*/ 1123753 h 1988710"/>
              <a:gd name="connsiteX49" fmla="*/ 49752 w 2692333"/>
              <a:gd name="connsiteY49" fmla="*/ 1046220 h 1988710"/>
              <a:gd name="connsiteX50" fmla="*/ 106577 w 2692333"/>
              <a:gd name="connsiteY50" fmla="*/ 881955 h 1988710"/>
              <a:gd name="connsiteX51" fmla="*/ 29584 w 2692333"/>
              <a:gd name="connsiteY51" fmla="*/ 599525 h 1988710"/>
              <a:gd name="connsiteX52" fmla="*/ 193376 w 2692333"/>
              <a:gd name="connsiteY52" fmla="*/ 498591 h 1988710"/>
              <a:gd name="connsiteX53" fmla="*/ 195270 w 2692333"/>
              <a:gd name="connsiteY53" fmla="*/ 493934 h 1988710"/>
              <a:gd name="connsiteX54" fmla="*/ 481960 w 2692333"/>
              <a:gd name="connsiteY54" fmla="*/ 134902 h 1988710"/>
              <a:gd name="connsiteX55" fmla="*/ 696449 w 2692333"/>
              <a:gd name="connsiteY55" fmla="*/ 175648 h 1988710"/>
              <a:gd name="connsiteX56" fmla="*/ 1054228 w 2692333"/>
              <a:gd name="connsiteY56" fmla="*/ 71221 h 1988710"/>
              <a:gd name="connsiteX57" fmla="*/ 1095110 w 2692333"/>
              <a:gd name="connsiteY57" fmla="*/ 99852 h 1988710"/>
              <a:gd name="connsiteX58" fmla="*/ 1111615 w 2692333"/>
              <a:gd name="connsiteY58" fmla="*/ 89429 h 1988710"/>
              <a:gd name="connsiteX59" fmla="*/ 1168562 w 2692333"/>
              <a:gd name="connsiteY59" fmla="*/ 49656 h 1988710"/>
              <a:gd name="connsiteX60" fmla="*/ 1323063 w 2692333"/>
              <a:gd name="connsiteY60" fmla="*/ 401 h 1988710"/>
              <a:gd name="connsiteX0" fmla="*/ 1323063 w 2692333"/>
              <a:gd name="connsiteY0" fmla="*/ 401 h 1988710"/>
              <a:gd name="connsiteX1" fmla="*/ 1406101 w 2692333"/>
              <a:gd name="connsiteY1" fmla="*/ 21743 h 1988710"/>
              <a:gd name="connsiteX2" fmla="*/ 1447466 w 2692333"/>
              <a:gd name="connsiteY2" fmla="*/ 47384 h 1988710"/>
              <a:gd name="connsiteX3" fmla="*/ 1472187 w 2692333"/>
              <a:gd name="connsiteY3" fmla="*/ 71866 h 1988710"/>
              <a:gd name="connsiteX4" fmla="*/ 1508698 w 2692333"/>
              <a:gd name="connsiteY4" fmla="*/ 44849 h 1988710"/>
              <a:gd name="connsiteX5" fmla="*/ 1547500 w 2692333"/>
              <a:gd name="connsiteY5" fmla="*/ 30477 h 1988710"/>
              <a:gd name="connsiteX6" fmla="*/ 1556708 w 2692333"/>
              <a:gd name="connsiteY6" fmla="*/ 24910 h 1988710"/>
              <a:gd name="connsiteX7" fmla="*/ 1821150 w 2692333"/>
              <a:gd name="connsiteY7" fmla="*/ 54689 h 1988710"/>
              <a:gd name="connsiteX8" fmla="*/ 1828802 w 2692333"/>
              <a:gd name="connsiteY8" fmla="*/ 63400 h 1988710"/>
              <a:gd name="connsiteX9" fmla="*/ 1862577 w 2692333"/>
              <a:gd name="connsiteY9" fmla="*/ 42978 h 1988710"/>
              <a:gd name="connsiteX10" fmla="*/ 2127020 w 2692333"/>
              <a:gd name="connsiteY10" fmla="*/ 72757 h 1988710"/>
              <a:gd name="connsiteX11" fmla="*/ 2208358 w 2692333"/>
              <a:gd name="connsiteY11" fmla="*/ 206755 h 1988710"/>
              <a:gd name="connsiteX12" fmla="*/ 2401116 w 2692333"/>
              <a:gd name="connsiteY12" fmla="*/ 416618 h 1988710"/>
              <a:gd name="connsiteX13" fmla="*/ 2401564 w 2692333"/>
              <a:gd name="connsiteY13" fmla="*/ 428818 h 1988710"/>
              <a:gd name="connsiteX14" fmla="*/ 2406241 w 2692333"/>
              <a:gd name="connsiteY14" fmla="*/ 428112 h 1988710"/>
              <a:gd name="connsiteX15" fmla="*/ 2669344 w 2692333"/>
              <a:gd name="connsiteY15" fmla="*/ 691215 h 1988710"/>
              <a:gd name="connsiteX16" fmla="*/ 2648668 w 2692333"/>
              <a:gd name="connsiteY16" fmla="*/ 793626 h 1988710"/>
              <a:gd name="connsiteX17" fmla="*/ 2607115 w 2692333"/>
              <a:gd name="connsiteY17" fmla="*/ 855259 h 1988710"/>
              <a:gd name="connsiteX18" fmla="*/ 2615892 w 2692333"/>
              <a:gd name="connsiteY18" fmla="*/ 864957 h 1988710"/>
              <a:gd name="connsiteX19" fmla="*/ 2642581 w 2692333"/>
              <a:gd name="connsiteY19" fmla="*/ 942490 h 1988710"/>
              <a:gd name="connsiteX20" fmla="*/ 2585756 w 2692333"/>
              <a:gd name="connsiteY20" fmla="*/ 1106756 h 1988710"/>
              <a:gd name="connsiteX21" fmla="*/ 2662749 w 2692333"/>
              <a:gd name="connsiteY21" fmla="*/ 1389185 h 1988710"/>
              <a:gd name="connsiteX22" fmla="*/ 2498957 w 2692333"/>
              <a:gd name="connsiteY22" fmla="*/ 1490119 h 1988710"/>
              <a:gd name="connsiteX23" fmla="*/ 2497063 w 2692333"/>
              <a:gd name="connsiteY23" fmla="*/ 1494777 h 1988710"/>
              <a:gd name="connsiteX24" fmla="*/ 2210373 w 2692333"/>
              <a:gd name="connsiteY24" fmla="*/ 1853809 h 1988710"/>
              <a:gd name="connsiteX25" fmla="*/ 1995884 w 2692333"/>
              <a:gd name="connsiteY25" fmla="*/ 1813063 h 1988710"/>
              <a:gd name="connsiteX26" fmla="*/ 1638105 w 2692333"/>
              <a:gd name="connsiteY26" fmla="*/ 1917489 h 1988710"/>
              <a:gd name="connsiteX27" fmla="*/ 1597223 w 2692333"/>
              <a:gd name="connsiteY27" fmla="*/ 1888858 h 1988710"/>
              <a:gd name="connsiteX28" fmla="*/ 1580718 w 2692333"/>
              <a:gd name="connsiteY28" fmla="*/ 1899282 h 1988710"/>
              <a:gd name="connsiteX29" fmla="*/ 1544633 w 2692333"/>
              <a:gd name="connsiteY29" fmla="*/ 1913529 h 1988710"/>
              <a:gd name="connsiteX30" fmla="*/ 1523772 w 2692333"/>
              <a:gd name="connsiteY30" fmla="*/ 1939054 h 1988710"/>
              <a:gd name="connsiteX31" fmla="*/ 1286233 w 2692333"/>
              <a:gd name="connsiteY31" fmla="*/ 1966967 h 1988710"/>
              <a:gd name="connsiteX32" fmla="*/ 1244867 w 2692333"/>
              <a:gd name="connsiteY32" fmla="*/ 1941326 h 1988710"/>
              <a:gd name="connsiteX33" fmla="*/ 1220146 w 2692333"/>
              <a:gd name="connsiteY33" fmla="*/ 1916844 h 1988710"/>
              <a:gd name="connsiteX34" fmla="*/ 1183635 w 2692333"/>
              <a:gd name="connsiteY34" fmla="*/ 1943861 h 1988710"/>
              <a:gd name="connsiteX35" fmla="*/ 1144833 w 2692333"/>
              <a:gd name="connsiteY35" fmla="*/ 1958233 h 1988710"/>
              <a:gd name="connsiteX36" fmla="*/ 1135626 w 2692333"/>
              <a:gd name="connsiteY36" fmla="*/ 1963800 h 1988710"/>
              <a:gd name="connsiteX37" fmla="*/ 871183 w 2692333"/>
              <a:gd name="connsiteY37" fmla="*/ 1934021 h 1988710"/>
              <a:gd name="connsiteX38" fmla="*/ 863531 w 2692333"/>
              <a:gd name="connsiteY38" fmla="*/ 1925310 h 1988710"/>
              <a:gd name="connsiteX39" fmla="*/ 829756 w 2692333"/>
              <a:gd name="connsiteY39" fmla="*/ 1945732 h 1988710"/>
              <a:gd name="connsiteX40" fmla="*/ 565313 w 2692333"/>
              <a:gd name="connsiteY40" fmla="*/ 1915953 h 1988710"/>
              <a:gd name="connsiteX41" fmla="*/ 483975 w 2692333"/>
              <a:gd name="connsiteY41" fmla="*/ 1781956 h 1988710"/>
              <a:gd name="connsiteX42" fmla="*/ 291217 w 2692333"/>
              <a:gd name="connsiteY42" fmla="*/ 1572093 h 1988710"/>
              <a:gd name="connsiteX43" fmla="*/ 290769 w 2692333"/>
              <a:gd name="connsiteY43" fmla="*/ 1559892 h 1988710"/>
              <a:gd name="connsiteX44" fmla="*/ 286092 w 2692333"/>
              <a:gd name="connsiteY44" fmla="*/ 1560599 h 1988710"/>
              <a:gd name="connsiteX45" fmla="*/ 22989 w 2692333"/>
              <a:gd name="connsiteY45" fmla="*/ 1297495 h 1988710"/>
              <a:gd name="connsiteX46" fmla="*/ 43665 w 2692333"/>
              <a:gd name="connsiteY46" fmla="*/ 1195084 h 1988710"/>
              <a:gd name="connsiteX47" fmla="*/ 85218 w 2692333"/>
              <a:gd name="connsiteY47" fmla="*/ 1133451 h 1988710"/>
              <a:gd name="connsiteX48" fmla="*/ 76441 w 2692333"/>
              <a:gd name="connsiteY48" fmla="*/ 1123753 h 1988710"/>
              <a:gd name="connsiteX49" fmla="*/ 49752 w 2692333"/>
              <a:gd name="connsiteY49" fmla="*/ 1046220 h 1988710"/>
              <a:gd name="connsiteX50" fmla="*/ 106577 w 2692333"/>
              <a:gd name="connsiteY50" fmla="*/ 881955 h 1988710"/>
              <a:gd name="connsiteX51" fmla="*/ 29584 w 2692333"/>
              <a:gd name="connsiteY51" fmla="*/ 599525 h 1988710"/>
              <a:gd name="connsiteX52" fmla="*/ 193376 w 2692333"/>
              <a:gd name="connsiteY52" fmla="*/ 498591 h 1988710"/>
              <a:gd name="connsiteX53" fmla="*/ 195270 w 2692333"/>
              <a:gd name="connsiteY53" fmla="*/ 493934 h 1988710"/>
              <a:gd name="connsiteX54" fmla="*/ 481960 w 2692333"/>
              <a:gd name="connsiteY54" fmla="*/ 134902 h 1988710"/>
              <a:gd name="connsiteX55" fmla="*/ 696449 w 2692333"/>
              <a:gd name="connsiteY55" fmla="*/ 175648 h 1988710"/>
              <a:gd name="connsiteX56" fmla="*/ 1054228 w 2692333"/>
              <a:gd name="connsiteY56" fmla="*/ 71221 h 1988710"/>
              <a:gd name="connsiteX57" fmla="*/ 1095110 w 2692333"/>
              <a:gd name="connsiteY57" fmla="*/ 99852 h 1988710"/>
              <a:gd name="connsiteX58" fmla="*/ 1168562 w 2692333"/>
              <a:gd name="connsiteY58" fmla="*/ 49656 h 1988710"/>
              <a:gd name="connsiteX59" fmla="*/ 1323063 w 2692333"/>
              <a:gd name="connsiteY59" fmla="*/ 401 h 1988710"/>
              <a:gd name="connsiteX0" fmla="*/ 1323063 w 2692333"/>
              <a:gd name="connsiteY0" fmla="*/ 401 h 1988710"/>
              <a:gd name="connsiteX1" fmla="*/ 1447466 w 2692333"/>
              <a:gd name="connsiteY1" fmla="*/ 47384 h 1988710"/>
              <a:gd name="connsiteX2" fmla="*/ 1472187 w 2692333"/>
              <a:gd name="connsiteY2" fmla="*/ 71866 h 1988710"/>
              <a:gd name="connsiteX3" fmla="*/ 1508698 w 2692333"/>
              <a:gd name="connsiteY3" fmla="*/ 44849 h 1988710"/>
              <a:gd name="connsiteX4" fmla="*/ 1547500 w 2692333"/>
              <a:gd name="connsiteY4" fmla="*/ 30477 h 1988710"/>
              <a:gd name="connsiteX5" fmla="*/ 1556708 w 2692333"/>
              <a:gd name="connsiteY5" fmla="*/ 24910 h 1988710"/>
              <a:gd name="connsiteX6" fmla="*/ 1821150 w 2692333"/>
              <a:gd name="connsiteY6" fmla="*/ 54689 h 1988710"/>
              <a:gd name="connsiteX7" fmla="*/ 1828802 w 2692333"/>
              <a:gd name="connsiteY7" fmla="*/ 63400 h 1988710"/>
              <a:gd name="connsiteX8" fmla="*/ 1862577 w 2692333"/>
              <a:gd name="connsiteY8" fmla="*/ 42978 h 1988710"/>
              <a:gd name="connsiteX9" fmla="*/ 2127020 w 2692333"/>
              <a:gd name="connsiteY9" fmla="*/ 72757 h 1988710"/>
              <a:gd name="connsiteX10" fmla="*/ 2208358 w 2692333"/>
              <a:gd name="connsiteY10" fmla="*/ 206755 h 1988710"/>
              <a:gd name="connsiteX11" fmla="*/ 2401116 w 2692333"/>
              <a:gd name="connsiteY11" fmla="*/ 416618 h 1988710"/>
              <a:gd name="connsiteX12" fmla="*/ 2401564 w 2692333"/>
              <a:gd name="connsiteY12" fmla="*/ 428818 h 1988710"/>
              <a:gd name="connsiteX13" fmla="*/ 2406241 w 2692333"/>
              <a:gd name="connsiteY13" fmla="*/ 428112 h 1988710"/>
              <a:gd name="connsiteX14" fmla="*/ 2669344 w 2692333"/>
              <a:gd name="connsiteY14" fmla="*/ 691215 h 1988710"/>
              <a:gd name="connsiteX15" fmla="*/ 2648668 w 2692333"/>
              <a:gd name="connsiteY15" fmla="*/ 793626 h 1988710"/>
              <a:gd name="connsiteX16" fmla="*/ 2607115 w 2692333"/>
              <a:gd name="connsiteY16" fmla="*/ 855259 h 1988710"/>
              <a:gd name="connsiteX17" fmla="*/ 2615892 w 2692333"/>
              <a:gd name="connsiteY17" fmla="*/ 864957 h 1988710"/>
              <a:gd name="connsiteX18" fmla="*/ 2642581 w 2692333"/>
              <a:gd name="connsiteY18" fmla="*/ 942490 h 1988710"/>
              <a:gd name="connsiteX19" fmla="*/ 2585756 w 2692333"/>
              <a:gd name="connsiteY19" fmla="*/ 1106756 h 1988710"/>
              <a:gd name="connsiteX20" fmla="*/ 2662749 w 2692333"/>
              <a:gd name="connsiteY20" fmla="*/ 1389185 h 1988710"/>
              <a:gd name="connsiteX21" fmla="*/ 2498957 w 2692333"/>
              <a:gd name="connsiteY21" fmla="*/ 1490119 h 1988710"/>
              <a:gd name="connsiteX22" fmla="*/ 2497063 w 2692333"/>
              <a:gd name="connsiteY22" fmla="*/ 1494777 h 1988710"/>
              <a:gd name="connsiteX23" fmla="*/ 2210373 w 2692333"/>
              <a:gd name="connsiteY23" fmla="*/ 1853809 h 1988710"/>
              <a:gd name="connsiteX24" fmla="*/ 1995884 w 2692333"/>
              <a:gd name="connsiteY24" fmla="*/ 1813063 h 1988710"/>
              <a:gd name="connsiteX25" fmla="*/ 1638105 w 2692333"/>
              <a:gd name="connsiteY25" fmla="*/ 1917489 h 1988710"/>
              <a:gd name="connsiteX26" fmla="*/ 1597223 w 2692333"/>
              <a:gd name="connsiteY26" fmla="*/ 1888858 h 1988710"/>
              <a:gd name="connsiteX27" fmla="*/ 1580718 w 2692333"/>
              <a:gd name="connsiteY27" fmla="*/ 1899282 h 1988710"/>
              <a:gd name="connsiteX28" fmla="*/ 1544633 w 2692333"/>
              <a:gd name="connsiteY28" fmla="*/ 1913529 h 1988710"/>
              <a:gd name="connsiteX29" fmla="*/ 1523772 w 2692333"/>
              <a:gd name="connsiteY29" fmla="*/ 1939054 h 1988710"/>
              <a:gd name="connsiteX30" fmla="*/ 1286233 w 2692333"/>
              <a:gd name="connsiteY30" fmla="*/ 1966967 h 1988710"/>
              <a:gd name="connsiteX31" fmla="*/ 1244867 w 2692333"/>
              <a:gd name="connsiteY31" fmla="*/ 1941326 h 1988710"/>
              <a:gd name="connsiteX32" fmla="*/ 1220146 w 2692333"/>
              <a:gd name="connsiteY32" fmla="*/ 1916844 h 1988710"/>
              <a:gd name="connsiteX33" fmla="*/ 1183635 w 2692333"/>
              <a:gd name="connsiteY33" fmla="*/ 1943861 h 1988710"/>
              <a:gd name="connsiteX34" fmla="*/ 1144833 w 2692333"/>
              <a:gd name="connsiteY34" fmla="*/ 1958233 h 1988710"/>
              <a:gd name="connsiteX35" fmla="*/ 1135626 w 2692333"/>
              <a:gd name="connsiteY35" fmla="*/ 1963800 h 1988710"/>
              <a:gd name="connsiteX36" fmla="*/ 871183 w 2692333"/>
              <a:gd name="connsiteY36" fmla="*/ 1934021 h 1988710"/>
              <a:gd name="connsiteX37" fmla="*/ 863531 w 2692333"/>
              <a:gd name="connsiteY37" fmla="*/ 1925310 h 1988710"/>
              <a:gd name="connsiteX38" fmla="*/ 829756 w 2692333"/>
              <a:gd name="connsiteY38" fmla="*/ 1945732 h 1988710"/>
              <a:gd name="connsiteX39" fmla="*/ 565313 w 2692333"/>
              <a:gd name="connsiteY39" fmla="*/ 1915953 h 1988710"/>
              <a:gd name="connsiteX40" fmla="*/ 483975 w 2692333"/>
              <a:gd name="connsiteY40" fmla="*/ 1781956 h 1988710"/>
              <a:gd name="connsiteX41" fmla="*/ 291217 w 2692333"/>
              <a:gd name="connsiteY41" fmla="*/ 1572093 h 1988710"/>
              <a:gd name="connsiteX42" fmla="*/ 290769 w 2692333"/>
              <a:gd name="connsiteY42" fmla="*/ 1559892 h 1988710"/>
              <a:gd name="connsiteX43" fmla="*/ 286092 w 2692333"/>
              <a:gd name="connsiteY43" fmla="*/ 1560599 h 1988710"/>
              <a:gd name="connsiteX44" fmla="*/ 22989 w 2692333"/>
              <a:gd name="connsiteY44" fmla="*/ 1297495 h 1988710"/>
              <a:gd name="connsiteX45" fmla="*/ 43665 w 2692333"/>
              <a:gd name="connsiteY45" fmla="*/ 1195084 h 1988710"/>
              <a:gd name="connsiteX46" fmla="*/ 85218 w 2692333"/>
              <a:gd name="connsiteY46" fmla="*/ 1133451 h 1988710"/>
              <a:gd name="connsiteX47" fmla="*/ 76441 w 2692333"/>
              <a:gd name="connsiteY47" fmla="*/ 1123753 h 1988710"/>
              <a:gd name="connsiteX48" fmla="*/ 49752 w 2692333"/>
              <a:gd name="connsiteY48" fmla="*/ 1046220 h 1988710"/>
              <a:gd name="connsiteX49" fmla="*/ 106577 w 2692333"/>
              <a:gd name="connsiteY49" fmla="*/ 881955 h 1988710"/>
              <a:gd name="connsiteX50" fmla="*/ 29584 w 2692333"/>
              <a:gd name="connsiteY50" fmla="*/ 599525 h 1988710"/>
              <a:gd name="connsiteX51" fmla="*/ 193376 w 2692333"/>
              <a:gd name="connsiteY51" fmla="*/ 498591 h 1988710"/>
              <a:gd name="connsiteX52" fmla="*/ 195270 w 2692333"/>
              <a:gd name="connsiteY52" fmla="*/ 493934 h 1988710"/>
              <a:gd name="connsiteX53" fmla="*/ 481960 w 2692333"/>
              <a:gd name="connsiteY53" fmla="*/ 134902 h 1988710"/>
              <a:gd name="connsiteX54" fmla="*/ 696449 w 2692333"/>
              <a:gd name="connsiteY54" fmla="*/ 175648 h 1988710"/>
              <a:gd name="connsiteX55" fmla="*/ 1054228 w 2692333"/>
              <a:gd name="connsiteY55" fmla="*/ 71221 h 1988710"/>
              <a:gd name="connsiteX56" fmla="*/ 1095110 w 2692333"/>
              <a:gd name="connsiteY56" fmla="*/ 99852 h 1988710"/>
              <a:gd name="connsiteX57" fmla="*/ 1168562 w 2692333"/>
              <a:gd name="connsiteY57" fmla="*/ 49656 h 1988710"/>
              <a:gd name="connsiteX58" fmla="*/ 1323063 w 2692333"/>
              <a:gd name="connsiteY58" fmla="*/ 401 h 1988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692333" h="1988710">
                <a:moveTo>
                  <a:pt x="1323063" y="401"/>
                </a:moveTo>
                <a:cubicBezTo>
                  <a:pt x="1369547" y="22"/>
                  <a:pt x="1422612" y="35473"/>
                  <a:pt x="1447466" y="47384"/>
                </a:cubicBezTo>
                <a:lnTo>
                  <a:pt x="1472187" y="71866"/>
                </a:lnTo>
                <a:lnTo>
                  <a:pt x="1508698" y="44849"/>
                </a:lnTo>
                <a:lnTo>
                  <a:pt x="1547500" y="30477"/>
                </a:lnTo>
                <a:lnTo>
                  <a:pt x="1556708" y="24910"/>
                </a:lnTo>
                <a:cubicBezTo>
                  <a:pt x="1640499" y="-15292"/>
                  <a:pt x="1745021" y="-6692"/>
                  <a:pt x="1821150" y="54689"/>
                </a:cubicBezTo>
                <a:lnTo>
                  <a:pt x="1828802" y="63400"/>
                </a:lnTo>
                <a:lnTo>
                  <a:pt x="1862577" y="42978"/>
                </a:lnTo>
                <a:cubicBezTo>
                  <a:pt x="1946368" y="2776"/>
                  <a:pt x="2050890" y="11376"/>
                  <a:pt x="2127020" y="72757"/>
                </a:cubicBezTo>
                <a:cubicBezTo>
                  <a:pt x="2169695" y="107101"/>
                  <a:pt x="2198442" y="154483"/>
                  <a:pt x="2208358" y="206755"/>
                </a:cubicBezTo>
                <a:cubicBezTo>
                  <a:pt x="2314071" y="234259"/>
                  <a:pt x="2387317" y="319127"/>
                  <a:pt x="2401116" y="416618"/>
                </a:cubicBezTo>
                <a:cubicBezTo>
                  <a:pt x="2401265" y="420685"/>
                  <a:pt x="2401415" y="424751"/>
                  <a:pt x="2401564" y="428818"/>
                </a:cubicBezTo>
                <a:lnTo>
                  <a:pt x="2406241" y="428112"/>
                </a:lnTo>
                <a:cubicBezTo>
                  <a:pt x="2551548" y="428112"/>
                  <a:pt x="2669344" y="545907"/>
                  <a:pt x="2669344" y="691215"/>
                </a:cubicBezTo>
                <a:cubicBezTo>
                  <a:pt x="2669344" y="727542"/>
                  <a:pt x="2661982" y="762149"/>
                  <a:pt x="2648668" y="793626"/>
                </a:cubicBezTo>
                <a:lnTo>
                  <a:pt x="2607115" y="855259"/>
                </a:lnTo>
                <a:lnTo>
                  <a:pt x="2615892" y="864957"/>
                </a:lnTo>
                <a:cubicBezTo>
                  <a:pt x="2629775" y="888152"/>
                  <a:pt x="2639099" y="914317"/>
                  <a:pt x="2642581" y="942490"/>
                </a:cubicBezTo>
                <a:cubicBezTo>
                  <a:pt x="2650047" y="1002561"/>
                  <a:pt x="2629210" y="1062633"/>
                  <a:pt x="2585756" y="1106756"/>
                </a:cubicBezTo>
                <a:cubicBezTo>
                  <a:pt x="2688376" y="1164382"/>
                  <a:pt x="2722917" y="1290812"/>
                  <a:pt x="2662749" y="1389185"/>
                </a:cubicBezTo>
                <a:cubicBezTo>
                  <a:pt x="2628096" y="1445880"/>
                  <a:pt x="2567259" y="1483367"/>
                  <a:pt x="2498957" y="1490119"/>
                </a:cubicBezTo>
                <a:lnTo>
                  <a:pt x="2497063" y="1494777"/>
                </a:lnTo>
                <a:cubicBezTo>
                  <a:pt x="2522022" y="1669403"/>
                  <a:pt x="2393663" y="1830060"/>
                  <a:pt x="2210373" y="1853809"/>
                </a:cubicBezTo>
                <a:cubicBezTo>
                  <a:pt x="2136054" y="1863472"/>
                  <a:pt x="2060509" y="1849152"/>
                  <a:pt x="1995884" y="1813063"/>
                </a:cubicBezTo>
                <a:cubicBezTo>
                  <a:pt x="1927358" y="1936000"/>
                  <a:pt x="1767133" y="1982799"/>
                  <a:pt x="1638105" y="1917489"/>
                </a:cubicBezTo>
                <a:lnTo>
                  <a:pt x="1597223" y="1888858"/>
                </a:lnTo>
                <a:lnTo>
                  <a:pt x="1580718" y="1899282"/>
                </a:lnTo>
                <a:lnTo>
                  <a:pt x="1544633" y="1913529"/>
                </a:lnTo>
                <a:lnTo>
                  <a:pt x="1523772" y="1939054"/>
                </a:lnTo>
                <a:cubicBezTo>
                  <a:pt x="1459697" y="1991349"/>
                  <a:pt x="1366541" y="2005123"/>
                  <a:pt x="1286233" y="1966967"/>
                </a:cubicBezTo>
                <a:cubicBezTo>
                  <a:pt x="1271414" y="1959923"/>
                  <a:pt x="1257542" y="1951309"/>
                  <a:pt x="1244867" y="1941326"/>
                </a:cubicBezTo>
                <a:lnTo>
                  <a:pt x="1220146" y="1916844"/>
                </a:lnTo>
                <a:lnTo>
                  <a:pt x="1183635" y="1943861"/>
                </a:lnTo>
                <a:lnTo>
                  <a:pt x="1144833" y="1958233"/>
                </a:lnTo>
                <a:lnTo>
                  <a:pt x="1135626" y="1963800"/>
                </a:lnTo>
                <a:cubicBezTo>
                  <a:pt x="1051834" y="2004002"/>
                  <a:pt x="947313" y="1995402"/>
                  <a:pt x="871183" y="1934021"/>
                </a:cubicBezTo>
                <a:lnTo>
                  <a:pt x="863531" y="1925310"/>
                </a:lnTo>
                <a:lnTo>
                  <a:pt x="829756" y="1945732"/>
                </a:lnTo>
                <a:cubicBezTo>
                  <a:pt x="745965" y="1985934"/>
                  <a:pt x="641444" y="1977334"/>
                  <a:pt x="565313" y="1915953"/>
                </a:cubicBezTo>
                <a:cubicBezTo>
                  <a:pt x="522638" y="1881609"/>
                  <a:pt x="493891" y="1834227"/>
                  <a:pt x="483975" y="1781956"/>
                </a:cubicBezTo>
                <a:cubicBezTo>
                  <a:pt x="378262" y="1754451"/>
                  <a:pt x="305016" y="1669584"/>
                  <a:pt x="291217" y="1572093"/>
                </a:cubicBezTo>
                <a:cubicBezTo>
                  <a:pt x="291068" y="1568026"/>
                  <a:pt x="290918" y="1563959"/>
                  <a:pt x="290769" y="1559892"/>
                </a:cubicBezTo>
                <a:lnTo>
                  <a:pt x="286092" y="1560599"/>
                </a:lnTo>
                <a:cubicBezTo>
                  <a:pt x="140785" y="1560599"/>
                  <a:pt x="22989" y="1442803"/>
                  <a:pt x="22989" y="1297495"/>
                </a:cubicBezTo>
                <a:cubicBezTo>
                  <a:pt x="22989" y="1261168"/>
                  <a:pt x="30351" y="1226561"/>
                  <a:pt x="43665" y="1195084"/>
                </a:cubicBezTo>
                <a:lnTo>
                  <a:pt x="85218" y="1133451"/>
                </a:lnTo>
                <a:lnTo>
                  <a:pt x="76441" y="1123753"/>
                </a:lnTo>
                <a:cubicBezTo>
                  <a:pt x="62558" y="1100558"/>
                  <a:pt x="53234" y="1074394"/>
                  <a:pt x="49752" y="1046220"/>
                </a:cubicBezTo>
                <a:cubicBezTo>
                  <a:pt x="42286" y="986149"/>
                  <a:pt x="63123" y="926077"/>
                  <a:pt x="106577" y="881955"/>
                </a:cubicBezTo>
                <a:cubicBezTo>
                  <a:pt x="3957" y="824328"/>
                  <a:pt x="-30584" y="697898"/>
                  <a:pt x="29584" y="599525"/>
                </a:cubicBezTo>
                <a:cubicBezTo>
                  <a:pt x="64237" y="542830"/>
                  <a:pt x="125074" y="505343"/>
                  <a:pt x="193376" y="498591"/>
                </a:cubicBezTo>
                <a:lnTo>
                  <a:pt x="195270" y="493934"/>
                </a:lnTo>
                <a:cubicBezTo>
                  <a:pt x="170311" y="319307"/>
                  <a:pt x="298670" y="158650"/>
                  <a:pt x="481960" y="134902"/>
                </a:cubicBezTo>
                <a:cubicBezTo>
                  <a:pt x="556280" y="125238"/>
                  <a:pt x="631824" y="139558"/>
                  <a:pt x="696449" y="175648"/>
                </a:cubicBezTo>
                <a:cubicBezTo>
                  <a:pt x="764975" y="52710"/>
                  <a:pt x="925201" y="5911"/>
                  <a:pt x="1054228" y="71221"/>
                </a:cubicBezTo>
                <a:lnTo>
                  <a:pt x="1095110" y="99852"/>
                </a:lnTo>
                <a:lnTo>
                  <a:pt x="1168562" y="49656"/>
                </a:lnTo>
                <a:cubicBezTo>
                  <a:pt x="1211278" y="14793"/>
                  <a:pt x="1266920" y="-2950"/>
                  <a:pt x="1323063" y="401"/>
                </a:cubicBezTo>
                <a:close/>
              </a:path>
            </a:pathLst>
          </a:custGeom>
          <a:solidFill>
            <a:schemeClr val="accent1">
              <a:lumMod val="20000"/>
              <a:lumOff val="80000"/>
            </a:schemeClr>
          </a:solidFill>
          <a:ln w="31750">
            <a:solidFill>
              <a:srgbClr val="49647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grpSp>
        <p:nvGrpSpPr>
          <p:cNvPr id="4" name="グループ化 3"/>
          <p:cNvGrpSpPr/>
          <p:nvPr/>
        </p:nvGrpSpPr>
        <p:grpSpPr>
          <a:xfrm>
            <a:off x="924745" y="192629"/>
            <a:ext cx="893121" cy="891059"/>
            <a:chOff x="1089471" y="1712347"/>
            <a:chExt cx="1060141" cy="1057693"/>
          </a:xfrm>
        </p:grpSpPr>
        <p:sp>
          <p:nvSpPr>
            <p:cNvPr id="5" name="テキスト ボックス 4"/>
            <p:cNvSpPr txBox="1"/>
            <p:nvPr/>
          </p:nvSpPr>
          <p:spPr>
            <a:xfrm rot="19425013">
              <a:off x="1089471" y="1776354"/>
              <a:ext cx="753880" cy="504160"/>
            </a:xfrm>
            <a:prstGeom prst="rect">
              <a:avLst/>
            </a:prstGeom>
            <a:noFill/>
          </p:spPr>
          <p:txBody>
            <a:bodyPr wrap="none" rtlCol="0">
              <a:spAutoFit/>
            </a:bodyPr>
            <a:lstStyle/>
            <a:p>
              <a:pPr algn="ctr">
                <a:lnSpc>
                  <a:spcPct val="90000"/>
                </a:lnSpc>
              </a:pPr>
              <a:r>
                <a:rPr kumimoji="1" lang="ja-JP" altLang="en-US" sz="1200" dirty="0">
                  <a:solidFill>
                    <a:srgbClr val="49647F"/>
                  </a:solidFill>
                  <a:latin typeface="HGP創英角ｺﾞｼｯｸUB" panose="020B0900000000000000" pitchFamily="50" charset="-128"/>
                  <a:ea typeface="HGP創英角ｺﾞｼｯｸUB" panose="020B0900000000000000" pitchFamily="50" charset="-128"/>
                </a:rPr>
                <a:t>学習の</a:t>
              </a:r>
              <a:endParaRPr kumimoji="1" lang="en-US" altLang="ja-JP" sz="1200" dirty="0">
                <a:solidFill>
                  <a:srgbClr val="49647F"/>
                </a:solidFill>
                <a:latin typeface="HGP創英角ｺﾞｼｯｸUB" panose="020B0900000000000000" pitchFamily="50" charset="-128"/>
                <a:ea typeface="HGP創英角ｺﾞｼｯｸUB" panose="020B0900000000000000" pitchFamily="50" charset="-128"/>
              </a:endParaRPr>
            </a:p>
            <a:p>
              <a:pPr algn="ctr">
                <a:lnSpc>
                  <a:spcPct val="90000"/>
                </a:lnSpc>
              </a:pPr>
              <a:r>
                <a:rPr kumimoji="1" lang="ja-JP" altLang="en-US" sz="1200" dirty="0">
                  <a:solidFill>
                    <a:srgbClr val="49647F"/>
                  </a:solidFill>
                  <a:latin typeface="HGP創英角ｺﾞｼｯｸUB" panose="020B0900000000000000" pitchFamily="50" charset="-128"/>
                  <a:ea typeface="HGP創英角ｺﾞｼｯｸUB" panose="020B0900000000000000" pitchFamily="50" charset="-128"/>
                </a:rPr>
                <a:t>めあて</a:t>
              </a:r>
            </a:p>
          </p:txBody>
        </p:sp>
        <p:grpSp>
          <p:nvGrpSpPr>
            <p:cNvPr id="6" name="グループ化 5"/>
            <p:cNvGrpSpPr/>
            <p:nvPr/>
          </p:nvGrpSpPr>
          <p:grpSpPr>
            <a:xfrm>
              <a:off x="1517563" y="2141643"/>
              <a:ext cx="466380" cy="466380"/>
              <a:chOff x="7502769" y="3106615"/>
              <a:chExt cx="688007" cy="688007"/>
            </a:xfrm>
          </p:grpSpPr>
          <p:sp>
            <p:nvSpPr>
              <p:cNvPr id="8" name="ドーナツ 7"/>
              <p:cNvSpPr/>
              <p:nvPr/>
            </p:nvSpPr>
            <p:spPr>
              <a:xfrm>
                <a:off x="7502769" y="3106615"/>
                <a:ext cx="656493" cy="656493"/>
              </a:xfrm>
              <a:prstGeom prst="donut">
                <a:avLst>
                  <a:gd name="adj" fmla="val 15651"/>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endParaRPr>
              </a:p>
            </p:txBody>
          </p:sp>
          <p:cxnSp>
            <p:nvCxnSpPr>
              <p:cNvPr id="9" name="直線コネクタ 8"/>
              <p:cNvCxnSpPr/>
              <p:nvPr/>
            </p:nvCxnSpPr>
            <p:spPr>
              <a:xfrm>
                <a:off x="8036170" y="3640016"/>
                <a:ext cx="154606" cy="154606"/>
              </a:xfrm>
              <a:prstGeom prst="line">
                <a:avLst/>
              </a:prstGeom>
              <a:ln w="76200" cap="rnd">
                <a:solidFill>
                  <a:srgbClr val="49647F"/>
                </a:solidFill>
                <a:round/>
              </a:ln>
            </p:spPr>
            <p:style>
              <a:lnRef idx="1">
                <a:schemeClr val="accent1"/>
              </a:lnRef>
              <a:fillRef idx="0">
                <a:schemeClr val="accent1"/>
              </a:fillRef>
              <a:effectRef idx="0">
                <a:schemeClr val="accent1"/>
              </a:effectRef>
              <a:fontRef idx="minor">
                <a:schemeClr val="tx1"/>
              </a:fontRef>
            </p:style>
          </p:cxnSp>
        </p:grpSp>
        <p:sp>
          <p:nvSpPr>
            <p:cNvPr id="7" name="角丸四角形 6"/>
            <p:cNvSpPr/>
            <p:nvPr/>
          </p:nvSpPr>
          <p:spPr>
            <a:xfrm>
              <a:off x="1112593" y="1712347"/>
              <a:ext cx="1037019" cy="1057693"/>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sp>
        <p:nvSpPr>
          <p:cNvPr id="13" name="正方形/長方形 12"/>
          <p:cNvSpPr/>
          <p:nvPr/>
        </p:nvSpPr>
        <p:spPr>
          <a:xfrm>
            <a:off x="2097777" y="152398"/>
            <a:ext cx="301636" cy="301636"/>
          </a:xfrm>
          <a:prstGeom prst="rect">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Arial Black" panose="020B0A04020102020204" pitchFamily="34" charset="0"/>
              </a:rPr>
              <a:t>1</a:t>
            </a:r>
            <a:endParaRPr kumimoji="1" lang="ja-JP" altLang="en-US" dirty="0">
              <a:latin typeface="Arial Black" panose="020B0A04020102020204" pitchFamily="34" charset="0"/>
            </a:endParaRPr>
          </a:p>
        </p:txBody>
      </p:sp>
      <p:sp>
        <p:nvSpPr>
          <p:cNvPr id="14" name="テキスト ボックス 13"/>
          <p:cNvSpPr txBox="1"/>
          <p:nvPr/>
        </p:nvSpPr>
        <p:spPr>
          <a:xfrm>
            <a:off x="2362056" y="161491"/>
            <a:ext cx="4336444" cy="923330"/>
          </a:xfrm>
          <a:prstGeom prst="rect">
            <a:avLst/>
          </a:prstGeom>
          <a:noFill/>
        </p:spPr>
        <p:txBody>
          <a:bodyPr wrap="none" rtlCol="0">
            <a:spAutoFit/>
          </a:bodyPr>
          <a:lstStyle/>
          <a:p>
            <a:r>
              <a:rPr kumimoji="1" lang="ja-JP" altLang="en-US" sz="1300" dirty="0">
                <a:solidFill>
                  <a:srgbClr val="49647F"/>
                </a:solidFill>
                <a:latin typeface="+mn-ea"/>
              </a:rPr>
              <a:t>現代の水害リスクを事例から感じ取る</a:t>
            </a:r>
            <a:endParaRPr kumimoji="1" lang="en-US" altLang="ja-JP" sz="1300" dirty="0">
              <a:solidFill>
                <a:srgbClr val="49647F"/>
              </a:solidFill>
              <a:latin typeface="+mn-ea"/>
            </a:endParaRPr>
          </a:p>
          <a:p>
            <a:pPr>
              <a:spcBef>
                <a:spcPts val="900"/>
              </a:spcBef>
            </a:pPr>
            <a:r>
              <a:rPr lang="ja-JP" altLang="en-US" sz="1300" dirty="0">
                <a:solidFill>
                  <a:srgbClr val="49647F"/>
                </a:solidFill>
                <a:latin typeface="+mn-ea"/>
              </a:rPr>
              <a:t>先人の思いに触れ、地域全体で備える必要性を再認識する</a:t>
            </a:r>
            <a:endParaRPr lang="en-US" altLang="ja-JP" sz="1300" dirty="0">
              <a:solidFill>
                <a:srgbClr val="49647F"/>
              </a:solidFill>
              <a:latin typeface="+mn-ea"/>
            </a:endParaRPr>
          </a:p>
          <a:p>
            <a:pPr>
              <a:spcBef>
                <a:spcPts val="900"/>
              </a:spcBef>
            </a:pPr>
            <a:r>
              <a:rPr lang="ja-JP" altLang="en-US" sz="1300" dirty="0">
                <a:solidFill>
                  <a:srgbClr val="49647F"/>
                </a:solidFill>
                <a:latin typeface="+mn-ea"/>
              </a:rPr>
              <a:t>地域に向けて自分たちにできることを考える</a:t>
            </a:r>
            <a:endParaRPr kumimoji="1" lang="ja-JP" altLang="en-US" sz="1300" dirty="0">
              <a:solidFill>
                <a:srgbClr val="49647F"/>
              </a:solidFill>
              <a:latin typeface="+mn-ea"/>
            </a:endParaRPr>
          </a:p>
        </p:txBody>
      </p:sp>
      <p:sp>
        <p:nvSpPr>
          <p:cNvPr id="15" name="正方形/長方形 14"/>
          <p:cNvSpPr/>
          <p:nvPr/>
        </p:nvSpPr>
        <p:spPr>
          <a:xfrm>
            <a:off x="2097777" y="467286"/>
            <a:ext cx="301636" cy="301636"/>
          </a:xfrm>
          <a:prstGeom prst="rect">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Arial Black" panose="020B0A04020102020204" pitchFamily="34" charset="0"/>
              </a:rPr>
              <a:t>2</a:t>
            </a:r>
            <a:endParaRPr kumimoji="1" lang="ja-JP" altLang="en-US" dirty="0">
              <a:latin typeface="Arial Black" panose="020B0A04020102020204" pitchFamily="34" charset="0"/>
            </a:endParaRPr>
          </a:p>
        </p:txBody>
      </p:sp>
      <p:sp>
        <p:nvSpPr>
          <p:cNvPr id="16" name="正方形/長方形 15"/>
          <p:cNvSpPr/>
          <p:nvPr/>
        </p:nvSpPr>
        <p:spPr>
          <a:xfrm>
            <a:off x="2097777" y="782173"/>
            <a:ext cx="301636" cy="301636"/>
          </a:xfrm>
          <a:prstGeom prst="rect">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Arial Black" panose="020B0A04020102020204" pitchFamily="34" charset="0"/>
              </a:rPr>
              <a:t>3</a:t>
            </a:r>
            <a:endParaRPr kumimoji="1" lang="ja-JP" altLang="en-US" dirty="0">
              <a:latin typeface="Arial Black" panose="020B0A04020102020204" pitchFamily="34" charset="0"/>
            </a:endParaRPr>
          </a:p>
        </p:txBody>
      </p:sp>
      <p:sp>
        <p:nvSpPr>
          <p:cNvPr id="17" name="正方形/長方形 16">
            <a:extLst>
              <a:ext uri="{FF2B5EF4-FFF2-40B4-BE49-F238E27FC236}">
                <a16:creationId xmlns:a16="http://schemas.microsoft.com/office/drawing/2014/main" id="{C9457F38-7DD5-47E8-8A98-AB05281931D1}"/>
              </a:ext>
            </a:extLst>
          </p:cNvPr>
          <p:cNvSpPr/>
          <p:nvPr/>
        </p:nvSpPr>
        <p:spPr>
          <a:xfrm>
            <a:off x="188912" y="1358891"/>
            <a:ext cx="6480175" cy="319280"/>
          </a:xfrm>
          <a:prstGeom prst="rect">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6FCAF7E9-1D17-47BA-8529-A2B5048B0460}"/>
              </a:ext>
            </a:extLst>
          </p:cNvPr>
          <p:cNvSpPr txBox="1"/>
          <p:nvPr/>
        </p:nvSpPr>
        <p:spPr>
          <a:xfrm>
            <a:off x="150812" y="1367872"/>
            <a:ext cx="4878387" cy="292388"/>
          </a:xfrm>
          <a:prstGeom prst="rect">
            <a:avLst/>
          </a:prstGeom>
          <a:noFill/>
        </p:spPr>
        <p:txBody>
          <a:bodyPr wrap="square" rtlCol="0">
            <a:spAutoFit/>
          </a:bodyPr>
          <a:lstStyle/>
          <a:p>
            <a:r>
              <a:rPr lang="ja-JP" altLang="en-US" sz="1300" dirty="0">
                <a:solidFill>
                  <a:schemeClr val="bg1"/>
                </a:solidFill>
                <a:latin typeface="HGP創英角ｺﾞｼｯｸUB" panose="020B0900000000000000" pitchFamily="50" charset="-128"/>
                <a:ea typeface="HGP創英角ｺﾞｼｯｸUB" panose="020B0900000000000000" pitchFamily="50" charset="-128"/>
              </a:rPr>
              <a:t>昔の人たちからの思いを受け取って、自分の備えを振り返る</a:t>
            </a:r>
            <a:endParaRPr lang="en-US" altLang="ja-JP" sz="13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9" name="テキスト ボックス 18">
            <a:extLst>
              <a:ext uri="{FF2B5EF4-FFF2-40B4-BE49-F238E27FC236}">
                <a16:creationId xmlns:a16="http://schemas.microsoft.com/office/drawing/2014/main" id="{64F6648A-90DA-4FAF-92E5-0AC6EB8288C5}"/>
              </a:ext>
            </a:extLst>
          </p:cNvPr>
          <p:cNvSpPr txBox="1"/>
          <p:nvPr/>
        </p:nvSpPr>
        <p:spPr>
          <a:xfrm>
            <a:off x="188913" y="1772557"/>
            <a:ext cx="3420000" cy="1550681"/>
          </a:xfrm>
          <a:prstGeom prst="rect">
            <a:avLst/>
          </a:prstGeom>
          <a:noFill/>
        </p:spPr>
        <p:txBody>
          <a:bodyPr wrap="square" rtlCol="0">
            <a:spAutoFit/>
          </a:bodyPr>
          <a:lstStyle/>
          <a:p>
            <a:pPr indent="144000" algn="just">
              <a:lnSpc>
                <a:spcPct val="120000"/>
              </a:lnSpc>
              <a:spcBef>
                <a:spcPts val="1200"/>
              </a:spcBef>
            </a:pPr>
            <a:r>
              <a:rPr lang="ja-JP" altLang="en-US" sz="1150" dirty="0">
                <a:latin typeface="ＭＳ 明朝" panose="02020609040205080304" pitchFamily="17" charset="-128"/>
                <a:ea typeface="ＭＳ 明朝" panose="02020609040205080304" pitchFamily="17" charset="-128"/>
              </a:rPr>
              <a:t>昔の人たちの思いを受けて、堤防が作られる</a:t>
            </a:r>
            <a:br>
              <a:rPr lang="en-US" altLang="ja-JP" sz="1150" dirty="0">
                <a:latin typeface="ＭＳ 明朝" panose="02020609040205080304" pitchFamily="17" charset="-128"/>
                <a:ea typeface="ＭＳ 明朝" panose="02020609040205080304" pitchFamily="17" charset="-128"/>
              </a:rPr>
            </a:br>
            <a:r>
              <a:rPr lang="ja-JP" altLang="en-US" sz="1150" dirty="0">
                <a:latin typeface="ＭＳ 明朝" panose="02020609040205080304" pitchFamily="17" charset="-128"/>
                <a:ea typeface="ＭＳ 明朝" panose="02020609040205080304" pitchFamily="17" charset="-128"/>
              </a:rPr>
              <a:t>など、町の水害対策は進んできています。しかし、大きい堤防ができても、それを超える大雨が</a:t>
            </a:r>
            <a:br>
              <a:rPr lang="en-US" altLang="ja-JP" sz="1150" dirty="0">
                <a:latin typeface="ＭＳ 明朝" panose="02020609040205080304" pitchFamily="17" charset="-128"/>
                <a:ea typeface="ＭＳ 明朝" panose="02020609040205080304" pitchFamily="17" charset="-128"/>
              </a:rPr>
            </a:br>
            <a:r>
              <a:rPr lang="ja-JP" altLang="en-US" sz="1150" dirty="0">
                <a:latin typeface="ＭＳ 明朝" panose="02020609040205080304" pitchFamily="17" charset="-128"/>
                <a:ea typeface="ＭＳ 明朝" panose="02020609040205080304" pitchFamily="17" charset="-128"/>
              </a:rPr>
              <a:t>降ってしまった場合には、円山川でまた水害が</a:t>
            </a:r>
            <a:br>
              <a:rPr lang="en-US" altLang="ja-JP" sz="1150" dirty="0">
                <a:latin typeface="ＭＳ 明朝" panose="02020609040205080304" pitchFamily="17" charset="-128"/>
                <a:ea typeface="ＭＳ 明朝" panose="02020609040205080304" pitchFamily="17" charset="-128"/>
              </a:rPr>
            </a:br>
            <a:r>
              <a:rPr lang="ja-JP" altLang="en-US" sz="1150" dirty="0">
                <a:latin typeface="ＭＳ 明朝" panose="02020609040205080304" pitchFamily="17" charset="-128"/>
                <a:ea typeface="ＭＳ 明朝" panose="02020609040205080304" pitchFamily="17" charset="-128"/>
              </a:rPr>
              <a:t>起きてしまうことも考えられます。</a:t>
            </a:r>
            <a:r>
              <a:rPr lang="ja-JP" altLang="en-US" sz="1150" dirty="0">
                <a:solidFill>
                  <a:schemeClr val="accent2"/>
                </a:solidFill>
                <a:latin typeface="HGP創英角ｺﾞｼｯｸUB" panose="020B0900000000000000" pitchFamily="50" charset="-128"/>
                <a:ea typeface="HGP創英角ｺﾞｼｯｸUB" panose="020B0900000000000000" pitchFamily="50" charset="-128"/>
              </a:rPr>
              <a:t>堤防などに</a:t>
            </a:r>
            <a:br>
              <a:rPr lang="en-US" altLang="ja-JP" sz="1150" dirty="0">
                <a:solidFill>
                  <a:schemeClr val="accent2"/>
                </a:solidFill>
                <a:latin typeface="HGP創英角ｺﾞｼｯｸUB" panose="020B0900000000000000" pitchFamily="50" charset="-128"/>
                <a:ea typeface="HGP創英角ｺﾞｼｯｸUB" panose="020B0900000000000000" pitchFamily="50" charset="-128"/>
              </a:rPr>
            </a:br>
            <a:r>
              <a:rPr lang="ja-JP" altLang="en-US" sz="1150" dirty="0">
                <a:solidFill>
                  <a:schemeClr val="accent2"/>
                </a:solidFill>
                <a:latin typeface="HGP創英角ｺﾞｼｯｸUB" panose="020B0900000000000000" pitchFamily="50" charset="-128"/>
                <a:ea typeface="HGP創英角ｺﾞｼｯｸUB" panose="020B0900000000000000" pitchFamily="50" charset="-128"/>
              </a:rPr>
              <a:t>頼りすぎず、自分たちでできる防災も進めていくことが大切です</a:t>
            </a:r>
            <a:r>
              <a:rPr lang="ja-JP" altLang="en-US" sz="1150" dirty="0">
                <a:latin typeface="ＭＳ 明朝" panose="02020609040205080304" pitchFamily="17" charset="-128"/>
                <a:ea typeface="ＭＳ 明朝" panose="02020609040205080304" pitchFamily="17" charset="-128"/>
              </a:rPr>
              <a:t>。</a:t>
            </a:r>
            <a:endParaRPr lang="en-US" altLang="ja-JP" sz="1150" dirty="0">
              <a:latin typeface="ＭＳ 明朝" panose="02020609040205080304" pitchFamily="17" charset="-128"/>
              <a:ea typeface="ＭＳ 明朝" panose="02020609040205080304" pitchFamily="17" charset="-128"/>
            </a:endParaRPr>
          </a:p>
        </p:txBody>
      </p:sp>
      <p:sp>
        <p:nvSpPr>
          <p:cNvPr id="41" name="正方形/長方形 40">
            <a:extLst>
              <a:ext uri="{FF2B5EF4-FFF2-40B4-BE49-F238E27FC236}">
                <a16:creationId xmlns:a16="http://schemas.microsoft.com/office/drawing/2014/main" id="{B47A849D-11B4-4803-AA35-AE34D82D84A1}"/>
              </a:ext>
            </a:extLst>
          </p:cNvPr>
          <p:cNvSpPr/>
          <p:nvPr/>
        </p:nvSpPr>
        <p:spPr>
          <a:xfrm>
            <a:off x="358857" y="5526322"/>
            <a:ext cx="6306023" cy="4140000"/>
          </a:xfrm>
          <a:prstGeom prst="rect">
            <a:avLst/>
          </a:prstGeom>
          <a:solidFill>
            <a:schemeClr val="accent2">
              <a:lumMod val="20000"/>
              <a:lumOff val="80000"/>
            </a:schemeClr>
          </a:solidFill>
          <a:ln w="254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2" name="テキスト ボックス 41">
            <a:extLst>
              <a:ext uri="{FF2B5EF4-FFF2-40B4-BE49-F238E27FC236}">
                <a16:creationId xmlns:a16="http://schemas.microsoft.com/office/drawing/2014/main" id="{B4F4AB1E-7642-4F1B-816D-A7E0382042D9}"/>
              </a:ext>
            </a:extLst>
          </p:cNvPr>
          <p:cNvSpPr txBox="1"/>
          <p:nvPr/>
        </p:nvSpPr>
        <p:spPr>
          <a:xfrm>
            <a:off x="1983518" y="5864861"/>
            <a:ext cx="3864841" cy="430887"/>
          </a:xfrm>
          <a:prstGeom prst="rect">
            <a:avLst/>
          </a:prstGeom>
          <a:noFill/>
        </p:spPr>
        <p:txBody>
          <a:bodyPr wrap="none" lIns="0" tIns="0" rIns="0" bIns="0" rtlCol="0">
            <a:spAutoFit/>
          </a:bodyPr>
          <a:lstStyle/>
          <a:p>
            <a:r>
              <a:rPr lang="ja-JP" altLang="en-US" sz="1400" dirty="0">
                <a:latin typeface="HGP創英角ｺﾞｼｯｸUB" panose="020B0900000000000000" pitchFamily="50" charset="-128"/>
                <a:ea typeface="HGP創英角ｺﾞｼｯｸUB" panose="020B0900000000000000" pitchFamily="50" charset="-128"/>
              </a:rPr>
              <a:t>災害時に、あわてて何もできないことがないように、</a:t>
            </a:r>
            <a:endParaRPr lang="en-US" altLang="ja-JP" sz="1400" dirty="0">
              <a:latin typeface="HGP創英角ｺﾞｼｯｸUB" panose="020B0900000000000000" pitchFamily="50" charset="-128"/>
              <a:ea typeface="HGP創英角ｺﾞｼｯｸUB" panose="020B0900000000000000" pitchFamily="50" charset="-128"/>
            </a:endParaRPr>
          </a:p>
          <a:p>
            <a:r>
              <a:rPr lang="ja-JP" altLang="en-US" sz="1400" dirty="0">
                <a:latin typeface="HGP創英角ｺﾞｼｯｸUB" panose="020B0900000000000000" pitchFamily="50" charset="-128"/>
                <a:ea typeface="HGP創英角ｺﾞｼｯｸUB" panose="020B0900000000000000" pitchFamily="50" charset="-128"/>
              </a:rPr>
              <a:t>普段から、できる範囲で備えておく、取り組んでおく。</a:t>
            </a:r>
            <a:endParaRPr kumimoji="1" lang="ja-JP" altLang="en-US" sz="1400" dirty="0">
              <a:latin typeface="HGP創英角ｺﾞｼｯｸUB" panose="020B0900000000000000" pitchFamily="50" charset="-128"/>
              <a:ea typeface="HGP創英角ｺﾞｼｯｸUB" panose="020B0900000000000000" pitchFamily="50" charset="-128"/>
            </a:endParaRPr>
          </a:p>
        </p:txBody>
      </p:sp>
      <p:sp>
        <p:nvSpPr>
          <p:cNvPr id="43" name="フリーフォーム 70">
            <a:extLst>
              <a:ext uri="{FF2B5EF4-FFF2-40B4-BE49-F238E27FC236}">
                <a16:creationId xmlns:a16="http://schemas.microsoft.com/office/drawing/2014/main" id="{92BB2BC5-54EC-40E2-A77E-0474B4F05E0B}"/>
              </a:ext>
            </a:extLst>
          </p:cNvPr>
          <p:cNvSpPr/>
          <p:nvPr/>
        </p:nvSpPr>
        <p:spPr>
          <a:xfrm>
            <a:off x="1693885" y="5998151"/>
            <a:ext cx="173832" cy="164306"/>
          </a:xfrm>
          <a:custGeom>
            <a:avLst/>
            <a:gdLst>
              <a:gd name="connsiteX0" fmla="*/ 0 w 173832"/>
              <a:gd name="connsiteY0" fmla="*/ 80963 h 164306"/>
              <a:gd name="connsiteX1" fmla="*/ 64294 w 173832"/>
              <a:gd name="connsiteY1" fmla="*/ 164306 h 164306"/>
              <a:gd name="connsiteX2" fmla="*/ 173832 w 173832"/>
              <a:gd name="connsiteY2" fmla="*/ 0 h 164306"/>
              <a:gd name="connsiteX3" fmla="*/ 173832 w 173832"/>
              <a:gd name="connsiteY3" fmla="*/ 0 h 164306"/>
            </a:gdLst>
            <a:ahLst/>
            <a:cxnLst>
              <a:cxn ang="0">
                <a:pos x="connsiteX0" y="connsiteY0"/>
              </a:cxn>
              <a:cxn ang="0">
                <a:pos x="connsiteX1" y="connsiteY1"/>
              </a:cxn>
              <a:cxn ang="0">
                <a:pos x="connsiteX2" y="connsiteY2"/>
              </a:cxn>
              <a:cxn ang="0">
                <a:pos x="connsiteX3" y="connsiteY3"/>
              </a:cxn>
            </a:cxnLst>
            <a:rect l="l" t="t" r="r" b="b"/>
            <a:pathLst>
              <a:path w="173832" h="164306">
                <a:moveTo>
                  <a:pt x="0" y="80963"/>
                </a:moveTo>
                <a:lnTo>
                  <a:pt x="64294" y="164306"/>
                </a:lnTo>
                <a:lnTo>
                  <a:pt x="173832" y="0"/>
                </a:lnTo>
                <a:lnTo>
                  <a:pt x="173832" y="0"/>
                </a:lnTo>
              </a:path>
            </a:pathLst>
          </a:custGeom>
          <a:noFill/>
          <a:ln w="63500">
            <a:solidFill>
              <a:srgbClr val="F29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4" name="グループ化 43">
            <a:extLst>
              <a:ext uri="{FF2B5EF4-FFF2-40B4-BE49-F238E27FC236}">
                <a16:creationId xmlns:a16="http://schemas.microsoft.com/office/drawing/2014/main" id="{A2F6318A-13B9-4349-BDE3-7DB3D12D315F}"/>
              </a:ext>
            </a:extLst>
          </p:cNvPr>
          <p:cNvGrpSpPr/>
          <p:nvPr/>
        </p:nvGrpSpPr>
        <p:grpSpPr>
          <a:xfrm rot="21367139">
            <a:off x="1026008" y="5339327"/>
            <a:ext cx="1935941" cy="456445"/>
            <a:chOff x="188914" y="6323394"/>
            <a:chExt cx="2855144" cy="673174"/>
          </a:xfrm>
        </p:grpSpPr>
        <p:sp>
          <p:nvSpPr>
            <p:cNvPr id="45" name="フリーフォーム 73">
              <a:extLst>
                <a:ext uri="{FF2B5EF4-FFF2-40B4-BE49-F238E27FC236}">
                  <a16:creationId xmlns:a16="http://schemas.microsoft.com/office/drawing/2014/main" id="{3A90F692-67EF-416A-9E99-2C4E3D281973}"/>
                </a:ext>
              </a:extLst>
            </p:cNvPr>
            <p:cNvSpPr/>
            <p:nvPr/>
          </p:nvSpPr>
          <p:spPr>
            <a:xfrm rot="16200000">
              <a:off x="1334150" y="5224292"/>
              <a:ext cx="564671" cy="2855144"/>
            </a:xfrm>
            <a:custGeom>
              <a:avLst/>
              <a:gdLst>
                <a:gd name="connsiteX0" fmla="*/ 564671 w 564671"/>
                <a:gd name="connsiteY0" fmla="*/ 0 h 2855144"/>
                <a:gd name="connsiteX1" fmla="*/ 564671 w 564671"/>
                <a:gd name="connsiteY1" fmla="*/ 2855144 h 2855144"/>
                <a:gd name="connsiteX2" fmla="*/ 544067 w 564671"/>
                <a:gd name="connsiteY2" fmla="*/ 2855144 h 2855144"/>
                <a:gd name="connsiteX3" fmla="*/ 276399 w 564671"/>
                <a:gd name="connsiteY3" fmla="*/ 2560358 h 2855144"/>
                <a:gd name="connsiteX4" fmla="*/ 8732 w 564671"/>
                <a:gd name="connsiteY4" fmla="*/ 2855144 h 2855144"/>
                <a:gd name="connsiteX5" fmla="*/ 0 w 564671"/>
                <a:gd name="connsiteY5" fmla="*/ 2855144 h 2855144"/>
                <a:gd name="connsiteX6" fmla="*/ 0 w 564671"/>
                <a:gd name="connsiteY6" fmla="*/ 0 h 2855144"/>
                <a:gd name="connsiteX7" fmla="*/ 564671 w 564671"/>
                <a:gd name="connsiteY7" fmla="*/ 0 h 285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4671" h="2855144">
                  <a:moveTo>
                    <a:pt x="564671" y="0"/>
                  </a:moveTo>
                  <a:lnTo>
                    <a:pt x="564671" y="2855144"/>
                  </a:lnTo>
                  <a:lnTo>
                    <a:pt x="544067" y="2855144"/>
                  </a:lnTo>
                  <a:lnTo>
                    <a:pt x="276399" y="2560358"/>
                  </a:lnTo>
                  <a:lnTo>
                    <a:pt x="8732" y="2855144"/>
                  </a:lnTo>
                  <a:lnTo>
                    <a:pt x="0" y="2855144"/>
                  </a:lnTo>
                  <a:lnTo>
                    <a:pt x="0" y="0"/>
                  </a:lnTo>
                  <a:lnTo>
                    <a:pt x="56467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46" name="テキスト ボックス 45">
              <a:extLst>
                <a:ext uri="{FF2B5EF4-FFF2-40B4-BE49-F238E27FC236}">
                  <a16:creationId xmlns:a16="http://schemas.microsoft.com/office/drawing/2014/main" id="{2C30BE8D-51BF-4302-A3D8-1AAC2CE2FBE4}"/>
                </a:ext>
              </a:extLst>
            </p:cNvPr>
            <p:cNvSpPr txBox="1"/>
            <p:nvPr/>
          </p:nvSpPr>
          <p:spPr>
            <a:xfrm>
              <a:off x="831938" y="6497266"/>
              <a:ext cx="1811392" cy="499302"/>
            </a:xfrm>
            <a:prstGeom prst="rect">
              <a:avLst/>
            </a:prstGeom>
            <a:noFill/>
          </p:spPr>
          <p:txBody>
            <a:bodyPr wrap="none" rtlCol="0">
              <a:spAutoFit/>
            </a:bodyPr>
            <a:lstStyle/>
            <a:p>
              <a:r>
                <a:rPr kumimoji="1" lang="ja-JP" altLang="en-US" sz="1600" spc="300" dirty="0">
                  <a:solidFill>
                    <a:schemeClr val="bg1"/>
                  </a:solidFill>
                  <a:latin typeface="HGP創英角ｺﾞｼｯｸUB" panose="020B0900000000000000" pitchFamily="50" charset="-128"/>
                  <a:ea typeface="HGP創英角ｺﾞｼｯｸUB" panose="020B0900000000000000" pitchFamily="50" charset="-128"/>
                </a:rPr>
                <a:t>できること</a:t>
              </a:r>
            </a:p>
          </p:txBody>
        </p:sp>
        <p:sp>
          <p:nvSpPr>
            <p:cNvPr id="47" name="テキスト ボックス 46">
              <a:extLst>
                <a:ext uri="{FF2B5EF4-FFF2-40B4-BE49-F238E27FC236}">
                  <a16:creationId xmlns:a16="http://schemas.microsoft.com/office/drawing/2014/main" id="{8C612D26-5F44-441B-A330-34FC3A2CDBFE}"/>
                </a:ext>
              </a:extLst>
            </p:cNvPr>
            <p:cNvSpPr txBox="1"/>
            <p:nvPr/>
          </p:nvSpPr>
          <p:spPr>
            <a:xfrm>
              <a:off x="951381" y="6323394"/>
              <a:ext cx="1574980" cy="374481"/>
            </a:xfrm>
            <a:prstGeom prst="rect">
              <a:avLst/>
            </a:prstGeom>
            <a:noFill/>
          </p:spPr>
          <p:txBody>
            <a:bodyPr wrap="none" rtlCol="0">
              <a:spAutoFit/>
            </a:bodyPr>
            <a:lstStyle/>
            <a:p>
              <a:r>
                <a:rPr lang="ja-JP" altLang="en-US" sz="1050" dirty="0">
                  <a:solidFill>
                    <a:schemeClr val="bg1"/>
                  </a:solidFill>
                </a:rPr>
                <a:t>命</a:t>
              </a:r>
              <a:r>
                <a:rPr kumimoji="1" lang="ja-JP" altLang="en-US" sz="1050" dirty="0">
                  <a:solidFill>
                    <a:schemeClr val="bg1"/>
                  </a:solidFill>
                </a:rPr>
                <a:t>を守るために</a:t>
              </a:r>
            </a:p>
          </p:txBody>
        </p:sp>
      </p:grpSp>
      <p:grpSp>
        <p:nvGrpSpPr>
          <p:cNvPr id="48" name="グループ化 47">
            <a:extLst>
              <a:ext uri="{FF2B5EF4-FFF2-40B4-BE49-F238E27FC236}">
                <a16:creationId xmlns:a16="http://schemas.microsoft.com/office/drawing/2014/main" id="{F9D628A3-56DF-4572-9467-7F6F8E0480D0}"/>
              </a:ext>
            </a:extLst>
          </p:cNvPr>
          <p:cNvGrpSpPr/>
          <p:nvPr/>
        </p:nvGrpSpPr>
        <p:grpSpPr>
          <a:xfrm>
            <a:off x="5707414" y="5215330"/>
            <a:ext cx="1076180" cy="599939"/>
            <a:chOff x="6926745" y="5823743"/>
            <a:chExt cx="1076180" cy="599939"/>
          </a:xfrm>
        </p:grpSpPr>
        <p:sp>
          <p:nvSpPr>
            <p:cNvPr id="49" name="星 5 83">
              <a:extLst>
                <a:ext uri="{FF2B5EF4-FFF2-40B4-BE49-F238E27FC236}">
                  <a16:creationId xmlns:a16="http://schemas.microsoft.com/office/drawing/2014/main" id="{F08E164E-02B1-4915-AAF0-55A8F4DE7ACD}"/>
                </a:ext>
              </a:extLst>
            </p:cNvPr>
            <p:cNvSpPr/>
            <p:nvPr/>
          </p:nvSpPr>
          <p:spPr>
            <a:xfrm>
              <a:off x="7164866" y="5823743"/>
              <a:ext cx="599939" cy="599939"/>
            </a:xfrm>
            <a:prstGeom prst="star5">
              <a:avLst>
                <a:gd name="adj" fmla="val 20142"/>
                <a:gd name="hf" fmla="val 105146"/>
                <a:gd name="vf" fmla="val 110557"/>
              </a:avLst>
            </a:prstGeom>
            <a:solidFill>
              <a:srgbClr val="C00000"/>
            </a:solidFill>
            <a:ln cap="rnd">
              <a:solidFill>
                <a:srgbClr val="C0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23D63492-4C4D-4FA7-886E-35C6DA0965CB}"/>
                </a:ext>
              </a:extLst>
            </p:cNvPr>
            <p:cNvSpPr txBox="1"/>
            <p:nvPr/>
          </p:nvSpPr>
          <p:spPr>
            <a:xfrm>
              <a:off x="6926745" y="6019225"/>
              <a:ext cx="1076180" cy="261610"/>
            </a:xfrm>
            <a:prstGeom prst="rect">
              <a:avLst/>
            </a:prstGeom>
            <a:noFill/>
          </p:spPr>
          <p:txBody>
            <a:bodyPr wrap="square" rtlCol="0">
              <a:spAutoFit/>
            </a:bodyPr>
            <a:lstStyle/>
            <a:p>
              <a:pPr algn="ctr"/>
              <a:r>
                <a:rPr kumimoji="1" lang="ja-JP" altLang="en-US" sz="1100" spc="-150" dirty="0">
                  <a:solidFill>
                    <a:schemeClr val="bg1"/>
                  </a:solidFill>
                  <a:effectLst>
                    <a:glow rad="127000">
                      <a:srgbClr val="C00000"/>
                    </a:glow>
                  </a:effectLst>
                  <a:latin typeface="HGP創英角ｺﾞｼｯｸUB" panose="020B0900000000000000" pitchFamily="50" charset="-128"/>
                  <a:ea typeface="HGP創英角ｺﾞｼｯｸUB" panose="020B0900000000000000" pitchFamily="50" charset="-128"/>
                </a:rPr>
                <a:t>やってみよう</a:t>
              </a:r>
            </a:p>
          </p:txBody>
        </p:sp>
      </p:grpSp>
      <p:pic>
        <p:nvPicPr>
          <p:cNvPr id="2058" name="Picture 10" descr="集合している人たちのイラスト（学生）">
            <a:extLst>
              <a:ext uri="{FF2B5EF4-FFF2-40B4-BE49-F238E27FC236}">
                <a16:creationId xmlns:a16="http://schemas.microsoft.com/office/drawing/2014/main" id="{6B2C70F8-49E6-404C-8032-DE73EA95DA2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859" y="5189749"/>
            <a:ext cx="1188295" cy="1086102"/>
          </a:xfrm>
          <a:prstGeom prst="rect">
            <a:avLst/>
          </a:prstGeom>
          <a:noFill/>
          <a:extLst>
            <a:ext uri="{909E8E84-426E-40DD-AFC4-6F175D3DCCD1}">
              <a14:hiddenFill xmlns:a14="http://schemas.microsoft.com/office/drawing/2010/main">
                <a:solidFill>
                  <a:srgbClr val="FFFFFF"/>
                </a:solidFill>
              </a14:hiddenFill>
            </a:ext>
          </a:extLst>
        </p:spPr>
      </p:pic>
      <p:sp>
        <p:nvSpPr>
          <p:cNvPr id="64" name="テキスト ボックス 63">
            <a:extLst>
              <a:ext uri="{FF2B5EF4-FFF2-40B4-BE49-F238E27FC236}">
                <a16:creationId xmlns:a16="http://schemas.microsoft.com/office/drawing/2014/main" id="{FC8E09C3-7A2C-429A-90F3-F9295BE7CD7A}"/>
              </a:ext>
            </a:extLst>
          </p:cNvPr>
          <p:cNvSpPr txBox="1"/>
          <p:nvPr/>
        </p:nvSpPr>
        <p:spPr>
          <a:xfrm>
            <a:off x="4781434" y="4254357"/>
            <a:ext cx="1482778" cy="553998"/>
          </a:xfrm>
          <a:prstGeom prst="rect">
            <a:avLst/>
          </a:prstGeom>
          <a:noFill/>
        </p:spPr>
        <p:txBody>
          <a:bodyPr wrap="none" lIns="0" tIns="0" rIns="0" bIns="0" rtlCol="0" anchor="ctr" anchorCtr="0">
            <a:spAutoFit/>
          </a:bodyPr>
          <a:lstStyle/>
          <a:p>
            <a:r>
              <a:rPr kumimoji="1" lang="ja-JP" altLang="en-US" dirty="0">
                <a:latin typeface="HGP創英角ｺﾞｼｯｸUB" panose="020B0900000000000000" pitchFamily="50" charset="-128"/>
                <a:ea typeface="HGP創英角ｺﾞｼｯｸUB" panose="020B0900000000000000" pitchFamily="50" charset="-128"/>
              </a:rPr>
              <a:t>自分たちに</a:t>
            </a:r>
            <a:endParaRPr kumimoji="1" lang="en-US" altLang="ja-JP" dirty="0">
              <a:latin typeface="HGP創英角ｺﾞｼｯｸUB" panose="020B0900000000000000" pitchFamily="50" charset="-128"/>
              <a:ea typeface="HGP創英角ｺﾞｼｯｸUB" panose="020B0900000000000000" pitchFamily="50" charset="-128"/>
            </a:endParaRPr>
          </a:p>
          <a:p>
            <a:r>
              <a:rPr lang="ja-JP" altLang="en-US" dirty="0">
                <a:latin typeface="HGP創英角ｺﾞｼｯｸUB" panose="020B0900000000000000" pitchFamily="50" charset="-128"/>
                <a:ea typeface="HGP創英角ｺﾞｼｯｸUB" panose="020B0900000000000000" pitchFamily="50" charset="-128"/>
              </a:rPr>
              <a:t>何ができるか</a:t>
            </a:r>
            <a:r>
              <a:rPr kumimoji="1" lang="ja-JP" altLang="en-US" dirty="0">
                <a:latin typeface="HGP創英角ｺﾞｼｯｸUB" panose="020B0900000000000000" pitchFamily="50" charset="-128"/>
                <a:ea typeface="HGP創英角ｺﾞｼｯｸUB" panose="020B0900000000000000" pitchFamily="50" charset="-128"/>
              </a:rPr>
              <a:t>？</a:t>
            </a:r>
          </a:p>
        </p:txBody>
      </p:sp>
      <p:grpSp>
        <p:nvGrpSpPr>
          <p:cNvPr id="120" name="グループ化 119">
            <a:extLst>
              <a:ext uri="{FF2B5EF4-FFF2-40B4-BE49-F238E27FC236}">
                <a16:creationId xmlns:a16="http://schemas.microsoft.com/office/drawing/2014/main" id="{7E3078EA-7F49-4FBB-8F80-21CB026E8EF6}"/>
              </a:ext>
            </a:extLst>
          </p:cNvPr>
          <p:cNvGrpSpPr/>
          <p:nvPr/>
        </p:nvGrpSpPr>
        <p:grpSpPr>
          <a:xfrm>
            <a:off x="3730293" y="3740348"/>
            <a:ext cx="983024" cy="1316010"/>
            <a:chOff x="3730293" y="3740348"/>
            <a:chExt cx="983024" cy="1316010"/>
          </a:xfrm>
        </p:grpSpPr>
        <p:sp>
          <p:nvSpPr>
            <p:cNvPr id="74" name="楕円 73">
              <a:extLst>
                <a:ext uri="{FF2B5EF4-FFF2-40B4-BE49-F238E27FC236}">
                  <a16:creationId xmlns:a16="http://schemas.microsoft.com/office/drawing/2014/main" id="{A167D630-6B33-4D93-B8B1-50DC46094FE4}"/>
                </a:ext>
              </a:extLst>
            </p:cNvPr>
            <p:cNvSpPr/>
            <p:nvPr/>
          </p:nvSpPr>
          <p:spPr>
            <a:xfrm>
              <a:off x="3831838" y="3740348"/>
              <a:ext cx="823426" cy="10731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6" name="Picture 8" descr="考え事をしている女性会社員のイラスト（スーツ）">
              <a:extLst>
                <a:ext uri="{FF2B5EF4-FFF2-40B4-BE49-F238E27FC236}">
                  <a16:creationId xmlns:a16="http://schemas.microsoft.com/office/drawing/2014/main" id="{D534DE25-39B8-45EB-BCFF-F9C16A97D8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0293" y="3812023"/>
              <a:ext cx="983024" cy="124433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58" name="図 57">
            <a:extLst>
              <a:ext uri="{FF2B5EF4-FFF2-40B4-BE49-F238E27FC236}">
                <a16:creationId xmlns:a16="http://schemas.microsoft.com/office/drawing/2014/main" id="{956BA9D5-0EA4-41DD-9163-6C42E17E0C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5738" y="3079136"/>
            <a:ext cx="853244" cy="853244"/>
          </a:xfrm>
          <a:prstGeom prst="rect">
            <a:avLst/>
          </a:prstGeom>
        </p:spPr>
      </p:pic>
      <p:grpSp>
        <p:nvGrpSpPr>
          <p:cNvPr id="75" name="グループ化 74">
            <a:extLst>
              <a:ext uri="{FF2B5EF4-FFF2-40B4-BE49-F238E27FC236}">
                <a16:creationId xmlns:a16="http://schemas.microsoft.com/office/drawing/2014/main" id="{0EB350D0-C4AB-46FF-B652-7B7C24795A30}"/>
              </a:ext>
            </a:extLst>
          </p:cNvPr>
          <p:cNvGrpSpPr/>
          <p:nvPr/>
        </p:nvGrpSpPr>
        <p:grpSpPr>
          <a:xfrm>
            <a:off x="3880862" y="2562351"/>
            <a:ext cx="2640494" cy="645785"/>
            <a:chOff x="3963601" y="2082291"/>
            <a:chExt cx="2640494" cy="645785"/>
          </a:xfrm>
        </p:grpSpPr>
        <p:sp>
          <p:nvSpPr>
            <p:cNvPr id="2" name="テキスト ボックス 1">
              <a:extLst>
                <a:ext uri="{FF2B5EF4-FFF2-40B4-BE49-F238E27FC236}">
                  <a16:creationId xmlns:a16="http://schemas.microsoft.com/office/drawing/2014/main" id="{96C6F316-A9FC-4080-9281-56F460399BF1}"/>
                </a:ext>
              </a:extLst>
            </p:cNvPr>
            <p:cNvSpPr txBox="1"/>
            <p:nvPr/>
          </p:nvSpPr>
          <p:spPr>
            <a:xfrm>
              <a:off x="3963601" y="2082291"/>
              <a:ext cx="2640494" cy="645785"/>
            </a:xfrm>
            <a:prstGeom prst="rect">
              <a:avLst/>
            </a:prstGeom>
            <a:noFill/>
          </p:spPr>
          <p:txBody>
            <a:bodyPr wrap="square" lIns="0" tIns="0" rIns="0" bIns="0" rtlCol="0" anchor="ctr" anchorCtr="0">
              <a:prstTxWarp prst="textArchUp">
                <a:avLst/>
              </a:prstTxWarp>
              <a:spAutoFit/>
            </a:bodyPr>
            <a:lstStyle/>
            <a:p>
              <a:pPr algn="ctr"/>
              <a:r>
                <a:rPr lang="ja-JP" altLang="en-US" dirty="0">
                  <a:ln w="47625">
                    <a:solidFill>
                      <a:srgbClr val="49647F"/>
                    </a:solidFill>
                  </a:ln>
                  <a:solidFill>
                    <a:schemeClr val="bg1"/>
                  </a:solidFill>
                  <a:latin typeface="HGP創英角ｺﾞｼｯｸUB" panose="020B0900000000000000" pitchFamily="50" charset="-128"/>
                  <a:ea typeface="HGP創英角ｺﾞｼｯｸUB" panose="020B0900000000000000" pitchFamily="50" charset="-128"/>
                </a:rPr>
                <a:t>中学生</a:t>
              </a:r>
              <a:r>
                <a:rPr lang="ja-JP" altLang="en-US" sz="1400" dirty="0">
                  <a:ln w="47625">
                    <a:solidFill>
                      <a:srgbClr val="49647F"/>
                    </a:solidFill>
                  </a:ln>
                  <a:solidFill>
                    <a:schemeClr val="bg1"/>
                  </a:solidFill>
                  <a:latin typeface="HGP創英角ｺﾞｼｯｸUB" panose="020B0900000000000000" pitchFamily="50" charset="-128"/>
                  <a:ea typeface="HGP創英角ｺﾞｼｯｸUB" panose="020B0900000000000000" pitchFamily="50" charset="-128"/>
                </a:rPr>
                <a:t>の</a:t>
              </a:r>
              <a:r>
                <a:rPr lang="ja-JP" altLang="en-US" dirty="0">
                  <a:ln w="47625">
                    <a:solidFill>
                      <a:srgbClr val="49647F"/>
                    </a:solidFill>
                  </a:ln>
                  <a:solidFill>
                    <a:schemeClr val="bg1"/>
                  </a:solidFill>
                  <a:latin typeface="HGP創英角ｺﾞｼｯｸUB" panose="020B0900000000000000" pitchFamily="50" charset="-128"/>
                  <a:ea typeface="HGP創英角ｺﾞｼｯｸUB" panose="020B0900000000000000" pitchFamily="50" charset="-128"/>
                </a:rPr>
                <a:t>わたしたち</a:t>
              </a:r>
              <a:r>
                <a:rPr lang="ja-JP" altLang="en-US" sz="1400" dirty="0">
                  <a:ln w="47625">
                    <a:solidFill>
                      <a:srgbClr val="49647F"/>
                    </a:solidFill>
                  </a:ln>
                  <a:solidFill>
                    <a:schemeClr val="bg1"/>
                  </a:solidFill>
                  <a:latin typeface="HGP創英角ｺﾞｼｯｸUB" panose="020B0900000000000000" pitchFamily="50" charset="-128"/>
                  <a:ea typeface="HGP創英角ｺﾞｼｯｸUB" panose="020B0900000000000000" pitchFamily="50" charset="-128"/>
                </a:rPr>
                <a:t>に</a:t>
              </a:r>
              <a:endParaRPr lang="en-US" altLang="ja-JP" sz="1400" dirty="0">
                <a:ln w="47625">
                  <a:solidFill>
                    <a:srgbClr val="49647F"/>
                  </a:solidFill>
                </a:ln>
                <a:solidFill>
                  <a:schemeClr val="bg1"/>
                </a:solidFill>
                <a:latin typeface="HGP創英角ｺﾞｼｯｸUB" panose="020B0900000000000000" pitchFamily="50" charset="-128"/>
                <a:ea typeface="HGP創英角ｺﾞｼｯｸUB" panose="020B0900000000000000" pitchFamily="50" charset="-128"/>
              </a:endParaRPr>
            </a:p>
            <a:p>
              <a:pPr algn="ctr"/>
              <a:r>
                <a:rPr lang="ja-JP" altLang="en-US" dirty="0">
                  <a:ln w="47625">
                    <a:solidFill>
                      <a:srgbClr val="49647F"/>
                    </a:solidFill>
                  </a:ln>
                  <a:solidFill>
                    <a:schemeClr val="bg1"/>
                  </a:solidFill>
                  <a:latin typeface="HGP創英角ｺﾞｼｯｸUB" panose="020B0900000000000000" pitchFamily="50" charset="-128"/>
                  <a:ea typeface="HGP創英角ｺﾞｼｯｸUB" panose="020B0900000000000000" pitchFamily="50" charset="-128"/>
                </a:rPr>
                <a:t>できること</a:t>
              </a:r>
              <a:endParaRPr kumimoji="1" lang="ja-JP" altLang="en-US" dirty="0">
                <a:ln w="47625">
                  <a:solidFill>
                    <a:srgbClr val="49647F"/>
                  </a:solidFill>
                </a:ln>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84" name="テキスト ボックス 83">
              <a:extLst>
                <a:ext uri="{FF2B5EF4-FFF2-40B4-BE49-F238E27FC236}">
                  <a16:creationId xmlns:a16="http://schemas.microsoft.com/office/drawing/2014/main" id="{3E19DF49-47BF-4E6C-BF92-16C693012269}"/>
                </a:ext>
              </a:extLst>
            </p:cNvPr>
            <p:cNvSpPr txBox="1"/>
            <p:nvPr/>
          </p:nvSpPr>
          <p:spPr>
            <a:xfrm>
              <a:off x="3963601" y="2082291"/>
              <a:ext cx="2640494" cy="645785"/>
            </a:xfrm>
            <a:prstGeom prst="rect">
              <a:avLst/>
            </a:prstGeom>
            <a:noFill/>
          </p:spPr>
          <p:txBody>
            <a:bodyPr wrap="square" lIns="0" tIns="0" rIns="0" bIns="0" rtlCol="0" anchor="ctr" anchorCtr="0">
              <a:prstTxWarp prst="textArchUp">
                <a:avLst/>
              </a:prstTxWarp>
              <a:spAutoFit/>
            </a:bodyPr>
            <a:lstStyle/>
            <a:p>
              <a:pPr algn="ctr"/>
              <a:r>
                <a:rPr lang="ja-JP" altLang="en-US" dirty="0">
                  <a:solidFill>
                    <a:schemeClr val="bg1"/>
                  </a:solidFill>
                  <a:latin typeface="HGP創英角ｺﾞｼｯｸUB" panose="020B0900000000000000" pitchFamily="50" charset="-128"/>
                  <a:ea typeface="HGP創英角ｺﾞｼｯｸUB" panose="020B0900000000000000" pitchFamily="50" charset="-128"/>
                </a:rPr>
                <a:t>中学生</a:t>
              </a: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の</a:t>
              </a:r>
              <a:r>
                <a:rPr lang="ja-JP" altLang="en-US" dirty="0">
                  <a:solidFill>
                    <a:schemeClr val="bg1"/>
                  </a:solidFill>
                  <a:latin typeface="HGP創英角ｺﾞｼｯｸUB" panose="020B0900000000000000" pitchFamily="50" charset="-128"/>
                  <a:ea typeface="HGP創英角ｺﾞｼｯｸUB" panose="020B0900000000000000" pitchFamily="50" charset="-128"/>
                </a:rPr>
                <a:t>わたしたち</a:t>
              </a: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に</a:t>
              </a:r>
              <a:endParaRPr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pPr algn="ctr"/>
              <a:r>
                <a:rPr lang="ja-JP" altLang="en-US" dirty="0">
                  <a:solidFill>
                    <a:schemeClr val="bg1"/>
                  </a:solidFill>
                  <a:latin typeface="HGP創英角ｺﾞｼｯｸUB" panose="020B0900000000000000" pitchFamily="50" charset="-128"/>
                  <a:ea typeface="HGP創英角ｺﾞｼｯｸUB" panose="020B0900000000000000" pitchFamily="50" charset="-128"/>
                </a:rPr>
                <a:t>できること</a:t>
              </a:r>
              <a:endParaRPr kumimoji="1"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grpSp>
      <p:pic>
        <p:nvPicPr>
          <p:cNvPr id="2052" name="Picture 4" descr="ペットと避難している人たちのイラスト">
            <a:extLst>
              <a:ext uri="{FF2B5EF4-FFF2-40B4-BE49-F238E27FC236}">
                <a16:creationId xmlns:a16="http://schemas.microsoft.com/office/drawing/2014/main" id="{A4F4BFC3-5A41-41FE-877D-13051773881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26028" y="2732704"/>
            <a:ext cx="984185" cy="787348"/>
          </a:xfrm>
          <a:prstGeom prst="rect">
            <a:avLst/>
          </a:prstGeom>
          <a:noFill/>
          <a:extLst>
            <a:ext uri="{909E8E84-426E-40DD-AFC4-6F175D3DCCD1}">
              <a14:hiddenFill xmlns:a14="http://schemas.microsoft.com/office/drawing/2010/main">
                <a:solidFill>
                  <a:srgbClr val="FFFFFF"/>
                </a:solidFill>
              </a14:hiddenFill>
            </a:ext>
          </a:extLst>
        </p:spPr>
      </p:pic>
      <p:grpSp>
        <p:nvGrpSpPr>
          <p:cNvPr id="78" name="グループ化 77">
            <a:extLst>
              <a:ext uri="{FF2B5EF4-FFF2-40B4-BE49-F238E27FC236}">
                <a16:creationId xmlns:a16="http://schemas.microsoft.com/office/drawing/2014/main" id="{D7E07443-AF7D-419B-AE83-0EC3C398FBFD}"/>
              </a:ext>
            </a:extLst>
          </p:cNvPr>
          <p:cNvGrpSpPr/>
          <p:nvPr/>
        </p:nvGrpSpPr>
        <p:grpSpPr>
          <a:xfrm>
            <a:off x="3926747" y="3337245"/>
            <a:ext cx="1207062" cy="215444"/>
            <a:chOff x="6049788" y="2772017"/>
            <a:chExt cx="1207062" cy="215444"/>
          </a:xfrm>
        </p:grpSpPr>
        <p:sp>
          <p:nvSpPr>
            <p:cNvPr id="83" name="テキスト ボックス 82">
              <a:extLst>
                <a:ext uri="{FF2B5EF4-FFF2-40B4-BE49-F238E27FC236}">
                  <a16:creationId xmlns:a16="http://schemas.microsoft.com/office/drawing/2014/main" id="{F4D0DF5A-5A6C-45BE-A853-538C08F707CB}"/>
                </a:ext>
              </a:extLst>
            </p:cNvPr>
            <p:cNvSpPr txBox="1"/>
            <p:nvPr/>
          </p:nvSpPr>
          <p:spPr>
            <a:xfrm>
              <a:off x="6049788" y="2772017"/>
              <a:ext cx="1207062" cy="215444"/>
            </a:xfrm>
            <a:prstGeom prst="rect">
              <a:avLst/>
            </a:prstGeom>
            <a:noFill/>
          </p:spPr>
          <p:txBody>
            <a:bodyPr wrap="none" lIns="0" tIns="0" rIns="0" bIns="0" rtlCol="0" anchor="ctr" anchorCtr="0">
              <a:spAutoFit/>
            </a:bodyPr>
            <a:lstStyle/>
            <a:p>
              <a:r>
                <a:rPr lang="ja-JP" altLang="en-US" sz="1400" dirty="0">
                  <a:ln w="31750">
                    <a:solidFill>
                      <a:srgbClr val="DEEBF7"/>
                    </a:solidFill>
                  </a:ln>
                  <a:solidFill>
                    <a:srgbClr val="49647F"/>
                  </a:solidFill>
                  <a:latin typeface="HGP創英角ｺﾞｼｯｸUB" panose="020B0900000000000000" pitchFamily="50" charset="-128"/>
                  <a:ea typeface="HGP創英角ｺﾞｼｯｸUB" panose="020B0900000000000000" pitchFamily="50" charset="-128"/>
                </a:rPr>
                <a:t>防災</a:t>
              </a:r>
              <a:r>
                <a:rPr kumimoji="1" lang="ja-JP" altLang="en-US" sz="1400" dirty="0">
                  <a:ln w="31750">
                    <a:solidFill>
                      <a:srgbClr val="DEEBF7"/>
                    </a:solidFill>
                  </a:ln>
                  <a:solidFill>
                    <a:srgbClr val="49647F"/>
                  </a:solidFill>
                  <a:latin typeface="HGP創英角ｺﾞｼｯｸUB" panose="020B0900000000000000" pitchFamily="50" charset="-128"/>
                  <a:ea typeface="HGP創英角ｺﾞｼｯｸUB" panose="020B0900000000000000" pitchFamily="50" charset="-128"/>
                </a:rPr>
                <a:t>訓練</a:t>
              </a:r>
              <a:r>
                <a:rPr kumimoji="1" lang="ja-JP" altLang="en-US" sz="1100" dirty="0">
                  <a:ln w="31750">
                    <a:solidFill>
                      <a:srgbClr val="DEEBF7"/>
                    </a:solidFill>
                  </a:ln>
                  <a:solidFill>
                    <a:srgbClr val="49647F"/>
                  </a:solidFill>
                  <a:latin typeface="HGP創英角ｺﾞｼｯｸUB" panose="020B0900000000000000" pitchFamily="50" charset="-128"/>
                  <a:ea typeface="HGP創英角ｺﾞｼｯｸUB" panose="020B0900000000000000" pitchFamily="50" charset="-128"/>
                </a:rPr>
                <a:t>に</a:t>
              </a:r>
              <a:r>
                <a:rPr kumimoji="1" lang="ja-JP" altLang="en-US" sz="1400" dirty="0">
                  <a:ln w="31750">
                    <a:solidFill>
                      <a:srgbClr val="DEEBF7"/>
                    </a:solidFill>
                  </a:ln>
                  <a:solidFill>
                    <a:srgbClr val="49647F"/>
                  </a:solidFill>
                  <a:latin typeface="HGP創英角ｺﾞｼｯｸUB" panose="020B0900000000000000" pitchFamily="50" charset="-128"/>
                  <a:ea typeface="HGP創英角ｺﾞｼｯｸUB" panose="020B0900000000000000" pitchFamily="50" charset="-128"/>
                </a:rPr>
                <a:t>参加</a:t>
              </a:r>
            </a:p>
          </p:txBody>
        </p:sp>
        <p:sp>
          <p:nvSpPr>
            <p:cNvPr id="86" name="テキスト ボックス 85">
              <a:extLst>
                <a:ext uri="{FF2B5EF4-FFF2-40B4-BE49-F238E27FC236}">
                  <a16:creationId xmlns:a16="http://schemas.microsoft.com/office/drawing/2014/main" id="{E05F22CF-9A01-4004-BCB9-E3A88F050A74}"/>
                </a:ext>
              </a:extLst>
            </p:cNvPr>
            <p:cNvSpPr txBox="1"/>
            <p:nvPr/>
          </p:nvSpPr>
          <p:spPr>
            <a:xfrm>
              <a:off x="6049788" y="2772017"/>
              <a:ext cx="1207062" cy="215444"/>
            </a:xfrm>
            <a:prstGeom prst="rect">
              <a:avLst/>
            </a:prstGeom>
            <a:noFill/>
          </p:spPr>
          <p:txBody>
            <a:bodyPr wrap="none" lIns="0" tIns="0" rIns="0" bIns="0" rtlCol="0" anchor="ctr" anchorCtr="0">
              <a:spAutoFit/>
            </a:bodyPr>
            <a:lstStyle/>
            <a:p>
              <a:r>
                <a:rPr kumimoji="1" lang="ja-JP" altLang="en-US" sz="1400" dirty="0">
                  <a:solidFill>
                    <a:srgbClr val="49647F"/>
                  </a:solidFill>
                  <a:latin typeface="HGP創英角ｺﾞｼｯｸUB" panose="020B0900000000000000" pitchFamily="50" charset="-128"/>
                  <a:ea typeface="HGP創英角ｺﾞｼｯｸUB" panose="020B0900000000000000" pitchFamily="50" charset="-128"/>
                </a:rPr>
                <a:t>防災訓練</a:t>
              </a:r>
              <a:r>
                <a:rPr kumimoji="1" lang="ja-JP" altLang="en-US" sz="1100" dirty="0">
                  <a:solidFill>
                    <a:srgbClr val="49647F"/>
                  </a:solidFill>
                  <a:latin typeface="HGP創英角ｺﾞｼｯｸUB" panose="020B0900000000000000" pitchFamily="50" charset="-128"/>
                  <a:ea typeface="HGP創英角ｺﾞｼｯｸUB" panose="020B0900000000000000" pitchFamily="50" charset="-128"/>
                </a:rPr>
                <a:t>に</a:t>
              </a:r>
              <a:r>
                <a:rPr kumimoji="1" lang="ja-JP" altLang="en-US" sz="1400" dirty="0">
                  <a:solidFill>
                    <a:srgbClr val="49647F"/>
                  </a:solidFill>
                  <a:latin typeface="HGP創英角ｺﾞｼｯｸUB" panose="020B0900000000000000" pitchFamily="50" charset="-128"/>
                  <a:ea typeface="HGP創英角ｺﾞｼｯｸUB" panose="020B0900000000000000" pitchFamily="50" charset="-128"/>
                </a:rPr>
                <a:t>参加</a:t>
              </a:r>
            </a:p>
          </p:txBody>
        </p:sp>
      </p:grpSp>
      <p:grpSp>
        <p:nvGrpSpPr>
          <p:cNvPr id="88" name="グループ化 87">
            <a:extLst>
              <a:ext uri="{FF2B5EF4-FFF2-40B4-BE49-F238E27FC236}">
                <a16:creationId xmlns:a16="http://schemas.microsoft.com/office/drawing/2014/main" id="{AE0D39A9-4687-4512-AFDB-A3AAD2AB3A15}"/>
              </a:ext>
            </a:extLst>
          </p:cNvPr>
          <p:cNvGrpSpPr/>
          <p:nvPr/>
        </p:nvGrpSpPr>
        <p:grpSpPr>
          <a:xfrm>
            <a:off x="5229639" y="2874639"/>
            <a:ext cx="1322478" cy="215444"/>
            <a:chOff x="6136787" y="2568136"/>
            <a:chExt cx="1322478" cy="215444"/>
          </a:xfrm>
        </p:grpSpPr>
        <p:sp>
          <p:nvSpPr>
            <p:cNvPr id="89" name="テキスト ボックス 88">
              <a:extLst>
                <a:ext uri="{FF2B5EF4-FFF2-40B4-BE49-F238E27FC236}">
                  <a16:creationId xmlns:a16="http://schemas.microsoft.com/office/drawing/2014/main" id="{C11559BA-8508-47BC-9CF0-08C25865C1D4}"/>
                </a:ext>
              </a:extLst>
            </p:cNvPr>
            <p:cNvSpPr txBox="1"/>
            <p:nvPr/>
          </p:nvSpPr>
          <p:spPr>
            <a:xfrm>
              <a:off x="6136787" y="2568136"/>
              <a:ext cx="1322478" cy="215444"/>
            </a:xfrm>
            <a:prstGeom prst="rect">
              <a:avLst/>
            </a:prstGeom>
            <a:noFill/>
          </p:spPr>
          <p:txBody>
            <a:bodyPr wrap="none" lIns="0" tIns="0" rIns="0" bIns="0" rtlCol="0" anchor="ctr" anchorCtr="0">
              <a:spAutoFit/>
            </a:bodyPr>
            <a:lstStyle/>
            <a:p>
              <a:r>
                <a:rPr kumimoji="1" lang="ja-JP" altLang="en-US" sz="1400" dirty="0">
                  <a:ln w="31750">
                    <a:solidFill>
                      <a:srgbClr val="DEEBF7"/>
                    </a:solidFill>
                  </a:ln>
                  <a:solidFill>
                    <a:srgbClr val="49647F"/>
                  </a:solidFill>
                  <a:latin typeface="HGP創英角ｺﾞｼｯｸUB" panose="020B0900000000000000" pitchFamily="50" charset="-128"/>
                  <a:ea typeface="HGP創英角ｺﾞｼｯｸUB" panose="020B0900000000000000" pitchFamily="50" charset="-128"/>
                </a:rPr>
                <a:t>地域</a:t>
              </a:r>
              <a:r>
                <a:rPr kumimoji="1" lang="ja-JP" altLang="en-US" sz="1100" dirty="0">
                  <a:ln w="31750">
                    <a:solidFill>
                      <a:srgbClr val="DEEBF7"/>
                    </a:solidFill>
                  </a:ln>
                  <a:solidFill>
                    <a:srgbClr val="49647F"/>
                  </a:solidFill>
                  <a:latin typeface="HGP創英角ｺﾞｼｯｸUB" panose="020B0900000000000000" pitchFamily="50" charset="-128"/>
                  <a:ea typeface="HGP創英角ｺﾞｼｯｸUB" panose="020B0900000000000000" pitchFamily="50" charset="-128"/>
                </a:rPr>
                <a:t>の</a:t>
              </a:r>
              <a:r>
                <a:rPr kumimoji="1" lang="ja-JP" altLang="en-US" sz="1400" dirty="0">
                  <a:ln w="31750">
                    <a:solidFill>
                      <a:srgbClr val="DEEBF7"/>
                    </a:solidFill>
                  </a:ln>
                  <a:solidFill>
                    <a:srgbClr val="49647F"/>
                  </a:solidFill>
                  <a:latin typeface="HGP創英角ｺﾞｼｯｸUB" panose="020B0900000000000000" pitchFamily="50" charset="-128"/>
                  <a:ea typeface="HGP創英角ｺﾞｼｯｸUB" panose="020B0900000000000000" pitchFamily="50" charset="-128"/>
                </a:rPr>
                <a:t>危険</a:t>
              </a:r>
              <a:r>
                <a:rPr kumimoji="1" lang="ja-JP" altLang="en-US" sz="1100" dirty="0">
                  <a:ln w="31750">
                    <a:solidFill>
                      <a:srgbClr val="DEEBF7"/>
                    </a:solidFill>
                  </a:ln>
                  <a:solidFill>
                    <a:srgbClr val="49647F"/>
                  </a:solidFill>
                  <a:latin typeface="HGP創英角ｺﾞｼｯｸUB" panose="020B0900000000000000" pitchFamily="50" charset="-128"/>
                  <a:ea typeface="HGP創英角ｺﾞｼｯｸUB" panose="020B0900000000000000" pitchFamily="50" charset="-128"/>
                </a:rPr>
                <a:t>を</a:t>
              </a:r>
              <a:r>
                <a:rPr kumimoji="1" lang="ja-JP" altLang="en-US" sz="1400" dirty="0">
                  <a:ln w="31750">
                    <a:solidFill>
                      <a:srgbClr val="DEEBF7"/>
                    </a:solidFill>
                  </a:ln>
                  <a:solidFill>
                    <a:srgbClr val="49647F"/>
                  </a:solidFill>
                  <a:latin typeface="HGP創英角ｺﾞｼｯｸUB" panose="020B0900000000000000" pitchFamily="50" charset="-128"/>
                  <a:ea typeface="HGP創英角ｺﾞｼｯｸUB" panose="020B0900000000000000" pitchFamily="50" charset="-128"/>
                </a:rPr>
                <a:t>確認</a:t>
              </a:r>
            </a:p>
          </p:txBody>
        </p:sp>
        <p:sp>
          <p:nvSpPr>
            <p:cNvPr id="90" name="テキスト ボックス 89">
              <a:extLst>
                <a:ext uri="{FF2B5EF4-FFF2-40B4-BE49-F238E27FC236}">
                  <a16:creationId xmlns:a16="http://schemas.microsoft.com/office/drawing/2014/main" id="{9338FE23-0B99-4562-A1EF-72EEFB390211}"/>
                </a:ext>
              </a:extLst>
            </p:cNvPr>
            <p:cNvSpPr txBox="1"/>
            <p:nvPr/>
          </p:nvSpPr>
          <p:spPr>
            <a:xfrm>
              <a:off x="6136787" y="2568136"/>
              <a:ext cx="1322478" cy="215444"/>
            </a:xfrm>
            <a:prstGeom prst="rect">
              <a:avLst/>
            </a:prstGeom>
            <a:noFill/>
          </p:spPr>
          <p:txBody>
            <a:bodyPr wrap="none" lIns="0" tIns="0" rIns="0" bIns="0" rtlCol="0" anchor="ctr" anchorCtr="0">
              <a:spAutoFit/>
            </a:bodyPr>
            <a:lstStyle/>
            <a:p>
              <a:r>
                <a:rPr kumimoji="1" lang="ja-JP" altLang="en-US" sz="1400" dirty="0">
                  <a:solidFill>
                    <a:srgbClr val="49647F"/>
                  </a:solidFill>
                  <a:latin typeface="HGP創英角ｺﾞｼｯｸUB" panose="020B0900000000000000" pitchFamily="50" charset="-128"/>
                  <a:ea typeface="HGP創英角ｺﾞｼｯｸUB" panose="020B0900000000000000" pitchFamily="50" charset="-128"/>
                </a:rPr>
                <a:t>地域</a:t>
              </a:r>
              <a:r>
                <a:rPr kumimoji="1" lang="ja-JP" altLang="en-US" sz="1100" dirty="0">
                  <a:solidFill>
                    <a:srgbClr val="49647F"/>
                  </a:solidFill>
                  <a:latin typeface="HGP創英角ｺﾞｼｯｸUB" panose="020B0900000000000000" pitchFamily="50" charset="-128"/>
                  <a:ea typeface="HGP創英角ｺﾞｼｯｸUB" panose="020B0900000000000000" pitchFamily="50" charset="-128"/>
                </a:rPr>
                <a:t>の</a:t>
              </a:r>
              <a:r>
                <a:rPr kumimoji="1" lang="ja-JP" altLang="en-US" sz="1400" dirty="0">
                  <a:solidFill>
                    <a:srgbClr val="49647F"/>
                  </a:solidFill>
                  <a:latin typeface="HGP創英角ｺﾞｼｯｸUB" panose="020B0900000000000000" pitchFamily="50" charset="-128"/>
                  <a:ea typeface="HGP創英角ｺﾞｼｯｸUB" panose="020B0900000000000000" pitchFamily="50" charset="-128"/>
                </a:rPr>
                <a:t>危険</a:t>
              </a:r>
              <a:r>
                <a:rPr kumimoji="1" lang="ja-JP" altLang="en-US" sz="1100" dirty="0">
                  <a:solidFill>
                    <a:srgbClr val="49647F"/>
                  </a:solidFill>
                  <a:latin typeface="HGP創英角ｺﾞｼｯｸUB" panose="020B0900000000000000" pitchFamily="50" charset="-128"/>
                  <a:ea typeface="HGP創英角ｺﾞｼｯｸUB" panose="020B0900000000000000" pitchFamily="50" charset="-128"/>
                </a:rPr>
                <a:t>を</a:t>
              </a:r>
              <a:r>
                <a:rPr kumimoji="1" lang="ja-JP" altLang="en-US" sz="1400" dirty="0">
                  <a:solidFill>
                    <a:srgbClr val="49647F"/>
                  </a:solidFill>
                  <a:latin typeface="HGP創英角ｺﾞｼｯｸUB" panose="020B0900000000000000" pitchFamily="50" charset="-128"/>
                  <a:ea typeface="HGP創英角ｺﾞｼｯｸUB" panose="020B0900000000000000" pitchFamily="50" charset="-128"/>
                </a:rPr>
                <a:t>確認</a:t>
              </a:r>
            </a:p>
          </p:txBody>
        </p:sp>
      </p:grpSp>
      <p:sp>
        <p:nvSpPr>
          <p:cNvPr id="93" name="テキスト ボックス 92">
            <a:extLst>
              <a:ext uri="{FF2B5EF4-FFF2-40B4-BE49-F238E27FC236}">
                <a16:creationId xmlns:a16="http://schemas.microsoft.com/office/drawing/2014/main" id="{4B8FDB23-5BC3-4BB7-B109-08CA38620B63}"/>
              </a:ext>
            </a:extLst>
          </p:cNvPr>
          <p:cNvSpPr txBox="1"/>
          <p:nvPr/>
        </p:nvSpPr>
        <p:spPr>
          <a:xfrm>
            <a:off x="6192138" y="3989751"/>
            <a:ext cx="304571" cy="215444"/>
          </a:xfrm>
          <a:prstGeom prst="rect">
            <a:avLst/>
          </a:prstGeom>
          <a:noFill/>
        </p:spPr>
        <p:txBody>
          <a:bodyPr wrap="none" lIns="0" tIns="0" rIns="0" bIns="0" rtlCol="0" anchor="ctr" anchorCtr="0">
            <a:spAutoFit/>
          </a:bodyPr>
          <a:lstStyle/>
          <a:p>
            <a:r>
              <a:rPr kumimoji="1" lang="ja-JP" altLang="en-US" sz="1400" dirty="0">
                <a:solidFill>
                  <a:srgbClr val="49647F"/>
                </a:solidFill>
                <a:latin typeface="HGP創英角ｺﾞｼｯｸUB" panose="020B0900000000000000" pitchFamily="50" charset="-128"/>
                <a:ea typeface="HGP創英角ｺﾞｼｯｸUB" panose="020B0900000000000000" pitchFamily="50" charset="-128"/>
              </a:rPr>
              <a:t>など</a:t>
            </a:r>
          </a:p>
        </p:txBody>
      </p:sp>
      <p:grpSp>
        <p:nvGrpSpPr>
          <p:cNvPr id="95" name="グループ化 94">
            <a:extLst>
              <a:ext uri="{FF2B5EF4-FFF2-40B4-BE49-F238E27FC236}">
                <a16:creationId xmlns:a16="http://schemas.microsoft.com/office/drawing/2014/main" id="{BCEC872C-97FB-4434-A014-0F1E47B6B7BC}"/>
              </a:ext>
            </a:extLst>
          </p:cNvPr>
          <p:cNvGrpSpPr/>
          <p:nvPr/>
        </p:nvGrpSpPr>
        <p:grpSpPr>
          <a:xfrm>
            <a:off x="320230" y="3308179"/>
            <a:ext cx="3168000" cy="1707940"/>
            <a:chOff x="458987" y="6461257"/>
            <a:chExt cx="3168000" cy="1707940"/>
          </a:xfrm>
        </p:grpSpPr>
        <p:sp>
          <p:nvSpPr>
            <p:cNvPr id="99" name="正方形/長方形 98">
              <a:extLst>
                <a:ext uri="{FF2B5EF4-FFF2-40B4-BE49-F238E27FC236}">
                  <a16:creationId xmlns:a16="http://schemas.microsoft.com/office/drawing/2014/main" id="{220B98D3-9DC8-4F05-8B29-040D291C53A0}"/>
                </a:ext>
              </a:extLst>
            </p:cNvPr>
            <p:cNvSpPr/>
            <p:nvPr/>
          </p:nvSpPr>
          <p:spPr>
            <a:xfrm>
              <a:off x="458987" y="6670175"/>
              <a:ext cx="3168000" cy="1499022"/>
            </a:xfrm>
            <a:prstGeom prst="rect">
              <a:avLst/>
            </a:prstGeom>
            <a:solidFill>
              <a:schemeClr val="bg1"/>
            </a:solidFill>
            <a:ln w="88900" cmpd="thickThin">
              <a:solidFill>
                <a:srgbClr val="46A5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6" name="テキスト ボックス 95">
              <a:extLst>
                <a:ext uri="{FF2B5EF4-FFF2-40B4-BE49-F238E27FC236}">
                  <a16:creationId xmlns:a16="http://schemas.microsoft.com/office/drawing/2014/main" id="{EA836482-E61B-4237-9A87-D7E544C1F393}"/>
                </a:ext>
              </a:extLst>
            </p:cNvPr>
            <p:cNvSpPr txBox="1"/>
            <p:nvPr/>
          </p:nvSpPr>
          <p:spPr>
            <a:xfrm>
              <a:off x="730248" y="7486033"/>
              <a:ext cx="1325684" cy="215444"/>
            </a:xfrm>
            <a:prstGeom prst="rect">
              <a:avLst/>
            </a:prstGeom>
            <a:noFill/>
          </p:spPr>
          <p:txBody>
            <a:bodyPr wrap="none" lIns="0" tIns="0" rIns="0" bIns="0" rtlCol="0">
              <a:spAutoFit/>
            </a:bodyPr>
            <a:lstStyle/>
            <a:p>
              <a:pPr algn="ctr"/>
              <a:r>
                <a:rPr lang="ja-JP" altLang="en-US" sz="1400" dirty="0">
                  <a:solidFill>
                    <a:srgbClr val="46A5D8"/>
                  </a:solidFill>
                  <a:latin typeface="HGP創英角ｺﾞｼｯｸUB" panose="020B0900000000000000" pitchFamily="50" charset="-128"/>
                  <a:ea typeface="HGP創英角ｺﾞｼｯｸUB" panose="020B0900000000000000" pitchFamily="50" charset="-128"/>
                </a:rPr>
                <a:t>防災で大事なこと</a:t>
              </a:r>
              <a:endParaRPr kumimoji="1" lang="ja-JP" altLang="en-US" sz="1400" dirty="0">
                <a:solidFill>
                  <a:srgbClr val="46A5D8"/>
                </a:solidFill>
                <a:latin typeface="HGP創英角ｺﾞｼｯｸUB" panose="020B0900000000000000" pitchFamily="50" charset="-128"/>
                <a:ea typeface="HGP創英角ｺﾞｼｯｸUB" panose="020B0900000000000000" pitchFamily="50" charset="-128"/>
              </a:endParaRPr>
            </a:p>
          </p:txBody>
        </p:sp>
        <p:sp>
          <p:nvSpPr>
            <p:cNvPr id="97" name="テキスト ボックス 96">
              <a:extLst>
                <a:ext uri="{FF2B5EF4-FFF2-40B4-BE49-F238E27FC236}">
                  <a16:creationId xmlns:a16="http://schemas.microsoft.com/office/drawing/2014/main" id="{F4A53A4A-1E9D-4E96-8091-2FFCD500BB36}"/>
                </a:ext>
              </a:extLst>
            </p:cNvPr>
            <p:cNvSpPr txBox="1"/>
            <p:nvPr/>
          </p:nvSpPr>
          <p:spPr>
            <a:xfrm>
              <a:off x="565313" y="7770775"/>
              <a:ext cx="2968761" cy="256224"/>
            </a:xfrm>
            <a:prstGeom prst="rect">
              <a:avLst/>
            </a:prstGeom>
            <a:noFill/>
          </p:spPr>
          <p:txBody>
            <a:bodyPr wrap="none" lIns="0" tIns="0" rIns="0" bIns="0" rtlCol="0">
              <a:spAutoFit/>
            </a:bodyPr>
            <a:lstStyle/>
            <a:p>
              <a:pPr>
                <a:lnSpc>
                  <a:spcPct val="120000"/>
                </a:lnSpc>
              </a:pPr>
              <a:r>
                <a:rPr lang="ja-JP" altLang="en-US" sz="1600" dirty="0">
                  <a:latin typeface="HGP創英角ｺﾞｼｯｸUB" panose="020B0900000000000000" pitchFamily="50" charset="-128"/>
                  <a:ea typeface="HGP創英角ｺﾞｼｯｸUB" panose="020B0900000000000000" pitchFamily="50" charset="-128"/>
                </a:rPr>
                <a:t>普段</a:t>
              </a:r>
              <a:r>
                <a:rPr kumimoji="1" lang="ja-JP" altLang="en-US" sz="1600" dirty="0">
                  <a:latin typeface="HGP創英角ｺﾞｼｯｸUB" panose="020B0900000000000000" pitchFamily="50" charset="-128"/>
                  <a:ea typeface="HGP創英角ｺﾞｼｯｸUB" panose="020B0900000000000000" pitchFamily="50" charset="-128"/>
                </a:rPr>
                <a:t>から、今から</a:t>
              </a:r>
              <a:r>
                <a:rPr lang="ja-JP" altLang="en-US" sz="1600" dirty="0">
                  <a:solidFill>
                    <a:schemeClr val="accent2"/>
                  </a:solidFill>
                  <a:latin typeface="HGP創英角ｺﾞｼｯｸUB" panose="020B0900000000000000" pitchFamily="50" charset="-128"/>
                  <a:ea typeface="HGP創英角ｺﾞｼｯｸUB" panose="020B0900000000000000" pitchFamily="50" charset="-128"/>
                </a:rPr>
                <a:t>備えることが大切</a:t>
              </a:r>
              <a:endParaRPr kumimoji="1" lang="en-US" altLang="ja-JP" sz="1600" dirty="0">
                <a:latin typeface="HGP創英角ｺﾞｼｯｸUB" panose="020B0900000000000000" pitchFamily="50" charset="-128"/>
                <a:ea typeface="HGP創英角ｺﾞｼｯｸUB" panose="020B0900000000000000" pitchFamily="50" charset="-128"/>
              </a:endParaRPr>
            </a:p>
          </p:txBody>
        </p:sp>
        <p:cxnSp>
          <p:nvCxnSpPr>
            <p:cNvPr id="98" name="直線コネクタ 97">
              <a:extLst>
                <a:ext uri="{FF2B5EF4-FFF2-40B4-BE49-F238E27FC236}">
                  <a16:creationId xmlns:a16="http://schemas.microsoft.com/office/drawing/2014/main" id="{C970A942-5B78-41FD-81CB-AB5128EECC33}"/>
                </a:ext>
              </a:extLst>
            </p:cNvPr>
            <p:cNvCxnSpPr>
              <a:cxnSpLocks/>
            </p:cNvCxnSpPr>
            <p:nvPr/>
          </p:nvCxnSpPr>
          <p:spPr>
            <a:xfrm>
              <a:off x="590862" y="7730427"/>
              <a:ext cx="1921293" cy="0"/>
            </a:xfrm>
            <a:prstGeom prst="line">
              <a:avLst/>
            </a:prstGeom>
            <a:ln w="25400">
              <a:solidFill>
                <a:srgbClr val="46A5D8"/>
              </a:solidFill>
            </a:ln>
          </p:spPr>
          <p:style>
            <a:lnRef idx="1">
              <a:schemeClr val="accent1"/>
            </a:lnRef>
            <a:fillRef idx="0">
              <a:schemeClr val="accent1"/>
            </a:fillRef>
            <a:effectRef idx="0">
              <a:schemeClr val="accent1"/>
            </a:effectRef>
            <a:fontRef idx="minor">
              <a:schemeClr val="tx1"/>
            </a:fontRef>
          </p:style>
        </p:cxnSp>
        <p:grpSp>
          <p:nvGrpSpPr>
            <p:cNvPr id="101" name="グループ化 100">
              <a:extLst>
                <a:ext uri="{FF2B5EF4-FFF2-40B4-BE49-F238E27FC236}">
                  <a16:creationId xmlns:a16="http://schemas.microsoft.com/office/drawing/2014/main" id="{4FCF623A-95A1-4755-BB9B-003ECA5D7D8A}"/>
                </a:ext>
              </a:extLst>
            </p:cNvPr>
            <p:cNvGrpSpPr/>
            <p:nvPr/>
          </p:nvGrpSpPr>
          <p:grpSpPr>
            <a:xfrm>
              <a:off x="980024" y="6461257"/>
              <a:ext cx="1729189" cy="551648"/>
              <a:chOff x="2761955" y="7049645"/>
              <a:chExt cx="1729189" cy="551648"/>
            </a:xfrm>
          </p:grpSpPr>
          <p:sp>
            <p:nvSpPr>
              <p:cNvPr id="112" name="円/楕円 37">
                <a:extLst>
                  <a:ext uri="{FF2B5EF4-FFF2-40B4-BE49-F238E27FC236}">
                    <a16:creationId xmlns:a16="http://schemas.microsoft.com/office/drawing/2014/main" id="{0E48BC0C-6020-4D9D-9F51-DA5833959A41}"/>
                  </a:ext>
                </a:extLst>
              </p:cNvPr>
              <p:cNvSpPr/>
              <p:nvPr/>
            </p:nvSpPr>
            <p:spPr>
              <a:xfrm>
                <a:off x="3217931" y="7064166"/>
                <a:ext cx="382630" cy="382630"/>
              </a:xfrm>
              <a:prstGeom prst="ellipse">
                <a:avLst/>
              </a:prstGeom>
              <a:solidFill>
                <a:srgbClr val="46A5D8"/>
              </a:solidFill>
              <a:ln w="25400">
                <a:solidFill>
                  <a:srgbClr val="46A5D8"/>
                </a:solidFill>
              </a:ln>
              <a:effectLst>
                <a:outerShdw blurRad="254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C7900"/>
                  </a:solidFill>
                </a:endParaRPr>
              </a:p>
            </p:txBody>
          </p:sp>
          <p:sp>
            <p:nvSpPr>
              <p:cNvPr id="113" name="テキスト ボックス 112">
                <a:extLst>
                  <a:ext uri="{FF2B5EF4-FFF2-40B4-BE49-F238E27FC236}">
                    <a16:creationId xmlns:a16="http://schemas.microsoft.com/office/drawing/2014/main" id="{F6205D38-6534-4FAC-AA9F-8BBD91757D3A}"/>
                  </a:ext>
                </a:extLst>
              </p:cNvPr>
              <p:cNvSpPr txBox="1"/>
              <p:nvPr/>
            </p:nvSpPr>
            <p:spPr>
              <a:xfrm>
                <a:off x="3232360" y="7049645"/>
                <a:ext cx="365806" cy="369332"/>
              </a:xfrm>
              <a:prstGeom prst="rect">
                <a:avLst/>
              </a:prstGeom>
              <a:noFill/>
            </p:spPr>
            <p:txBody>
              <a:bodyPr wrap="none" rtlCol="0">
                <a:spAutoFit/>
              </a:bodyPr>
              <a:lstStyle/>
              <a:p>
                <a:r>
                  <a:rPr lang="ja-JP" altLang="en-US" dirty="0">
                    <a:solidFill>
                      <a:schemeClr val="bg1"/>
                    </a:solidFill>
                    <a:latin typeface="HGP創英角ｺﾞｼｯｸUB" panose="020B0900000000000000" pitchFamily="50" charset="-128"/>
                    <a:ea typeface="HGP創英角ｺﾞｼｯｸUB" panose="020B0900000000000000" pitchFamily="50" charset="-128"/>
                  </a:rPr>
                  <a:t>イ</a:t>
                </a:r>
                <a:endParaRPr kumimoji="1"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14" name="円/楕円 39">
                <a:extLst>
                  <a:ext uri="{FF2B5EF4-FFF2-40B4-BE49-F238E27FC236}">
                    <a16:creationId xmlns:a16="http://schemas.microsoft.com/office/drawing/2014/main" id="{D94AF822-1197-469C-A748-EC2D7FC59340}"/>
                  </a:ext>
                </a:extLst>
              </p:cNvPr>
              <p:cNvSpPr/>
              <p:nvPr/>
            </p:nvSpPr>
            <p:spPr>
              <a:xfrm>
                <a:off x="3657472" y="7218663"/>
                <a:ext cx="382630" cy="382630"/>
              </a:xfrm>
              <a:prstGeom prst="ellipse">
                <a:avLst/>
              </a:prstGeom>
              <a:solidFill>
                <a:schemeClr val="bg1"/>
              </a:solidFill>
              <a:ln w="25400">
                <a:solidFill>
                  <a:srgbClr val="46A5D8"/>
                </a:solidFill>
              </a:ln>
              <a:effectLst>
                <a:outerShdw blurRad="254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テキスト ボックス 114">
                <a:extLst>
                  <a:ext uri="{FF2B5EF4-FFF2-40B4-BE49-F238E27FC236}">
                    <a16:creationId xmlns:a16="http://schemas.microsoft.com/office/drawing/2014/main" id="{2448C653-B940-4B39-BECC-2E9EC3C9AE5F}"/>
                  </a:ext>
                </a:extLst>
              </p:cNvPr>
              <p:cNvSpPr txBox="1"/>
              <p:nvPr/>
            </p:nvSpPr>
            <p:spPr>
              <a:xfrm>
                <a:off x="3672881" y="7204142"/>
                <a:ext cx="388248" cy="369332"/>
              </a:xfrm>
              <a:prstGeom prst="rect">
                <a:avLst/>
              </a:prstGeom>
              <a:noFill/>
            </p:spPr>
            <p:txBody>
              <a:bodyPr wrap="none" rtlCol="0">
                <a:spAutoFit/>
              </a:bodyPr>
              <a:lstStyle/>
              <a:p>
                <a:r>
                  <a:rPr lang="ja-JP" altLang="en-US" dirty="0">
                    <a:solidFill>
                      <a:srgbClr val="46A5D8"/>
                    </a:solidFill>
                    <a:latin typeface="HGP創英角ｺﾞｼｯｸUB" panose="020B0900000000000000" pitchFamily="50" charset="-128"/>
                    <a:ea typeface="HGP創英角ｺﾞｼｯｸUB" panose="020B0900000000000000" pitchFamily="50" charset="-128"/>
                  </a:rPr>
                  <a:t>ン</a:t>
                </a:r>
                <a:endParaRPr kumimoji="1" lang="ja-JP" altLang="en-US" dirty="0">
                  <a:solidFill>
                    <a:srgbClr val="46A5D8"/>
                  </a:solidFill>
                  <a:latin typeface="HGP創英角ｺﾞｼｯｸUB" panose="020B0900000000000000" pitchFamily="50" charset="-128"/>
                  <a:ea typeface="HGP創英角ｺﾞｼｯｸUB" panose="020B0900000000000000" pitchFamily="50" charset="-128"/>
                </a:endParaRPr>
              </a:p>
            </p:txBody>
          </p:sp>
          <p:sp>
            <p:nvSpPr>
              <p:cNvPr id="116" name="円/楕円 41">
                <a:extLst>
                  <a:ext uri="{FF2B5EF4-FFF2-40B4-BE49-F238E27FC236}">
                    <a16:creationId xmlns:a16="http://schemas.microsoft.com/office/drawing/2014/main" id="{A92CC7A1-E618-43B0-A8D9-4526ED8D8F29}"/>
                  </a:ext>
                </a:extLst>
              </p:cNvPr>
              <p:cNvSpPr/>
              <p:nvPr/>
            </p:nvSpPr>
            <p:spPr>
              <a:xfrm>
                <a:off x="2761955" y="7158454"/>
                <a:ext cx="382630" cy="382630"/>
              </a:xfrm>
              <a:prstGeom prst="ellipse">
                <a:avLst/>
              </a:prstGeom>
              <a:solidFill>
                <a:schemeClr val="bg1"/>
              </a:solidFill>
              <a:ln w="25400">
                <a:solidFill>
                  <a:srgbClr val="46A5D8"/>
                </a:solidFill>
              </a:ln>
              <a:effectLst>
                <a:outerShdw blurRad="254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テキスト ボックス 116">
                <a:extLst>
                  <a:ext uri="{FF2B5EF4-FFF2-40B4-BE49-F238E27FC236}">
                    <a16:creationId xmlns:a16="http://schemas.microsoft.com/office/drawing/2014/main" id="{1E600E6B-2C43-464C-9A6B-D9405981154D}"/>
                  </a:ext>
                </a:extLst>
              </p:cNvPr>
              <p:cNvSpPr txBox="1"/>
              <p:nvPr/>
            </p:nvSpPr>
            <p:spPr>
              <a:xfrm>
                <a:off x="2765725" y="7143933"/>
                <a:ext cx="394660" cy="369332"/>
              </a:xfrm>
              <a:prstGeom prst="rect">
                <a:avLst/>
              </a:prstGeom>
              <a:noFill/>
            </p:spPr>
            <p:txBody>
              <a:bodyPr wrap="none" rtlCol="0">
                <a:spAutoFit/>
              </a:bodyPr>
              <a:lstStyle/>
              <a:p>
                <a:r>
                  <a:rPr lang="ja-JP" altLang="en-US" dirty="0">
                    <a:solidFill>
                      <a:srgbClr val="46A5D8"/>
                    </a:solidFill>
                    <a:latin typeface="HGP創英角ｺﾞｼｯｸUB" panose="020B0900000000000000" pitchFamily="50" charset="-128"/>
                    <a:ea typeface="HGP創英角ｺﾞｼｯｸUB" panose="020B0900000000000000" pitchFamily="50" charset="-128"/>
                  </a:rPr>
                  <a:t>ポ</a:t>
                </a:r>
                <a:endParaRPr kumimoji="1" lang="ja-JP" altLang="en-US" dirty="0">
                  <a:solidFill>
                    <a:srgbClr val="46A5D8"/>
                  </a:solidFill>
                  <a:latin typeface="HGP創英角ｺﾞｼｯｸUB" panose="020B0900000000000000" pitchFamily="50" charset="-128"/>
                  <a:ea typeface="HGP創英角ｺﾞｼｯｸUB" panose="020B0900000000000000" pitchFamily="50" charset="-128"/>
                </a:endParaRPr>
              </a:p>
            </p:txBody>
          </p:sp>
          <p:sp>
            <p:nvSpPr>
              <p:cNvPr id="118" name="円/楕円 43">
                <a:extLst>
                  <a:ext uri="{FF2B5EF4-FFF2-40B4-BE49-F238E27FC236}">
                    <a16:creationId xmlns:a16="http://schemas.microsoft.com/office/drawing/2014/main" id="{E5FFCC14-617A-4F93-86B6-2337E0CCF94C}"/>
                  </a:ext>
                </a:extLst>
              </p:cNvPr>
              <p:cNvSpPr/>
              <p:nvPr/>
            </p:nvSpPr>
            <p:spPr>
              <a:xfrm>
                <a:off x="4108514" y="7178671"/>
                <a:ext cx="382630" cy="382630"/>
              </a:xfrm>
              <a:prstGeom prst="ellipse">
                <a:avLst/>
              </a:prstGeom>
              <a:solidFill>
                <a:srgbClr val="46A5D8"/>
              </a:solidFill>
              <a:ln w="25400">
                <a:solidFill>
                  <a:srgbClr val="46A5D8"/>
                </a:solidFill>
              </a:ln>
              <a:effectLst>
                <a:outerShdw blurRad="254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C7900"/>
                  </a:solidFill>
                </a:endParaRPr>
              </a:p>
            </p:txBody>
          </p:sp>
          <p:sp>
            <p:nvSpPr>
              <p:cNvPr id="119" name="テキスト ボックス 118">
                <a:extLst>
                  <a:ext uri="{FF2B5EF4-FFF2-40B4-BE49-F238E27FC236}">
                    <a16:creationId xmlns:a16="http://schemas.microsoft.com/office/drawing/2014/main" id="{FF34BAE8-0F44-439D-AF31-5299DC5865BD}"/>
                  </a:ext>
                </a:extLst>
              </p:cNvPr>
              <p:cNvSpPr txBox="1"/>
              <p:nvPr/>
            </p:nvSpPr>
            <p:spPr>
              <a:xfrm>
                <a:off x="4152901" y="7170799"/>
                <a:ext cx="327334" cy="369332"/>
              </a:xfrm>
              <a:prstGeom prst="rect">
                <a:avLst/>
              </a:prstGeom>
              <a:noFill/>
            </p:spPr>
            <p:txBody>
              <a:bodyPr wrap="none" rtlCol="0">
                <a:spAutoFit/>
              </a:bodyPr>
              <a:lstStyle/>
              <a:p>
                <a:r>
                  <a:rPr kumimoji="1" lang="ja-JP" altLang="en-US" dirty="0">
                    <a:solidFill>
                      <a:schemeClr val="bg1"/>
                    </a:solidFill>
                    <a:latin typeface="HGP創英角ｺﾞｼｯｸUB" panose="020B0900000000000000" pitchFamily="50" charset="-128"/>
                    <a:ea typeface="HGP創英角ｺﾞｼｯｸUB" panose="020B0900000000000000" pitchFamily="50" charset="-128"/>
                  </a:rPr>
                  <a:t>ト</a:t>
                </a:r>
              </a:p>
            </p:txBody>
          </p:sp>
        </p:grpSp>
        <p:grpSp>
          <p:nvGrpSpPr>
            <p:cNvPr id="102" name="グループ化 101">
              <a:extLst>
                <a:ext uri="{FF2B5EF4-FFF2-40B4-BE49-F238E27FC236}">
                  <a16:creationId xmlns:a16="http://schemas.microsoft.com/office/drawing/2014/main" id="{8D5B2D75-8898-48F1-B2E0-570AF2EF3BFD}"/>
                </a:ext>
              </a:extLst>
            </p:cNvPr>
            <p:cNvGrpSpPr/>
            <p:nvPr/>
          </p:nvGrpSpPr>
          <p:grpSpPr>
            <a:xfrm rot="7767214" flipH="1">
              <a:off x="659478" y="6685871"/>
              <a:ext cx="227443" cy="424170"/>
              <a:chOff x="5354617" y="5611124"/>
              <a:chExt cx="496800" cy="926507"/>
            </a:xfrm>
          </p:grpSpPr>
          <p:sp>
            <p:nvSpPr>
              <p:cNvPr id="108" name="二等辺三角形 107">
                <a:extLst>
                  <a:ext uri="{FF2B5EF4-FFF2-40B4-BE49-F238E27FC236}">
                    <a16:creationId xmlns:a16="http://schemas.microsoft.com/office/drawing/2014/main" id="{254CF06D-C218-4E5F-AE31-6726BE114C15}"/>
                  </a:ext>
                </a:extLst>
              </p:cNvPr>
              <p:cNvSpPr/>
              <p:nvPr/>
            </p:nvSpPr>
            <p:spPr>
              <a:xfrm>
                <a:off x="5354617" y="5611124"/>
                <a:ext cx="495198" cy="290857"/>
              </a:xfrm>
              <a:prstGeom prst="triangle">
                <a:avLst/>
              </a:prstGeom>
              <a:solidFill>
                <a:srgbClr val="46A5D8"/>
              </a:solidFill>
              <a:ln cap="rnd">
                <a:solidFill>
                  <a:srgbClr val="46A5D8"/>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正方形/長方形 108">
                <a:extLst>
                  <a:ext uri="{FF2B5EF4-FFF2-40B4-BE49-F238E27FC236}">
                    <a16:creationId xmlns:a16="http://schemas.microsoft.com/office/drawing/2014/main" id="{0B55B735-6948-4AA4-9FB4-80AE849B6EC4}"/>
                  </a:ext>
                </a:extLst>
              </p:cNvPr>
              <p:cNvSpPr/>
              <p:nvPr/>
            </p:nvSpPr>
            <p:spPr>
              <a:xfrm>
                <a:off x="5354617" y="5954471"/>
                <a:ext cx="496800" cy="583160"/>
              </a:xfrm>
              <a:prstGeom prst="rect">
                <a:avLst/>
              </a:prstGeom>
              <a:solidFill>
                <a:srgbClr val="46A5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正方形/長方形 109">
                <a:extLst>
                  <a:ext uri="{FF2B5EF4-FFF2-40B4-BE49-F238E27FC236}">
                    <a16:creationId xmlns:a16="http://schemas.microsoft.com/office/drawing/2014/main" id="{1666B4AA-943E-441C-AAEB-6B637CE0DCF3}"/>
                  </a:ext>
                </a:extLst>
              </p:cNvPr>
              <p:cNvSpPr/>
              <p:nvPr/>
            </p:nvSpPr>
            <p:spPr>
              <a:xfrm>
                <a:off x="5463715" y="5954471"/>
                <a:ext cx="69056" cy="521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正方形/長方形 110">
                <a:extLst>
                  <a:ext uri="{FF2B5EF4-FFF2-40B4-BE49-F238E27FC236}">
                    <a16:creationId xmlns:a16="http://schemas.microsoft.com/office/drawing/2014/main" id="{F63214AF-8A77-4F8B-8443-B117CFCAE1A3}"/>
                  </a:ext>
                </a:extLst>
              </p:cNvPr>
              <p:cNvSpPr/>
              <p:nvPr/>
            </p:nvSpPr>
            <p:spPr>
              <a:xfrm>
                <a:off x="5670885" y="5954471"/>
                <a:ext cx="69056" cy="521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3" name="直角三角形 102">
              <a:extLst>
                <a:ext uri="{FF2B5EF4-FFF2-40B4-BE49-F238E27FC236}">
                  <a16:creationId xmlns:a16="http://schemas.microsoft.com/office/drawing/2014/main" id="{65AE457E-977B-4692-BCFB-D09BCACB00FD}"/>
                </a:ext>
              </a:extLst>
            </p:cNvPr>
            <p:cNvSpPr/>
            <p:nvPr/>
          </p:nvSpPr>
          <p:spPr>
            <a:xfrm>
              <a:off x="2195357" y="7642635"/>
              <a:ext cx="309655" cy="87792"/>
            </a:xfrm>
            <a:prstGeom prst="rtTriangle">
              <a:avLst/>
            </a:prstGeom>
            <a:solidFill>
              <a:srgbClr val="46A5D8"/>
            </a:solidFill>
            <a:ln cap="rnd">
              <a:solidFill>
                <a:srgbClr val="46A5D8"/>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2"/>
                </a:solidFill>
              </a:endParaRPr>
            </a:p>
          </p:txBody>
        </p:sp>
        <p:sp>
          <p:nvSpPr>
            <p:cNvPr id="104" name="テキスト ボックス 103">
              <a:extLst>
                <a:ext uri="{FF2B5EF4-FFF2-40B4-BE49-F238E27FC236}">
                  <a16:creationId xmlns:a16="http://schemas.microsoft.com/office/drawing/2014/main" id="{3F7D8F4F-E688-4B7D-9824-1FBEB3F3BDF9}"/>
                </a:ext>
              </a:extLst>
            </p:cNvPr>
            <p:cNvSpPr txBox="1"/>
            <p:nvPr/>
          </p:nvSpPr>
          <p:spPr>
            <a:xfrm>
              <a:off x="1101122" y="7163916"/>
              <a:ext cx="1881926" cy="184153"/>
            </a:xfrm>
            <a:prstGeom prst="rect">
              <a:avLst/>
            </a:prstGeom>
            <a:noFill/>
          </p:spPr>
          <p:txBody>
            <a:bodyPr wrap="none" lIns="0" tIns="0" rIns="0" bIns="0" rtlCol="0" anchor="ctr" anchorCtr="0">
              <a:spAutoFit/>
            </a:bodyPr>
            <a:lstStyle/>
            <a:p>
              <a:pPr algn="ctr">
                <a:lnSpc>
                  <a:spcPct val="120000"/>
                </a:lnSpc>
                <a:spcBef>
                  <a:spcPts val="150"/>
                </a:spcBef>
              </a:pPr>
              <a:r>
                <a:rPr lang="ja-JP" altLang="en-US" sz="1150" dirty="0">
                  <a:solidFill>
                    <a:srgbClr val="46A5D8"/>
                  </a:solidFill>
                  <a:latin typeface="HGPｺﾞｼｯｸE" panose="020B0900000000000000" pitchFamily="50" charset="-128"/>
                  <a:ea typeface="HGPｺﾞｼｯｸE" panose="020B0900000000000000" pitchFamily="50" charset="-128"/>
                </a:rPr>
                <a:t>一人ひとりが備えることが大切</a:t>
              </a:r>
              <a:endParaRPr lang="en-US" altLang="ja-JP" sz="1150" dirty="0">
                <a:solidFill>
                  <a:srgbClr val="46A5D8"/>
                </a:solidFill>
                <a:latin typeface="HGPｺﾞｼｯｸE" panose="020B0900000000000000" pitchFamily="50" charset="-128"/>
                <a:ea typeface="HGPｺﾞｼｯｸE" panose="020B0900000000000000" pitchFamily="50" charset="-128"/>
              </a:endParaRPr>
            </a:p>
          </p:txBody>
        </p:sp>
        <p:grpSp>
          <p:nvGrpSpPr>
            <p:cNvPr id="105" name="グループ化 104">
              <a:extLst>
                <a:ext uri="{FF2B5EF4-FFF2-40B4-BE49-F238E27FC236}">
                  <a16:creationId xmlns:a16="http://schemas.microsoft.com/office/drawing/2014/main" id="{CBDF21CB-A0E0-492A-84F7-BDCB1FEC2BD8}"/>
                </a:ext>
              </a:extLst>
            </p:cNvPr>
            <p:cNvGrpSpPr/>
            <p:nvPr/>
          </p:nvGrpSpPr>
          <p:grpSpPr>
            <a:xfrm>
              <a:off x="939399" y="7180669"/>
              <a:ext cx="2205372" cy="170418"/>
              <a:chOff x="1394479" y="7578541"/>
              <a:chExt cx="2205372" cy="235537"/>
            </a:xfrm>
          </p:grpSpPr>
          <p:cxnSp>
            <p:nvCxnSpPr>
              <p:cNvPr id="106" name="直線コネクタ 105">
                <a:extLst>
                  <a:ext uri="{FF2B5EF4-FFF2-40B4-BE49-F238E27FC236}">
                    <a16:creationId xmlns:a16="http://schemas.microsoft.com/office/drawing/2014/main" id="{9F62BB4F-8769-4273-9922-DDC23F0E46F7}"/>
                  </a:ext>
                </a:extLst>
              </p:cNvPr>
              <p:cNvCxnSpPr/>
              <p:nvPr/>
            </p:nvCxnSpPr>
            <p:spPr>
              <a:xfrm>
                <a:off x="1394479" y="7578541"/>
                <a:ext cx="92212" cy="23550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7" name="直線コネクタ 106">
                <a:extLst>
                  <a:ext uri="{FF2B5EF4-FFF2-40B4-BE49-F238E27FC236}">
                    <a16:creationId xmlns:a16="http://schemas.microsoft.com/office/drawing/2014/main" id="{81A00D5E-F534-4A11-9B17-4D386C4CF760}"/>
                  </a:ext>
                </a:extLst>
              </p:cNvPr>
              <p:cNvCxnSpPr/>
              <p:nvPr/>
            </p:nvCxnSpPr>
            <p:spPr>
              <a:xfrm flipH="1">
                <a:off x="3507639" y="7578577"/>
                <a:ext cx="92212" cy="235501"/>
              </a:xfrm>
              <a:prstGeom prst="line">
                <a:avLst/>
              </a:prstGeom>
              <a:ln w="25400"/>
            </p:spPr>
            <p:style>
              <a:lnRef idx="1">
                <a:schemeClr val="accent1"/>
              </a:lnRef>
              <a:fillRef idx="0">
                <a:schemeClr val="accent1"/>
              </a:fillRef>
              <a:effectRef idx="0">
                <a:schemeClr val="accent1"/>
              </a:effectRef>
              <a:fontRef idx="minor">
                <a:schemeClr val="tx1"/>
              </a:fontRef>
            </p:style>
          </p:cxnSp>
        </p:grpSp>
      </p:grpSp>
      <p:sp>
        <p:nvSpPr>
          <p:cNvPr id="125" name="正方形/長方形 124">
            <a:extLst>
              <a:ext uri="{FF2B5EF4-FFF2-40B4-BE49-F238E27FC236}">
                <a16:creationId xmlns:a16="http://schemas.microsoft.com/office/drawing/2014/main" id="{369C25A2-1DC2-4914-BB3E-DA68B11652DE}"/>
              </a:ext>
            </a:extLst>
          </p:cNvPr>
          <p:cNvSpPr/>
          <p:nvPr/>
        </p:nvSpPr>
        <p:spPr>
          <a:xfrm>
            <a:off x="601593" y="6409765"/>
            <a:ext cx="2827407" cy="3080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フリーフォーム 86">
            <a:extLst>
              <a:ext uri="{FF2B5EF4-FFF2-40B4-BE49-F238E27FC236}">
                <a16:creationId xmlns:a16="http://schemas.microsoft.com/office/drawing/2014/main" id="{02233787-99ED-4284-859F-5F4F138FB293}"/>
              </a:ext>
            </a:extLst>
          </p:cNvPr>
          <p:cNvSpPr/>
          <p:nvPr/>
        </p:nvSpPr>
        <p:spPr>
          <a:xfrm>
            <a:off x="794727" y="6543913"/>
            <a:ext cx="256610" cy="242548"/>
          </a:xfrm>
          <a:custGeom>
            <a:avLst/>
            <a:gdLst>
              <a:gd name="connsiteX0" fmla="*/ 0 w 173832"/>
              <a:gd name="connsiteY0" fmla="*/ 80963 h 164306"/>
              <a:gd name="connsiteX1" fmla="*/ 64294 w 173832"/>
              <a:gd name="connsiteY1" fmla="*/ 164306 h 164306"/>
              <a:gd name="connsiteX2" fmla="*/ 173832 w 173832"/>
              <a:gd name="connsiteY2" fmla="*/ 0 h 164306"/>
              <a:gd name="connsiteX3" fmla="*/ 173832 w 173832"/>
              <a:gd name="connsiteY3" fmla="*/ 0 h 164306"/>
            </a:gdLst>
            <a:ahLst/>
            <a:cxnLst>
              <a:cxn ang="0">
                <a:pos x="connsiteX0" y="connsiteY0"/>
              </a:cxn>
              <a:cxn ang="0">
                <a:pos x="connsiteX1" y="connsiteY1"/>
              </a:cxn>
              <a:cxn ang="0">
                <a:pos x="connsiteX2" y="connsiteY2"/>
              </a:cxn>
              <a:cxn ang="0">
                <a:pos x="connsiteX3" y="connsiteY3"/>
              </a:cxn>
            </a:cxnLst>
            <a:rect l="l" t="t" r="r" b="b"/>
            <a:pathLst>
              <a:path w="173832" h="164306">
                <a:moveTo>
                  <a:pt x="0" y="80963"/>
                </a:moveTo>
                <a:lnTo>
                  <a:pt x="64294" y="164306"/>
                </a:lnTo>
                <a:lnTo>
                  <a:pt x="173832" y="0"/>
                </a:lnTo>
                <a:lnTo>
                  <a:pt x="173832" y="0"/>
                </a:lnTo>
              </a:path>
            </a:pathLst>
          </a:cu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7" name="テキスト ボックス 126">
            <a:extLst>
              <a:ext uri="{FF2B5EF4-FFF2-40B4-BE49-F238E27FC236}">
                <a16:creationId xmlns:a16="http://schemas.microsoft.com/office/drawing/2014/main" id="{296B6798-C8DD-4E35-8DCC-AF845B14CD6C}"/>
              </a:ext>
            </a:extLst>
          </p:cNvPr>
          <p:cNvSpPr txBox="1"/>
          <p:nvPr/>
        </p:nvSpPr>
        <p:spPr>
          <a:xfrm>
            <a:off x="1162058" y="6605752"/>
            <a:ext cx="2099934" cy="684803"/>
          </a:xfrm>
          <a:prstGeom prst="rect">
            <a:avLst/>
          </a:prstGeom>
          <a:noFill/>
        </p:spPr>
        <p:txBody>
          <a:bodyPr wrap="none" lIns="0" tIns="0" rIns="0" bIns="0" rtlCol="0">
            <a:spAutoFit/>
          </a:bodyPr>
          <a:lstStyle/>
          <a:p>
            <a:pPr>
              <a:spcBef>
                <a:spcPts val="300"/>
              </a:spcBef>
            </a:pPr>
            <a:r>
              <a:rPr kumimoji="1" lang="ja-JP" altLang="en-US" sz="1400" dirty="0">
                <a:latin typeface="HGP創英角ｺﾞｼｯｸUB" panose="020B0900000000000000" pitchFamily="50" charset="-128"/>
                <a:ea typeface="HGP創英角ｺﾞｼｯｸUB" panose="020B0900000000000000" pitchFamily="50" charset="-128"/>
              </a:rPr>
              <a:t>地域の防災訓練に参加</a:t>
            </a:r>
            <a:endParaRPr kumimoji="1" lang="en-US" altLang="ja-JP" sz="1400" dirty="0">
              <a:latin typeface="HGP創英角ｺﾞｼｯｸUB" panose="020B0900000000000000" pitchFamily="50" charset="-128"/>
              <a:ea typeface="HGP創英角ｺﾞｼｯｸUB" panose="020B0900000000000000" pitchFamily="50" charset="-128"/>
            </a:endParaRPr>
          </a:p>
          <a:p>
            <a:pPr>
              <a:spcBef>
                <a:spcPts val="300"/>
              </a:spcBef>
            </a:pPr>
            <a:r>
              <a:rPr lang="ja-JP" altLang="en-US" sz="1400" dirty="0">
                <a:latin typeface="HGP創英角ｺﾞｼｯｸUB" panose="020B0900000000000000" pitchFamily="50" charset="-128"/>
                <a:ea typeface="HGP創英角ｺﾞｼｯｸUB" panose="020B0900000000000000" pitchFamily="50" charset="-128"/>
              </a:rPr>
              <a:t>→ 地域の人たちに普段から</a:t>
            </a:r>
            <a:br>
              <a:rPr lang="en-US" altLang="ja-JP" sz="1400" dirty="0">
                <a:latin typeface="HGP創英角ｺﾞｼｯｸUB" panose="020B0900000000000000" pitchFamily="50" charset="-128"/>
                <a:ea typeface="HGP創英角ｺﾞｼｯｸUB" panose="020B0900000000000000" pitchFamily="50" charset="-128"/>
              </a:rPr>
            </a:br>
            <a:r>
              <a:rPr lang="ja-JP" altLang="en-US" sz="1400" dirty="0">
                <a:latin typeface="HGP創英角ｺﾞｼｯｸUB" panose="020B0900000000000000" pitchFamily="50" charset="-128"/>
                <a:ea typeface="HGP創英角ｺﾞｼｯｸUB" panose="020B0900000000000000" pitchFamily="50" charset="-128"/>
              </a:rPr>
              <a:t>　　声をかけるきっかけに。</a:t>
            </a:r>
            <a:endParaRPr kumimoji="1" lang="en-US" altLang="ja-JP" sz="1400" dirty="0">
              <a:latin typeface="HGP創英角ｺﾞｼｯｸUB" panose="020B0900000000000000" pitchFamily="50" charset="-128"/>
              <a:ea typeface="HGP創英角ｺﾞｼｯｸUB" panose="020B0900000000000000" pitchFamily="50" charset="-128"/>
            </a:endParaRPr>
          </a:p>
        </p:txBody>
      </p:sp>
      <p:sp>
        <p:nvSpPr>
          <p:cNvPr id="129" name="テキスト ボックス 128">
            <a:extLst>
              <a:ext uri="{FF2B5EF4-FFF2-40B4-BE49-F238E27FC236}">
                <a16:creationId xmlns:a16="http://schemas.microsoft.com/office/drawing/2014/main" id="{EC465E9C-F11A-4A9E-B734-241015E38061}"/>
              </a:ext>
            </a:extLst>
          </p:cNvPr>
          <p:cNvSpPr txBox="1"/>
          <p:nvPr/>
        </p:nvSpPr>
        <p:spPr>
          <a:xfrm>
            <a:off x="773296" y="7351143"/>
            <a:ext cx="2484000" cy="1118063"/>
          </a:xfrm>
          <a:prstGeom prst="rect">
            <a:avLst/>
          </a:prstGeom>
          <a:noFill/>
        </p:spPr>
        <p:txBody>
          <a:bodyPr wrap="square" lIns="0" tIns="0" rIns="0" bIns="0" rtlCol="0">
            <a:spAutoFit/>
          </a:bodyPr>
          <a:lstStyle/>
          <a:p>
            <a:pPr algn="dist">
              <a:lnSpc>
                <a:spcPct val="150000"/>
              </a:lnSpc>
            </a:pPr>
            <a:r>
              <a:rPr lang="ja-JP" altLang="en-US" sz="1000" dirty="0">
                <a:latin typeface="+mj-ea"/>
                <a:ea typeface="+mj-ea"/>
              </a:rPr>
              <a:t>災害時に</a:t>
            </a:r>
            <a:r>
              <a:rPr lang="ja-JP" altLang="en-US" sz="1000" dirty="0">
                <a:solidFill>
                  <a:srgbClr val="ED7D31"/>
                </a:solidFill>
                <a:latin typeface="HGP創英角ｺﾞｼｯｸUB" panose="020B0900000000000000" pitchFamily="50" charset="-128"/>
                <a:ea typeface="HGP創英角ｺﾞｼｯｸUB" panose="020B0900000000000000" pitchFamily="50" charset="-128"/>
              </a:rPr>
              <a:t>声をかけあって避難することが大切</a:t>
            </a:r>
            <a:br>
              <a:rPr lang="en-US" altLang="ja-JP" sz="1000" dirty="0">
                <a:solidFill>
                  <a:srgbClr val="ED7D31"/>
                </a:solidFill>
                <a:latin typeface="HGP創英角ｺﾞｼｯｸUB" panose="020B0900000000000000" pitchFamily="50" charset="-128"/>
                <a:ea typeface="HGP創英角ｺﾞｼｯｸUB" panose="020B0900000000000000" pitchFamily="50" charset="-128"/>
              </a:rPr>
            </a:br>
            <a:r>
              <a:rPr lang="ja-JP" altLang="en-US" sz="1000" dirty="0">
                <a:latin typeface="+mj-ea"/>
                <a:ea typeface="+mj-ea"/>
              </a:rPr>
              <a:t>です。 でも、日ごろからあいさつもしたことが</a:t>
            </a:r>
            <a:br>
              <a:rPr lang="en-US" altLang="ja-JP" sz="1000" dirty="0">
                <a:latin typeface="+mj-ea"/>
                <a:ea typeface="+mj-ea"/>
              </a:rPr>
            </a:br>
            <a:r>
              <a:rPr lang="ja-JP" altLang="en-US" sz="1000" dirty="0">
                <a:latin typeface="+mj-ea"/>
                <a:ea typeface="+mj-ea"/>
              </a:rPr>
              <a:t>ない近所の人に、災害のときになって急に声をかけることは難しいかもしれません。 日頃「あいさつが少なかったな」と思う人は地域の</a:t>
            </a:r>
            <a:endParaRPr kumimoji="1" lang="en-US" altLang="ja-JP" sz="1000" dirty="0">
              <a:latin typeface="+mj-ea"/>
              <a:ea typeface="+mj-ea"/>
            </a:endParaRPr>
          </a:p>
        </p:txBody>
      </p:sp>
      <p:cxnSp>
        <p:nvCxnSpPr>
          <p:cNvPr id="130" name="直線コネクタ 129">
            <a:extLst>
              <a:ext uri="{FF2B5EF4-FFF2-40B4-BE49-F238E27FC236}">
                <a16:creationId xmlns:a16="http://schemas.microsoft.com/office/drawing/2014/main" id="{B159DC84-3EE1-4348-A0E1-820FD8DF5752}"/>
              </a:ext>
            </a:extLst>
          </p:cNvPr>
          <p:cNvCxnSpPr>
            <a:cxnSpLocks/>
          </p:cNvCxnSpPr>
          <p:nvPr/>
        </p:nvCxnSpPr>
        <p:spPr>
          <a:xfrm>
            <a:off x="738584" y="7567343"/>
            <a:ext cx="25534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1" name="直線コネクタ 130">
            <a:extLst>
              <a:ext uri="{FF2B5EF4-FFF2-40B4-BE49-F238E27FC236}">
                <a16:creationId xmlns:a16="http://schemas.microsoft.com/office/drawing/2014/main" id="{5C129892-D718-4CEF-BE35-9BFBF57BC0CA}"/>
              </a:ext>
            </a:extLst>
          </p:cNvPr>
          <p:cNvCxnSpPr>
            <a:cxnSpLocks/>
          </p:cNvCxnSpPr>
          <p:nvPr/>
        </p:nvCxnSpPr>
        <p:spPr>
          <a:xfrm>
            <a:off x="738584" y="7794553"/>
            <a:ext cx="25534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2" name="直線コネクタ 131">
            <a:extLst>
              <a:ext uri="{FF2B5EF4-FFF2-40B4-BE49-F238E27FC236}">
                <a16:creationId xmlns:a16="http://schemas.microsoft.com/office/drawing/2014/main" id="{CD170645-39D3-490C-B77D-109B79695AF4}"/>
              </a:ext>
            </a:extLst>
          </p:cNvPr>
          <p:cNvCxnSpPr>
            <a:cxnSpLocks/>
          </p:cNvCxnSpPr>
          <p:nvPr/>
        </p:nvCxnSpPr>
        <p:spPr>
          <a:xfrm>
            <a:off x="738584" y="8021763"/>
            <a:ext cx="25534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3" name="直線コネクタ 132">
            <a:extLst>
              <a:ext uri="{FF2B5EF4-FFF2-40B4-BE49-F238E27FC236}">
                <a16:creationId xmlns:a16="http://schemas.microsoft.com/office/drawing/2014/main" id="{8A5BB193-DB75-4C8A-9BA2-8EB709CE2356}"/>
              </a:ext>
            </a:extLst>
          </p:cNvPr>
          <p:cNvCxnSpPr>
            <a:cxnSpLocks/>
          </p:cNvCxnSpPr>
          <p:nvPr/>
        </p:nvCxnSpPr>
        <p:spPr>
          <a:xfrm>
            <a:off x="738584" y="8248973"/>
            <a:ext cx="25534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42" name="正方形/長方形 141">
            <a:extLst>
              <a:ext uri="{FF2B5EF4-FFF2-40B4-BE49-F238E27FC236}">
                <a16:creationId xmlns:a16="http://schemas.microsoft.com/office/drawing/2014/main" id="{8CE6B765-6940-4EC0-802E-BAD344ED6F1A}"/>
              </a:ext>
            </a:extLst>
          </p:cNvPr>
          <p:cNvSpPr/>
          <p:nvPr/>
        </p:nvSpPr>
        <p:spPr>
          <a:xfrm>
            <a:off x="3618035" y="6409765"/>
            <a:ext cx="2827407" cy="3080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フリーフォーム 86">
            <a:extLst>
              <a:ext uri="{FF2B5EF4-FFF2-40B4-BE49-F238E27FC236}">
                <a16:creationId xmlns:a16="http://schemas.microsoft.com/office/drawing/2014/main" id="{F3E3D22E-9731-4E80-9076-FDA5E566BCBE}"/>
              </a:ext>
            </a:extLst>
          </p:cNvPr>
          <p:cNvSpPr/>
          <p:nvPr/>
        </p:nvSpPr>
        <p:spPr>
          <a:xfrm>
            <a:off x="3820610" y="6543913"/>
            <a:ext cx="256610" cy="242548"/>
          </a:xfrm>
          <a:custGeom>
            <a:avLst/>
            <a:gdLst>
              <a:gd name="connsiteX0" fmla="*/ 0 w 173832"/>
              <a:gd name="connsiteY0" fmla="*/ 80963 h 164306"/>
              <a:gd name="connsiteX1" fmla="*/ 64294 w 173832"/>
              <a:gd name="connsiteY1" fmla="*/ 164306 h 164306"/>
              <a:gd name="connsiteX2" fmla="*/ 173832 w 173832"/>
              <a:gd name="connsiteY2" fmla="*/ 0 h 164306"/>
              <a:gd name="connsiteX3" fmla="*/ 173832 w 173832"/>
              <a:gd name="connsiteY3" fmla="*/ 0 h 164306"/>
            </a:gdLst>
            <a:ahLst/>
            <a:cxnLst>
              <a:cxn ang="0">
                <a:pos x="connsiteX0" y="connsiteY0"/>
              </a:cxn>
              <a:cxn ang="0">
                <a:pos x="connsiteX1" y="connsiteY1"/>
              </a:cxn>
              <a:cxn ang="0">
                <a:pos x="connsiteX2" y="connsiteY2"/>
              </a:cxn>
              <a:cxn ang="0">
                <a:pos x="connsiteX3" y="connsiteY3"/>
              </a:cxn>
            </a:cxnLst>
            <a:rect l="l" t="t" r="r" b="b"/>
            <a:pathLst>
              <a:path w="173832" h="164306">
                <a:moveTo>
                  <a:pt x="0" y="80963"/>
                </a:moveTo>
                <a:lnTo>
                  <a:pt x="64294" y="164306"/>
                </a:lnTo>
                <a:lnTo>
                  <a:pt x="173832" y="0"/>
                </a:lnTo>
                <a:lnTo>
                  <a:pt x="173832" y="0"/>
                </a:lnTo>
              </a:path>
            </a:pathLst>
          </a:cu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44" name="テキスト ボックス 143">
            <a:extLst>
              <a:ext uri="{FF2B5EF4-FFF2-40B4-BE49-F238E27FC236}">
                <a16:creationId xmlns:a16="http://schemas.microsoft.com/office/drawing/2014/main" id="{517E75DD-EC03-4CE6-B66A-0508B3813DD5}"/>
              </a:ext>
            </a:extLst>
          </p:cNvPr>
          <p:cNvSpPr txBox="1"/>
          <p:nvPr/>
        </p:nvSpPr>
        <p:spPr>
          <a:xfrm>
            <a:off x="4189758" y="6605752"/>
            <a:ext cx="2027799" cy="684803"/>
          </a:xfrm>
          <a:prstGeom prst="rect">
            <a:avLst/>
          </a:prstGeom>
          <a:noFill/>
        </p:spPr>
        <p:txBody>
          <a:bodyPr wrap="none" lIns="0" tIns="0" rIns="0" bIns="0" rtlCol="0">
            <a:spAutoFit/>
          </a:bodyPr>
          <a:lstStyle/>
          <a:p>
            <a:pPr>
              <a:spcBef>
                <a:spcPts val="300"/>
              </a:spcBef>
            </a:pPr>
            <a:r>
              <a:rPr kumimoji="1" lang="ja-JP" altLang="en-US" sz="1400" dirty="0">
                <a:latin typeface="HGP創英角ｺﾞｼｯｸUB" panose="020B0900000000000000" pitchFamily="50" charset="-128"/>
                <a:ea typeface="HGP創英角ｺﾞｼｯｸUB" panose="020B0900000000000000" pitchFamily="50" charset="-128"/>
              </a:rPr>
              <a:t>豊岡防災マップを確認</a:t>
            </a:r>
            <a:endParaRPr lang="en-US" altLang="ja-JP" sz="1400" dirty="0">
              <a:latin typeface="HGP創英角ｺﾞｼｯｸUB" panose="020B0900000000000000" pitchFamily="50" charset="-128"/>
              <a:ea typeface="HGP創英角ｺﾞｼｯｸUB" panose="020B0900000000000000" pitchFamily="50" charset="-128"/>
            </a:endParaRPr>
          </a:p>
          <a:p>
            <a:pPr>
              <a:spcBef>
                <a:spcPts val="300"/>
              </a:spcBef>
            </a:pPr>
            <a:r>
              <a:rPr kumimoji="1" lang="ja-JP" altLang="en-US" sz="1400" dirty="0">
                <a:latin typeface="HGP創英角ｺﾞｼｯｸUB" panose="020B0900000000000000" pitchFamily="50" charset="-128"/>
                <a:ea typeface="HGP創英角ｺﾞｼｯｸUB" panose="020B0900000000000000" pitchFamily="50" charset="-128"/>
              </a:rPr>
              <a:t>→ 自分自身がまずは知り、</a:t>
            </a:r>
            <a:br>
              <a:rPr kumimoji="1" lang="en-US" altLang="ja-JP" sz="1400" dirty="0">
                <a:latin typeface="HGP創英角ｺﾞｼｯｸUB" panose="020B0900000000000000" pitchFamily="50" charset="-128"/>
                <a:ea typeface="HGP創英角ｺﾞｼｯｸUB" panose="020B0900000000000000" pitchFamily="50" charset="-128"/>
              </a:rPr>
            </a:br>
            <a:r>
              <a:rPr kumimoji="1" lang="ja-JP" altLang="en-US" sz="1400" dirty="0">
                <a:latin typeface="HGP創英角ｺﾞｼｯｸUB" panose="020B0900000000000000" pitchFamily="50" charset="-128"/>
                <a:ea typeface="HGP創英角ｺﾞｼｯｸUB" panose="020B0900000000000000" pitchFamily="50" charset="-128"/>
              </a:rPr>
              <a:t>　　家族と避難先を考える</a:t>
            </a:r>
            <a:endParaRPr kumimoji="1" lang="en-US" altLang="ja-JP" sz="1400" dirty="0">
              <a:latin typeface="HGP創英角ｺﾞｼｯｸUB" panose="020B0900000000000000" pitchFamily="50" charset="-128"/>
              <a:ea typeface="HGP創英角ｺﾞｼｯｸUB" panose="020B0900000000000000" pitchFamily="50" charset="-128"/>
            </a:endParaRPr>
          </a:p>
        </p:txBody>
      </p:sp>
      <p:cxnSp>
        <p:nvCxnSpPr>
          <p:cNvPr id="147" name="直線コネクタ 146">
            <a:extLst>
              <a:ext uri="{FF2B5EF4-FFF2-40B4-BE49-F238E27FC236}">
                <a16:creationId xmlns:a16="http://schemas.microsoft.com/office/drawing/2014/main" id="{73373CED-C1D7-482A-AF6F-AFBE720112E6}"/>
              </a:ext>
            </a:extLst>
          </p:cNvPr>
          <p:cNvCxnSpPr>
            <a:cxnSpLocks/>
          </p:cNvCxnSpPr>
          <p:nvPr/>
        </p:nvCxnSpPr>
        <p:spPr>
          <a:xfrm>
            <a:off x="3755026" y="7567343"/>
            <a:ext cx="25534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8" name="直線コネクタ 147">
            <a:extLst>
              <a:ext uri="{FF2B5EF4-FFF2-40B4-BE49-F238E27FC236}">
                <a16:creationId xmlns:a16="http://schemas.microsoft.com/office/drawing/2014/main" id="{7C89D44E-6FA1-4CAE-AD42-092CE93348AA}"/>
              </a:ext>
            </a:extLst>
          </p:cNvPr>
          <p:cNvCxnSpPr>
            <a:cxnSpLocks/>
          </p:cNvCxnSpPr>
          <p:nvPr/>
        </p:nvCxnSpPr>
        <p:spPr>
          <a:xfrm>
            <a:off x="3755026" y="7793315"/>
            <a:ext cx="25534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9" name="直線コネクタ 148">
            <a:extLst>
              <a:ext uri="{FF2B5EF4-FFF2-40B4-BE49-F238E27FC236}">
                <a16:creationId xmlns:a16="http://schemas.microsoft.com/office/drawing/2014/main" id="{32E404D2-CA4B-4E34-8F8B-49A99F8967A7}"/>
              </a:ext>
            </a:extLst>
          </p:cNvPr>
          <p:cNvCxnSpPr>
            <a:cxnSpLocks/>
          </p:cNvCxnSpPr>
          <p:nvPr/>
        </p:nvCxnSpPr>
        <p:spPr>
          <a:xfrm>
            <a:off x="3755026" y="8019287"/>
            <a:ext cx="25534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7" name="直線コネクタ 166">
            <a:extLst>
              <a:ext uri="{FF2B5EF4-FFF2-40B4-BE49-F238E27FC236}">
                <a16:creationId xmlns:a16="http://schemas.microsoft.com/office/drawing/2014/main" id="{A1D79A39-66A2-407B-8616-F24A6CB365AC}"/>
              </a:ext>
            </a:extLst>
          </p:cNvPr>
          <p:cNvCxnSpPr>
            <a:cxnSpLocks/>
          </p:cNvCxnSpPr>
          <p:nvPr/>
        </p:nvCxnSpPr>
        <p:spPr>
          <a:xfrm>
            <a:off x="738584" y="8476183"/>
            <a:ext cx="255342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8" name="直線コネクタ 167">
            <a:extLst>
              <a:ext uri="{FF2B5EF4-FFF2-40B4-BE49-F238E27FC236}">
                <a16:creationId xmlns:a16="http://schemas.microsoft.com/office/drawing/2014/main" id="{635FC95F-403C-43F1-88D6-D560503FD425}"/>
              </a:ext>
            </a:extLst>
          </p:cNvPr>
          <p:cNvCxnSpPr>
            <a:cxnSpLocks/>
          </p:cNvCxnSpPr>
          <p:nvPr/>
        </p:nvCxnSpPr>
        <p:spPr>
          <a:xfrm>
            <a:off x="738584" y="8703393"/>
            <a:ext cx="1512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9" name="直線コネクタ 168">
            <a:extLst>
              <a:ext uri="{FF2B5EF4-FFF2-40B4-BE49-F238E27FC236}">
                <a16:creationId xmlns:a16="http://schemas.microsoft.com/office/drawing/2014/main" id="{3D3FB0C9-DE29-4A1D-BA9F-F71B889E1B8E}"/>
              </a:ext>
            </a:extLst>
          </p:cNvPr>
          <p:cNvCxnSpPr>
            <a:cxnSpLocks/>
          </p:cNvCxnSpPr>
          <p:nvPr/>
        </p:nvCxnSpPr>
        <p:spPr>
          <a:xfrm>
            <a:off x="738584" y="8930604"/>
            <a:ext cx="1512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097" name="グループ化 4096">
            <a:extLst>
              <a:ext uri="{FF2B5EF4-FFF2-40B4-BE49-F238E27FC236}">
                <a16:creationId xmlns:a16="http://schemas.microsoft.com/office/drawing/2014/main" id="{5A6F7694-66BB-429A-8F40-38C2D1B412E7}"/>
              </a:ext>
            </a:extLst>
          </p:cNvPr>
          <p:cNvGrpSpPr/>
          <p:nvPr/>
        </p:nvGrpSpPr>
        <p:grpSpPr>
          <a:xfrm>
            <a:off x="2967830" y="8583826"/>
            <a:ext cx="367298" cy="749292"/>
            <a:chOff x="5341438" y="2621384"/>
            <a:chExt cx="1931617" cy="3940520"/>
          </a:xfrm>
        </p:grpSpPr>
        <p:pic>
          <p:nvPicPr>
            <p:cNvPr id="4111" name="Picture 15" descr="通学している男子学生のイラスト（学ラン）">
              <a:extLst>
                <a:ext uri="{FF2B5EF4-FFF2-40B4-BE49-F238E27FC236}">
                  <a16:creationId xmlns:a16="http://schemas.microsoft.com/office/drawing/2014/main" id="{CA71FA92-564E-4163-8C06-E8E94F25F04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52839" b="8066"/>
            <a:stretch/>
          </p:blipFill>
          <p:spPr bwMode="auto">
            <a:xfrm>
              <a:off x="5341438" y="2621384"/>
              <a:ext cx="1931617" cy="3940520"/>
            </a:xfrm>
            <a:prstGeom prst="rect">
              <a:avLst/>
            </a:prstGeom>
            <a:noFill/>
            <a:extLst>
              <a:ext uri="{909E8E84-426E-40DD-AFC4-6F175D3DCCD1}">
                <a14:hiddenFill xmlns:a14="http://schemas.microsoft.com/office/drawing/2010/main">
                  <a:solidFill>
                    <a:srgbClr val="FFFFFF"/>
                  </a:solidFill>
                </a14:hiddenFill>
              </a:ext>
            </a:extLst>
          </p:spPr>
        </p:pic>
        <p:pic>
          <p:nvPicPr>
            <p:cNvPr id="4113" name="Picture 17" descr="斜めから見たマスクのイラスト">
              <a:extLst>
                <a:ext uri="{FF2B5EF4-FFF2-40B4-BE49-F238E27FC236}">
                  <a16:creationId xmlns:a16="http://schemas.microsoft.com/office/drawing/2014/main" id="{12FCC57B-6761-4D62-B3CF-EEE6040E2FB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80580" y="3508844"/>
              <a:ext cx="964767" cy="6423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96" name="グループ化 4095">
            <a:extLst>
              <a:ext uri="{FF2B5EF4-FFF2-40B4-BE49-F238E27FC236}">
                <a16:creationId xmlns:a16="http://schemas.microsoft.com/office/drawing/2014/main" id="{CE41495E-7151-42BD-9A47-04E27E4B85EC}"/>
              </a:ext>
            </a:extLst>
          </p:cNvPr>
          <p:cNvGrpSpPr/>
          <p:nvPr/>
        </p:nvGrpSpPr>
        <p:grpSpPr>
          <a:xfrm flipH="1">
            <a:off x="2200543" y="8759177"/>
            <a:ext cx="490394" cy="712683"/>
            <a:chOff x="2052638" y="2952750"/>
            <a:chExt cx="2752725" cy="4000500"/>
          </a:xfrm>
        </p:grpSpPr>
        <p:pic>
          <p:nvPicPr>
            <p:cNvPr id="4115" name="Picture 19" descr="歩くおばあさんのイラスト">
              <a:extLst>
                <a:ext uri="{FF2B5EF4-FFF2-40B4-BE49-F238E27FC236}">
                  <a16:creationId xmlns:a16="http://schemas.microsoft.com/office/drawing/2014/main" id="{90F37015-5FCA-4FED-8D95-5511BD13624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52638" y="2952750"/>
              <a:ext cx="2752725" cy="4000500"/>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17" descr="斜めから見たマスクのイラスト">
              <a:extLst>
                <a:ext uri="{FF2B5EF4-FFF2-40B4-BE49-F238E27FC236}">
                  <a16:creationId xmlns:a16="http://schemas.microsoft.com/office/drawing/2014/main" id="{4A874CB5-158E-4273-9C70-8B2A426D47D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62349" y="3913849"/>
              <a:ext cx="964767" cy="642302"/>
            </a:xfrm>
            <a:prstGeom prst="rect">
              <a:avLst/>
            </a:prstGeom>
            <a:noFill/>
            <a:extLst>
              <a:ext uri="{909E8E84-426E-40DD-AFC4-6F175D3DCCD1}">
                <a14:hiddenFill xmlns:a14="http://schemas.microsoft.com/office/drawing/2010/main">
                  <a:solidFill>
                    <a:srgbClr val="FFFFFF"/>
                  </a:solidFill>
                </a14:hiddenFill>
              </a:ext>
            </a:extLst>
          </p:spPr>
        </p:pic>
      </p:grpSp>
      <p:sp>
        <p:nvSpPr>
          <p:cNvPr id="180" name="テキスト ボックス 179">
            <a:extLst>
              <a:ext uri="{FF2B5EF4-FFF2-40B4-BE49-F238E27FC236}">
                <a16:creationId xmlns:a16="http://schemas.microsoft.com/office/drawing/2014/main" id="{876B522B-F162-439E-ACE9-380DFB0F0843}"/>
              </a:ext>
            </a:extLst>
          </p:cNvPr>
          <p:cNvSpPr txBox="1"/>
          <p:nvPr/>
        </p:nvSpPr>
        <p:spPr>
          <a:xfrm>
            <a:off x="778901" y="8485843"/>
            <a:ext cx="1437232" cy="887231"/>
          </a:xfrm>
          <a:prstGeom prst="rect">
            <a:avLst/>
          </a:prstGeom>
          <a:noFill/>
        </p:spPr>
        <p:txBody>
          <a:bodyPr wrap="square" lIns="0" tIns="0" rIns="0" bIns="0" rtlCol="0">
            <a:spAutoFit/>
          </a:bodyPr>
          <a:lstStyle/>
          <a:p>
            <a:pPr algn="just">
              <a:lnSpc>
                <a:spcPct val="150000"/>
              </a:lnSpc>
            </a:pPr>
            <a:r>
              <a:rPr lang="ja-JP" altLang="en-US" sz="1000" dirty="0">
                <a:latin typeface="+mj-ea"/>
                <a:ea typeface="+mj-ea"/>
              </a:rPr>
              <a:t>訓練をきっかけに、「これまであいさつできている」と</a:t>
            </a:r>
            <a:br>
              <a:rPr lang="en-US" altLang="ja-JP" sz="1000" dirty="0">
                <a:latin typeface="+mj-ea"/>
                <a:ea typeface="+mj-ea"/>
              </a:rPr>
            </a:br>
            <a:r>
              <a:rPr lang="ja-JP" altLang="en-US" sz="1000" dirty="0">
                <a:latin typeface="+mj-ea"/>
                <a:ea typeface="+mj-ea"/>
              </a:rPr>
              <a:t>思う人は訓練で再確認しましょう。</a:t>
            </a:r>
            <a:endParaRPr kumimoji="1" lang="en-US" altLang="ja-JP" sz="1000" dirty="0">
              <a:latin typeface="+mj-ea"/>
              <a:ea typeface="+mj-ea"/>
            </a:endParaRPr>
          </a:p>
        </p:txBody>
      </p:sp>
      <p:cxnSp>
        <p:nvCxnSpPr>
          <p:cNvPr id="181" name="直線コネクタ 180">
            <a:extLst>
              <a:ext uri="{FF2B5EF4-FFF2-40B4-BE49-F238E27FC236}">
                <a16:creationId xmlns:a16="http://schemas.microsoft.com/office/drawing/2014/main" id="{D1912F51-2DD1-4066-B6B5-5DB4C035DFAB}"/>
              </a:ext>
            </a:extLst>
          </p:cNvPr>
          <p:cNvCxnSpPr>
            <a:cxnSpLocks/>
          </p:cNvCxnSpPr>
          <p:nvPr/>
        </p:nvCxnSpPr>
        <p:spPr>
          <a:xfrm>
            <a:off x="738584" y="9175833"/>
            <a:ext cx="1512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2" name="直線コネクタ 181">
            <a:extLst>
              <a:ext uri="{FF2B5EF4-FFF2-40B4-BE49-F238E27FC236}">
                <a16:creationId xmlns:a16="http://schemas.microsoft.com/office/drawing/2014/main" id="{71D1D178-D6DD-4A20-9BB1-9DDD6C835B72}"/>
              </a:ext>
            </a:extLst>
          </p:cNvPr>
          <p:cNvCxnSpPr>
            <a:cxnSpLocks/>
          </p:cNvCxnSpPr>
          <p:nvPr/>
        </p:nvCxnSpPr>
        <p:spPr>
          <a:xfrm>
            <a:off x="738584" y="9403044"/>
            <a:ext cx="1512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5" name="直線コネクタ 184">
            <a:extLst>
              <a:ext uri="{FF2B5EF4-FFF2-40B4-BE49-F238E27FC236}">
                <a16:creationId xmlns:a16="http://schemas.microsoft.com/office/drawing/2014/main" id="{C8AE0B47-B669-423D-B4B7-7C59E0F0D8C7}"/>
              </a:ext>
            </a:extLst>
          </p:cNvPr>
          <p:cNvCxnSpPr>
            <a:cxnSpLocks/>
          </p:cNvCxnSpPr>
          <p:nvPr/>
        </p:nvCxnSpPr>
        <p:spPr>
          <a:xfrm>
            <a:off x="2963498" y="8505033"/>
            <a:ext cx="79443" cy="1287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6" name="テキスト ボックス 185">
            <a:extLst>
              <a:ext uri="{FF2B5EF4-FFF2-40B4-BE49-F238E27FC236}">
                <a16:creationId xmlns:a16="http://schemas.microsoft.com/office/drawing/2014/main" id="{ECAE46C8-18BA-4BAA-BA8F-F910305E5610}"/>
              </a:ext>
            </a:extLst>
          </p:cNvPr>
          <p:cNvSpPr txBox="1"/>
          <p:nvPr/>
        </p:nvSpPr>
        <p:spPr>
          <a:xfrm>
            <a:off x="2498391" y="8528771"/>
            <a:ext cx="468077" cy="123111"/>
          </a:xfrm>
          <a:prstGeom prst="rect">
            <a:avLst/>
          </a:prstGeom>
          <a:noFill/>
        </p:spPr>
        <p:txBody>
          <a:bodyPr wrap="none" lIns="0" tIns="0" rIns="0" bIns="0" rtlCol="0">
            <a:spAutoFit/>
          </a:bodyPr>
          <a:lstStyle/>
          <a:p>
            <a:r>
              <a:rPr lang="ja-JP" altLang="en-US" sz="800" dirty="0"/>
              <a:t>こんにちは</a:t>
            </a:r>
            <a:endParaRPr lang="en-US" altLang="ja-JP" sz="800" dirty="0"/>
          </a:p>
        </p:txBody>
      </p:sp>
      <p:cxnSp>
        <p:nvCxnSpPr>
          <p:cNvPr id="188" name="直線コネクタ 187">
            <a:extLst>
              <a:ext uri="{FF2B5EF4-FFF2-40B4-BE49-F238E27FC236}">
                <a16:creationId xmlns:a16="http://schemas.microsoft.com/office/drawing/2014/main" id="{643D02F6-F1FC-4FD5-AF91-50525DDF792F}"/>
              </a:ext>
            </a:extLst>
          </p:cNvPr>
          <p:cNvCxnSpPr>
            <a:cxnSpLocks/>
          </p:cNvCxnSpPr>
          <p:nvPr/>
        </p:nvCxnSpPr>
        <p:spPr>
          <a:xfrm>
            <a:off x="2816971" y="8677000"/>
            <a:ext cx="161312" cy="415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直線コネクタ 190">
            <a:extLst>
              <a:ext uri="{FF2B5EF4-FFF2-40B4-BE49-F238E27FC236}">
                <a16:creationId xmlns:a16="http://schemas.microsoft.com/office/drawing/2014/main" id="{B45B362E-D896-4171-B02B-8856D339E50C}"/>
              </a:ext>
            </a:extLst>
          </p:cNvPr>
          <p:cNvCxnSpPr>
            <a:cxnSpLocks/>
          </p:cNvCxnSpPr>
          <p:nvPr/>
        </p:nvCxnSpPr>
        <p:spPr>
          <a:xfrm flipH="1">
            <a:off x="2598138" y="8846333"/>
            <a:ext cx="146760" cy="658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2" name="テキスト ボックス 191">
            <a:extLst>
              <a:ext uri="{FF2B5EF4-FFF2-40B4-BE49-F238E27FC236}">
                <a16:creationId xmlns:a16="http://schemas.microsoft.com/office/drawing/2014/main" id="{77F2A676-3AA0-4380-B133-5A8BDF3BEAF0}"/>
              </a:ext>
            </a:extLst>
          </p:cNvPr>
          <p:cNvSpPr txBox="1"/>
          <p:nvPr/>
        </p:nvSpPr>
        <p:spPr>
          <a:xfrm>
            <a:off x="2601646" y="8910079"/>
            <a:ext cx="468077" cy="123111"/>
          </a:xfrm>
          <a:prstGeom prst="rect">
            <a:avLst/>
          </a:prstGeom>
          <a:noFill/>
        </p:spPr>
        <p:txBody>
          <a:bodyPr wrap="none" lIns="0" tIns="0" rIns="0" bIns="0" rtlCol="0">
            <a:spAutoFit/>
          </a:bodyPr>
          <a:lstStyle/>
          <a:p>
            <a:r>
              <a:rPr lang="ja-JP" altLang="en-US" sz="800" dirty="0"/>
              <a:t>こんにちは</a:t>
            </a:r>
            <a:endParaRPr lang="en-US" altLang="ja-JP" sz="800" dirty="0"/>
          </a:p>
        </p:txBody>
      </p:sp>
      <p:cxnSp>
        <p:nvCxnSpPr>
          <p:cNvPr id="193" name="直線コネクタ 192">
            <a:extLst>
              <a:ext uri="{FF2B5EF4-FFF2-40B4-BE49-F238E27FC236}">
                <a16:creationId xmlns:a16="http://schemas.microsoft.com/office/drawing/2014/main" id="{87D64477-DE83-4C42-ADBE-231C1B446C7D}"/>
              </a:ext>
            </a:extLst>
          </p:cNvPr>
          <p:cNvCxnSpPr>
            <a:cxnSpLocks/>
          </p:cNvCxnSpPr>
          <p:nvPr/>
        </p:nvCxnSpPr>
        <p:spPr>
          <a:xfrm flipH="1" flipV="1">
            <a:off x="2604342" y="9045839"/>
            <a:ext cx="161464" cy="177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119" name="Picture 23" descr="避難所を確認する家族のイラスト">
            <a:extLst>
              <a:ext uri="{FF2B5EF4-FFF2-40B4-BE49-F238E27FC236}">
                <a16:creationId xmlns:a16="http://schemas.microsoft.com/office/drawing/2014/main" id="{F757B3AD-A37E-4169-A127-B4C79C9989B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36634" y="8140713"/>
            <a:ext cx="1308870" cy="1308870"/>
          </a:xfrm>
          <a:prstGeom prst="rect">
            <a:avLst/>
          </a:prstGeom>
          <a:noFill/>
          <a:extLst>
            <a:ext uri="{909E8E84-426E-40DD-AFC4-6F175D3DCCD1}">
              <a14:hiddenFill xmlns:a14="http://schemas.microsoft.com/office/drawing/2010/main">
                <a:solidFill>
                  <a:srgbClr val="FFFFFF"/>
                </a:solidFill>
              </a14:hiddenFill>
            </a:ext>
          </a:extLst>
        </p:spPr>
      </p:pic>
      <p:cxnSp>
        <p:nvCxnSpPr>
          <p:cNvPr id="198" name="直線コネクタ 197">
            <a:extLst>
              <a:ext uri="{FF2B5EF4-FFF2-40B4-BE49-F238E27FC236}">
                <a16:creationId xmlns:a16="http://schemas.microsoft.com/office/drawing/2014/main" id="{9C5E2059-87BC-4575-BDE7-04C82F5C5468}"/>
              </a:ext>
            </a:extLst>
          </p:cNvPr>
          <p:cNvCxnSpPr>
            <a:cxnSpLocks/>
          </p:cNvCxnSpPr>
          <p:nvPr/>
        </p:nvCxnSpPr>
        <p:spPr>
          <a:xfrm>
            <a:off x="3755026" y="8697203"/>
            <a:ext cx="1080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9" name="直線コネクタ 198">
            <a:extLst>
              <a:ext uri="{FF2B5EF4-FFF2-40B4-BE49-F238E27FC236}">
                <a16:creationId xmlns:a16="http://schemas.microsoft.com/office/drawing/2014/main" id="{E96063A1-18AC-4A57-B722-909FD103C21F}"/>
              </a:ext>
            </a:extLst>
          </p:cNvPr>
          <p:cNvCxnSpPr>
            <a:cxnSpLocks/>
          </p:cNvCxnSpPr>
          <p:nvPr/>
        </p:nvCxnSpPr>
        <p:spPr>
          <a:xfrm>
            <a:off x="3755026" y="8923175"/>
            <a:ext cx="1080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0" name="直線コネクタ 199">
            <a:extLst>
              <a:ext uri="{FF2B5EF4-FFF2-40B4-BE49-F238E27FC236}">
                <a16:creationId xmlns:a16="http://schemas.microsoft.com/office/drawing/2014/main" id="{0EE886DF-1971-4745-81CB-C66A5A08A602}"/>
              </a:ext>
            </a:extLst>
          </p:cNvPr>
          <p:cNvCxnSpPr>
            <a:cxnSpLocks/>
          </p:cNvCxnSpPr>
          <p:nvPr/>
        </p:nvCxnSpPr>
        <p:spPr>
          <a:xfrm>
            <a:off x="3755026" y="9149147"/>
            <a:ext cx="1080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1" name="直線コネクタ 200">
            <a:extLst>
              <a:ext uri="{FF2B5EF4-FFF2-40B4-BE49-F238E27FC236}">
                <a16:creationId xmlns:a16="http://schemas.microsoft.com/office/drawing/2014/main" id="{18D23DAA-D54A-44DC-9A1E-69406DE25B15}"/>
              </a:ext>
            </a:extLst>
          </p:cNvPr>
          <p:cNvCxnSpPr>
            <a:cxnSpLocks/>
          </p:cNvCxnSpPr>
          <p:nvPr/>
        </p:nvCxnSpPr>
        <p:spPr>
          <a:xfrm>
            <a:off x="3755026" y="9375122"/>
            <a:ext cx="1080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2" name="直線コネクタ 201">
            <a:extLst>
              <a:ext uri="{FF2B5EF4-FFF2-40B4-BE49-F238E27FC236}">
                <a16:creationId xmlns:a16="http://schemas.microsoft.com/office/drawing/2014/main" id="{BB94AE21-B75C-46FA-A683-9DA90C70B288}"/>
              </a:ext>
            </a:extLst>
          </p:cNvPr>
          <p:cNvCxnSpPr>
            <a:cxnSpLocks/>
          </p:cNvCxnSpPr>
          <p:nvPr/>
        </p:nvCxnSpPr>
        <p:spPr>
          <a:xfrm>
            <a:off x="3755026" y="8245259"/>
            <a:ext cx="1080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3" name="直線コネクタ 202">
            <a:extLst>
              <a:ext uri="{FF2B5EF4-FFF2-40B4-BE49-F238E27FC236}">
                <a16:creationId xmlns:a16="http://schemas.microsoft.com/office/drawing/2014/main" id="{ABBBA99A-B705-44EE-8370-7D3D5A3B6A82}"/>
              </a:ext>
            </a:extLst>
          </p:cNvPr>
          <p:cNvCxnSpPr>
            <a:cxnSpLocks/>
          </p:cNvCxnSpPr>
          <p:nvPr/>
        </p:nvCxnSpPr>
        <p:spPr>
          <a:xfrm>
            <a:off x="3755026" y="8471231"/>
            <a:ext cx="1080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46" name="テキスト ボックス 145">
            <a:extLst>
              <a:ext uri="{FF2B5EF4-FFF2-40B4-BE49-F238E27FC236}">
                <a16:creationId xmlns:a16="http://schemas.microsoft.com/office/drawing/2014/main" id="{C0B9D052-5905-474A-8A10-4A8626C2382F}"/>
              </a:ext>
            </a:extLst>
          </p:cNvPr>
          <p:cNvSpPr txBox="1"/>
          <p:nvPr/>
        </p:nvSpPr>
        <p:spPr>
          <a:xfrm>
            <a:off x="3789738" y="7351143"/>
            <a:ext cx="2484000" cy="656398"/>
          </a:xfrm>
          <a:prstGeom prst="rect">
            <a:avLst/>
          </a:prstGeom>
          <a:noFill/>
        </p:spPr>
        <p:txBody>
          <a:bodyPr wrap="square" lIns="0" tIns="0" rIns="0" bIns="0" rtlCol="0">
            <a:spAutoFit/>
          </a:bodyPr>
          <a:lstStyle/>
          <a:p>
            <a:pPr algn="dist">
              <a:lnSpc>
                <a:spcPct val="150000"/>
              </a:lnSpc>
            </a:pPr>
            <a:r>
              <a:rPr lang="ja-JP" altLang="en-US" sz="1000" dirty="0">
                <a:latin typeface="+mj-ea"/>
                <a:ea typeface="+mj-ea"/>
              </a:rPr>
              <a:t>災害時の避難を考えるには、</a:t>
            </a:r>
            <a:r>
              <a:rPr lang="ja-JP" altLang="en-US" sz="1000" dirty="0">
                <a:solidFill>
                  <a:srgbClr val="ED7D31"/>
                </a:solidFill>
                <a:latin typeface="HGP創英角ｺﾞｼｯｸUB" panose="020B0900000000000000" pitchFamily="50" charset="-128"/>
                <a:ea typeface="HGP創英角ｺﾞｼｯｸUB" panose="020B0900000000000000" pitchFamily="50" charset="-128"/>
              </a:rPr>
              <a:t>豊岡市 水害・</a:t>
            </a:r>
            <a:br>
              <a:rPr lang="en-US" altLang="ja-JP" sz="1000" dirty="0">
                <a:solidFill>
                  <a:srgbClr val="ED7D31"/>
                </a:solidFill>
                <a:latin typeface="HGP創英角ｺﾞｼｯｸUB" panose="020B0900000000000000" pitchFamily="50" charset="-128"/>
                <a:ea typeface="HGP創英角ｺﾞｼｯｸUB" panose="020B0900000000000000" pitchFamily="50" charset="-128"/>
              </a:rPr>
            </a:br>
            <a:r>
              <a:rPr lang="ja-JP" altLang="en-US" sz="1000" dirty="0">
                <a:solidFill>
                  <a:srgbClr val="ED7D31"/>
                </a:solidFill>
                <a:latin typeface="HGP創英角ｺﾞｼｯｸUB" panose="020B0900000000000000" pitchFamily="50" charset="-128"/>
                <a:ea typeface="HGP創英角ｺﾞｼｯｸUB" panose="020B0900000000000000" pitchFamily="50" charset="-128"/>
              </a:rPr>
              <a:t>土砂防災マップ</a:t>
            </a:r>
            <a:r>
              <a:rPr lang="ja-JP" altLang="en-US" sz="1000" dirty="0">
                <a:latin typeface="+mj-ea"/>
                <a:ea typeface="+mj-ea"/>
              </a:rPr>
              <a:t>が参考になります。そのマップを見て、自分自身で考えることも必要です。</a:t>
            </a:r>
            <a:endParaRPr kumimoji="1" lang="en-US" altLang="ja-JP" sz="1000" dirty="0">
              <a:latin typeface="+mj-ea"/>
              <a:ea typeface="+mj-ea"/>
            </a:endParaRPr>
          </a:p>
        </p:txBody>
      </p:sp>
      <p:sp>
        <p:nvSpPr>
          <p:cNvPr id="197" name="テキスト ボックス 196">
            <a:extLst>
              <a:ext uri="{FF2B5EF4-FFF2-40B4-BE49-F238E27FC236}">
                <a16:creationId xmlns:a16="http://schemas.microsoft.com/office/drawing/2014/main" id="{23DD6C03-B838-4CBF-A7BC-781AA0DCC161}"/>
              </a:ext>
            </a:extLst>
          </p:cNvPr>
          <p:cNvSpPr txBox="1"/>
          <p:nvPr/>
        </p:nvSpPr>
        <p:spPr>
          <a:xfrm>
            <a:off x="3789738" y="8017678"/>
            <a:ext cx="1093778" cy="1348895"/>
          </a:xfrm>
          <a:prstGeom prst="rect">
            <a:avLst/>
          </a:prstGeom>
          <a:noFill/>
        </p:spPr>
        <p:txBody>
          <a:bodyPr wrap="square" lIns="0" tIns="0" rIns="0" bIns="0" rtlCol="0">
            <a:spAutoFit/>
          </a:bodyPr>
          <a:lstStyle/>
          <a:p>
            <a:pPr algn="just">
              <a:lnSpc>
                <a:spcPct val="150000"/>
              </a:lnSpc>
            </a:pPr>
            <a:r>
              <a:rPr lang="ja-JP" altLang="en-US" sz="1000" dirty="0">
                <a:latin typeface="+mj-ea"/>
                <a:ea typeface="+mj-ea"/>
              </a:rPr>
              <a:t>自分ひとりだけでなく家族みんなで話し合い、危険なときにはどうするのか、日ごろから話し合っておくことも大切です。</a:t>
            </a:r>
            <a:endParaRPr kumimoji="1" lang="en-US" altLang="ja-JP" sz="1000" dirty="0">
              <a:latin typeface="+mj-ea"/>
              <a:ea typeface="+mj-ea"/>
            </a:endParaRPr>
          </a:p>
        </p:txBody>
      </p:sp>
      <p:cxnSp>
        <p:nvCxnSpPr>
          <p:cNvPr id="121" name="直線コネクタ 120">
            <a:extLst>
              <a:ext uri="{FF2B5EF4-FFF2-40B4-BE49-F238E27FC236}">
                <a16:creationId xmlns:a16="http://schemas.microsoft.com/office/drawing/2014/main" id="{B349F769-E2B4-4C0B-900A-92249ED46DD7}"/>
              </a:ext>
            </a:extLst>
          </p:cNvPr>
          <p:cNvCxnSpPr>
            <a:cxnSpLocks/>
          </p:cNvCxnSpPr>
          <p:nvPr/>
        </p:nvCxnSpPr>
        <p:spPr>
          <a:xfrm>
            <a:off x="0" y="1134324"/>
            <a:ext cx="6858000" cy="0"/>
          </a:xfrm>
          <a:prstGeom prst="line">
            <a:avLst/>
          </a:prstGeom>
          <a:ln w="19050">
            <a:solidFill>
              <a:srgbClr val="49647F"/>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2833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2175ED37-83BC-4065-8A8D-8BBEA4B94EA9}"/>
              </a:ext>
            </a:extLst>
          </p:cNvPr>
          <p:cNvSpPr/>
          <p:nvPr/>
        </p:nvSpPr>
        <p:spPr>
          <a:xfrm>
            <a:off x="0" y="-1"/>
            <a:ext cx="6858000" cy="756000"/>
          </a:xfrm>
          <a:prstGeom prst="rect">
            <a:avLst/>
          </a:prstGeom>
          <a:pattFill prst="lgGrid">
            <a:fgClr>
              <a:srgbClr val="8AC5E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5F86AAC0-36F7-44AF-AF61-78D8C394BF64}"/>
              </a:ext>
            </a:extLst>
          </p:cNvPr>
          <p:cNvSpPr/>
          <p:nvPr/>
        </p:nvSpPr>
        <p:spPr>
          <a:xfrm>
            <a:off x="178060" y="203261"/>
            <a:ext cx="265075" cy="265075"/>
          </a:xfrm>
          <a:prstGeom prst="rect">
            <a:avLst/>
          </a:prstGeom>
          <a:solidFill>
            <a:srgbClr val="8AC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17A9BC89-71F0-456C-8537-D30619BF8684}"/>
              </a:ext>
            </a:extLst>
          </p:cNvPr>
          <p:cNvSpPr txBox="1"/>
          <p:nvPr/>
        </p:nvSpPr>
        <p:spPr>
          <a:xfrm>
            <a:off x="509476" y="235404"/>
            <a:ext cx="984565" cy="338554"/>
          </a:xfrm>
          <a:prstGeom prst="rect">
            <a:avLst/>
          </a:prstGeom>
          <a:noFill/>
        </p:spPr>
        <p:txBody>
          <a:bodyPr wrap="none" rtlCol="0">
            <a:spAutoFit/>
          </a:bodyPr>
          <a:lstStyle/>
          <a:p>
            <a:r>
              <a:rPr lang="ja-JP" altLang="en-US" sz="1600" dirty="0">
                <a:solidFill>
                  <a:srgbClr val="49647F"/>
                </a:solidFill>
                <a:effectLst>
                  <a:outerShdw blurRad="50800" dist="38100" dir="2700000" algn="tl" rotWithShape="0">
                    <a:prstClr val="black">
                      <a:alpha val="40000"/>
                    </a:prstClr>
                  </a:outerShdw>
                </a:effectLst>
                <a:latin typeface="HGP創英角ｺﾞｼｯｸUB" panose="020B0900000000000000" pitchFamily="50" charset="-128"/>
                <a:ea typeface="HGP創英角ｺﾞｼｯｸUB" panose="020B0900000000000000" pitchFamily="50" charset="-128"/>
              </a:rPr>
              <a:t>トピックス</a:t>
            </a:r>
            <a:endParaRPr kumimoji="1" lang="ja-JP" altLang="en-US" sz="1600" dirty="0">
              <a:solidFill>
                <a:srgbClr val="49647F"/>
              </a:solidFill>
              <a:effectLst>
                <a:outerShdw blurRad="50800" dist="38100" dir="2700000" algn="tl"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24" name="正方形/長方形 23">
            <a:extLst>
              <a:ext uri="{FF2B5EF4-FFF2-40B4-BE49-F238E27FC236}">
                <a16:creationId xmlns:a16="http://schemas.microsoft.com/office/drawing/2014/main" id="{AEE6D065-F6F9-4E29-BBC2-6BD5F67077E6}"/>
              </a:ext>
            </a:extLst>
          </p:cNvPr>
          <p:cNvSpPr/>
          <p:nvPr/>
        </p:nvSpPr>
        <p:spPr>
          <a:xfrm>
            <a:off x="39218" y="66304"/>
            <a:ext cx="340938" cy="340938"/>
          </a:xfrm>
          <a:prstGeom prst="rect">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 name="直線コネクタ 32">
            <a:extLst>
              <a:ext uri="{FF2B5EF4-FFF2-40B4-BE49-F238E27FC236}">
                <a16:creationId xmlns:a16="http://schemas.microsoft.com/office/drawing/2014/main" id="{D2F02798-6964-49C3-BC92-5495EDEF11E0}"/>
              </a:ext>
            </a:extLst>
          </p:cNvPr>
          <p:cNvCxnSpPr>
            <a:cxnSpLocks/>
          </p:cNvCxnSpPr>
          <p:nvPr/>
        </p:nvCxnSpPr>
        <p:spPr>
          <a:xfrm>
            <a:off x="2270556" y="5833020"/>
            <a:ext cx="4184968" cy="0"/>
          </a:xfrm>
          <a:prstGeom prst="line">
            <a:avLst/>
          </a:prstGeom>
          <a:ln w="76200">
            <a:solidFill>
              <a:srgbClr val="49647F"/>
            </a:solidFill>
            <a:prstDash val="sysDot"/>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847B30E3-7787-4771-9BD1-C5E675882DEE}"/>
              </a:ext>
            </a:extLst>
          </p:cNvPr>
          <p:cNvCxnSpPr>
            <a:cxnSpLocks/>
          </p:cNvCxnSpPr>
          <p:nvPr/>
        </p:nvCxnSpPr>
        <p:spPr>
          <a:xfrm>
            <a:off x="1738235" y="5206620"/>
            <a:ext cx="4894646" cy="0"/>
          </a:xfrm>
          <a:prstGeom prst="line">
            <a:avLst/>
          </a:prstGeom>
          <a:ln w="127000">
            <a:solidFill>
              <a:srgbClr val="DEEBF7"/>
            </a:solidFill>
            <a:prstDash val="solid"/>
          </a:ln>
        </p:spPr>
        <p:style>
          <a:lnRef idx="1">
            <a:schemeClr val="accent1"/>
          </a:lnRef>
          <a:fillRef idx="0">
            <a:schemeClr val="accent1"/>
          </a:fillRef>
          <a:effectRef idx="0">
            <a:schemeClr val="accent1"/>
          </a:effectRef>
          <a:fontRef idx="minor">
            <a:schemeClr val="tx1"/>
          </a:fontRef>
        </p:style>
      </p:cxnSp>
      <p:sp>
        <p:nvSpPr>
          <p:cNvPr id="35" name="正方形/長方形 34">
            <a:extLst>
              <a:ext uri="{FF2B5EF4-FFF2-40B4-BE49-F238E27FC236}">
                <a16:creationId xmlns:a16="http://schemas.microsoft.com/office/drawing/2014/main" id="{B3BD8DF6-8EDE-4AB6-8A65-B6F0CCE74995}"/>
              </a:ext>
            </a:extLst>
          </p:cNvPr>
          <p:cNvSpPr/>
          <p:nvPr/>
        </p:nvSpPr>
        <p:spPr>
          <a:xfrm>
            <a:off x="3811989" y="1492064"/>
            <a:ext cx="2857099" cy="1355820"/>
          </a:xfrm>
          <a:prstGeom prst="rect">
            <a:avLst/>
          </a:prstGeom>
        </p:spPr>
        <p:txBody>
          <a:bodyPr wrap="square">
            <a:spAutoFit/>
          </a:bodyPr>
          <a:lstStyle/>
          <a:p>
            <a:pPr algn="just">
              <a:lnSpc>
                <a:spcPct val="130000"/>
              </a:lnSpc>
            </a:pPr>
            <a:r>
              <a:rPr lang="ja-JP" altLang="en-US" sz="1300" dirty="0">
                <a:latin typeface="ＭＳ 明朝" panose="02020609040205080304" pitchFamily="17" charset="-128"/>
                <a:ea typeface="ＭＳ 明朝" panose="02020609040205080304" pitchFamily="17" charset="-128"/>
              </a:rPr>
              <a:t>　災害が発生したときには、避難所には避難してきた多くの人たちが集まります。</a:t>
            </a:r>
            <a:endParaRPr lang="en-US" altLang="ja-JP" sz="1300" dirty="0">
              <a:latin typeface="ＭＳ 明朝" panose="02020609040205080304" pitchFamily="17" charset="-128"/>
              <a:ea typeface="ＭＳ 明朝" panose="02020609040205080304" pitchFamily="17" charset="-128"/>
            </a:endParaRPr>
          </a:p>
          <a:p>
            <a:pPr algn="just">
              <a:lnSpc>
                <a:spcPct val="130000"/>
              </a:lnSpc>
            </a:pPr>
            <a:r>
              <a:rPr lang="ja-JP" altLang="en-US" sz="1300" dirty="0">
                <a:latin typeface="ＭＳ 明朝" panose="02020609040205080304" pitchFamily="17" charset="-128"/>
                <a:ea typeface="ＭＳ 明朝" panose="02020609040205080304" pitchFamily="17" charset="-128"/>
              </a:rPr>
              <a:t>　では、避難所には、どのような人が集まるか考えてみましょう。</a:t>
            </a:r>
            <a:endParaRPr lang="en-US" altLang="ja-JP" sz="1300" dirty="0">
              <a:latin typeface="ＭＳ 明朝" panose="02020609040205080304" pitchFamily="17" charset="-128"/>
              <a:ea typeface="ＭＳ 明朝" panose="02020609040205080304" pitchFamily="17" charset="-128"/>
            </a:endParaRPr>
          </a:p>
        </p:txBody>
      </p:sp>
      <p:sp>
        <p:nvSpPr>
          <p:cNvPr id="36" name="正方形/長方形 35">
            <a:extLst>
              <a:ext uri="{FF2B5EF4-FFF2-40B4-BE49-F238E27FC236}">
                <a16:creationId xmlns:a16="http://schemas.microsoft.com/office/drawing/2014/main" id="{7D7C2E81-F5EA-4019-9D47-542F3E4DB48D}"/>
              </a:ext>
            </a:extLst>
          </p:cNvPr>
          <p:cNvSpPr/>
          <p:nvPr/>
        </p:nvSpPr>
        <p:spPr>
          <a:xfrm>
            <a:off x="365137" y="7695076"/>
            <a:ext cx="3872461" cy="1095749"/>
          </a:xfrm>
          <a:prstGeom prst="rect">
            <a:avLst/>
          </a:prstGeom>
        </p:spPr>
        <p:txBody>
          <a:bodyPr wrap="square">
            <a:spAutoFit/>
          </a:bodyPr>
          <a:lstStyle/>
          <a:p>
            <a:pPr>
              <a:lnSpc>
                <a:spcPct val="130000"/>
              </a:lnSpc>
            </a:pPr>
            <a:r>
              <a:rPr lang="ja-JP" altLang="en-US" sz="1300" dirty="0">
                <a:latin typeface="ＭＳ 明朝" panose="02020609040205080304" pitchFamily="17" charset="-128"/>
                <a:ea typeface="ＭＳ 明朝" panose="02020609040205080304" pitchFamily="17" charset="-128"/>
              </a:rPr>
              <a:t>　豊岡市では、各地域で様々な防災訓練が行われています。地域の防災活動を知ることができたり、地域の人々と関わることができる良い機会です。</a:t>
            </a:r>
            <a:endParaRPr lang="en-US" altLang="ja-JP" sz="1300" dirty="0">
              <a:latin typeface="ＭＳ 明朝" panose="02020609040205080304" pitchFamily="17" charset="-128"/>
              <a:ea typeface="ＭＳ 明朝" panose="02020609040205080304" pitchFamily="17" charset="-128"/>
            </a:endParaRPr>
          </a:p>
          <a:p>
            <a:pPr>
              <a:lnSpc>
                <a:spcPct val="130000"/>
              </a:lnSpc>
            </a:pPr>
            <a:r>
              <a:rPr lang="ja-JP" altLang="en-US" sz="1300" dirty="0">
                <a:latin typeface="ＭＳ 明朝" panose="02020609040205080304" pitchFamily="17" charset="-128"/>
                <a:ea typeface="ＭＳ 明朝" panose="02020609040205080304" pitchFamily="17" charset="-128"/>
              </a:rPr>
              <a:t>　家族で一緒に参加してみましょう。</a:t>
            </a:r>
            <a:endParaRPr lang="en-US" altLang="ja-JP" sz="1300" dirty="0">
              <a:latin typeface="ＭＳ 明朝" panose="02020609040205080304" pitchFamily="17" charset="-128"/>
              <a:ea typeface="ＭＳ 明朝" panose="02020609040205080304" pitchFamily="17" charset="-128"/>
            </a:endParaRPr>
          </a:p>
        </p:txBody>
      </p:sp>
      <p:sp>
        <p:nvSpPr>
          <p:cNvPr id="37" name="テキスト ボックス 36">
            <a:extLst>
              <a:ext uri="{FF2B5EF4-FFF2-40B4-BE49-F238E27FC236}">
                <a16:creationId xmlns:a16="http://schemas.microsoft.com/office/drawing/2014/main" id="{024872A5-583C-48F7-AFF3-80FB4A3F80D9}"/>
              </a:ext>
            </a:extLst>
          </p:cNvPr>
          <p:cNvSpPr txBox="1"/>
          <p:nvPr/>
        </p:nvSpPr>
        <p:spPr>
          <a:xfrm>
            <a:off x="178365" y="991455"/>
            <a:ext cx="53598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49647F"/>
                </a:solidFill>
                <a:effectLst/>
                <a:uLnTx/>
                <a:uFillTx/>
                <a:latin typeface="HGP創英角ｺﾞｼｯｸUB" panose="020B0900000000000000" pitchFamily="50" charset="-128"/>
                <a:ea typeface="HGP創英角ｺﾞｼｯｸUB" panose="020B0900000000000000" pitchFamily="50" charset="-128"/>
              </a:rPr>
              <a:t>避難所にはどのような人が集まるでしょうか？</a:t>
            </a:r>
          </a:p>
        </p:txBody>
      </p:sp>
      <p:grpSp>
        <p:nvGrpSpPr>
          <p:cNvPr id="38" name="グループ化 37">
            <a:extLst>
              <a:ext uri="{FF2B5EF4-FFF2-40B4-BE49-F238E27FC236}">
                <a16:creationId xmlns:a16="http://schemas.microsoft.com/office/drawing/2014/main" id="{6B2221E1-6138-4314-952A-930EAF94207E}"/>
              </a:ext>
            </a:extLst>
          </p:cNvPr>
          <p:cNvGrpSpPr/>
          <p:nvPr/>
        </p:nvGrpSpPr>
        <p:grpSpPr>
          <a:xfrm rot="21367139">
            <a:off x="317102" y="5556104"/>
            <a:ext cx="2303231" cy="466723"/>
            <a:chOff x="-352767" y="6308246"/>
            <a:chExt cx="3396827" cy="688324"/>
          </a:xfrm>
        </p:grpSpPr>
        <p:sp>
          <p:nvSpPr>
            <p:cNvPr id="39" name="フリーフォーム 73">
              <a:extLst>
                <a:ext uri="{FF2B5EF4-FFF2-40B4-BE49-F238E27FC236}">
                  <a16:creationId xmlns:a16="http://schemas.microsoft.com/office/drawing/2014/main" id="{DBAFE12D-DB3E-43CA-9532-D8D3EF69C887}"/>
                </a:ext>
              </a:extLst>
            </p:cNvPr>
            <p:cNvSpPr/>
            <p:nvPr/>
          </p:nvSpPr>
          <p:spPr>
            <a:xfrm rot="16200000">
              <a:off x="1063311" y="4953450"/>
              <a:ext cx="564672" cy="3396827"/>
            </a:xfrm>
            <a:custGeom>
              <a:avLst/>
              <a:gdLst>
                <a:gd name="connsiteX0" fmla="*/ 564671 w 564671"/>
                <a:gd name="connsiteY0" fmla="*/ 0 h 2855144"/>
                <a:gd name="connsiteX1" fmla="*/ 564671 w 564671"/>
                <a:gd name="connsiteY1" fmla="*/ 2855144 h 2855144"/>
                <a:gd name="connsiteX2" fmla="*/ 544067 w 564671"/>
                <a:gd name="connsiteY2" fmla="*/ 2855144 h 2855144"/>
                <a:gd name="connsiteX3" fmla="*/ 276399 w 564671"/>
                <a:gd name="connsiteY3" fmla="*/ 2560358 h 2855144"/>
                <a:gd name="connsiteX4" fmla="*/ 8732 w 564671"/>
                <a:gd name="connsiteY4" fmla="*/ 2855144 h 2855144"/>
                <a:gd name="connsiteX5" fmla="*/ 0 w 564671"/>
                <a:gd name="connsiteY5" fmla="*/ 2855144 h 2855144"/>
                <a:gd name="connsiteX6" fmla="*/ 0 w 564671"/>
                <a:gd name="connsiteY6" fmla="*/ 0 h 2855144"/>
                <a:gd name="connsiteX7" fmla="*/ 564671 w 564671"/>
                <a:gd name="connsiteY7" fmla="*/ 0 h 285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4671" h="2855144">
                  <a:moveTo>
                    <a:pt x="564671" y="0"/>
                  </a:moveTo>
                  <a:lnTo>
                    <a:pt x="564671" y="2855144"/>
                  </a:lnTo>
                  <a:lnTo>
                    <a:pt x="544067" y="2855144"/>
                  </a:lnTo>
                  <a:lnTo>
                    <a:pt x="276399" y="2560358"/>
                  </a:lnTo>
                  <a:lnTo>
                    <a:pt x="8732" y="2855144"/>
                  </a:lnTo>
                  <a:lnTo>
                    <a:pt x="0" y="2855144"/>
                  </a:lnTo>
                  <a:lnTo>
                    <a:pt x="0" y="0"/>
                  </a:lnTo>
                  <a:lnTo>
                    <a:pt x="564671" y="0"/>
                  </a:lnTo>
                  <a:close/>
                </a:path>
              </a:pathLst>
            </a:cu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40" name="テキスト ボックス 39">
              <a:extLst>
                <a:ext uri="{FF2B5EF4-FFF2-40B4-BE49-F238E27FC236}">
                  <a16:creationId xmlns:a16="http://schemas.microsoft.com/office/drawing/2014/main" id="{88BC8A8E-EF9A-4CDB-B045-1C7A4BB9152B}"/>
                </a:ext>
              </a:extLst>
            </p:cNvPr>
            <p:cNvSpPr txBox="1"/>
            <p:nvPr/>
          </p:nvSpPr>
          <p:spPr>
            <a:xfrm>
              <a:off x="778747" y="6497266"/>
              <a:ext cx="1917777" cy="499304"/>
            </a:xfrm>
            <a:prstGeom prst="rect">
              <a:avLst/>
            </a:prstGeom>
            <a:noFill/>
          </p:spPr>
          <p:txBody>
            <a:bodyPr wrap="none" rtlCol="0">
              <a:spAutoFit/>
            </a:bodyPr>
            <a:lstStyle/>
            <a:p>
              <a:r>
                <a:rPr lang="ja-JP" altLang="en-US" sz="1600" spc="300" dirty="0">
                  <a:solidFill>
                    <a:schemeClr val="bg1"/>
                  </a:solidFill>
                  <a:latin typeface="HGP創英角ｺﾞｼｯｸUB" panose="020B0900000000000000" pitchFamily="50" charset="-128"/>
                  <a:ea typeface="HGP創英角ｺﾞｼｯｸUB" panose="020B0900000000000000" pitchFamily="50" charset="-128"/>
                </a:rPr>
                <a:t>大切な</a:t>
              </a:r>
              <a:r>
                <a:rPr kumimoji="1" lang="ja-JP" altLang="en-US" sz="1600" spc="300" dirty="0">
                  <a:solidFill>
                    <a:schemeClr val="bg1"/>
                  </a:solidFill>
                  <a:latin typeface="HGP創英角ｺﾞｼｯｸUB" panose="020B0900000000000000" pitchFamily="50" charset="-128"/>
                  <a:ea typeface="HGP創英角ｺﾞｼｯｸUB" panose="020B0900000000000000" pitchFamily="50" charset="-128"/>
                </a:rPr>
                <a:t>こと</a:t>
              </a:r>
            </a:p>
          </p:txBody>
        </p:sp>
        <p:sp>
          <p:nvSpPr>
            <p:cNvPr id="41" name="テキスト ボックス 40">
              <a:extLst>
                <a:ext uri="{FF2B5EF4-FFF2-40B4-BE49-F238E27FC236}">
                  <a16:creationId xmlns:a16="http://schemas.microsoft.com/office/drawing/2014/main" id="{22732FDF-9ED5-4F5F-949C-724535F52A3A}"/>
                </a:ext>
              </a:extLst>
            </p:cNvPr>
            <p:cNvSpPr txBox="1"/>
            <p:nvPr/>
          </p:nvSpPr>
          <p:spPr>
            <a:xfrm>
              <a:off x="791568" y="6308246"/>
              <a:ext cx="1797207" cy="374476"/>
            </a:xfrm>
            <a:prstGeom prst="rect">
              <a:avLst/>
            </a:prstGeom>
            <a:noFill/>
          </p:spPr>
          <p:txBody>
            <a:bodyPr wrap="none" rtlCol="0">
              <a:spAutoFit/>
            </a:bodyPr>
            <a:lstStyle/>
            <a:p>
              <a:r>
                <a:rPr lang="ja-JP" altLang="en-US" sz="1050" dirty="0">
                  <a:solidFill>
                    <a:schemeClr val="bg1"/>
                  </a:solidFill>
                </a:rPr>
                <a:t>覚えておきましょう</a:t>
              </a:r>
              <a:endParaRPr kumimoji="1" lang="ja-JP" altLang="en-US" sz="1050" dirty="0">
                <a:solidFill>
                  <a:schemeClr val="bg1"/>
                </a:solidFill>
              </a:endParaRPr>
            </a:p>
          </p:txBody>
        </p:sp>
      </p:grpSp>
      <p:sp>
        <p:nvSpPr>
          <p:cNvPr id="42" name="正方形/長方形 41">
            <a:extLst>
              <a:ext uri="{FF2B5EF4-FFF2-40B4-BE49-F238E27FC236}">
                <a16:creationId xmlns:a16="http://schemas.microsoft.com/office/drawing/2014/main" id="{DD7CB1A3-F59F-408B-99B1-7BC90A636F36}"/>
              </a:ext>
            </a:extLst>
          </p:cNvPr>
          <p:cNvSpPr/>
          <p:nvPr/>
        </p:nvSpPr>
        <p:spPr>
          <a:xfrm>
            <a:off x="380156" y="8782324"/>
            <a:ext cx="3827844" cy="780663"/>
          </a:xfrm>
          <a:prstGeom prst="rect">
            <a:avLst/>
          </a:prstGeom>
        </p:spPr>
        <p:txBody>
          <a:bodyPr wrap="square">
            <a:spAutoFit/>
          </a:bodyPr>
          <a:lstStyle/>
          <a:p>
            <a:pPr algn="just">
              <a:lnSpc>
                <a:spcPct val="120000"/>
              </a:lnSpc>
            </a:pPr>
            <a:r>
              <a:rPr lang="ja-JP" altLang="en-US" sz="1300" dirty="0">
                <a:solidFill>
                  <a:srgbClr val="49647F"/>
                </a:solidFill>
                <a:latin typeface="ＭＳ Ｐゴシック" panose="020B0600070205080204" pitchFamily="50" charset="-128"/>
                <a:ea typeface="ＭＳ Ｐゴシック" panose="020B0600070205080204" pitchFamily="50" charset="-128"/>
              </a:rPr>
              <a:t>実際に避難行動をとってみる避難訓練、非常食を作ってみる炊き出し訓練、非常用のテントを組み立ててみたりなどいろいろな取り組みを行っています。</a:t>
            </a:r>
            <a:endParaRPr lang="en-US" altLang="ja-JP" sz="1300" dirty="0">
              <a:solidFill>
                <a:srgbClr val="49647F"/>
              </a:solidFill>
              <a:latin typeface="ＭＳ Ｐゴシック" panose="020B0600070205080204" pitchFamily="50" charset="-128"/>
              <a:ea typeface="ＭＳ Ｐゴシック" panose="020B0600070205080204" pitchFamily="50" charset="-128"/>
            </a:endParaRPr>
          </a:p>
        </p:txBody>
      </p:sp>
      <p:pic>
        <p:nvPicPr>
          <p:cNvPr id="43" name="Picture 10" descr="åçï¼è¨ç·´ã®æ§å­">
            <a:extLst>
              <a:ext uri="{FF2B5EF4-FFF2-40B4-BE49-F238E27FC236}">
                <a16:creationId xmlns:a16="http://schemas.microsoft.com/office/drawing/2014/main" id="{398A35D8-80FD-4F7A-9544-327987301C2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5557" y="7681894"/>
            <a:ext cx="2453623" cy="1840218"/>
          </a:xfrm>
          <a:prstGeom prst="rect">
            <a:avLst/>
          </a:prstGeom>
          <a:noFill/>
          <a:extLst>
            <a:ext uri="{909E8E84-426E-40DD-AFC4-6F175D3DCCD1}">
              <a14:hiddenFill xmlns:a14="http://schemas.microsoft.com/office/drawing/2010/main">
                <a:solidFill>
                  <a:srgbClr val="FFFFFF"/>
                </a:solidFill>
              </a14:hiddenFill>
            </a:ext>
          </a:extLst>
        </p:spPr>
      </p:pic>
      <p:sp>
        <p:nvSpPr>
          <p:cNvPr id="44" name="テキスト ボックス 43">
            <a:extLst>
              <a:ext uri="{FF2B5EF4-FFF2-40B4-BE49-F238E27FC236}">
                <a16:creationId xmlns:a16="http://schemas.microsoft.com/office/drawing/2014/main" id="{395A85EB-50B7-4AEA-BFEC-95B2ECAB82D2}"/>
              </a:ext>
            </a:extLst>
          </p:cNvPr>
          <p:cNvSpPr txBox="1"/>
          <p:nvPr/>
        </p:nvSpPr>
        <p:spPr>
          <a:xfrm>
            <a:off x="380156" y="971013"/>
            <a:ext cx="581869" cy="111634"/>
          </a:xfrm>
          <a:prstGeom prst="rect">
            <a:avLst/>
          </a:prstGeom>
          <a:noFill/>
        </p:spPr>
        <p:txBody>
          <a:bodyPr wrap="square" lIns="0" tIns="0" rIns="0" bIns="0" rtlCol="0">
            <a:spAutoFit/>
          </a:bodyPr>
          <a:lstStyle/>
          <a:p>
            <a:pPr algn="dist">
              <a:lnSpc>
                <a:spcPct val="130000"/>
              </a:lnSpc>
            </a:pPr>
            <a:r>
              <a:rPr lang="ja-JP" altLang="en-US" sz="650" spc="-150" dirty="0">
                <a:solidFill>
                  <a:srgbClr val="49647F"/>
                </a:solidFill>
                <a:latin typeface="HGP創英角ｺﾞｼｯｸUB" panose="020B0900000000000000" pitchFamily="50" charset="-128"/>
                <a:ea typeface="HGP創英角ｺﾞｼｯｸUB" panose="020B0900000000000000" pitchFamily="50" charset="-128"/>
              </a:rPr>
              <a:t>ひ　なん　じょ</a:t>
            </a:r>
            <a:endParaRPr lang="en-US" altLang="ja-JP" sz="650" spc="-150" dirty="0">
              <a:solidFill>
                <a:srgbClr val="49647F"/>
              </a:solidFill>
              <a:latin typeface="HGP創英角ｺﾞｼｯｸUB" panose="020B0900000000000000" pitchFamily="50" charset="-128"/>
              <a:ea typeface="HGP創英角ｺﾞｼｯｸUB" panose="020B0900000000000000" pitchFamily="50" charset="-128"/>
            </a:endParaRPr>
          </a:p>
        </p:txBody>
      </p:sp>
      <p:cxnSp>
        <p:nvCxnSpPr>
          <p:cNvPr id="45" name="直線コネクタ 44">
            <a:extLst>
              <a:ext uri="{FF2B5EF4-FFF2-40B4-BE49-F238E27FC236}">
                <a16:creationId xmlns:a16="http://schemas.microsoft.com/office/drawing/2014/main" id="{C27A424A-4EA9-4050-A953-726B92EC7BC1}"/>
              </a:ext>
            </a:extLst>
          </p:cNvPr>
          <p:cNvCxnSpPr/>
          <p:nvPr/>
        </p:nvCxnSpPr>
        <p:spPr>
          <a:xfrm>
            <a:off x="365137" y="8804008"/>
            <a:ext cx="0" cy="720000"/>
          </a:xfrm>
          <a:prstGeom prst="line">
            <a:avLst/>
          </a:prstGeom>
          <a:ln w="38100">
            <a:solidFill>
              <a:srgbClr val="49647F"/>
            </a:solidFill>
          </a:ln>
        </p:spPr>
        <p:style>
          <a:lnRef idx="1">
            <a:schemeClr val="accent1"/>
          </a:lnRef>
          <a:fillRef idx="0">
            <a:schemeClr val="accent1"/>
          </a:fillRef>
          <a:effectRef idx="0">
            <a:schemeClr val="accent1"/>
          </a:effectRef>
          <a:fontRef idx="minor">
            <a:schemeClr val="tx1"/>
          </a:fontRef>
        </p:style>
      </p:cxnSp>
      <p:grpSp>
        <p:nvGrpSpPr>
          <p:cNvPr id="46" name="グループ化 45">
            <a:extLst>
              <a:ext uri="{FF2B5EF4-FFF2-40B4-BE49-F238E27FC236}">
                <a16:creationId xmlns:a16="http://schemas.microsoft.com/office/drawing/2014/main" id="{8ABB4DB8-193D-495D-8A1A-7DD0D5EBA7BC}"/>
              </a:ext>
            </a:extLst>
          </p:cNvPr>
          <p:cNvGrpSpPr/>
          <p:nvPr/>
        </p:nvGrpSpPr>
        <p:grpSpPr>
          <a:xfrm>
            <a:off x="286758" y="7309791"/>
            <a:ext cx="1595832" cy="363289"/>
            <a:chOff x="853809" y="5204460"/>
            <a:chExt cx="1595832" cy="363289"/>
          </a:xfrm>
          <a:solidFill>
            <a:srgbClr val="49647F"/>
          </a:solidFill>
        </p:grpSpPr>
        <p:sp>
          <p:nvSpPr>
            <p:cNvPr id="47" name="角丸四角形 7">
              <a:extLst>
                <a:ext uri="{FF2B5EF4-FFF2-40B4-BE49-F238E27FC236}">
                  <a16:creationId xmlns:a16="http://schemas.microsoft.com/office/drawing/2014/main" id="{C0264992-32C3-493C-A057-CAEE5D8F5F23}"/>
                </a:ext>
              </a:extLst>
            </p:cNvPr>
            <p:cNvSpPr/>
            <p:nvPr/>
          </p:nvSpPr>
          <p:spPr>
            <a:xfrm>
              <a:off x="853809" y="5204460"/>
              <a:ext cx="1528096" cy="363289"/>
            </a:xfrm>
            <a:prstGeom prst="roundRect">
              <a:avLst/>
            </a:pr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B72ECA0B-5A54-4BDC-BA34-ABB701F6AD08}"/>
                </a:ext>
              </a:extLst>
            </p:cNvPr>
            <p:cNvSpPr txBox="1"/>
            <p:nvPr/>
          </p:nvSpPr>
          <p:spPr>
            <a:xfrm>
              <a:off x="890229" y="5253644"/>
              <a:ext cx="1559412" cy="307777"/>
            </a:xfrm>
            <a:prstGeom prst="rect">
              <a:avLst/>
            </a:prstGeom>
            <a:noFill/>
          </p:spPr>
          <p:txBody>
            <a:bodyPr wrap="square" rtlCol="0">
              <a:spAutoFit/>
            </a:bodyPr>
            <a:lstStyle/>
            <a:p>
              <a:r>
                <a:rPr lang="ja-JP" altLang="en-US" sz="1400" dirty="0">
                  <a:solidFill>
                    <a:schemeClr val="bg1"/>
                  </a:solidFill>
                  <a:latin typeface="+mj-ea"/>
                  <a:ea typeface="+mj-ea"/>
                </a:rPr>
                <a:t>地域の防災訓練</a:t>
              </a:r>
              <a:endParaRPr kumimoji="1" lang="ja-JP" altLang="en-US" sz="1400" dirty="0">
                <a:solidFill>
                  <a:schemeClr val="bg1"/>
                </a:solidFill>
                <a:latin typeface="+mj-ea"/>
                <a:ea typeface="+mj-ea"/>
              </a:endParaRPr>
            </a:p>
          </p:txBody>
        </p:sp>
      </p:grpSp>
      <p:sp>
        <p:nvSpPr>
          <p:cNvPr id="49" name="正方形/長方形 48">
            <a:extLst>
              <a:ext uri="{FF2B5EF4-FFF2-40B4-BE49-F238E27FC236}">
                <a16:creationId xmlns:a16="http://schemas.microsoft.com/office/drawing/2014/main" id="{787CFB5B-9645-485E-A905-26F0EAF33291}"/>
              </a:ext>
            </a:extLst>
          </p:cNvPr>
          <p:cNvSpPr/>
          <p:nvPr/>
        </p:nvSpPr>
        <p:spPr>
          <a:xfrm>
            <a:off x="1678173" y="5957469"/>
            <a:ext cx="5558512" cy="1011367"/>
          </a:xfrm>
          <a:prstGeom prst="rect">
            <a:avLst/>
          </a:prstGeom>
        </p:spPr>
        <p:txBody>
          <a:bodyPr wrap="square">
            <a:spAutoFit/>
          </a:bodyPr>
          <a:lstStyle/>
          <a:p>
            <a:pPr>
              <a:lnSpc>
                <a:spcPct val="150000"/>
              </a:lnSpc>
            </a:pPr>
            <a:r>
              <a:rPr lang="ja-JP" altLang="en-US" sz="1400" dirty="0">
                <a:latin typeface="HGP創英角ｺﾞｼｯｸUB" panose="020B0900000000000000" pitchFamily="50" charset="-128"/>
                <a:ea typeface="HGP創英角ｺﾞｼｯｸUB" panose="020B0900000000000000" pitchFamily="50" charset="-128"/>
              </a:rPr>
              <a:t>他の人のことを考えることができる気配りの心を持つこと</a:t>
            </a:r>
            <a:endParaRPr lang="en-US" altLang="ja-JP" sz="1400" dirty="0">
              <a:latin typeface="HGP創英角ｺﾞｼｯｸUB" panose="020B0900000000000000" pitchFamily="50" charset="-128"/>
              <a:ea typeface="HGP創英角ｺﾞｼｯｸUB" panose="020B0900000000000000" pitchFamily="50" charset="-128"/>
            </a:endParaRPr>
          </a:p>
          <a:p>
            <a:pPr>
              <a:lnSpc>
                <a:spcPct val="150000"/>
              </a:lnSpc>
            </a:pPr>
            <a:r>
              <a:rPr lang="ja-JP" altLang="en-US" sz="1400" dirty="0">
                <a:latin typeface="HGP創英角ｺﾞｼｯｸUB" panose="020B0900000000000000" pitchFamily="50" charset="-128"/>
                <a:ea typeface="HGP創英角ｺﾞｼｯｸUB" panose="020B0900000000000000" pitchFamily="50" charset="-128"/>
              </a:rPr>
              <a:t>みんなが気持ちよく過ごせるよう、助け合いの気持ちを持つこと</a:t>
            </a:r>
            <a:endParaRPr lang="en-US" altLang="ja-JP" sz="1400" dirty="0">
              <a:latin typeface="HGP創英角ｺﾞｼｯｸUB" panose="020B0900000000000000" pitchFamily="50" charset="-128"/>
              <a:ea typeface="HGP創英角ｺﾞｼｯｸUB" panose="020B0900000000000000" pitchFamily="50" charset="-128"/>
            </a:endParaRPr>
          </a:p>
          <a:p>
            <a:pPr>
              <a:lnSpc>
                <a:spcPct val="150000"/>
              </a:lnSpc>
            </a:pPr>
            <a:r>
              <a:rPr lang="ja-JP" altLang="en-US" sz="1400" dirty="0">
                <a:latin typeface="HGP創英角ｺﾞｼｯｸUB" panose="020B0900000000000000" pitchFamily="50" charset="-128"/>
                <a:ea typeface="HGP創英角ｺﾞｼｯｸUB" panose="020B0900000000000000" pitchFamily="50" charset="-128"/>
              </a:rPr>
              <a:t>普段から地域の活動に参加すること</a:t>
            </a:r>
            <a:endParaRPr lang="en-US" altLang="ja-JP" sz="1400" dirty="0">
              <a:latin typeface="HGP創英角ｺﾞｼｯｸUB" panose="020B0900000000000000" pitchFamily="50" charset="-128"/>
              <a:ea typeface="HGP創英角ｺﾞｼｯｸUB" panose="020B0900000000000000" pitchFamily="50" charset="-128"/>
            </a:endParaRPr>
          </a:p>
        </p:txBody>
      </p:sp>
      <p:sp>
        <p:nvSpPr>
          <p:cNvPr id="50" name="角丸四角形 62">
            <a:extLst>
              <a:ext uri="{FF2B5EF4-FFF2-40B4-BE49-F238E27FC236}">
                <a16:creationId xmlns:a16="http://schemas.microsoft.com/office/drawing/2014/main" id="{D0BD761A-D9D2-4553-BE40-927BA5040997}"/>
              </a:ext>
            </a:extLst>
          </p:cNvPr>
          <p:cNvSpPr/>
          <p:nvPr/>
        </p:nvSpPr>
        <p:spPr>
          <a:xfrm>
            <a:off x="95567" y="904394"/>
            <a:ext cx="6696330" cy="4452915"/>
          </a:xfrm>
          <a:prstGeom prst="roundRect">
            <a:avLst>
              <a:gd name="adj" fmla="val 3069"/>
            </a:avLst>
          </a:prstGeom>
          <a:noFill/>
          <a:ln w="25400">
            <a:solidFill>
              <a:srgbClr val="4964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endParaRPr>
          </a:p>
        </p:txBody>
      </p:sp>
      <p:sp>
        <p:nvSpPr>
          <p:cNvPr id="51" name="スマイル 50">
            <a:extLst>
              <a:ext uri="{FF2B5EF4-FFF2-40B4-BE49-F238E27FC236}">
                <a16:creationId xmlns:a16="http://schemas.microsoft.com/office/drawing/2014/main" id="{C56B34E1-96D5-4A8F-AE2E-EA302AA1D3DA}"/>
              </a:ext>
            </a:extLst>
          </p:cNvPr>
          <p:cNvSpPr/>
          <p:nvPr/>
        </p:nvSpPr>
        <p:spPr>
          <a:xfrm>
            <a:off x="1409695" y="6092747"/>
            <a:ext cx="213365" cy="213365"/>
          </a:xfrm>
          <a:prstGeom prst="smileyFace">
            <a:avLst/>
          </a:prstGeom>
          <a:noFill/>
          <a:ln w="28575">
            <a:solidFill>
              <a:srgbClr val="4964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スマイル 51">
            <a:extLst>
              <a:ext uri="{FF2B5EF4-FFF2-40B4-BE49-F238E27FC236}">
                <a16:creationId xmlns:a16="http://schemas.microsoft.com/office/drawing/2014/main" id="{A30A38BA-A93A-40CC-ABDF-15B157668CC4}"/>
              </a:ext>
            </a:extLst>
          </p:cNvPr>
          <p:cNvSpPr/>
          <p:nvPr/>
        </p:nvSpPr>
        <p:spPr>
          <a:xfrm>
            <a:off x="1409695" y="6406475"/>
            <a:ext cx="213365" cy="213365"/>
          </a:xfrm>
          <a:prstGeom prst="smileyFace">
            <a:avLst/>
          </a:prstGeom>
          <a:noFill/>
          <a:ln w="28575">
            <a:solidFill>
              <a:srgbClr val="4964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スマイル 52">
            <a:extLst>
              <a:ext uri="{FF2B5EF4-FFF2-40B4-BE49-F238E27FC236}">
                <a16:creationId xmlns:a16="http://schemas.microsoft.com/office/drawing/2014/main" id="{F67AC346-A26A-49F4-9E80-32D268C29C2B}"/>
              </a:ext>
            </a:extLst>
          </p:cNvPr>
          <p:cNvSpPr/>
          <p:nvPr/>
        </p:nvSpPr>
        <p:spPr>
          <a:xfrm>
            <a:off x="1409695" y="6720204"/>
            <a:ext cx="213365" cy="213365"/>
          </a:xfrm>
          <a:prstGeom prst="smileyFace">
            <a:avLst/>
          </a:prstGeom>
          <a:noFill/>
          <a:ln w="28575">
            <a:solidFill>
              <a:srgbClr val="4964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4" name="図 53">
            <a:extLst>
              <a:ext uri="{FF2B5EF4-FFF2-40B4-BE49-F238E27FC236}">
                <a16:creationId xmlns:a16="http://schemas.microsoft.com/office/drawing/2014/main" id="{0686A6E7-9A27-4BE6-BBF5-347DC27E34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363" y="5849968"/>
            <a:ext cx="598104" cy="598104"/>
          </a:xfrm>
          <a:prstGeom prst="rect">
            <a:avLst/>
          </a:prstGeom>
        </p:spPr>
      </p:pic>
      <p:pic>
        <p:nvPicPr>
          <p:cNvPr id="55" name="図 54">
            <a:extLst>
              <a:ext uri="{FF2B5EF4-FFF2-40B4-BE49-F238E27FC236}">
                <a16:creationId xmlns:a16="http://schemas.microsoft.com/office/drawing/2014/main" id="{C905492E-68FD-44E7-A630-81741C5DF9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7599"/>
          <a:stretch/>
        </p:blipFill>
        <p:spPr>
          <a:xfrm>
            <a:off x="643113" y="5778564"/>
            <a:ext cx="637823" cy="669508"/>
          </a:xfrm>
          <a:prstGeom prst="rect">
            <a:avLst/>
          </a:prstGeom>
        </p:spPr>
      </p:pic>
      <p:sp>
        <p:nvSpPr>
          <p:cNvPr id="56" name="正方形/長方形 55">
            <a:extLst>
              <a:ext uri="{FF2B5EF4-FFF2-40B4-BE49-F238E27FC236}">
                <a16:creationId xmlns:a16="http://schemas.microsoft.com/office/drawing/2014/main" id="{31BD42C7-7291-46C8-9C7E-6A1E1076AA6D}"/>
              </a:ext>
            </a:extLst>
          </p:cNvPr>
          <p:cNvSpPr/>
          <p:nvPr/>
        </p:nvSpPr>
        <p:spPr>
          <a:xfrm>
            <a:off x="183117" y="3369729"/>
            <a:ext cx="6485971" cy="1355820"/>
          </a:xfrm>
          <a:prstGeom prst="rect">
            <a:avLst/>
          </a:prstGeom>
        </p:spPr>
        <p:txBody>
          <a:bodyPr wrap="square">
            <a:spAutoFit/>
          </a:bodyPr>
          <a:lstStyle/>
          <a:p>
            <a:pPr algn="just">
              <a:lnSpc>
                <a:spcPct val="130000"/>
              </a:lnSpc>
            </a:pPr>
            <a:r>
              <a:rPr lang="ja-JP" altLang="en-US" sz="1300" dirty="0">
                <a:latin typeface="ＭＳ 明朝" panose="02020609040205080304" pitchFamily="17" charset="-128"/>
                <a:ea typeface="ＭＳ 明朝" panose="02020609040205080304" pitchFamily="17" charset="-128"/>
              </a:rPr>
              <a:t>　避難所での生活は普段の生活とは大きく違います。困ることや我慢することもたくさん出てきます。</a:t>
            </a:r>
            <a:r>
              <a:rPr lang="ja-JP" altLang="en-US" sz="1300" dirty="0">
                <a:solidFill>
                  <a:srgbClr val="49647F"/>
                </a:solidFill>
                <a:latin typeface="HGP創英角ｺﾞｼｯｸUB" panose="020B0900000000000000" pitchFamily="50" charset="-128"/>
                <a:ea typeface="HGP創英角ｺﾞｼｯｸUB" panose="020B0900000000000000" pitchFamily="50" charset="-128"/>
              </a:rPr>
              <a:t>人によって必要とすることや困ることもちがいます</a:t>
            </a:r>
            <a:r>
              <a:rPr lang="ja-JP" altLang="en-US" sz="1300" dirty="0">
                <a:latin typeface="ＭＳ 明朝" panose="02020609040205080304" pitchFamily="17" charset="-128"/>
                <a:ea typeface="ＭＳ 明朝" panose="02020609040205080304" pitchFamily="17" charset="-128"/>
              </a:rPr>
              <a:t>。そのため、いろいろな人のことを考えて生活する必要があります。</a:t>
            </a:r>
            <a:endParaRPr lang="en-US" altLang="ja-JP" sz="1300" dirty="0">
              <a:latin typeface="ＭＳ 明朝" panose="02020609040205080304" pitchFamily="17" charset="-128"/>
              <a:ea typeface="ＭＳ 明朝" panose="02020609040205080304" pitchFamily="17" charset="-128"/>
            </a:endParaRPr>
          </a:p>
          <a:p>
            <a:pPr algn="just">
              <a:lnSpc>
                <a:spcPct val="130000"/>
              </a:lnSpc>
            </a:pPr>
            <a:r>
              <a:rPr lang="ja-JP" altLang="en-US" sz="1300" dirty="0">
                <a:latin typeface="ＭＳ 明朝" panose="02020609040205080304" pitchFamily="17" charset="-128"/>
                <a:ea typeface="ＭＳ 明朝" panose="02020609040205080304" pitchFamily="17" charset="-128"/>
              </a:rPr>
              <a:t>　そんな生活の中では、大人だから、子どもだから、男性だから、女性だから</a:t>
            </a:r>
            <a:r>
              <a:rPr lang="en-US" altLang="ja-JP" sz="1300" dirty="0">
                <a:latin typeface="ＭＳ 明朝" panose="02020609040205080304" pitchFamily="17" charset="-128"/>
                <a:ea typeface="ＭＳ 明朝" panose="02020609040205080304" pitchFamily="17" charset="-128"/>
              </a:rPr>
              <a:t>…</a:t>
            </a:r>
            <a:r>
              <a:rPr lang="ja-JP" altLang="en-US" sz="1300" dirty="0">
                <a:latin typeface="ＭＳ 明朝" panose="02020609040205080304" pitchFamily="17" charset="-128"/>
                <a:ea typeface="ＭＳ 明朝" panose="02020609040205080304" pitchFamily="17" charset="-128"/>
              </a:rPr>
              <a:t>ではなく、</a:t>
            </a:r>
            <a:r>
              <a:rPr lang="ja-JP" altLang="en-US" sz="1300" dirty="0">
                <a:solidFill>
                  <a:srgbClr val="49647F"/>
                </a:solidFill>
                <a:latin typeface="HGP創英角ｺﾞｼｯｸUB" panose="020B0900000000000000" pitchFamily="50" charset="-128"/>
                <a:ea typeface="HGP創英角ｺﾞｼｯｸUB" panose="020B0900000000000000" pitchFamily="50" charset="-128"/>
              </a:rPr>
              <a:t>それぞれができることで協力し合うことが大切</a:t>
            </a:r>
            <a:r>
              <a:rPr lang="ja-JP" altLang="en-US" sz="1300" dirty="0">
                <a:latin typeface="ＭＳ 明朝" panose="02020609040205080304" pitchFamily="17" charset="-128"/>
                <a:ea typeface="ＭＳ 明朝" panose="02020609040205080304" pitchFamily="17" charset="-128"/>
              </a:rPr>
              <a:t>です。</a:t>
            </a:r>
            <a:endParaRPr lang="en-US" altLang="ja-JP" sz="1300" dirty="0">
              <a:latin typeface="ＭＳ 明朝" panose="02020609040205080304" pitchFamily="17" charset="-128"/>
              <a:ea typeface="ＭＳ 明朝" panose="02020609040205080304" pitchFamily="17" charset="-128"/>
            </a:endParaRPr>
          </a:p>
        </p:txBody>
      </p:sp>
      <p:pic>
        <p:nvPicPr>
          <p:cNvPr id="57" name="図 56">
            <a:extLst>
              <a:ext uri="{FF2B5EF4-FFF2-40B4-BE49-F238E27FC236}">
                <a16:creationId xmlns:a16="http://schemas.microsoft.com/office/drawing/2014/main" id="{681B6749-AAB1-4ED2-9F8F-4E50DD9A66D7}"/>
              </a:ext>
            </a:extLst>
          </p:cNvPr>
          <p:cNvPicPr>
            <a:picLocks noChangeAspect="1"/>
          </p:cNvPicPr>
          <p:nvPr/>
        </p:nvPicPr>
        <p:blipFill>
          <a:blip r:embed="rId5"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5697218" y="685259"/>
            <a:ext cx="935663" cy="845605"/>
          </a:xfrm>
          <a:prstGeom prst="rect">
            <a:avLst/>
          </a:prstGeom>
          <a:effectLst>
            <a:glow rad="50800">
              <a:schemeClr val="bg1"/>
            </a:glow>
          </a:effectLst>
        </p:spPr>
      </p:pic>
      <p:cxnSp>
        <p:nvCxnSpPr>
          <p:cNvPr id="58" name="直線コネクタ 57">
            <a:extLst>
              <a:ext uri="{FF2B5EF4-FFF2-40B4-BE49-F238E27FC236}">
                <a16:creationId xmlns:a16="http://schemas.microsoft.com/office/drawing/2014/main" id="{D20E77A4-4E36-4BC8-8042-79CD4E661EDA}"/>
              </a:ext>
            </a:extLst>
          </p:cNvPr>
          <p:cNvCxnSpPr>
            <a:cxnSpLocks/>
          </p:cNvCxnSpPr>
          <p:nvPr/>
        </p:nvCxnSpPr>
        <p:spPr>
          <a:xfrm>
            <a:off x="407524" y="7122838"/>
            <a:ext cx="6048000" cy="0"/>
          </a:xfrm>
          <a:prstGeom prst="line">
            <a:avLst/>
          </a:prstGeom>
          <a:ln w="76200">
            <a:solidFill>
              <a:srgbClr val="49647F"/>
            </a:solidFill>
            <a:prstDash val="sysDot"/>
          </a:ln>
        </p:spPr>
        <p:style>
          <a:lnRef idx="1">
            <a:schemeClr val="accent1"/>
          </a:lnRef>
          <a:fillRef idx="0">
            <a:schemeClr val="accent1"/>
          </a:fillRef>
          <a:effectRef idx="0">
            <a:schemeClr val="accent1"/>
          </a:effectRef>
          <a:fontRef idx="minor">
            <a:schemeClr val="tx1"/>
          </a:fontRef>
        </p:style>
      </p:cxnSp>
      <p:sp>
        <p:nvSpPr>
          <p:cNvPr id="59" name="フリーフォーム: 図形 58">
            <a:extLst>
              <a:ext uri="{FF2B5EF4-FFF2-40B4-BE49-F238E27FC236}">
                <a16:creationId xmlns:a16="http://schemas.microsoft.com/office/drawing/2014/main" id="{757DDCB8-ACB3-447B-BB96-B741B2A2679F}"/>
              </a:ext>
            </a:extLst>
          </p:cNvPr>
          <p:cNvSpPr/>
          <p:nvPr/>
        </p:nvSpPr>
        <p:spPr>
          <a:xfrm>
            <a:off x="5550264" y="7378228"/>
            <a:ext cx="1030121" cy="683157"/>
          </a:xfrm>
          <a:custGeom>
            <a:avLst/>
            <a:gdLst>
              <a:gd name="connsiteX0" fmla="*/ 1323063 w 2692333"/>
              <a:gd name="connsiteY0" fmla="*/ 401 h 1988710"/>
              <a:gd name="connsiteX1" fmla="*/ 1406101 w 2692333"/>
              <a:gd name="connsiteY1" fmla="*/ 21743 h 1988710"/>
              <a:gd name="connsiteX2" fmla="*/ 1447466 w 2692333"/>
              <a:gd name="connsiteY2" fmla="*/ 47384 h 1988710"/>
              <a:gd name="connsiteX3" fmla="*/ 1472187 w 2692333"/>
              <a:gd name="connsiteY3" fmla="*/ 71866 h 1988710"/>
              <a:gd name="connsiteX4" fmla="*/ 1508698 w 2692333"/>
              <a:gd name="connsiteY4" fmla="*/ 44849 h 1988710"/>
              <a:gd name="connsiteX5" fmla="*/ 1547500 w 2692333"/>
              <a:gd name="connsiteY5" fmla="*/ 30477 h 1988710"/>
              <a:gd name="connsiteX6" fmla="*/ 1556708 w 2692333"/>
              <a:gd name="connsiteY6" fmla="*/ 24910 h 1988710"/>
              <a:gd name="connsiteX7" fmla="*/ 1821150 w 2692333"/>
              <a:gd name="connsiteY7" fmla="*/ 54689 h 1988710"/>
              <a:gd name="connsiteX8" fmla="*/ 1828802 w 2692333"/>
              <a:gd name="connsiteY8" fmla="*/ 63400 h 1988710"/>
              <a:gd name="connsiteX9" fmla="*/ 1862577 w 2692333"/>
              <a:gd name="connsiteY9" fmla="*/ 42978 h 1988710"/>
              <a:gd name="connsiteX10" fmla="*/ 2127020 w 2692333"/>
              <a:gd name="connsiteY10" fmla="*/ 72757 h 1988710"/>
              <a:gd name="connsiteX11" fmla="*/ 2208358 w 2692333"/>
              <a:gd name="connsiteY11" fmla="*/ 206755 h 1988710"/>
              <a:gd name="connsiteX12" fmla="*/ 2401116 w 2692333"/>
              <a:gd name="connsiteY12" fmla="*/ 416618 h 1988710"/>
              <a:gd name="connsiteX13" fmla="*/ 2401564 w 2692333"/>
              <a:gd name="connsiteY13" fmla="*/ 428818 h 1988710"/>
              <a:gd name="connsiteX14" fmla="*/ 2406241 w 2692333"/>
              <a:gd name="connsiteY14" fmla="*/ 428112 h 1988710"/>
              <a:gd name="connsiteX15" fmla="*/ 2669344 w 2692333"/>
              <a:gd name="connsiteY15" fmla="*/ 691215 h 1988710"/>
              <a:gd name="connsiteX16" fmla="*/ 2648668 w 2692333"/>
              <a:gd name="connsiteY16" fmla="*/ 793626 h 1988710"/>
              <a:gd name="connsiteX17" fmla="*/ 2607115 w 2692333"/>
              <a:gd name="connsiteY17" fmla="*/ 855259 h 1988710"/>
              <a:gd name="connsiteX18" fmla="*/ 2615892 w 2692333"/>
              <a:gd name="connsiteY18" fmla="*/ 864957 h 1988710"/>
              <a:gd name="connsiteX19" fmla="*/ 2642581 w 2692333"/>
              <a:gd name="connsiteY19" fmla="*/ 942490 h 1988710"/>
              <a:gd name="connsiteX20" fmla="*/ 2585756 w 2692333"/>
              <a:gd name="connsiteY20" fmla="*/ 1106756 h 1988710"/>
              <a:gd name="connsiteX21" fmla="*/ 2662749 w 2692333"/>
              <a:gd name="connsiteY21" fmla="*/ 1389185 h 1988710"/>
              <a:gd name="connsiteX22" fmla="*/ 2498957 w 2692333"/>
              <a:gd name="connsiteY22" fmla="*/ 1490119 h 1988710"/>
              <a:gd name="connsiteX23" fmla="*/ 2497063 w 2692333"/>
              <a:gd name="connsiteY23" fmla="*/ 1494777 h 1988710"/>
              <a:gd name="connsiteX24" fmla="*/ 2210373 w 2692333"/>
              <a:gd name="connsiteY24" fmla="*/ 1853809 h 1988710"/>
              <a:gd name="connsiteX25" fmla="*/ 1995884 w 2692333"/>
              <a:gd name="connsiteY25" fmla="*/ 1813063 h 1988710"/>
              <a:gd name="connsiteX26" fmla="*/ 1638105 w 2692333"/>
              <a:gd name="connsiteY26" fmla="*/ 1917489 h 1988710"/>
              <a:gd name="connsiteX27" fmla="*/ 1597223 w 2692333"/>
              <a:gd name="connsiteY27" fmla="*/ 1888858 h 1988710"/>
              <a:gd name="connsiteX28" fmla="*/ 1580718 w 2692333"/>
              <a:gd name="connsiteY28" fmla="*/ 1899282 h 1988710"/>
              <a:gd name="connsiteX29" fmla="*/ 1544633 w 2692333"/>
              <a:gd name="connsiteY29" fmla="*/ 1913529 h 1988710"/>
              <a:gd name="connsiteX30" fmla="*/ 1523772 w 2692333"/>
              <a:gd name="connsiteY30" fmla="*/ 1939054 h 1988710"/>
              <a:gd name="connsiteX31" fmla="*/ 1286233 w 2692333"/>
              <a:gd name="connsiteY31" fmla="*/ 1966967 h 1988710"/>
              <a:gd name="connsiteX32" fmla="*/ 1244867 w 2692333"/>
              <a:gd name="connsiteY32" fmla="*/ 1941326 h 1988710"/>
              <a:gd name="connsiteX33" fmla="*/ 1220146 w 2692333"/>
              <a:gd name="connsiteY33" fmla="*/ 1916844 h 1988710"/>
              <a:gd name="connsiteX34" fmla="*/ 1183635 w 2692333"/>
              <a:gd name="connsiteY34" fmla="*/ 1943861 h 1988710"/>
              <a:gd name="connsiteX35" fmla="*/ 1144833 w 2692333"/>
              <a:gd name="connsiteY35" fmla="*/ 1958233 h 1988710"/>
              <a:gd name="connsiteX36" fmla="*/ 1135626 w 2692333"/>
              <a:gd name="connsiteY36" fmla="*/ 1963800 h 1988710"/>
              <a:gd name="connsiteX37" fmla="*/ 871183 w 2692333"/>
              <a:gd name="connsiteY37" fmla="*/ 1934021 h 1988710"/>
              <a:gd name="connsiteX38" fmla="*/ 863531 w 2692333"/>
              <a:gd name="connsiteY38" fmla="*/ 1925310 h 1988710"/>
              <a:gd name="connsiteX39" fmla="*/ 829756 w 2692333"/>
              <a:gd name="connsiteY39" fmla="*/ 1945732 h 1988710"/>
              <a:gd name="connsiteX40" fmla="*/ 565313 w 2692333"/>
              <a:gd name="connsiteY40" fmla="*/ 1915953 h 1988710"/>
              <a:gd name="connsiteX41" fmla="*/ 483975 w 2692333"/>
              <a:gd name="connsiteY41" fmla="*/ 1781956 h 1988710"/>
              <a:gd name="connsiteX42" fmla="*/ 291217 w 2692333"/>
              <a:gd name="connsiteY42" fmla="*/ 1572093 h 1988710"/>
              <a:gd name="connsiteX43" fmla="*/ 290769 w 2692333"/>
              <a:gd name="connsiteY43" fmla="*/ 1559892 h 1988710"/>
              <a:gd name="connsiteX44" fmla="*/ 286092 w 2692333"/>
              <a:gd name="connsiteY44" fmla="*/ 1560599 h 1988710"/>
              <a:gd name="connsiteX45" fmla="*/ 22989 w 2692333"/>
              <a:gd name="connsiteY45" fmla="*/ 1297495 h 1988710"/>
              <a:gd name="connsiteX46" fmla="*/ 43665 w 2692333"/>
              <a:gd name="connsiteY46" fmla="*/ 1195084 h 1988710"/>
              <a:gd name="connsiteX47" fmla="*/ 85218 w 2692333"/>
              <a:gd name="connsiteY47" fmla="*/ 1133451 h 1988710"/>
              <a:gd name="connsiteX48" fmla="*/ 76441 w 2692333"/>
              <a:gd name="connsiteY48" fmla="*/ 1123753 h 1988710"/>
              <a:gd name="connsiteX49" fmla="*/ 49752 w 2692333"/>
              <a:gd name="connsiteY49" fmla="*/ 1046220 h 1988710"/>
              <a:gd name="connsiteX50" fmla="*/ 106577 w 2692333"/>
              <a:gd name="connsiteY50" fmla="*/ 881955 h 1988710"/>
              <a:gd name="connsiteX51" fmla="*/ 29584 w 2692333"/>
              <a:gd name="connsiteY51" fmla="*/ 599525 h 1988710"/>
              <a:gd name="connsiteX52" fmla="*/ 193376 w 2692333"/>
              <a:gd name="connsiteY52" fmla="*/ 498591 h 1988710"/>
              <a:gd name="connsiteX53" fmla="*/ 195270 w 2692333"/>
              <a:gd name="connsiteY53" fmla="*/ 493934 h 1988710"/>
              <a:gd name="connsiteX54" fmla="*/ 481960 w 2692333"/>
              <a:gd name="connsiteY54" fmla="*/ 134902 h 1988710"/>
              <a:gd name="connsiteX55" fmla="*/ 696449 w 2692333"/>
              <a:gd name="connsiteY55" fmla="*/ 175648 h 1988710"/>
              <a:gd name="connsiteX56" fmla="*/ 1054228 w 2692333"/>
              <a:gd name="connsiteY56" fmla="*/ 71221 h 1988710"/>
              <a:gd name="connsiteX57" fmla="*/ 1095110 w 2692333"/>
              <a:gd name="connsiteY57" fmla="*/ 99852 h 1988710"/>
              <a:gd name="connsiteX58" fmla="*/ 1111615 w 2692333"/>
              <a:gd name="connsiteY58" fmla="*/ 89429 h 1988710"/>
              <a:gd name="connsiteX59" fmla="*/ 1147701 w 2692333"/>
              <a:gd name="connsiteY59" fmla="*/ 75181 h 1988710"/>
              <a:gd name="connsiteX60" fmla="*/ 1168562 w 2692333"/>
              <a:gd name="connsiteY60" fmla="*/ 49656 h 1988710"/>
              <a:gd name="connsiteX61" fmla="*/ 1323063 w 2692333"/>
              <a:gd name="connsiteY61" fmla="*/ 401 h 1988710"/>
              <a:gd name="connsiteX0" fmla="*/ 1323063 w 2692333"/>
              <a:gd name="connsiteY0" fmla="*/ 401 h 1988710"/>
              <a:gd name="connsiteX1" fmla="*/ 1406101 w 2692333"/>
              <a:gd name="connsiteY1" fmla="*/ 21743 h 1988710"/>
              <a:gd name="connsiteX2" fmla="*/ 1447466 w 2692333"/>
              <a:gd name="connsiteY2" fmla="*/ 47384 h 1988710"/>
              <a:gd name="connsiteX3" fmla="*/ 1472187 w 2692333"/>
              <a:gd name="connsiteY3" fmla="*/ 71866 h 1988710"/>
              <a:gd name="connsiteX4" fmla="*/ 1508698 w 2692333"/>
              <a:gd name="connsiteY4" fmla="*/ 44849 h 1988710"/>
              <a:gd name="connsiteX5" fmla="*/ 1547500 w 2692333"/>
              <a:gd name="connsiteY5" fmla="*/ 30477 h 1988710"/>
              <a:gd name="connsiteX6" fmla="*/ 1556708 w 2692333"/>
              <a:gd name="connsiteY6" fmla="*/ 24910 h 1988710"/>
              <a:gd name="connsiteX7" fmla="*/ 1821150 w 2692333"/>
              <a:gd name="connsiteY7" fmla="*/ 54689 h 1988710"/>
              <a:gd name="connsiteX8" fmla="*/ 1828802 w 2692333"/>
              <a:gd name="connsiteY8" fmla="*/ 63400 h 1988710"/>
              <a:gd name="connsiteX9" fmla="*/ 1862577 w 2692333"/>
              <a:gd name="connsiteY9" fmla="*/ 42978 h 1988710"/>
              <a:gd name="connsiteX10" fmla="*/ 2127020 w 2692333"/>
              <a:gd name="connsiteY10" fmla="*/ 72757 h 1988710"/>
              <a:gd name="connsiteX11" fmla="*/ 2208358 w 2692333"/>
              <a:gd name="connsiteY11" fmla="*/ 206755 h 1988710"/>
              <a:gd name="connsiteX12" fmla="*/ 2401116 w 2692333"/>
              <a:gd name="connsiteY12" fmla="*/ 416618 h 1988710"/>
              <a:gd name="connsiteX13" fmla="*/ 2401564 w 2692333"/>
              <a:gd name="connsiteY13" fmla="*/ 428818 h 1988710"/>
              <a:gd name="connsiteX14" fmla="*/ 2406241 w 2692333"/>
              <a:gd name="connsiteY14" fmla="*/ 428112 h 1988710"/>
              <a:gd name="connsiteX15" fmla="*/ 2669344 w 2692333"/>
              <a:gd name="connsiteY15" fmla="*/ 691215 h 1988710"/>
              <a:gd name="connsiteX16" fmla="*/ 2648668 w 2692333"/>
              <a:gd name="connsiteY16" fmla="*/ 793626 h 1988710"/>
              <a:gd name="connsiteX17" fmla="*/ 2607115 w 2692333"/>
              <a:gd name="connsiteY17" fmla="*/ 855259 h 1988710"/>
              <a:gd name="connsiteX18" fmla="*/ 2615892 w 2692333"/>
              <a:gd name="connsiteY18" fmla="*/ 864957 h 1988710"/>
              <a:gd name="connsiteX19" fmla="*/ 2642581 w 2692333"/>
              <a:gd name="connsiteY19" fmla="*/ 942490 h 1988710"/>
              <a:gd name="connsiteX20" fmla="*/ 2585756 w 2692333"/>
              <a:gd name="connsiteY20" fmla="*/ 1106756 h 1988710"/>
              <a:gd name="connsiteX21" fmla="*/ 2662749 w 2692333"/>
              <a:gd name="connsiteY21" fmla="*/ 1389185 h 1988710"/>
              <a:gd name="connsiteX22" fmla="*/ 2498957 w 2692333"/>
              <a:gd name="connsiteY22" fmla="*/ 1490119 h 1988710"/>
              <a:gd name="connsiteX23" fmla="*/ 2497063 w 2692333"/>
              <a:gd name="connsiteY23" fmla="*/ 1494777 h 1988710"/>
              <a:gd name="connsiteX24" fmla="*/ 2210373 w 2692333"/>
              <a:gd name="connsiteY24" fmla="*/ 1853809 h 1988710"/>
              <a:gd name="connsiteX25" fmla="*/ 1995884 w 2692333"/>
              <a:gd name="connsiteY25" fmla="*/ 1813063 h 1988710"/>
              <a:gd name="connsiteX26" fmla="*/ 1638105 w 2692333"/>
              <a:gd name="connsiteY26" fmla="*/ 1917489 h 1988710"/>
              <a:gd name="connsiteX27" fmla="*/ 1597223 w 2692333"/>
              <a:gd name="connsiteY27" fmla="*/ 1888858 h 1988710"/>
              <a:gd name="connsiteX28" fmla="*/ 1580718 w 2692333"/>
              <a:gd name="connsiteY28" fmla="*/ 1899282 h 1988710"/>
              <a:gd name="connsiteX29" fmla="*/ 1544633 w 2692333"/>
              <a:gd name="connsiteY29" fmla="*/ 1913529 h 1988710"/>
              <a:gd name="connsiteX30" fmla="*/ 1523772 w 2692333"/>
              <a:gd name="connsiteY30" fmla="*/ 1939054 h 1988710"/>
              <a:gd name="connsiteX31" fmla="*/ 1286233 w 2692333"/>
              <a:gd name="connsiteY31" fmla="*/ 1966967 h 1988710"/>
              <a:gd name="connsiteX32" fmla="*/ 1244867 w 2692333"/>
              <a:gd name="connsiteY32" fmla="*/ 1941326 h 1988710"/>
              <a:gd name="connsiteX33" fmla="*/ 1220146 w 2692333"/>
              <a:gd name="connsiteY33" fmla="*/ 1916844 h 1988710"/>
              <a:gd name="connsiteX34" fmla="*/ 1183635 w 2692333"/>
              <a:gd name="connsiteY34" fmla="*/ 1943861 h 1988710"/>
              <a:gd name="connsiteX35" fmla="*/ 1144833 w 2692333"/>
              <a:gd name="connsiteY35" fmla="*/ 1958233 h 1988710"/>
              <a:gd name="connsiteX36" fmla="*/ 1135626 w 2692333"/>
              <a:gd name="connsiteY36" fmla="*/ 1963800 h 1988710"/>
              <a:gd name="connsiteX37" fmla="*/ 871183 w 2692333"/>
              <a:gd name="connsiteY37" fmla="*/ 1934021 h 1988710"/>
              <a:gd name="connsiteX38" fmla="*/ 863531 w 2692333"/>
              <a:gd name="connsiteY38" fmla="*/ 1925310 h 1988710"/>
              <a:gd name="connsiteX39" fmla="*/ 829756 w 2692333"/>
              <a:gd name="connsiteY39" fmla="*/ 1945732 h 1988710"/>
              <a:gd name="connsiteX40" fmla="*/ 565313 w 2692333"/>
              <a:gd name="connsiteY40" fmla="*/ 1915953 h 1988710"/>
              <a:gd name="connsiteX41" fmla="*/ 483975 w 2692333"/>
              <a:gd name="connsiteY41" fmla="*/ 1781956 h 1988710"/>
              <a:gd name="connsiteX42" fmla="*/ 291217 w 2692333"/>
              <a:gd name="connsiteY42" fmla="*/ 1572093 h 1988710"/>
              <a:gd name="connsiteX43" fmla="*/ 290769 w 2692333"/>
              <a:gd name="connsiteY43" fmla="*/ 1559892 h 1988710"/>
              <a:gd name="connsiteX44" fmla="*/ 286092 w 2692333"/>
              <a:gd name="connsiteY44" fmla="*/ 1560599 h 1988710"/>
              <a:gd name="connsiteX45" fmla="*/ 22989 w 2692333"/>
              <a:gd name="connsiteY45" fmla="*/ 1297495 h 1988710"/>
              <a:gd name="connsiteX46" fmla="*/ 43665 w 2692333"/>
              <a:gd name="connsiteY46" fmla="*/ 1195084 h 1988710"/>
              <a:gd name="connsiteX47" fmla="*/ 85218 w 2692333"/>
              <a:gd name="connsiteY47" fmla="*/ 1133451 h 1988710"/>
              <a:gd name="connsiteX48" fmla="*/ 76441 w 2692333"/>
              <a:gd name="connsiteY48" fmla="*/ 1123753 h 1988710"/>
              <a:gd name="connsiteX49" fmla="*/ 49752 w 2692333"/>
              <a:gd name="connsiteY49" fmla="*/ 1046220 h 1988710"/>
              <a:gd name="connsiteX50" fmla="*/ 106577 w 2692333"/>
              <a:gd name="connsiteY50" fmla="*/ 881955 h 1988710"/>
              <a:gd name="connsiteX51" fmla="*/ 29584 w 2692333"/>
              <a:gd name="connsiteY51" fmla="*/ 599525 h 1988710"/>
              <a:gd name="connsiteX52" fmla="*/ 193376 w 2692333"/>
              <a:gd name="connsiteY52" fmla="*/ 498591 h 1988710"/>
              <a:gd name="connsiteX53" fmla="*/ 195270 w 2692333"/>
              <a:gd name="connsiteY53" fmla="*/ 493934 h 1988710"/>
              <a:gd name="connsiteX54" fmla="*/ 481960 w 2692333"/>
              <a:gd name="connsiteY54" fmla="*/ 134902 h 1988710"/>
              <a:gd name="connsiteX55" fmla="*/ 696449 w 2692333"/>
              <a:gd name="connsiteY55" fmla="*/ 175648 h 1988710"/>
              <a:gd name="connsiteX56" fmla="*/ 1054228 w 2692333"/>
              <a:gd name="connsiteY56" fmla="*/ 71221 h 1988710"/>
              <a:gd name="connsiteX57" fmla="*/ 1095110 w 2692333"/>
              <a:gd name="connsiteY57" fmla="*/ 99852 h 1988710"/>
              <a:gd name="connsiteX58" fmla="*/ 1111615 w 2692333"/>
              <a:gd name="connsiteY58" fmla="*/ 89429 h 1988710"/>
              <a:gd name="connsiteX59" fmla="*/ 1168562 w 2692333"/>
              <a:gd name="connsiteY59" fmla="*/ 49656 h 1988710"/>
              <a:gd name="connsiteX60" fmla="*/ 1323063 w 2692333"/>
              <a:gd name="connsiteY60" fmla="*/ 401 h 1988710"/>
              <a:gd name="connsiteX0" fmla="*/ 1323063 w 2692333"/>
              <a:gd name="connsiteY0" fmla="*/ 401 h 1988710"/>
              <a:gd name="connsiteX1" fmla="*/ 1406101 w 2692333"/>
              <a:gd name="connsiteY1" fmla="*/ 21743 h 1988710"/>
              <a:gd name="connsiteX2" fmla="*/ 1447466 w 2692333"/>
              <a:gd name="connsiteY2" fmla="*/ 47384 h 1988710"/>
              <a:gd name="connsiteX3" fmla="*/ 1472187 w 2692333"/>
              <a:gd name="connsiteY3" fmla="*/ 71866 h 1988710"/>
              <a:gd name="connsiteX4" fmla="*/ 1508698 w 2692333"/>
              <a:gd name="connsiteY4" fmla="*/ 44849 h 1988710"/>
              <a:gd name="connsiteX5" fmla="*/ 1547500 w 2692333"/>
              <a:gd name="connsiteY5" fmla="*/ 30477 h 1988710"/>
              <a:gd name="connsiteX6" fmla="*/ 1556708 w 2692333"/>
              <a:gd name="connsiteY6" fmla="*/ 24910 h 1988710"/>
              <a:gd name="connsiteX7" fmla="*/ 1821150 w 2692333"/>
              <a:gd name="connsiteY7" fmla="*/ 54689 h 1988710"/>
              <a:gd name="connsiteX8" fmla="*/ 1828802 w 2692333"/>
              <a:gd name="connsiteY8" fmla="*/ 63400 h 1988710"/>
              <a:gd name="connsiteX9" fmla="*/ 1862577 w 2692333"/>
              <a:gd name="connsiteY9" fmla="*/ 42978 h 1988710"/>
              <a:gd name="connsiteX10" fmla="*/ 2127020 w 2692333"/>
              <a:gd name="connsiteY10" fmla="*/ 72757 h 1988710"/>
              <a:gd name="connsiteX11" fmla="*/ 2208358 w 2692333"/>
              <a:gd name="connsiteY11" fmla="*/ 206755 h 1988710"/>
              <a:gd name="connsiteX12" fmla="*/ 2401116 w 2692333"/>
              <a:gd name="connsiteY12" fmla="*/ 416618 h 1988710"/>
              <a:gd name="connsiteX13" fmla="*/ 2401564 w 2692333"/>
              <a:gd name="connsiteY13" fmla="*/ 428818 h 1988710"/>
              <a:gd name="connsiteX14" fmla="*/ 2406241 w 2692333"/>
              <a:gd name="connsiteY14" fmla="*/ 428112 h 1988710"/>
              <a:gd name="connsiteX15" fmla="*/ 2669344 w 2692333"/>
              <a:gd name="connsiteY15" fmla="*/ 691215 h 1988710"/>
              <a:gd name="connsiteX16" fmla="*/ 2648668 w 2692333"/>
              <a:gd name="connsiteY16" fmla="*/ 793626 h 1988710"/>
              <a:gd name="connsiteX17" fmla="*/ 2607115 w 2692333"/>
              <a:gd name="connsiteY17" fmla="*/ 855259 h 1988710"/>
              <a:gd name="connsiteX18" fmla="*/ 2615892 w 2692333"/>
              <a:gd name="connsiteY18" fmla="*/ 864957 h 1988710"/>
              <a:gd name="connsiteX19" fmla="*/ 2642581 w 2692333"/>
              <a:gd name="connsiteY19" fmla="*/ 942490 h 1988710"/>
              <a:gd name="connsiteX20" fmla="*/ 2585756 w 2692333"/>
              <a:gd name="connsiteY20" fmla="*/ 1106756 h 1988710"/>
              <a:gd name="connsiteX21" fmla="*/ 2662749 w 2692333"/>
              <a:gd name="connsiteY21" fmla="*/ 1389185 h 1988710"/>
              <a:gd name="connsiteX22" fmla="*/ 2498957 w 2692333"/>
              <a:gd name="connsiteY22" fmla="*/ 1490119 h 1988710"/>
              <a:gd name="connsiteX23" fmla="*/ 2497063 w 2692333"/>
              <a:gd name="connsiteY23" fmla="*/ 1494777 h 1988710"/>
              <a:gd name="connsiteX24" fmla="*/ 2210373 w 2692333"/>
              <a:gd name="connsiteY24" fmla="*/ 1853809 h 1988710"/>
              <a:gd name="connsiteX25" fmla="*/ 1995884 w 2692333"/>
              <a:gd name="connsiteY25" fmla="*/ 1813063 h 1988710"/>
              <a:gd name="connsiteX26" fmla="*/ 1638105 w 2692333"/>
              <a:gd name="connsiteY26" fmla="*/ 1917489 h 1988710"/>
              <a:gd name="connsiteX27" fmla="*/ 1597223 w 2692333"/>
              <a:gd name="connsiteY27" fmla="*/ 1888858 h 1988710"/>
              <a:gd name="connsiteX28" fmla="*/ 1580718 w 2692333"/>
              <a:gd name="connsiteY28" fmla="*/ 1899282 h 1988710"/>
              <a:gd name="connsiteX29" fmla="*/ 1544633 w 2692333"/>
              <a:gd name="connsiteY29" fmla="*/ 1913529 h 1988710"/>
              <a:gd name="connsiteX30" fmla="*/ 1523772 w 2692333"/>
              <a:gd name="connsiteY30" fmla="*/ 1939054 h 1988710"/>
              <a:gd name="connsiteX31" fmla="*/ 1286233 w 2692333"/>
              <a:gd name="connsiteY31" fmla="*/ 1966967 h 1988710"/>
              <a:gd name="connsiteX32" fmla="*/ 1244867 w 2692333"/>
              <a:gd name="connsiteY32" fmla="*/ 1941326 h 1988710"/>
              <a:gd name="connsiteX33" fmla="*/ 1220146 w 2692333"/>
              <a:gd name="connsiteY33" fmla="*/ 1916844 h 1988710"/>
              <a:gd name="connsiteX34" fmla="*/ 1183635 w 2692333"/>
              <a:gd name="connsiteY34" fmla="*/ 1943861 h 1988710"/>
              <a:gd name="connsiteX35" fmla="*/ 1144833 w 2692333"/>
              <a:gd name="connsiteY35" fmla="*/ 1958233 h 1988710"/>
              <a:gd name="connsiteX36" fmla="*/ 1135626 w 2692333"/>
              <a:gd name="connsiteY36" fmla="*/ 1963800 h 1988710"/>
              <a:gd name="connsiteX37" fmla="*/ 871183 w 2692333"/>
              <a:gd name="connsiteY37" fmla="*/ 1934021 h 1988710"/>
              <a:gd name="connsiteX38" fmla="*/ 863531 w 2692333"/>
              <a:gd name="connsiteY38" fmla="*/ 1925310 h 1988710"/>
              <a:gd name="connsiteX39" fmla="*/ 829756 w 2692333"/>
              <a:gd name="connsiteY39" fmla="*/ 1945732 h 1988710"/>
              <a:gd name="connsiteX40" fmla="*/ 565313 w 2692333"/>
              <a:gd name="connsiteY40" fmla="*/ 1915953 h 1988710"/>
              <a:gd name="connsiteX41" fmla="*/ 483975 w 2692333"/>
              <a:gd name="connsiteY41" fmla="*/ 1781956 h 1988710"/>
              <a:gd name="connsiteX42" fmla="*/ 291217 w 2692333"/>
              <a:gd name="connsiteY42" fmla="*/ 1572093 h 1988710"/>
              <a:gd name="connsiteX43" fmla="*/ 290769 w 2692333"/>
              <a:gd name="connsiteY43" fmla="*/ 1559892 h 1988710"/>
              <a:gd name="connsiteX44" fmla="*/ 286092 w 2692333"/>
              <a:gd name="connsiteY44" fmla="*/ 1560599 h 1988710"/>
              <a:gd name="connsiteX45" fmla="*/ 22989 w 2692333"/>
              <a:gd name="connsiteY45" fmla="*/ 1297495 h 1988710"/>
              <a:gd name="connsiteX46" fmla="*/ 43665 w 2692333"/>
              <a:gd name="connsiteY46" fmla="*/ 1195084 h 1988710"/>
              <a:gd name="connsiteX47" fmla="*/ 85218 w 2692333"/>
              <a:gd name="connsiteY47" fmla="*/ 1133451 h 1988710"/>
              <a:gd name="connsiteX48" fmla="*/ 76441 w 2692333"/>
              <a:gd name="connsiteY48" fmla="*/ 1123753 h 1988710"/>
              <a:gd name="connsiteX49" fmla="*/ 49752 w 2692333"/>
              <a:gd name="connsiteY49" fmla="*/ 1046220 h 1988710"/>
              <a:gd name="connsiteX50" fmla="*/ 106577 w 2692333"/>
              <a:gd name="connsiteY50" fmla="*/ 881955 h 1988710"/>
              <a:gd name="connsiteX51" fmla="*/ 29584 w 2692333"/>
              <a:gd name="connsiteY51" fmla="*/ 599525 h 1988710"/>
              <a:gd name="connsiteX52" fmla="*/ 193376 w 2692333"/>
              <a:gd name="connsiteY52" fmla="*/ 498591 h 1988710"/>
              <a:gd name="connsiteX53" fmla="*/ 195270 w 2692333"/>
              <a:gd name="connsiteY53" fmla="*/ 493934 h 1988710"/>
              <a:gd name="connsiteX54" fmla="*/ 481960 w 2692333"/>
              <a:gd name="connsiteY54" fmla="*/ 134902 h 1988710"/>
              <a:gd name="connsiteX55" fmla="*/ 696449 w 2692333"/>
              <a:gd name="connsiteY55" fmla="*/ 175648 h 1988710"/>
              <a:gd name="connsiteX56" fmla="*/ 1054228 w 2692333"/>
              <a:gd name="connsiteY56" fmla="*/ 71221 h 1988710"/>
              <a:gd name="connsiteX57" fmla="*/ 1095110 w 2692333"/>
              <a:gd name="connsiteY57" fmla="*/ 99852 h 1988710"/>
              <a:gd name="connsiteX58" fmla="*/ 1168562 w 2692333"/>
              <a:gd name="connsiteY58" fmla="*/ 49656 h 1988710"/>
              <a:gd name="connsiteX59" fmla="*/ 1323063 w 2692333"/>
              <a:gd name="connsiteY59" fmla="*/ 401 h 1988710"/>
              <a:gd name="connsiteX0" fmla="*/ 1323063 w 2692333"/>
              <a:gd name="connsiteY0" fmla="*/ 401 h 1988710"/>
              <a:gd name="connsiteX1" fmla="*/ 1447466 w 2692333"/>
              <a:gd name="connsiteY1" fmla="*/ 47384 h 1988710"/>
              <a:gd name="connsiteX2" fmla="*/ 1472187 w 2692333"/>
              <a:gd name="connsiteY2" fmla="*/ 71866 h 1988710"/>
              <a:gd name="connsiteX3" fmla="*/ 1508698 w 2692333"/>
              <a:gd name="connsiteY3" fmla="*/ 44849 h 1988710"/>
              <a:gd name="connsiteX4" fmla="*/ 1547500 w 2692333"/>
              <a:gd name="connsiteY4" fmla="*/ 30477 h 1988710"/>
              <a:gd name="connsiteX5" fmla="*/ 1556708 w 2692333"/>
              <a:gd name="connsiteY5" fmla="*/ 24910 h 1988710"/>
              <a:gd name="connsiteX6" fmla="*/ 1821150 w 2692333"/>
              <a:gd name="connsiteY6" fmla="*/ 54689 h 1988710"/>
              <a:gd name="connsiteX7" fmla="*/ 1828802 w 2692333"/>
              <a:gd name="connsiteY7" fmla="*/ 63400 h 1988710"/>
              <a:gd name="connsiteX8" fmla="*/ 1862577 w 2692333"/>
              <a:gd name="connsiteY8" fmla="*/ 42978 h 1988710"/>
              <a:gd name="connsiteX9" fmla="*/ 2127020 w 2692333"/>
              <a:gd name="connsiteY9" fmla="*/ 72757 h 1988710"/>
              <a:gd name="connsiteX10" fmla="*/ 2208358 w 2692333"/>
              <a:gd name="connsiteY10" fmla="*/ 206755 h 1988710"/>
              <a:gd name="connsiteX11" fmla="*/ 2401116 w 2692333"/>
              <a:gd name="connsiteY11" fmla="*/ 416618 h 1988710"/>
              <a:gd name="connsiteX12" fmla="*/ 2401564 w 2692333"/>
              <a:gd name="connsiteY12" fmla="*/ 428818 h 1988710"/>
              <a:gd name="connsiteX13" fmla="*/ 2406241 w 2692333"/>
              <a:gd name="connsiteY13" fmla="*/ 428112 h 1988710"/>
              <a:gd name="connsiteX14" fmla="*/ 2669344 w 2692333"/>
              <a:gd name="connsiteY14" fmla="*/ 691215 h 1988710"/>
              <a:gd name="connsiteX15" fmla="*/ 2648668 w 2692333"/>
              <a:gd name="connsiteY15" fmla="*/ 793626 h 1988710"/>
              <a:gd name="connsiteX16" fmla="*/ 2607115 w 2692333"/>
              <a:gd name="connsiteY16" fmla="*/ 855259 h 1988710"/>
              <a:gd name="connsiteX17" fmla="*/ 2615892 w 2692333"/>
              <a:gd name="connsiteY17" fmla="*/ 864957 h 1988710"/>
              <a:gd name="connsiteX18" fmla="*/ 2642581 w 2692333"/>
              <a:gd name="connsiteY18" fmla="*/ 942490 h 1988710"/>
              <a:gd name="connsiteX19" fmla="*/ 2585756 w 2692333"/>
              <a:gd name="connsiteY19" fmla="*/ 1106756 h 1988710"/>
              <a:gd name="connsiteX20" fmla="*/ 2662749 w 2692333"/>
              <a:gd name="connsiteY20" fmla="*/ 1389185 h 1988710"/>
              <a:gd name="connsiteX21" fmla="*/ 2498957 w 2692333"/>
              <a:gd name="connsiteY21" fmla="*/ 1490119 h 1988710"/>
              <a:gd name="connsiteX22" fmla="*/ 2497063 w 2692333"/>
              <a:gd name="connsiteY22" fmla="*/ 1494777 h 1988710"/>
              <a:gd name="connsiteX23" fmla="*/ 2210373 w 2692333"/>
              <a:gd name="connsiteY23" fmla="*/ 1853809 h 1988710"/>
              <a:gd name="connsiteX24" fmla="*/ 1995884 w 2692333"/>
              <a:gd name="connsiteY24" fmla="*/ 1813063 h 1988710"/>
              <a:gd name="connsiteX25" fmla="*/ 1638105 w 2692333"/>
              <a:gd name="connsiteY25" fmla="*/ 1917489 h 1988710"/>
              <a:gd name="connsiteX26" fmla="*/ 1597223 w 2692333"/>
              <a:gd name="connsiteY26" fmla="*/ 1888858 h 1988710"/>
              <a:gd name="connsiteX27" fmla="*/ 1580718 w 2692333"/>
              <a:gd name="connsiteY27" fmla="*/ 1899282 h 1988710"/>
              <a:gd name="connsiteX28" fmla="*/ 1544633 w 2692333"/>
              <a:gd name="connsiteY28" fmla="*/ 1913529 h 1988710"/>
              <a:gd name="connsiteX29" fmla="*/ 1523772 w 2692333"/>
              <a:gd name="connsiteY29" fmla="*/ 1939054 h 1988710"/>
              <a:gd name="connsiteX30" fmla="*/ 1286233 w 2692333"/>
              <a:gd name="connsiteY30" fmla="*/ 1966967 h 1988710"/>
              <a:gd name="connsiteX31" fmla="*/ 1244867 w 2692333"/>
              <a:gd name="connsiteY31" fmla="*/ 1941326 h 1988710"/>
              <a:gd name="connsiteX32" fmla="*/ 1220146 w 2692333"/>
              <a:gd name="connsiteY32" fmla="*/ 1916844 h 1988710"/>
              <a:gd name="connsiteX33" fmla="*/ 1183635 w 2692333"/>
              <a:gd name="connsiteY33" fmla="*/ 1943861 h 1988710"/>
              <a:gd name="connsiteX34" fmla="*/ 1144833 w 2692333"/>
              <a:gd name="connsiteY34" fmla="*/ 1958233 h 1988710"/>
              <a:gd name="connsiteX35" fmla="*/ 1135626 w 2692333"/>
              <a:gd name="connsiteY35" fmla="*/ 1963800 h 1988710"/>
              <a:gd name="connsiteX36" fmla="*/ 871183 w 2692333"/>
              <a:gd name="connsiteY36" fmla="*/ 1934021 h 1988710"/>
              <a:gd name="connsiteX37" fmla="*/ 863531 w 2692333"/>
              <a:gd name="connsiteY37" fmla="*/ 1925310 h 1988710"/>
              <a:gd name="connsiteX38" fmla="*/ 829756 w 2692333"/>
              <a:gd name="connsiteY38" fmla="*/ 1945732 h 1988710"/>
              <a:gd name="connsiteX39" fmla="*/ 565313 w 2692333"/>
              <a:gd name="connsiteY39" fmla="*/ 1915953 h 1988710"/>
              <a:gd name="connsiteX40" fmla="*/ 483975 w 2692333"/>
              <a:gd name="connsiteY40" fmla="*/ 1781956 h 1988710"/>
              <a:gd name="connsiteX41" fmla="*/ 291217 w 2692333"/>
              <a:gd name="connsiteY41" fmla="*/ 1572093 h 1988710"/>
              <a:gd name="connsiteX42" fmla="*/ 290769 w 2692333"/>
              <a:gd name="connsiteY42" fmla="*/ 1559892 h 1988710"/>
              <a:gd name="connsiteX43" fmla="*/ 286092 w 2692333"/>
              <a:gd name="connsiteY43" fmla="*/ 1560599 h 1988710"/>
              <a:gd name="connsiteX44" fmla="*/ 22989 w 2692333"/>
              <a:gd name="connsiteY44" fmla="*/ 1297495 h 1988710"/>
              <a:gd name="connsiteX45" fmla="*/ 43665 w 2692333"/>
              <a:gd name="connsiteY45" fmla="*/ 1195084 h 1988710"/>
              <a:gd name="connsiteX46" fmla="*/ 85218 w 2692333"/>
              <a:gd name="connsiteY46" fmla="*/ 1133451 h 1988710"/>
              <a:gd name="connsiteX47" fmla="*/ 76441 w 2692333"/>
              <a:gd name="connsiteY47" fmla="*/ 1123753 h 1988710"/>
              <a:gd name="connsiteX48" fmla="*/ 49752 w 2692333"/>
              <a:gd name="connsiteY48" fmla="*/ 1046220 h 1988710"/>
              <a:gd name="connsiteX49" fmla="*/ 106577 w 2692333"/>
              <a:gd name="connsiteY49" fmla="*/ 881955 h 1988710"/>
              <a:gd name="connsiteX50" fmla="*/ 29584 w 2692333"/>
              <a:gd name="connsiteY50" fmla="*/ 599525 h 1988710"/>
              <a:gd name="connsiteX51" fmla="*/ 193376 w 2692333"/>
              <a:gd name="connsiteY51" fmla="*/ 498591 h 1988710"/>
              <a:gd name="connsiteX52" fmla="*/ 195270 w 2692333"/>
              <a:gd name="connsiteY52" fmla="*/ 493934 h 1988710"/>
              <a:gd name="connsiteX53" fmla="*/ 481960 w 2692333"/>
              <a:gd name="connsiteY53" fmla="*/ 134902 h 1988710"/>
              <a:gd name="connsiteX54" fmla="*/ 696449 w 2692333"/>
              <a:gd name="connsiteY54" fmla="*/ 175648 h 1988710"/>
              <a:gd name="connsiteX55" fmla="*/ 1054228 w 2692333"/>
              <a:gd name="connsiteY55" fmla="*/ 71221 h 1988710"/>
              <a:gd name="connsiteX56" fmla="*/ 1095110 w 2692333"/>
              <a:gd name="connsiteY56" fmla="*/ 99852 h 1988710"/>
              <a:gd name="connsiteX57" fmla="*/ 1168562 w 2692333"/>
              <a:gd name="connsiteY57" fmla="*/ 49656 h 1988710"/>
              <a:gd name="connsiteX58" fmla="*/ 1323063 w 2692333"/>
              <a:gd name="connsiteY58" fmla="*/ 401 h 1988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692333" h="1988710">
                <a:moveTo>
                  <a:pt x="1323063" y="401"/>
                </a:moveTo>
                <a:cubicBezTo>
                  <a:pt x="1369547" y="22"/>
                  <a:pt x="1422612" y="35473"/>
                  <a:pt x="1447466" y="47384"/>
                </a:cubicBezTo>
                <a:lnTo>
                  <a:pt x="1472187" y="71866"/>
                </a:lnTo>
                <a:lnTo>
                  <a:pt x="1508698" y="44849"/>
                </a:lnTo>
                <a:lnTo>
                  <a:pt x="1547500" y="30477"/>
                </a:lnTo>
                <a:lnTo>
                  <a:pt x="1556708" y="24910"/>
                </a:lnTo>
                <a:cubicBezTo>
                  <a:pt x="1640499" y="-15292"/>
                  <a:pt x="1745021" y="-6692"/>
                  <a:pt x="1821150" y="54689"/>
                </a:cubicBezTo>
                <a:lnTo>
                  <a:pt x="1828802" y="63400"/>
                </a:lnTo>
                <a:lnTo>
                  <a:pt x="1862577" y="42978"/>
                </a:lnTo>
                <a:cubicBezTo>
                  <a:pt x="1946368" y="2776"/>
                  <a:pt x="2050890" y="11376"/>
                  <a:pt x="2127020" y="72757"/>
                </a:cubicBezTo>
                <a:cubicBezTo>
                  <a:pt x="2169695" y="107101"/>
                  <a:pt x="2198442" y="154483"/>
                  <a:pt x="2208358" y="206755"/>
                </a:cubicBezTo>
                <a:cubicBezTo>
                  <a:pt x="2314071" y="234259"/>
                  <a:pt x="2387317" y="319127"/>
                  <a:pt x="2401116" y="416618"/>
                </a:cubicBezTo>
                <a:cubicBezTo>
                  <a:pt x="2401265" y="420685"/>
                  <a:pt x="2401415" y="424751"/>
                  <a:pt x="2401564" y="428818"/>
                </a:cubicBezTo>
                <a:lnTo>
                  <a:pt x="2406241" y="428112"/>
                </a:lnTo>
                <a:cubicBezTo>
                  <a:pt x="2551548" y="428112"/>
                  <a:pt x="2669344" y="545907"/>
                  <a:pt x="2669344" y="691215"/>
                </a:cubicBezTo>
                <a:cubicBezTo>
                  <a:pt x="2669344" y="727542"/>
                  <a:pt x="2661982" y="762149"/>
                  <a:pt x="2648668" y="793626"/>
                </a:cubicBezTo>
                <a:lnTo>
                  <a:pt x="2607115" y="855259"/>
                </a:lnTo>
                <a:lnTo>
                  <a:pt x="2615892" y="864957"/>
                </a:lnTo>
                <a:cubicBezTo>
                  <a:pt x="2629775" y="888152"/>
                  <a:pt x="2639099" y="914317"/>
                  <a:pt x="2642581" y="942490"/>
                </a:cubicBezTo>
                <a:cubicBezTo>
                  <a:pt x="2650047" y="1002561"/>
                  <a:pt x="2629210" y="1062633"/>
                  <a:pt x="2585756" y="1106756"/>
                </a:cubicBezTo>
                <a:cubicBezTo>
                  <a:pt x="2688376" y="1164382"/>
                  <a:pt x="2722917" y="1290812"/>
                  <a:pt x="2662749" y="1389185"/>
                </a:cubicBezTo>
                <a:cubicBezTo>
                  <a:pt x="2628096" y="1445880"/>
                  <a:pt x="2567259" y="1483367"/>
                  <a:pt x="2498957" y="1490119"/>
                </a:cubicBezTo>
                <a:lnTo>
                  <a:pt x="2497063" y="1494777"/>
                </a:lnTo>
                <a:cubicBezTo>
                  <a:pt x="2522022" y="1669403"/>
                  <a:pt x="2393663" y="1830060"/>
                  <a:pt x="2210373" y="1853809"/>
                </a:cubicBezTo>
                <a:cubicBezTo>
                  <a:pt x="2136054" y="1863472"/>
                  <a:pt x="2060509" y="1849152"/>
                  <a:pt x="1995884" y="1813063"/>
                </a:cubicBezTo>
                <a:cubicBezTo>
                  <a:pt x="1927358" y="1936000"/>
                  <a:pt x="1767133" y="1982799"/>
                  <a:pt x="1638105" y="1917489"/>
                </a:cubicBezTo>
                <a:lnTo>
                  <a:pt x="1597223" y="1888858"/>
                </a:lnTo>
                <a:lnTo>
                  <a:pt x="1580718" y="1899282"/>
                </a:lnTo>
                <a:lnTo>
                  <a:pt x="1544633" y="1913529"/>
                </a:lnTo>
                <a:lnTo>
                  <a:pt x="1523772" y="1939054"/>
                </a:lnTo>
                <a:cubicBezTo>
                  <a:pt x="1459697" y="1991349"/>
                  <a:pt x="1366541" y="2005123"/>
                  <a:pt x="1286233" y="1966967"/>
                </a:cubicBezTo>
                <a:cubicBezTo>
                  <a:pt x="1271414" y="1959923"/>
                  <a:pt x="1257542" y="1951309"/>
                  <a:pt x="1244867" y="1941326"/>
                </a:cubicBezTo>
                <a:lnTo>
                  <a:pt x="1220146" y="1916844"/>
                </a:lnTo>
                <a:lnTo>
                  <a:pt x="1183635" y="1943861"/>
                </a:lnTo>
                <a:lnTo>
                  <a:pt x="1144833" y="1958233"/>
                </a:lnTo>
                <a:lnTo>
                  <a:pt x="1135626" y="1963800"/>
                </a:lnTo>
                <a:cubicBezTo>
                  <a:pt x="1051834" y="2004002"/>
                  <a:pt x="947313" y="1995402"/>
                  <a:pt x="871183" y="1934021"/>
                </a:cubicBezTo>
                <a:lnTo>
                  <a:pt x="863531" y="1925310"/>
                </a:lnTo>
                <a:lnTo>
                  <a:pt x="829756" y="1945732"/>
                </a:lnTo>
                <a:cubicBezTo>
                  <a:pt x="745965" y="1985934"/>
                  <a:pt x="641444" y="1977334"/>
                  <a:pt x="565313" y="1915953"/>
                </a:cubicBezTo>
                <a:cubicBezTo>
                  <a:pt x="522638" y="1881609"/>
                  <a:pt x="493891" y="1834227"/>
                  <a:pt x="483975" y="1781956"/>
                </a:cubicBezTo>
                <a:cubicBezTo>
                  <a:pt x="378262" y="1754451"/>
                  <a:pt x="305016" y="1669584"/>
                  <a:pt x="291217" y="1572093"/>
                </a:cubicBezTo>
                <a:cubicBezTo>
                  <a:pt x="291068" y="1568026"/>
                  <a:pt x="290918" y="1563959"/>
                  <a:pt x="290769" y="1559892"/>
                </a:cubicBezTo>
                <a:lnTo>
                  <a:pt x="286092" y="1560599"/>
                </a:lnTo>
                <a:cubicBezTo>
                  <a:pt x="140785" y="1560599"/>
                  <a:pt x="22989" y="1442803"/>
                  <a:pt x="22989" y="1297495"/>
                </a:cubicBezTo>
                <a:cubicBezTo>
                  <a:pt x="22989" y="1261168"/>
                  <a:pt x="30351" y="1226561"/>
                  <a:pt x="43665" y="1195084"/>
                </a:cubicBezTo>
                <a:lnTo>
                  <a:pt x="85218" y="1133451"/>
                </a:lnTo>
                <a:lnTo>
                  <a:pt x="76441" y="1123753"/>
                </a:lnTo>
                <a:cubicBezTo>
                  <a:pt x="62558" y="1100558"/>
                  <a:pt x="53234" y="1074394"/>
                  <a:pt x="49752" y="1046220"/>
                </a:cubicBezTo>
                <a:cubicBezTo>
                  <a:pt x="42286" y="986149"/>
                  <a:pt x="63123" y="926077"/>
                  <a:pt x="106577" y="881955"/>
                </a:cubicBezTo>
                <a:cubicBezTo>
                  <a:pt x="3957" y="824328"/>
                  <a:pt x="-30584" y="697898"/>
                  <a:pt x="29584" y="599525"/>
                </a:cubicBezTo>
                <a:cubicBezTo>
                  <a:pt x="64237" y="542830"/>
                  <a:pt x="125074" y="505343"/>
                  <a:pt x="193376" y="498591"/>
                </a:cubicBezTo>
                <a:lnTo>
                  <a:pt x="195270" y="493934"/>
                </a:lnTo>
                <a:cubicBezTo>
                  <a:pt x="170311" y="319307"/>
                  <a:pt x="298670" y="158650"/>
                  <a:pt x="481960" y="134902"/>
                </a:cubicBezTo>
                <a:cubicBezTo>
                  <a:pt x="556280" y="125238"/>
                  <a:pt x="631824" y="139558"/>
                  <a:pt x="696449" y="175648"/>
                </a:cubicBezTo>
                <a:cubicBezTo>
                  <a:pt x="764975" y="52710"/>
                  <a:pt x="925201" y="5911"/>
                  <a:pt x="1054228" y="71221"/>
                </a:cubicBezTo>
                <a:lnTo>
                  <a:pt x="1095110" y="99852"/>
                </a:lnTo>
                <a:lnTo>
                  <a:pt x="1168562" y="49656"/>
                </a:lnTo>
                <a:cubicBezTo>
                  <a:pt x="1211278" y="14793"/>
                  <a:pt x="1266920" y="-2950"/>
                  <a:pt x="1323063" y="401"/>
                </a:cubicBezTo>
                <a:close/>
              </a:path>
            </a:pathLst>
          </a:custGeom>
          <a:solidFill>
            <a:srgbClr val="DEEBF7"/>
          </a:solidFill>
          <a:ln w="25400">
            <a:solidFill>
              <a:srgbClr val="49647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grpSp>
        <p:nvGrpSpPr>
          <p:cNvPr id="60" name="グループ化 59">
            <a:extLst>
              <a:ext uri="{FF2B5EF4-FFF2-40B4-BE49-F238E27FC236}">
                <a16:creationId xmlns:a16="http://schemas.microsoft.com/office/drawing/2014/main" id="{B7CB5513-A188-40B0-B58C-F69AEBC8C76C}"/>
              </a:ext>
            </a:extLst>
          </p:cNvPr>
          <p:cNvGrpSpPr/>
          <p:nvPr/>
        </p:nvGrpSpPr>
        <p:grpSpPr>
          <a:xfrm rot="20945392">
            <a:off x="5458253" y="7525037"/>
            <a:ext cx="1195841" cy="369332"/>
            <a:chOff x="5092520" y="7997008"/>
            <a:chExt cx="1195841" cy="369332"/>
          </a:xfrm>
        </p:grpSpPr>
        <p:sp>
          <p:nvSpPr>
            <p:cNvPr id="61" name="テキスト ボックス 60">
              <a:extLst>
                <a:ext uri="{FF2B5EF4-FFF2-40B4-BE49-F238E27FC236}">
                  <a16:creationId xmlns:a16="http://schemas.microsoft.com/office/drawing/2014/main" id="{55B18A94-99E4-48FE-A665-1E1E5F2104B9}"/>
                </a:ext>
              </a:extLst>
            </p:cNvPr>
            <p:cNvSpPr txBox="1"/>
            <p:nvPr/>
          </p:nvSpPr>
          <p:spPr>
            <a:xfrm>
              <a:off x="5092520" y="7997008"/>
              <a:ext cx="1195841" cy="369332"/>
            </a:xfrm>
            <a:prstGeom prst="rect">
              <a:avLst/>
            </a:prstGeom>
            <a:noFill/>
          </p:spPr>
          <p:txBody>
            <a:bodyPr wrap="none" lIns="0" tIns="0" rIns="0" bIns="0" rtlCol="0" anchor="ctr" anchorCtr="0">
              <a:spAutoFit/>
            </a:bodyPr>
            <a:lstStyle/>
            <a:p>
              <a:pPr algn="ctr"/>
              <a:r>
                <a:rPr lang="ja-JP" altLang="en-US" sz="1200" dirty="0">
                  <a:ln w="38100">
                    <a:solidFill>
                      <a:srgbClr val="DEEBF7"/>
                    </a:solidFill>
                  </a:ln>
                  <a:solidFill>
                    <a:schemeClr val="accent1">
                      <a:lumMod val="20000"/>
                      <a:lumOff val="80000"/>
                    </a:schemeClr>
                  </a:solidFill>
                  <a:latin typeface="HGP創英角ｺﾞｼｯｸUB" panose="020B0900000000000000" pitchFamily="50" charset="-128"/>
                  <a:ea typeface="HGP創英角ｺﾞｼｯｸUB" panose="020B0900000000000000" pitchFamily="50" charset="-128"/>
                </a:rPr>
                <a:t>積極的</a:t>
              </a:r>
              <a:r>
                <a:rPr kumimoji="1" lang="ja-JP" altLang="en-US" sz="1200" dirty="0">
                  <a:ln w="38100">
                    <a:solidFill>
                      <a:srgbClr val="DEEBF7"/>
                    </a:solidFill>
                  </a:ln>
                  <a:solidFill>
                    <a:schemeClr val="accent1">
                      <a:lumMod val="20000"/>
                      <a:lumOff val="80000"/>
                    </a:schemeClr>
                  </a:solidFill>
                  <a:latin typeface="HGP創英角ｺﾞｼｯｸUB" panose="020B0900000000000000" pitchFamily="50" charset="-128"/>
                  <a:ea typeface="HGP創英角ｺﾞｼｯｸUB" panose="020B0900000000000000" pitchFamily="50" charset="-128"/>
                </a:rPr>
                <a:t>に</a:t>
              </a:r>
              <a:endParaRPr kumimoji="1" lang="en-US" altLang="ja-JP" sz="1200" dirty="0">
                <a:ln w="38100">
                  <a:solidFill>
                    <a:srgbClr val="DEEBF7"/>
                  </a:solidFill>
                </a:ln>
                <a:solidFill>
                  <a:schemeClr val="accent1">
                    <a:lumMod val="20000"/>
                    <a:lumOff val="80000"/>
                  </a:schemeClr>
                </a:solidFill>
                <a:latin typeface="HGP創英角ｺﾞｼｯｸUB" panose="020B0900000000000000" pitchFamily="50" charset="-128"/>
                <a:ea typeface="HGP創英角ｺﾞｼｯｸUB" panose="020B0900000000000000" pitchFamily="50" charset="-128"/>
              </a:endParaRPr>
            </a:p>
            <a:p>
              <a:pPr algn="ctr"/>
              <a:r>
                <a:rPr kumimoji="1" lang="ja-JP" altLang="en-US" sz="1200" dirty="0">
                  <a:ln w="38100">
                    <a:solidFill>
                      <a:srgbClr val="DEEBF7"/>
                    </a:solidFill>
                  </a:ln>
                  <a:solidFill>
                    <a:schemeClr val="accent1">
                      <a:lumMod val="20000"/>
                      <a:lumOff val="80000"/>
                    </a:schemeClr>
                  </a:solidFill>
                  <a:latin typeface="HGP創英角ｺﾞｼｯｸUB" panose="020B0900000000000000" pitchFamily="50" charset="-128"/>
                  <a:ea typeface="HGP創英角ｺﾞｼｯｸUB" panose="020B0900000000000000" pitchFamily="50" charset="-128"/>
                </a:rPr>
                <a:t>参加してみましょう</a:t>
              </a:r>
            </a:p>
          </p:txBody>
        </p:sp>
        <p:sp>
          <p:nvSpPr>
            <p:cNvPr id="62" name="テキスト ボックス 61">
              <a:extLst>
                <a:ext uri="{FF2B5EF4-FFF2-40B4-BE49-F238E27FC236}">
                  <a16:creationId xmlns:a16="http://schemas.microsoft.com/office/drawing/2014/main" id="{CEA68A78-0CF8-44CA-A8E7-7011945FE4FF}"/>
                </a:ext>
              </a:extLst>
            </p:cNvPr>
            <p:cNvSpPr txBox="1"/>
            <p:nvPr/>
          </p:nvSpPr>
          <p:spPr>
            <a:xfrm>
              <a:off x="5092520" y="7997008"/>
              <a:ext cx="1195841" cy="369332"/>
            </a:xfrm>
            <a:prstGeom prst="rect">
              <a:avLst/>
            </a:prstGeom>
            <a:noFill/>
          </p:spPr>
          <p:txBody>
            <a:bodyPr wrap="none" lIns="0" tIns="0" rIns="0" bIns="0" rtlCol="0" anchor="ctr" anchorCtr="0">
              <a:spAutoFit/>
            </a:bodyPr>
            <a:lstStyle/>
            <a:p>
              <a:pPr algn="ctr"/>
              <a:r>
                <a:rPr lang="ja-JP" altLang="en-US" sz="1200" dirty="0">
                  <a:solidFill>
                    <a:srgbClr val="49647F"/>
                  </a:solidFill>
                  <a:latin typeface="HGP創英角ｺﾞｼｯｸUB" panose="020B0900000000000000" pitchFamily="50" charset="-128"/>
                  <a:ea typeface="HGP創英角ｺﾞｼｯｸUB" panose="020B0900000000000000" pitchFamily="50" charset="-128"/>
                </a:rPr>
                <a:t>積極的</a:t>
              </a:r>
              <a:r>
                <a:rPr kumimoji="1" lang="ja-JP" altLang="en-US" sz="1200" dirty="0">
                  <a:solidFill>
                    <a:srgbClr val="49647F"/>
                  </a:solidFill>
                  <a:latin typeface="HGP創英角ｺﾞｼｯｸUB" panose="020B0900000000000000" pitchFamily="50" charset="-128"/>
                  <a:ea typeface="HGP創英角ｺﾞｼｯｸUB" panose="020B0900000000000000" pitchFamily="50" charset="-128"/>
                </a:rPr>
                <a:t>に</a:t>
              </a:r>
              <a:endParaRPr kumimoji="1" lang="en-US" altLang="ja-JP" sz="1200" dirty="0">
                <a:solidFill>
                  <a:srgbClr val="49647F"/>
                </a:solidFill>
                <a:latin typeface="HGP創英角ｺﾞｼｯｸUB" panose="020B0900000000000000" pitchFamily="50" charset="-128"/>
                <a:ea typeface="HGP創英角ｺﾞｼｯｸUB" panose="020B0900000000000000" pitchFamily="50" charset="-128"/>
              </a:endParaRPr>
            </a:p>
            <a:p>
              <a:pPr algn="ctr"/>
              <a:r>
                <a:rPr kumimoji="1" lang="ja-JP" altLang="en-US" sz="1200" dirty="0">
                  <a:solidFill>
                    <a:srgbClr val="49647F"/>
                  </a:solidFill>
                  <a:latin typeface="HGP創英角ｺﾞｼｯｸUB" panose="020B0900000000000000" pitchFamily="50" charset="-128"/>
                  <a:ea typeface="HGP創英角ｺﾞｼｯｸUB" panose="020B0900000000000000" pitchFamily="50" charset="-128"/>
                </a:rPr>
                <a:t>参加してみましょう</a:t>
              </a:r>
            </a:p>
          </p:txBody>
        </p:sp>
      </p:grpSp>
      <p:pic>
        <p:nvPicPr>
          <p:cNvPr id="63" name="図 62">
            <a:extLst>
              <a:ext uri="{FF2B5EF4-FFF2-40B4-BE49-F238E27FC236}">
                <a16:creationId xmlns:a16="http://schemas.microsoft.com/office/drawing/2014/main" id="{F90DB1AF-05F5-4C2F-948A-7D0915A519CA}"/>
              </a:ext>
            </a:extLst>
          </p:cNvPr>
          <p:cNvPicPr>
            <a:picLocks noChangeAspect="1"/>
          </p:cNvPicPr>
          <p:nvPr/>
        </p:nvPicPr>
        <p:blipFill rotWithShape="1">
          <a:blip r:embed="rId6"/>
          <a:srcRect l="-1" t="10695" r="7996" b="19726"/>
          <a:stretch/>
        </p:blipFill>
        <p:spPr>
          <a:xfrm>
            <a:off x="341853" y="1467900"/>
            <a:ext cx="3479969" cy="1756115"/>
          </a:xfrm>
          <a:prstGeom prst="rect">
            <a:avLst/>
          </a:prstGeom>
        </p:spPr>
      </p:pic>
      <p:sp>
        <p:nvSpPr>
          <p:cNvPr id="64" name="テキスト ボックス 26">
            <a:extLst>
              <a:ext uri="{FF2B5EF4-FFF2-40B4-BE49-F238E27FC236}">
                <a16:creationId xmlns:a16="http://schemas.microsoft.com/office/drawing/2014/main" id="{CB56FFAE-FDAF-4516-8C81-31F0780B834A}"/>
              </a:ext>
            </a:extLst>
          </p:cNvPr>
          <p:cNvSpPr txBox="1"/>
          <p:nvPr/>
        </p:nvSpPr>
        <p:spPr>
          <a:xfrm>
            <a:off x="3160449" y="3167187"/>
            <a:ext cx="748923" cy="21544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ja-JP" altLang="en-US" sz="800" dirty="0">
                <a:latin typeface="ＭＳ Ｐゴシック" panose="020B0600070205080204" pitchFamily="50" charset="-128"/>
                <a:ea typeface="ＭＳ Ｐゴシック" panose="020B0600070205080204" pitchFamily="50" charset="-128"/>
              </a:rPr>
              <a:t>写真：豊岡市</a:t>
            </a:r>
          </a:p>
        </p:txBody>
      </p:sp>
      <p:sp>
        <p:nvSpPr>
          <p:cNvPr id="66" name="テキスト ボックス 65">
            <a:extLst>
              <a:ext uri="{FF2B5EF4-FFF2-40B4-BE49-F238E27FC236}">
                <a16:creationId xmlns:a16="http://schemas.microsoft.com/office/drawing/2014/main" id="{D1DE44CC-53B5-4ABD-9564-3ED2D4BEFAA8}"/>
              </a:ext>
            </a:extLst>
          </p:cNvPr>
          <p:cNvSpPr txBox="1"/>
          <p:nvPr/>
        </p:nvSpPr>
        <p:spPr>
          <a:xfrm>
            <a:off x="4293190" y="1748109"/>
            <a:ext cx="269285" cy="107722"/>
          </a:xfrm>
          <a:prstGeom prst="rect">
            <a:avLst/>
          </a:prstGeom>
          <a:noFill/>
        </p:spPr>
        <p:txBody>
          <a:bodyPr wrap="squar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ja-JP" altLang="en-US" sz="700" spc="-150" dirty="0">
                <a:solidFill>
                  <a:prstClr val="black"/>
                </a:solidFill>
                <a:latin typeface="ＭＳ Ｐ明朝" panose="02020600040205080304" pitchFamily="18" charset="-128"/>
                <a:ea typeface="ＭＳ Ｐ明朝" panose="02020600040205080304" pitchFamily="18" charset="-128"/>
              </a:rPr>
              <a:t>ひ　なん</a:t>
            </a:r>
            <a:endParaRPr kumimoji="1" lang="ja-JP" altLang="en-US" sz="700" b="0" i="0" u="none" strike="noStrike" kern="1200" cap="none" spc="-15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endParaRPr>
          </a:p>
        </p:txBody>
      </p:sp>
      <p:sp>
        <p:nvSpPr>
          <p:cNvPr id="67" name="テキスト ボックス 66">
            <a:extLst>
              <a:ext uri="{FF2B5EF4-FFF2-40B4-BE49-F238E27FC236}">
                <a16:creationId xmlns:a16="http://schemas.microsoft.com/office/drawing/2014/main" id="{3FB0B17F-4B4B-42AA-B645-B9D2666DCFC2}"/>
              </a:ext>
            </a:extLst>
          </p:cNvPr>
          <p:cNvSpPr txBox="1"/>
          <p:nvPr/>
        </p:nvSpPr>
        <p:spPr>
          <a:xfrm>
            <a:off x="6118215" y="1486385"/>
            <a:ext cx="408185" cy="107722"/>
          </a:xfrm>
          <a:prstGeom prst="rect">
            <a:avLst/>
          </a:prstGeom>
          <a:noFill/>
        </p:spPr>
        <p:txBody>
          <a:bodyPr wrap="squar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ja-JP" altLang="en-US" sz="700" spc="-150" dirty="0">
                <a:solidFill>
                  <a:prstClr val="black"/>
                </a:solidFill>
                <a:latin typeface="ＭＳ Ｐ明朝" panose="02020600040205080304" pitchFamily="18" charset="-128"/>
                <a:ea typeface="ＭＳ Ｐ明朝" panose="02020600040205080304" pitchFamily="18" charset="-128"/>
              </a:rPr>
              <a:t>ひ　なんじょ</a:t>
            </a:r>
            <a:endParaRPr lang="en-US" altLang="ja-JP" sz="700" spc="-150" dirty="0">
              <a:solidFill>
                <a:prstClr val="black"/>
              </a:solidFill>
              <a:latin typeface="ＭＳ Ｐ明朝" panose="02020600040205080304" pitchFamily="18" charset="-128"/>
              <a:ea typeface="ＭＳ Ｐ明朝" panose="02020600040205080304" pitchFamily="18" charset="-128"/>
            </a:endParaRPr>
          </a:p>
        </p:txBody>
      </p:sp>
      <p:sp>
        <p:nvSpPr>
          <p:cNvPr id="68" name="テキスト ボックス 67">
            <a:extLst>
              <a:ext uri="{FF2B5EF4-FFF2-40B4-BE49-F238E27FC236}">
                <a16:creationId xmlns:a16="http://schemas.microsoft.com/office/drawing/2014/main" id="{D6A1E143-1AA7-4636-9001-D04057D91EC7}"/>
              </a:ext>
            </a:extLst>
          </p:cNvPr>
          <p:cNvSpPr txBox="1"/>
          <p:nvPr/>
        </p:nvSpPr>
        <p:spPr>
          <a:xfrm>
            <a:off x="4633177" y="2268286"/>
            <a:ext cx="408185" cy="107722"/>
          </a:xfrm>
          <a:prstGeom prst="rect">
            <a:avLst/>
          </a:prstGeom>
          <a:noFill/>
        </p:spPr>
        <p:txBody>
          <a:bodyPr wrap="squar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ja-JP" altLang="en-US" sz="700" spc="-150" dirty="0">
                <a:solidFill>
                  <a:prstClr val="black"/>
                </a:solidFill>
                <a:latin typeface="ＭＳ Ｐ明朝" panose="02020600040205080304" pitchFamily="18" charset="-128"/>
                <a:ea typeface="ＭＳ Ｐ明朝" panose="02020600040205080304" pitchFamily="18" charset="-128"/>
              </a:rPr>
              <a:t>ひ　なんじょ</a:t>
            </a:r>
            <a:endParaRPr lang="en-US" altLang="ja-JP" sz="700" spc="-150" dirty="0">
              <a:solidFill>
                <a:prstClr val="black"/>
              </a:solidFill>
              <a:latin typeface="ＭＳ Ｐ明朝" panose="02020600040205080304" pitchFamily="18" charset="-128"/>
              <a:ea typeface="ＭＳ Ｐ明朝" panose="02020600040205080304" pitchFamily="18" charset="-128"/>
            </a:endParaRPr>
          </a:p>
        </p:txBody>
      </p:sp>
      <p:sp>
        <p:nvSpPr>
          <p:cNvPr id="69" name="テキスト ボックス 68">
            <a:extLst>
              <a:ext uri="{FF2B5EF4-FFF2-40B4-BE49-F238E27FC236}">
                <a16:creationId xmlns:a16="http://schemas.microsoft.com/office/drawing/2014/main" id="{636E3263-8BAC-47BC-9D76-A8DD051A923C}"/>
              </a:ext>
            </a:extLst>
          </p:cNvPr>
          <p:cNvSpPr txBox="1"/>
          <p:nvPr/>
        </p:nvSpPr>
        <p:spPr>
          <a:xfrm>
            <a:off x="486047" y="3359429"/>
            <a:ext cx="408185" cy="107722"/>
          </a:xfrm>
          <a:prstGeom prst="rect">
            <a:avLst/>
          </a:prstGeom>
          <a:noFill/>
        </p:spPr>
        <p:txBody>
          <a:bodyPr wrap="squar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ja-JP" altLang="en-US" sz="700" spc="-150" dirty="0">
                <a:solidFill>
                  <a:prstClr val="black"/>
                </a:solidFill>
                <a:latin typeface="ＭＳ Ｐ明朝" panose="02020600040205080304" pitchFamily="18" charset="-128"/>
                <a:ea typeface="ＭＳ Ｐ明朝" panose="02020600040205080304" pitchFamily="18" charset="-128"/>
              </a:rPr>
              <a:t>ひ　なんじょ</a:t>
            </a:r>
            <a:endParaRPr lang="en-US" altLang="ja-JP" sz="700" spc="-150" dirty="0">
              <a:solidFill>
                <a:prstClr val="black"/>
              </a:solidFill>
              <a:latin typeface="ＭＳ Ｐ明朝" panose="02020600040205080304" pitchFamily="18" charset="-128"/>
              <a:ea typeface="ＭＳ Ｐ明朝" panose="02020600040205080304" pitchFamily="18" charset="-128"/>
            </a:endParaRPr>
          </a:p>
        </p:txBody>
      </p:sp>
      <p:sp>
        <p:nvSpPr>
          <p:cNvPr id="70" name="テキスト ボックス 69">
            <a:extLst>
              <a:ext uri="{FF2B5EF4-FFF2-40B4-BE49-F238E27FC236}">
                <a16:creationId xmlns:a16="http://schemas.microsoft.com/office/drawing/2014/main" id="{0CF11FE0-AE00-4D97-A144-E168A05DFD77}"/>
              </a:ext>
            </a:extLst>
          </p:cNvPr>
          <p:cNvSpPr txBox="1"/>
          <p:nvPr/>
        </p:nvSpPr>
        <p:spPr>
          <a:xfrm>
            <a:off x="1798851" y="3359429"/>
            <a:ext cx="246247" cy="107722"/>
          </a:xfrm>
          <a:prstGeom prst="rect">
            <a:avLst/>
          </a:prstGeom>
          <a:noFill/>
        </p:spPr>
        <p:txBody>
          <a:bodyPr wrap="squar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ja-JP" altLang="en-US" sz="700" spc="-150" dirty="0">
                <a:solidFill>
                  <a:prstClr val="black"/>
                </a:solidFill>
                <a:latin typeface="ＭＳ Ｐ明朝" panose="02020600040205080304" pitchFamily="18" charset="-128"/>
                <a:ea typeface="ＭＳ Ｐ明朝" panose="02020600040205080304" pitchFamily="18" charset="-128"/>
              </a:rPr>
              <a:t>ふだん</a:t>
            </a:r>
            <a:endParaRPr kumimoji="1" lang="ja-JP" altLang="en-US" sz="700" b="0" i="0" u="none" strike="noStrike" kern="1200" cap="none" spc="-15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endParaRPr>
          </a:p>
        </p:txBody>
      </p:sp>
      <p:sp>
        <p:nvSpPr>
          <p:cNvPr id="79" name="テキスト ボックス 78">
            <a:extLst>
              <a:ext uri="{FF2B5EF4-FFF2-40B4-BE49-F238E27FC236}">
                <a16:creationId xmlns:a16="http://schemas.microsoft.com/office/drawing/2014/main" id="{5C3F8968-E87C-4CBD-B2B5-09DC782ADE0F}"/>
              </a:ext>
            </a:extLst>
          </p:cNvPr>
          <p:cNvSpPr txBox="1"/>
          <p:nvPr/>
        </p:nvSpPr>
        <p:spPr>
          <a:xfrm>
            <a:off x="1829559" y="6630283"/>
            <a:ext cx="251621" cy="107722"/>
          </a:xfrm>
          <a:prstGeom prst="rect">
            <a:avLst/>
          </a:prstGeom>
          <a:noFill/>
        </p:spPr>
        <p:txBody>
          <a:bodyPr wrap="squar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ja-JP" altLang="en-US" sz="700" spc="-150" dirty="0">
                <a:latin typeface="HGP創英角ｺﾞｼｯｸUB" panose="020B0900000000000000" pitchFamily="50" charset="-128"/>
                <a:ea typeface="HGP創英角ｺﾞｼｯｸUB" panose="020B0900000000000000" pitchFamily="50" charset="-128"/>
              </a:rPr>
              <a:t>ふ</a:t>
            </a:r>
            <a:r>
              <a:rPr kumimoji="1" lang="ja-JP" altLang="en-US" sz="700" b="0" i="0" u="none" strike="noStrike" kern="1200" cap="none" spc="-150" normalizeH="0" baseline="0" noProof="0" dirty="0">
                <a:ln>
                  <a:noFill/>
                </a:ln>
                <a:effectLst/>
                <a:uLnTx/>
                <a:uFillTx/>
                <a:latin typeface="HGP創英角ｺﾞｼｯｸUB" panose="020B0900000000000000" pitchFamily="50" charset="-128"/>
                <a:ea typeface="HGP創英角ｺﾞｼｯｸUB" panose="020B0900000000000000" pitchFamily="50" charset="-128"/>
              </a:rPr>
              <a:t>　だん</a:t>
            </a:r>
          </a:p>
        </p:txBody>
      </p:sp>
      <p:sp>
        <p:nvSpPr>
          <p:cNvPr id="85" name="テキスト ボックス 84">
            <a:extLst>
              <a:ext uri="{FF2B5EF4-FFF2-40B4-BE49-F238E27FC236}">
                <a16:creationId xmlns:a16="http://schemas.microsoft.com/office/drawing/2014/main" id="{F8BDE03D-FFE2-4EA3-B518-C9E5B75CA46D}"/>
              </a:ext>
            </a:extLst>
          </p:cNvPr>
          <p:cNvSpPr txBox="1"/>
          <p:nvPr/>
        </p:nvSpPr>
        <p:spPr>
          <a:xfrm>
            <a:off x="1167880" y="8449595"/>
            <a:ext cx="270561" cy="107722"/>
          </a:xfrm>
          <a:prstGeom prst="rect">
            <a:avLst/>
          </a:prstGeom>
          <a:noFill/>
        </p:spPr>
        <p:txBody>
          <a:bodyPr wrap="squar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ja-JP" altLang="en-US" sz="700" spc="-150" dirty="0">
                <a:solidFill>
                  <a:prstClr val="black"/>
                </a:solidFill>
                <a:latin typeface="ＭＳ Ｐ明朝" panose="02020600040205080304" pitchFamily="18" charset="-128"/>
                <a:ea typeface="ＭＳ Ｐ明朝" panose="02020600040205080304" pitchFamily="18" charset="-128"/>
              </a:rPr>
              <a:t>いっしょ</a:t>
            </a:r>
            <a:endParaRPr kumimoji="1" lang="ja-JP" altLang="en-US" sz="700" b="0" i="0" u="none" strike="noStrike" kern="1200" cap="none" spc="-15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endParaRPr>
          </a:p>
        </p:txBody>
      </p:sp>
      <p:sp>
        <p:nvSpPr>
          <p:cNvPr id="86" name="テキスト ボックス 85">
            <a:extLst>
              <a:ext uri="{FF2B5EF4-FFF2-40B4-BE49-F238E27FC236}">
                <a16:creationId xmlns:a16="http://schemas.microsoft.com/office/drawing/2014/main" id="{C120849F-B6CD-48EE-81EE-6D7913582438}"/>
              </a:ext>
            </a:extLst>
          </p:cNvPr>
          <p:cNvSpPr txBox="1"/>
          <p:nvPr/>
        </p:nvSpPr>
        <p:spPr>
          <a:xfrm>
            <a:off x="2672443" y="8746490"/>
            <a:ext cx="270561" cy="107722"/>
          </a:xfrm>
          <a:prstGeom prst="rect">
            <a:avLst/>
          </a:prstGeom>
          <a:noFill/>
        </p:spPr>
        <p:txBody>
          <a:bodyPr wrap="squar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150" normalizeH="0" baseline="0" noProof="0" dirty="0">
                <a:ln>
                  <a:noFill/>
                </a:ln>
                <a:solidFill>
                  <a:srgbClr val="49647F"/>
                </a:solidFill>
                <a:effectLst/>
                <a:uLnTx/>
                <a:uFillTx/>
                <a:latin typeface="+mj-ea"/>
                <a:ea typeface="+mj-ea"/>
              </a:rPr>
              <a:t>ひ　なん</a:t>
            </a:r>
          </a:p>
        </p:txBody>
      </p:sp>
      <p:sp>
        <p:nvSpPr>
          <p:cNvPr id="87" name="テキスト ボックス 86">
            <a:extLst>
              <a:ext uri="{FF2B5EF4-FFF2-40B4-BE49-F238E27FC236}">
                <a16:creationId xmlns:a16="http://schemas.microsoft.com/office/drawing/2014/main" id="{2AEC4F93-7961-4204-97CA-4EFB78C6D7D9}"/>
              </a:ext>
            </a:extLst>
          </p:cNvPr>
          <p:cNvSpPr txBox="1"/>
          <p:nvPr/>
        </p:nvSpPr>
        <p:spPr>
          <a:xfrm>
            <a:off x="1032600" y="8746490"/>
            <a:ext cx="270561" cy="107722"/>
          </a:xfrm>
          <a:prstGeom prst="rect">
            <a:avLst/>
          </a:prstGeom>
          <a:noFill/>
        </p:spPr>
        <p:txBody>
          <a:bodyPr wrap="squar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150" normalizeH="0" baseline="0" noProof="0" dirty="0">
                <a:ln>
                  <a:noFill/>
                </a:ln>
                <a:solidFill>
                  <a:srgbClr val="49647F"/>
                </a:solidFill>
                <a:effectLst/>
                <a:uLnTx/>
                <a:uFillTx/>
                <a:latin typeface="+mj-ea"/>
                <a:ea typeface="+mj-ea"/>
              </a:rPr>
              <a:t>ひ　なん</a:t>
            </a:r>
          </a:p>
        </p:txBody>
      </p:sp>
      <p:sp>
        <p:nvSpPr>
          <p:cNvPr id="92" name="テキスト ボックス 91">
            <a:extLst>
              <a:ext uri="{FF2B5EF4-FFF2-40B4-BE49-F238E27FC236}">
                <a16:creationId xmlns:a16="http://schemas.microsoft.com/office/drawing/2014/main" id="{8C5E4F65-4725-4ACC-9F95-8D733873460F}"/>
              </a:ext>
            </a:extLst>
          </p:cNvPr>
          <p:cNvSpPr txBox="1"/>
          <p:nvPr/>
        </p:nvSpPr>
        <p:spPr>
          <a:xfrm>
            <a:off x="1519211" y="182013"/>
            <a:ext cx="60470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300" dirty="0">
                <a:latin typeface="HGP創英角ｺﾞｼｯｸUB" panose="020B0900000000000000" pitchFamily="50" charset="-128"/>
                <a:ea typeface="HGP創英角ｺﾞｼｯｸUB" panose="020B0900000000000000" pitchFamily="50" charset="-128"/>
              </a:rPr>
              <a:t>わたしたちが考え・できること　</a:t>
            </a:r>
            <a:r>
              <a:rPr lang="ja-JP" altLang="en-US" sz="1300" noProof="0" dirty="0">
                <a:latin typeface="HGP創英角ｺﾞｼｯｸUB" panose="020B0900000000000000" pitchFamily="50" charset="-128"/>
                <a:ea typeface="HGP創英角ｺﾞｼｯｸUB" panose="020B0900000000000000" pitchFamily="50" charset="-128"/>
              </a:rPr>
              <a:t>　　         </a:t>
            </a:r>
            <a:r>
              <a:rPr lang="ja-JP" altLang="en-US" sz="2400" dirty="0">
                <a:latin typeface="HGP創英角ｺﾞｼｯｸUB" panose="020B0900000000000000" pitchFamily="50" charset="-128"/>
                <a:ea typeface="HGP創英角ｺﾞｼｯｸUB" panose="020B0900000000000000" pitchFamily="50" charset="-128"/>
              </a:rPr>
              <a:t>避難所での生活</a:t>
            </a:r>
            <a:endParaRPr kumimoji="1" lang="ja-JP" altLang="en-US" sz="3000" b="0" i="0" u="none" strike="noStrike" kern="1200" cap="none" spc="0" normalizeH="0" baseline="0" noProof="0" dirty="0">
              <a:ln>
                <a:noFill/>
              </a:ln>
              <a:effectLst/>
              <a:uLnTx/>
              <a:uFillTx/>
              <a:latin typeface="HGP創英角ｺﾞｼｯｸUB" panose="020B0900000000000000" pitchFamily="50" charset="-128"/>
              <a:ea typeface="HGP創英角ｺﾞｼｯｸUB" panose="020B0900000000000000" pitchFamily="50" charset="-128"/>
            </a:endParaRPr>
          </a:p>
        </p:txBody>
      </p:sp>
      <p:sp>
        <p:nvSpPr>
          <p:cNvPr id="93" name="テキスト ボックス 92">
            <a:extLst>
              <a:ext uri="{FF2B5EF4-FFF2-40B4-BE49-F238E27FC236}">
                <a16:creationId xmlns:a16="http://schemas.microsoft.com/office/drawing/2014/main" id="{70661516-7061-4765-A268-2CA69530CD60}"/>
              </a:ext>
            </a:extLst>
          </p:cNvPr>
          <p:cNvSpPr txBox="1"/>
          <p:nvPr/>
        </p:nvSpPr>
        <p:spPr>
          <a:xfrm>
            <a:off x="1877828" y="4738497"/>
            <a:ext cx="4980172" cy="540597"/>
          </a:xfrm>
          <a:prstGeom prst="rect">
            <a:avLst/>
          </a:prstGeom>
          <a:noFill/>
        </p:spPr>
        <p:txBody>
          <a:bodyPr wrap="square" rtlCol="0">
            <a:spAutoFit/>
          </a:bodyPr>
          <a:lstStyle/>
          <a:p>
            <a:pPr>
              <a:lnSpc>
                <a:spcPct val="120000"/>
              </a:lnSpc>
            </a:pPr>
            <a:r>
              <a:rPr lang="ja-JP" altLang="en-US" sz="1300" dirty="0">
                <a:effectLst>
                  <a:glow rad="63500">
                    <a:schemeClr val="bg1"/>
                  </a:glow>
                </a:effectLst>
                <a:latin typeface="HGP創英角ｺﾞｼｯｸUB" panose="020B0900000000000000" pitchFamily="50" charset="-128"/>
                <a:ea typeface="HGP創英角ｺﾞｼｯｸUB" panose="020B0900000000000000" pitchFamily="50" charset="-128"/>
              </a:rPr>
              <a:t>普段から地域の活動に参加することで、地域にどんな人がいるか、</a:t>
            </a:r>
            <a:endParaRPr lang="en-US" altLang="ja-JP" sz="1300" dirty="0">
              <a:effectLst>
                <a:glow rad="63500">
                  <a:schemeClr val="bg1"/>
                </a:glow>
              </a:effectLst>
              <a:latin typeface="HGP創英角ｺﾞｼｯｸUB" panose="020B0900000000000000" pitchFamily="50" charset="-128"/>
              <a:ea typeface="HGP創英角ｺﾞｼｯｸUB" panose="020B0900000000000000" pitchFamily="50" charset="-128"/>
            </a:endParaRPr>
          </a:p>
          <a:p>
            <a:pPr>
              <a:lnSpc>
                <a:spcPct val="120000"/>
              </a:lnSpc>
            </a:pPr>
            <a:r>
              <a:rPr lang="ja-JP" altLang="en-US" sz="1300" dirty="0">
                <a:effectLst>
                  <a:glow rad="63500">
                    <a:schemeClr val="bg1"/>
                  </a:glow>
                </a:effectLst>
                <a:latin typeface="HGP創英角ｺﾞｼｯｸUB" panose="020B0900000000000000" pitchFamily="50" charset="-128"/>
                <a:ea typeface="HGP創英角ｺﾞｼｯｸUB" panose="020B0900000000000000" pitchFamily="50" charset="-128"/>
              </a:rPr>
              <a:t>避難所で誰が何に困っているか気づくことができるかもしれません。</a:t>
            </a:r>
            <a:endParaRPr kumimoji="1" lang="ja-JP" altLang="en-US" sz="1300" dirty="0">
              <a:effectLst>
                <a:glow rad="63500">
                  <a:schemeClr val="bg1"/>
                </a:glow>
              </a:effectLst>
              <a:latin typeface="HGP創英角ｺﾞｼｯｸUB" panose="020B0900000000000000" pitchFamily="50" charset="-128"/>
              <a:ea typeface="HGP創英角ｺﾞｼｯｸUB" panose="020B0900000000000000" pitchFamily="50" charset="-128"/>
            </a:endParaRPr>
          </a:p>
        </p:txBody>
      </p:sp>
      <p:sp>
        <p:nvSpPr>
          <p:cNvPr id="94" name="テキスト ボックス 93">
            <a:extLst>
              <a:ext uri="{FF2B5EF4-FFF2-40B4-BE49-F238E27FC236}">
                <a16:creationId xmlns:a16="http://schemas.microsoft.com/office/drawing/2014/main" id="{A7087697-BA65-4BD4-ABEA-B166DC7F2E24}"/>
              </a:ext>
            </a:extLst>
          </p:cNvPr>
          <p:cNvSpPr txBox="1"/>
          <p:nvPr/>
        </p:nvSpPr>
        <p:spPr>
          <a:xfrm>
            <a:off x="4460362" y="143180"/>
            <a:ext cx="731302" cy="120161"/>
          </a:xfrm>
          <a:prstGeom prst="rect">
            <a:avLst/>
          </a:prstGeom>
          <a:noFill/>
        </p:spPr>
        <p:txBody>
          <a:bodyPr wrap="square" lIns="0" tIns="0" rIns="0" bIns="0" rtlCol="0">
            <a:spAutoFit/>
          </a:bodyPr>
          <a:lstStyle/>
          <a:p>
            <a:pPr algn="dist">
              <a:lnSpc>
                <a:spcPct val="130000"/>
              </a:lnSpc>
            </a:pPr>
            <a:r>
              <a:rPr lang="ja-JP" altLang="en-US" sz="700" spc="-150" dirty="0">
                <a:latin typeface="+mj-ea"/>
                <a:ea typeface="+mj-ea"/>
              </a:rPr>
              <a:t>ひ　なん　じょ</a:t>
            </a:r>
            <a:endParaRPr lang="en-US" altLang="ja-JP" sz="700" spc="-150" dirty="0">
              <a:latin typeface="+mj-ea"/>
              <a:ea typeface="+mj-ea"/>
            </a:endParaRPr>
          </a:p>
        </p:txBody>
      </p:sp>
      <p:sp>
        <p:nvSpPr>
          <p:cNvPr id="95" name="テキスト ボックス 94">
            <a:extLst>
              <a:ext uri="{FF2B5EF4-FFF2-40B4-BE49-F238E27FC236}">
                <a16:creationId xmlns:a16="http://schemas.microsoft.com/office/drawing/2014/main" id="{B14A90C9-AB84-461F-81AB-A027B9BA9384}"/>
              </a:ext>
            </a:extLst>
          </p:cNvPr>
          <p:cNvSpPr txBox="1"/>
          <p:nvPr/>
        </p:nvSpPr>
        <p:spPr>
          <a:xfrm>
            <a:off x="3440761" y="3359429"/>
            <a:ext cx="151194" cy="107722"/>
          </a:xfrm>
          <a:prstGeom prst="rect">
            <a:avLst/>
          </a:prstGeom>
          <a:noFill/>
        </p:spPr>
        <p:txBody>
          <a:bodyPr wrap="squar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ja-JP" altLang="en-US" sz="700" spc="-150" dirty="0">
                <a:solidFill>
                  <a:prstClr val="black"/>
                </a:solidFill>
                <a:latin typeface="ＭＳ Ｐ明朝" panose="02020600040205080304" pitchFamily="18" charset="-128"/>
                <a:ea typeface="ＭＳ Ｐ明朝" panose="02020600040205080304" pitchFamily="18" charset="-128"/>
              </a:rPr>
              <a:t>ちが</a:t>
            </a:r>
            <a:endParaRPr kumimoji="1" lang="ja-JP" altLang="en-US" sz="700" b="0" i="0" u="none" strike="noStrike" kern="1200" cap="none" spc="-15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endParaRPr>
          </a:p>
        </p:txBody>
      </p:sp>
      <p:sp>
        <p:nvSpPr>
          <p:cNvPr id="96" name="テキスト ボックス 95">
            <a:extLst>
              <a:ext uri="{FF2B5EF4-FFF2-40B4-BE49-F238E27FC236}">
                <a16:creationId xmlns:a16="http://schemas.microsoft.com/office/drawing/2014/main" id="{0ED79799-1C8A-4016-82BF-E678CAC5B66F}"/>
              </a:ext>
            </a:extLst>
          </p:cNvPr>
          <p:cNvSpPr txBox="1"/>
          <p:nvPr/>
        </p:nvSpPr>
        <p:spPr>
          <a:xfrm>
            <a:off x="5138813" y="3359429"/>
            <a:ext cx="246247" cy="107722"/>
          </a:xfrm>
          <a:prstGeom prst="rect">
            <a:avLst/>
          </a:prstGeom>
          <a:noFill/>
        </p:spPr>
        <p:txBody>
          <a:bodyPr wrap="squar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15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rPr>
              <a:t>が　まん</a:t>
            </a:r>
          </a:p>
        </p:txBody>
      </p:sp>
      <p:sp>
        <p:nvSpPr>
          <p:cNvPr id="74" name="テキスト ボックス 73">
            <a:extLst>
              <a:ext uri="{FF2B5EF4-FFF2-40B4-BE49-F238E27FC236}">
                <a16:creationId xmlns:a16="http://schemas.microsoft.com/office/drawing/2014/main" id="{7567B965-AFE7-44F7-8FE7-3141BE3A5DFF}"/>
              </a:ext>
            </a:extLst>
          </p:cNvPr>
          <p:cNvSpPr txBox="1"/>
          <p:nvPr/>
        </p:nvSpPr>
        <p:spPr>
          <a:xfrm>
            <a:off x="2007311" y="4725314"/>
            <a:ext cx="251621" cy="107722"/>
          </a:xfrm>
          <a:prstGeom prst="rect">
            <a:avLst/>
          </a:prstGeom>
          <a:noFill/>
        </p:spPr>
        <p:txBody>
          <a:bodyPr wrap="squar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150" normalizeH="0" baseline="0" noProof="0" dirty="0">
                <a:ln>
                  <a:noFill/>
                </a:ln>
                <a:effectLst/>
                <a:uLnTx/>
                <a:uFillTx/>
                <a:latin typeface="HGP創英角ｺﾞｼｯｸUB" panose="020B0900000000000000" pitchFamily="50" charset="-128"/>
                <a:ea typeface="HGP創英角ｺﾞｼｯｸUB" panose="020B0900000000000000" pitchFamily="50" charset="-128"/>
              </a:rPr>
              <a:t>ふ　だん</a:t>
            </a:r>
          </a:p>
        </p:txBody>
      </p:sp>
      <p:sp>
        <p:nvSpPr>
          <p:cNvPr id="76" name="テキスト ボックス 75">
            <a:extLst>
              <a:ext uri="{FF2B5EF4-FFF2-40B4-BE49-F238E27FC236}">
                <a16:creationId xmlns:a16="http://schemas.microsoft.com/office/drawing/2014/main" id="{3F02BF8C-4C11-40A0-8BB6-BE91D8C2A29C}"/>
              </a:ext>
            </a:extLst>
          </p:cNvPr>
          <p:cNvSpPr txBox="1"/>
          <p:nvPr/>
        </p:nvSpPr>
        <p:spPr>
          <a:xfrm>
            <a:off x="2021681" y="4963617"/>
            <a:ext cx="431007" cy="107722"/>
          </a:xfrm>
          <a:prstGeom prst="rect">
            <a:avLst/>
          </a:prstGeom>
          <a:noFill/>
        </p:spPr>
        <p:txBody>
          <a:bodyPr wrap="squar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150" normalizeH="0" baseline="0" noProof="0" dirty="0">
                <a:ln>
                  <a:noFill/>
                </a:ln>
                <a:effectLst/>
                <a:uLnTx/>
                <a:uFillTx/>
                <a:latin typeface="HGP創英角ｺﾞｼｯｸUB" panose="020B0900000000000000" pitchFamily="50" charset="-128"/>
                <a:ea typeface="HGP創英角ｺﾞｼｯｸUB" panose="020B0900000000000000" pitchFamily="50" charset="-128"/>
              </a:rPr>
              <a:t>ひ　なん　じょ</a:t>
            </a:r>
          </a:p>
        </p:txBody>
      </p:sp>
      <p:sp>
        <p:nvSpPr>
          <p:cNvPr id="97" name="テキスト ボックス 96">
            <a:extLst>
              <a:ext uri="{FF2B5EF4-FFF2-40B4-BE49-F238E27FC236}">
                <a16:creationId xmlns:a16="http://schemas.microsoft.com/office/drawing/2014/main" id="{6AC38E5A-CF1D-441B-9066-FAEB0FD72B5B}"/>
              </a:ext>
            </a:extLst>
          </p:cNvPr>
          <p:cNvSpPr txBox="1"/>
          <p:nvPr/>
        </p:nvSpPr>
        <p:spPr>
          <a:xfrm>
            <a:off x="2592281" y="4963617"/>
            <a:ext cx="167905" cy="107722"/>
          </a:xfrm>
          <a:prstGeom prst="rect">
            <a:avLst/>
          </a:prstGeom>
          <a:noFill/>
        </p:spPr>
        <p:txBody>
          <a:bodyPr wrap="squar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150" normalizeH="0" baseline="0" noProof="0" dirty="0">
                <a:ln>
                  <a:noFill/>
                </a:ln>
                <a:effectLst/>
                <a:uLnTx/>
                <a:uFillTx/>
                <a:latin typeface="HGP創英角ｺﾞｼｯｸUB" panose="020B0900000000000000" pitchFamily="50" charset="-128"/>
                <a:ea typeface="HGP創英角ｺﾞｼｯｸUB" panose="020B0900000000000000" pitchFamily="50" charset="-128"/>
              </a:rPr>
              <a:t>だれ</a:t>
            </a:r>
          </a:p>
        </p:txBody>
      </p:sp>
    </p:spTree>
    <p:extLst>
      <p:ext uri="{BB962C8B-B14F-4D97-AF65-F5344CB8AC3E}">
        <p14:creationId xmlns:p14="http://schemas.microsoft.com/office/powerpoint/2010/main" val="1830242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フリーフォーム: 図形 77">
            <a:extLst>
              <a:ext uri="{FF2B5EF4-FFF2-40B4-BE49-F238E27FC236}">
                <a16:creationId xmlns:a16="http://schemas.microsoft.com/office/drawing/2014/main" id="{9FC056D7-158C-4B3C-8513-E0B768341B13}"/>
              </a:ext>
            </a:extLst>
          </p:cNvPr>
          <p:cNvSpPr/>
          <p:nvPr/>
        </p:nvSpPr>
        <p:spPr>
          <a:xfrm rot="8803254">
            <a:off x="410895" y="-472828"/>
            <a:ext cx="3407970" cy="2440029"/>
          </a:xfrm>
          <a:custGeom>
            <a:avLst/>
            <a:gdLst>
              <a:gd name="connsiteX0" fmla="*/ 63622 w 3090653"/>
              <a:gd name="connsiteY0" fmla="*/ 678009 h 2185682"/>
              <a:gd name="connsiteX1" fmla="*/ 17062 w 3090653"/>
              <a:gd name="connsiteY1" fmla="*/ 504247 h 2185682"/>
              <a:gd name="connsiteX2" fmla="*/ 271458 w 3090653"/>
              <a:gd name="connsiteY2" fmla="*/ 63622 h 2185682"/>
              <a:gd name="connsiteX3" fmla="*/ 445219 w 3090653"/>
              <a:gd name="connsiteY3" fmla="*/ 17062 h 2185682"/>
              <a:gd name="connsiteX4" fmla="*/ 2733205 w 3090653"/>
              <a:gd name="connsiteY4" fmla="*/ 1338032 h 2185682"/>
              <a:gd name="connsiteX5" fmla="*/ 2781308 w 3090653"/>
              <a:gd name="connsiteY5" fmla="*/ 1051107 h 2185682"/>
              <a:gd name="connsiteX6" fmla="*/ 2839721 w 3090653"/>
              <a:gd name="connsiteY6" fmla="*/ 1399529 h 2185682"/>
              <a:gd name="connsiteX7" fmla="*/ 3027031 w 3090653"/>
              <a:gd name="connsiteY7" fmla="*/ 1507672 h 2185682"/>
              <a:gd name="connsiteX8" fmla="*/ 3073590 w 3090653"/>
              <a:gd name="connsiteY8" fmla="*/ 1681434 h 2185682"/>
              <a:gd name="connsiteX9" fmla="*/ 2819195 w 3090653"/>
              <a:gd name="connsiteY9" fmla="*/ 2122060 h 2185682"/>
              <a:gd name="connsiteX10" fmla="*/ 2645434 w 3090653"/>
              <a:gd name="connsiteY10" fmla="*/ 2168619 h 2185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90653" h="2185682">
                <a:moveTo>
                  <a:pt x="63622" y="678009"/>
                </a:moveTo>
                <a:cubicBezTo>
                  <a:pt x="2782" y="642883"/>
                  <a:pt x="-18064" y="565088"/>
                  <a:pt x="17062" y="504247"/>
                </a:cubicBezTo>
                <a:lnTo>
                  <a:pt x="271458" y="63622"/>
                </a:lnTo>
                <a:cubicBezTo>
                  <a:pt x="306584" y="2782"/>
                  <a:pt x="384379" y="-18064"/>
                  <a:pt x="445219" y="17062"/>
                </a:cubicBezTo>
                <a:lnTo>
                  <a:pt x="2733205" y="1338032"/>
                </a:lnTo>
                <a:lnTo>
                  <a:pt x="2781308" y="1051107"/>
                </a:lnTo>
                <a:lnTo>
                  <a:pt x="2839721" y="1399529"/>
                </a:lnTo>
                <a:lnTo>
                  <a:pt x="3027031" y="1507672"/>
                </a:lnTo>
                <a:cubicBezTo>
                  <a:pt x="3087871" y="1542798"/>
                  <a:pt x="3108716" y="1620594"/>
                  <a:pt x="3073590" y="1681434"/>
                </a:cubicBezTo>
                <a:lnTo>
                  <a:pt x="2819195" y="2122060"/>
                </a:lnTo>
                <a:cubicBezTo>
                  <a:pt x="2784069" y="2182900"/>
                  <a:pt x="2706274" y="2203745"/>
                  <a:pt x="2645434" y="2168619"/>
                </a:cubicBezTo>
                <a:close/>
              </a:path>
            </a:pathLst>
          </a:custGeom>
          <a:solidFill>
            <a:srgbClr val="49647F"/>
          </a:solidFill>
          <a:ln w="38100">
            <a:solidFill>
              <a:srgbClr val="49647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7" name="四角形: 角を丸くする 6">
            <a:extLst>
              <a:ext uri="{FF2B5EF4-FFF2-40B4-BE49-F238E27FC236}">
                <a16:creationId xmlns:a16="http://schemas.microsoft.com/office/drawing/2014/main" id="{11886621-5303-42EF-9740-2A6D13C9FBB7}"/>
              </a:ext>
            </a:extLst>
          </p:cNvPr>
          <p:cNvSpPr/>
          <p:nvPr/>
        </p:nvSpPr>
        <p:spPr>
          <a:xfrm>
            <a:off x="365760" y="1838101"/>
            <a:ext cx="6147645" cy="7396705"/>
          </a:xfrm>
          <a:prstGeom prst="roundRect">
            <a:avLst>
              <a:gd name="adj" fmla="val 0"/>
            </a:avLst>
          </a:prstGeom>
          <a:noFill/>
          <a:ln w="44450">
            <a:solidFill>
              <a:srgbClr val="DEEB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id="{B346087F-0EDF-404A-8641-B196ACE0F9CB}"/>
              </a:ext>
            </a:extLst>
          </p:cNvPr>
          <p:cNvGrpSpPr/>
          <p:nvPr/>
        </p:nvGrpSpPr>
        <p:grpSpPr>
          <a:xfrm>
            <a:off x="539615" y="1600000"/>
            <a:ext cx="5895515" cy="476202"/>
            <a:chOff x="539615" y="1133498"/>
            <a:chExt cx="5895515" cy="476202"/>
          </a:xfrm>
        </p:grpSpPr>
        <p:sp>
          <p:nvSpPr>
            <p:cNvPr id="18" name="フリーフォーム: 図形 17">
              <a:extLst>
                <a:ext uri="{FF2B5EF4-FFF2-40B4-BE49-F238E27FC236}">
                  <a16:creationId xmlns:a16="http://schemas.microsoft.com/office/drawing/2014/main" id="{5F3C5F1A-E3E8-44D0-96CF-7FDEAE061532}"/>
                </a:ext>
              </a:extLst>
            </p:cNvPr>
            <p:cNvSpPr/>
            <p:nvPr/>
          </p:nvSpPr>
          <p:spPr>
            <a:xfrm>
              <a:off x="539615" y="1133498"/>
              <a:ext cx="555682" cy="476202"/>
            </a:xfrm>
            <a:custGeom>
              <a:avLst/>
              <a:gdLst>
                <a:gd name="connsiteX0" fmla="*/ 255320 w 471150"/>
                <a:gd name="connsiteY0" fmla="*/ 0 h 403761"/>
                <a:gd name="connsiteX1" fmla="*/ 467035 w 471150"/>
                <a:gd name="connsiteY1" fmla="*/ 178014 h 403761"/>
                <a:gd name="connsiteX2" fmla="*/ 471150 w 471150"/>
                <a:gd name="connsiteY2" fmla="*/ 190004 h 403761"/>
                <a:gd name="connsiteX3" fmla="*/ 401930 w 471150"/>
                <a:gd name="connsiteY3" fmla="*/ 190004 h 403761"/>
                <a:gd name="connsiteX4" fmla="*/ 389951 w 471150"/>
                <a:gd name="connsiteY4" fmla="*/ 164166 h 403761"/>
                <a:gd name="connsiteX5" fmla="*/ 255320 w 471150"/>
                <a:gd name="connsiteY5" fmla="*/ 64923 h 403761"/>
                <a:gd name="connsiteX6" fmla="*/ 64923 w 471150"/>
                <a:gd name="connsiteY6" fmla="*/ 403761 h 403761"/>
                <a:gd name="connsiteX7" fmla="*/ 0 w 471150"/>
                <a:gd name="connsiteY7" fmla="*/ 403761 h 403761"/>
                <a:gd name="connsiteX8" fmla="*/ 255320 w 471150"/>
                <a:gd name="connsiteY8" fmla="*/ 0 h 40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150" h="403761">
                  <a:moveTo>
                    <a:pt x="255320" y="0"/>
                  </a:moveTo>
                  <a:cubicBezTo>
                    <a:pt x="343451" y="0"/>
                    <a:pt x="421152" y="70613"/>
                    <a:pt x="467035" y="178014"/>
                  </a:cubicBezTo>
                  <a:lnTo>
                    <a:pt x="471150" y="190004"/>
                  </a:lnTo>
                  <a:lnTo>
                    <a:pt x="401930" y="190004"/>
                  </a:lnTo>
                  <a:lnTo>
                    <a:pt x="389951" y="164166"/>
                  </a:lnTo>
                  <a:cubicBezTo>
                    <a:pt x="355496" y="102849"/>
                    <a:pt x="307897" y="64923"/>
                    <a:pt x="255320" y="64923"/>
                  </a:cubicBezTo>
                  <a:cubicBezTo>
                    <a:pt x="150167" y="64923"/>
                    <a:pt x="64923" y="216626"/>
                    <a:pt x="64923" y="403761"/>
                  </a:cubicBezTo>
                  <a:lnTo>
                    <a:pt x="0" y="403761"/>
                  </a:lnTo>
                  <a:cubicBezTo>
                    <a:pt x="0" y="180770"/>
                    <a:pt x="114311" y="0"/>
                    <a:pt x="255320" y="0"/>
                  </a:cubicBezTo>
                  <a:close/>
                </a:path>
              </a:pathLst>
            </a:cu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0" name="フリーフォーム: 図形 19">
              <a:extLst>
                <a:ext uri="{FF2B5EF4-FFF2-40B4-BE49-F238E27FC236}">
                  <a16:creationId xmlns:a16="http://schemas.microsoft.com/office/drawing/2014/main" id="{94CFEFE5-31FA-4B1A-8E97-7E3A1FE261B8}"/>
                </a:ext>
              </a:extLst>
            </p:cNvPr>
            <p:cNvSpPr/>
            <p:nvPr/>
          </p:nvSpPr>
          <p:spPr>
            <a:xfrm>
              <a:off x="984601" y="1133498"/>
              <a:ext cx="555682" cy="476202"/>
            </a:xfrm>
            <a:custGeom>
              <a:avLst/>
              <a:gdLst>
                <a:gd name="connsiteX0" fmla="*/ 255320 w 471150"/>
                <a:gd name="connsiteY0" fmla="*/ 0 h 403761"/>
                <a:gd name="connsiteX1" fmla="*/ 467035 w 471150"/>
                <a:gd name="connsiteY1" fmla="*/ 178014 h 403761"/>
                <a:gd name="connsiteX2" fmla="*/ 471150 w 471150"/>
                <a:gd name="connsiteY2" fmla="*/ 190004 h 403761"/>
                <a:gd name="connsiteX3" fmla="*/ 401930 w 471150"/>
                <a:gd name="connsiteY3" fmla="*/ 190004 h 403761"/>
                <a:gd name="connsiteX4" fmla="*/ 389951 w 471150"/>
                <a:gd name="connsiteY4" fmla="*/ 164166 h 403761"/>
                <a:gd name="connsiteX5" fmla="*/ 255320 w 471150"/>
                <a:gd name="connsiteY5" fmla="*/ 64923 h 403761"/>
                <a:gd name="connsiteX6" fmla="*/ 64923 w 471150"/>
                <a:gd name="connsiteY6" fmla="*/ 403761 h 403761"/>
                <a:gd name="connsiteX7" fmla="*/ 0 w 471150"/>
                <a:gd name="connsiteY7" fmla="*/ 403761 h 403761"/>
                <a:gd name="connsiteX8" fmla="*/ 255320 w 471150"/>
                <a:gd name="connsiteY8" fmla="*/ 0 h 40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150" h="403761">
                  <a:moveTo>
                    <a:pt x="255320" y="0"/>
                  </a:moveTo>
                  <a:cubicBezTo>
                    <a:pt x="343451" y="0"/>
                    <a:pt x="421152" y="70613"/>
                    <a:pt x="467035" y="178014"/>
                  </a:cubicBezTo>
                  <a:lnTo>
                    <a:pt x="471150" y="190004"/>
                  </a:lnTo>
                  <a:lnTo>
                    <a:pt x="401930" y="190004"/>
                  </a:lnTo>
                  <a:lnTo>
                    <a:pt x="389951" y="164166"/>
                  </a:lnTo>
                  <a:cubicBezTo>
                    <a:pt x="355496" y="102849"/>
                    <a:pt x="307897" y="64923"/>
                    <a:pt x="255320" y="64923"/>
                  </a:cubicBezTo>
                  <a:cubicBezTo>
                    <a:pt x="150167" y="64923"/>
                    <a:pt x="64923" y="216626"/>
                    <a:pt x="64923" y="403761"/>
                  </a:cubicBezTo>
                  <a:lnTo>
                    <a:pt x="0" y="403761"/>
                  </a:lnTo>
                  <a:cubicBezTo>
                    <a:pt x="0" y="180770"/>
                    <a:pt x="114311" y="0"/>
                    <a:pt x="255320" y="0"/>
                  </a:cubicBezTo>
                  <a:close/>
                </a:path>
              </a:pathLst>
            </a:cu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1" name="フリーフォーム: 図形 20">
              <a:extLst>
                <a:ext uri="{FF2B5EF4-FFF2-40B4-BE49-F238E27FC236}">
                  <a16:creationId xmlns:a16="http://schemas.microsoft.com/office/drawing/2014/main" id="{457225B3-086B-41CF-A359-CC1221165FF8}"/>
                </a:ext>
              </a:extLst>
            </p:cNvPr>
            <p:cNvSpPr/>
            <p:nvPr/>
          </p:nvSpPr>
          <p:spPr>
            <a:xfrm>
              <a:off x="1429587" y="1133498"/>
              <a:ext cx="555682" cy="476202"/>
            </a:xfrm>
            <a:custGeom>
              <a:avLst/>
              <a:gdLst>
                <a:gd name="connsiteX0" fmla="*/ 255320 w 471150"/>
                <a:gd name="connsiteY0" fmla="*/ 0 h 403761"/>
                <a:gd name="connsiteX1" fmla="*/ 467035 w 471150"/>
                <a:gd name="connsiteY1" fmla="*/ 178014 h 403761"/>
                <a:gd name="connsiteX2" fmla="*/ 471150 w 471150"/>
                <a:gd name="connsiteY2" fmla="*/ 190004 h 403761"/>
                <a:gd name="connsiteX3" fmla="*/ 401930 w 471150"/>
                <a:gd name="connsiteY3" fmla="*/ 190004 h 403761"/>
                <a:gd name="connsiteX4" fmla="*/ 389951 w 471150"/>
                <a:gd name="connsiteY4" fmla="*/ 164166 h 403761"/>
                <a:gd name="connsiteX5" fmla="*/ 255320 w 471150"/>
                <a:gd name="connsiteY5" fmla="*/ 64923 h 403761"/>
                <a:gd name="connsiteX6" fmla="*/ 64923 w 471150"/>
                <a:gd name="connsiteY6" fmla="*/ 403761 h 403761"/>
                <a:gd name="connsiteX7" fmla="*/ 0 w 471150"/>
                <a:gd name="connsiteY7" fmla="*/ 403761 h 403761"/>
                <a:gd name="connsiteX8" fmla="*/ 255320 w 471150"/>
                <a:gd name="connsiteY8" fmla="*/ 0 h 40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150" h="403761">
                  <a:moveTo>
                    <a:pt x="255320" y="0"/>
                  </a:moveTo>
                  <a:cubicBezTo>
                    <a:pt x="343451" y="0"/>
                    <a:pt x="421152" y="70613"/>
                    <a:pt x="467035" y="178014"/>
                  </a:cubicBezTo>
                  <a:lnTo>
                    <a:pt x="471150" y="190004"/>
                  </a:lnTo>
                  <a:lnTo>
                    <a:pt x="401930" y="190004"/>
                  </a:lnTo>
                  <a:lnTo>
                    <a:pt x="389951" y="164166"/>
                  </a:lnTo>
                  <a:cubicBezTo>
                    <a:pt x="355496" y="102849"/>
                    <a:pt x="307897" y="64923"/>
                    <a:pt x="255320" y="64923"/>
                  </a:cubicBezTo>
                  <a:cubicBezTo>
                    <a:pt x="150167" y="64923"/>
                    <a:pt x="64923" y="216626"/>
                    <a:pt x="64923" y="403761"/>
                  </a:cubicBezTo>
                  <a:lnTo>
                    <a:pt x="0" y="403761"/>
                  </a:lnTo>
                  <a:cubicBezTo>
                    <a:pt x="0" y="180770"/>
                    <a:pt x="114311" y="0"/>
                    <a:pt x="255320" y="0"/>
                  </a:cubicBezTo>
                  <a:close/>
                </a:path>
              </a:pathLst>
            </a:cu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2" name="フリーフォーム: 図形 21">
              <a:extLst>
                <a:ext uri="{FF2B5EF4-FFF2-40B4-BE49-F238E27FC236}">
                  <a16:creationId xmlns:a16="http://schemas.microsoft.com/office/drawing/2014/main" id="{1408BD77-66C0-409D-BBB4-E9A8FD08B43B}"/>
                </a:ext>
              </a:extLst>
            </p:cNvPr>
            <p:cNvSpPr/>
            <p:nvPr/>
          </p:nvSpPr>
          <p:spPr>
            <a:xfrm>
              <a:off x="1874573" y="1133498"/>
              <a:ext cx="555682" cy="476202"/>
            </a:xfrm>
            <a:custGeom>
              <a:avLst/>
              <a:gdLst>
                <a:gd name="connsiteX0" fmla="*/ 255320 w 471150"/>
                <a:gd name="connsiteY0" fmla="*/ 0 h 403761"/>
                <a:gd name="connsiteX1" fmla="*/ 467035 w 471150"/>
                <a:gd name="connsiteY1" fmla="*/ 178014 h 403761"/>
                <a:gd name="connsiteX2" fmla="*/ 471150 w 471150"/>
                <a:gd name="connsiteY2" fmla="*/ 190004 h 403761"/>
                <a:gd name="connsiteX3" fmla="*/ 401930 w 471150"/>
                <a:gd name="connsiteY3" fmla="*/ 190004 h 403761"/>
                <a:gd name="connsiteX4" fmla="*/ 389951 w 471150"/>
                <a:gd name="connsiteY4" fmla="*/ 164166 h 403761"/>
                <a:gd name="connsiteX5" fmla="*/ 255320 w 471150"/>
                <a:gd name="connsiteY5" fmla="*/ 64923 h 403761"/>
                <a:gd name="connsiteX6" fmla="*/ 64923 w 471150"/>
                <a:gd name="connsiteY6" fmla="*/ 403761 h 403761"/>
                <a:gd name="connsiteX7" fmla="*/ 0 w 471150"/>
                <a:gd name="connsiteY7" fmla="*/ 403761 h 403761"/>
                <a:gd name="connsiteX8" fmla="*/ 255320 w 471150"/>
                <a:gd name="connsiteY8" fmla="*/ 0 h 40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150" h="403761">
                  <a:moveTo>
                    <a:pt x="255320" y="0"/>
                  </a:moveTo>
                  <a:cubicBezTo>
                    <a:pt x="343451" y="0"/>
                    <a:pt x="421152" y="70613"/>
                    <a:pt x="467035" y="178014"/>
                  </a:cubicBezTo>
                  <a:lnTo>
                    <a:pt x="471150" y="190004"/>
                  </a:lnTo>
                  <a:lnTo>
                    <a:pt x="401930" y="190004"/>
                  </a:lnTo>
                  <a:lnTo>
                    <a:pt x="389951" y="164166"/>
                  </a:lnTo>
                  <a:cubicBezTo>
                    <a:pt x="355496" y="102849"/>
                    <a:pt x="307897" y="64923"/>
                    <a:pt x="255320" y="64923"/>
                  </a:cubicBezTo>
                  <a:cubicBezTo>
                    <a:pt x="150167" y="64923"/>
                    <a:pt x="64923" y="216626"/>
                    <a:pt x="64923" y="403761"/>
                  </a:cubicBezTo>
                  <a:lnTo>
                    <a:pt x="0" y="403761"/>
                  </a:lnTo>
                  <a:cubicBezTo>
                    <a:pt x="0" y="180770"/>
                    <a:pt x="114311" y="0"/>
                    <a:pt x="255320" y="0"/>
                  </a:cubicBezTo>
                  <a:close/>
                </a:path>
              </a:pathLst>
            </a:cu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3" name="フリーフォーム: 図形 22">
              <a:extLst>
                <a:ext uri="{FF2B5EF4-FFF2-40B4-BE49-F238E27FC236}">
                  <a16:creationId xmlns:a16="http://schemas.microsoft.com/office/drawing/2014/main" id="{323137E5-A4BC-4861-941D-A250FCF1745A}"/>
                </a:ext>
              </a:extLst>
            </p:cNvPr>
            <p:cNvSpPr/>
            <p:nvPr/>
          </p:nvSpPr>
          <p:spPr>
            <a:xfrm>
              <a:off x="2319559" y="1133498"/>
              <a:ext cx="555682" cy="476202"/>
            </a:xfrm>
            <a:custGeom>
              <a:avLst/>
              <a:gdLst>
                <a:gd name="connsiteX0" fmla="*/ 255320 w 471150"/>
                <a:gd name="connsiteY0" fmla="*/ 0 h 403761"/>
                <a:gd name="connsiteX1" fmla="*/ 467035 w 471150"/>
                <a:gd name="connsiteY1" fmla="*/ 178014 h 403761"/>
                <a:gd name="connsiteX2" fmla="*/ 471150 w 471150"/>
                <a:gd name="connsiteY2" fmla="*/ 190004 h 403761"/>
                <a:gd name="connsiteX3" fmla="*/ 401930 w 471150"/>
                <a:gd name="connsiteY3" fmla="*/ 190004 h 403761"/>
                <a:gd name="connsiteX4" fmla="*/ 389951 w 471150"/>
                <a:gd name="connsiteY4" fmla="*/ 164166 h 403761"/>
                <a:gd name="connsiteX5" fmla="*/ 255320 w 471150"/>
                <a:gd name="connsiteY5" fmla="*/ 64923 h 403761"/>
                <a:gd name="connsiteX6" fmla="*/ 64923 w 471150"/>
                <a:gd name="connsiteY6" fmla="*/ 403761 h 403761"/>
                <a:gd name="connsiteX7" fmla="*/ 0 w 471150"/>
                <a:gd name="connsiteY7" fmla="*/ 403761 h 403761"/>
                <a:gd name="connsiteX8" fmla="*/ 255320 w 471150"/>
                <a:gd name="connsiteY8" fmla="*/ 0 h 40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150" h="403761">
                  <a:moveTo>
                    <a:pt x="255320" y="0"/>
                  </a:moveTo>
                  <a:cubicBezTo>
                    <a:pt x="343451" y="0"/>
                    <a:pt x="421152" y="70613"/>
                    <a:pt x="467035" y="178014"/>
                  </a:cubicBezTo>
                  <a:lnTo>
                    <a:pt x="471150" y="190004"/>
                  </a:lnTo>
                  <a:lnTo>
                    <a:pt x="401930" y="190004"/>
                  </a:lnTo>
                  <a:lnTo>
                    <a:pt x="389951" y="164166"/>
                  </a:lnTo>
                  <a:cubicBezTo>
                    <a:pt x="355496" y="102849"/>
                    <a:pt x="307897" y="64923"/>
                    <a:pt x="255320" y="64923"/>
                  </a:cubicBezTo>
                  <a:cubicBezTo>
                    <a:pt x="150167" y="64923"/>
                    <a:pt x="64923" y="216626"/>
                    <a:pt x="64923" y="403761"/>
                  </a:cubicBezTo>
                  <a:lnTo>
                    <a:pt x="0" y="403761"/>
                  </a:lnTo>
                  <a:cubicBezTo>
                    <a:pt x="0" y="180770"/>
                    <a:pt x="114311" y="0"/>
                    <a:pt x="255320" y="0"/>
                  </a:cubicBezTo>
                  <a:close/>
                </a:path>
              </a:pathLst>
            </a:cu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4" name="フリーフォーム: 図形 23">
              <a:extLst>
                <a:ext uri="{FF2B5EF4-FFF2-40B4-BE49-F238E27FC236}">
                  <a16:creationId xmlns:a16="http://schemas.microsoft.com/office/drawing/2014/main" id="{50E268E5-FC68-410B-87B2-5CECAABF025A}"/>
                </a:ext>
              </a:extLst>
            </p:cNvPr>
            <p:cNvSpPr/>
            <p:nvPr/>
          </p:nvSpPr>
          <p:spPr>
            <a:xfrm>
              <a:off x="2764545" y="1133498"/>
              <a:ext cx="555682" cy="476202"/>
            </a:xfrm>
            <a:custGeom>
              <a:avLst/>
              <a:gdLst>
                <a:gd name="connsiteX0" fmla="*/ 255320 w 471150"/>
                <a:gd name="connsiteY0" fmla="*/ 0 h 403761"/>
                <a:gd name="connsiteX1" fmla="*/ 467035 w 471150"/>
                <a:gd name="connsiteY1" fmla="*/ 178014 h 403761"/>
                <a:gd name="connsiteX2" fmla="*/ 471150 w 471150"/>
                <a:gd name="connsiteY2" fmla="*/ 190004 h 403761"/>
                <a:gd name="connsiteX3" fmla="*/ 401930 w 471150"/>
                <a:gd name="connsiteY3" fmla="*/ 190004 h 403761"/>
                <a:gd name="connsiteX4" fmla="*/ 389951 w 471150"/>
                <a:gd name="connsiteY4" fmla="*/ 164166 h 403761"/>
                <a:gd name="connsiteX5" fmla="*/ 255320 w 471150"/>
                <a:gd name="connsiteY5" fmla="*/ 64923 h 403761"/>
                <a:gd name="connsiteX6" fmla="*/ 64923 w 471150"/>
                <a:gd name="connsiteY6" fmla="*/ 403761 h 403761"/>
                <a:gd name="connsiteX7" fmla="*/ 0 w 471150"/>
                <a:gd name="connsiteY7" fmla="*/ 403761 h 403761"/>
                <a:gd name="connsiteX8" fmla="*/ 255320 w 471150"/>
                <a:gd name="connsiteY8" fmla="*/ 0 h 40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150" h="403761">
                  <a:moveTo>
                    <a:pt x="255320" y="0"/>
                  </a:moveTo>
                  <a:cubicBezTo>
                    <a:pt x="343451" y="0"/>
                    <a:pt x="421152" y="70613"/>
                    <a:pt x="467035" y="178014"/>
                  </a:cubicBezTo>
                  <a:lnTo>
                    <a:pt x="471150" y="190004"/>
                  </a:lnTo>
                  <a:lnTo>
                    <a:pt x="401930" y="190004"/>
                  </a:lnTo>
                  <a:lnTo>
                    <a:pt x="389951" y="164166"/>
                  </a:lnTo>
                  <a:cubicBezTo>
                    <a:pt x="355496" y="102849"/>
                    <a:pt x="307897" y="64923"/>
                    <a:pt x="255320" y="64923"/>
                  </a:cubicBezTo>
                  <a:cubicBezTo>
                    <a:pt x="150167" y="64923"/>
                    <a:pt x="64923" y="216626"/>
                    <a:pt x="64923" y="403761"/>
                  </a:cubicBezTo>
                  <a:lnTo>
                    <a:pt x="0" y="403761"/>
                  </a:lnTo>
                  <a:cubicBezTo>
                    <a:pt x="0" y="180770"/>
                    <a:pt x="114311" y="0"/>
                    <a:pt x="255320" y="0"/>
                  </a:cubicBezTo>
                  <a:close/>
                </a:path>
              </a:pathLst>
            </a:cu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5" name="フリーフォーム: 図形 24">
              <a:extLst>
                <a:ext uri="{FF2B5EF4-FFF2-40B4-BE49-F238E27FC236}">
                  <a16:creationId xmlns:a16="http://schemas.microsoft.com/office/drawing/2014/main" id="{90F27B70-777F-40EB-8D39-10B653087FFA}"/>
                </a:ext>
              </a:extLst>
            </p:cNvPr>
            <p:cNvSpPr/>
            <p:nvPr/>
          </p:nvSpPr>
          <p:spPr>
            <a:xfrm>
              <a:off x="3209531" y="1133498"/>
              <a:ext cx="555682" cy="476202"/>
            </a:xfrm>
            <a:custGeom>
              <a:avLst/>
              <a:gdLst>
                <a:gd name="connsiteX0" fmla="*/ 255320 w 471150"/>
                <a:gd name="connsiteY0" fmla="*/ 0 h 403761"/>
                <a:gd name="connsiteX1" fmla="*/ 467035 w 471150"/>
                <a:gd name="connsiteY1" fmla="*/ 178014 h 403761"/>
                <a:gd name="connsiteX2" fmla="*/ 471150 w 471150"/>
                <a:gd name="connsiteY2" fmla="*/ 190004 h 403761"/>
                <a:gd name="connsiteX3" fmla="*/ 401930 w 471150"/>
                <a:gd name="connsiteY3" fmla="*/ 190004 h 403761"/>
                <a:gd name="connsiteX4" fmla="*/ 389951 w 471150"/>
                <a:gd name="connsiteY4" fmla="*/ 164166 h 403761"/>
                <a:gd name="connsiteX5" fmla="*/ 255320 w 471150"/>
                <a:gd name="connsiteY5" fmla="*/ 64923 h 403761"/>
                <a:gd name="connsiteX6" fmla="*/ 64923 w 471150"/>
                <a:gd name="connsiteY6" fmla="*/ 403761 h 403761"/>
                <a:gd name="connsiteX7" fmla="*/ 0 w 471150"/>
                <a:gd name="connsiteY7" fmla="*/ 403761 h 403761"/>
                <a:gd name="connsiteX8" fmla="*/ 255320 w 471150"/>
                <a:gd name="connsiteY8" fmla="*/ 0 h 40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150" h="403761">
                  <a:moveTo>
                    <a:pt x="255320" y="0"/>
                  </a:moveTo>
                  <a:cubicBezTo>
                    <a:pt x="343451" y="0"/>
                    <a:pt x="421152" y="70613"/>
                    <a:pt x="467035" y="178014"/>
                  </a:cubicBezTo>
                  <a:lnTo>
                    <a:pt x="471150" y="190004"/>
                  </a:lnTo>
                  <a:lnTo>
                    <a:pt x="401930" y="190004"/>
                  </a:lnTo>
                  <a:lnTo>
                    <a:pt x="389951" y="164166"/>
                  </a:lnTo>
                  <a:cubicBezTo>
                    <a:pt x="355496" y="102849"/>
                    <a:pt x="307897" y="64923"/>
                    <a:pt x="255320" y="64923"/>
                  </a:cubicBezTo>
                  <a:cubicBezTo>
                    <a:pt x="150167" y="64923"/>
                    <a:pt x="64923" y="216626"/>
                    <a:pt x="64923" y="403761"/>
                  </a:cubicBezTo>
                  <a:lnTo>
                    <a:pt x="0" y="403761"/>
                  </a:lnTo>
                  <a:cubicBezTo>
                    <a:pt x="0" y="180770"/>
                    <a:pt x="114311" y="0"/>
                    <a:pt x="255320" y="0"/>
                  </a:cubicBezTo>
                  <a:close/>
                </a:path>
              </a:pathLst>
            </a:cu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6" name="フリーフォーム: 図形 25">
              <a:extLst>
                <a:ext uri="{FF2B5EF4-FFF2-40B4-BE49-F238E27FC236}">
                  <a16:creationId xmlns:a16="http://schemas.microsoft.com/office/drawing/2014/main" id="{B73A58C0-4135-4ADC-8B55-FBE31C9CC36A}"/>
                </a:ext>
              </a:extLst>
            </p:cNvPr>
            <p:cNvSpPr/>
            <p:nvPr/>
          </p:nvSpPr>
          <p:spPr>
            <a:xfrm>
              <a:off x="3654517" y="1133498"/>
              <a:ext cx="555682" cy="476202"/>
            </a:xfrm>
            <a:custGeom>
              <a:avLst/>
              <a:gdLst>
                <a:gd name="connsiteX0" fmla="*/ 255320 w 471150"/>
                <a:gd name="connsiteY0" fmla="*/ 0 h 403761"/>
                <a:gd name="connsiteX1" fmla="*/ 467035 w 471150"/>
                <a:gd name="connsiteY1" fmla="*/ 178014 h 403761"/>
                <a:gd name="connsiteX2" fmla="*/ 471150 w 471150"/>
                <a:gd name="connsiteY2" fmla="*/ 190004 h 403761"/>
                <a:gd name="connsiteX3" fmla="*/ 401930 w 471150"/>
                <a:gd name="connsiteY3" fmla="*/ 190004 h 403761"/>
                <a:gd name="connsiteX4" fmla="*/ 389951 w 471150"/>
                <a:gd name="connsiteY4" fmla="*/ 164166 h 403761"/>
                <a:gd name="connsiteX5" fmla="*/ 255320 w 471150"/>
                <a:gd name="connsiteY5" fmla="*/ 64923 h 403761"/>
                <a:gd name="connsiteX6" fmla="*/ 64923 w 471150"/>
                <a:gd name="connsiteY6" fmla="*/ 403761 h 403761"/>
                <a:gd name="connsiteX7" fmla="*/ 0 w 471150"/>
                <a:gd name="connsiteY7" fmla="*/ 403761 h 403761"/>
                <a:gd name="connsiteX8" fmla="*/ 255320 w 471150"/>
                <a:gd name="connsiteY8" fmla="*/ 0 h 40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150" h="403761">
                  <a:moveTo>
                    <a:pt x="255320" y="0"/>
                  </a:moveTo>
                  <a:cubicBezTo>
                    <a:pt x="343451" y="0"/>
                    <a:pt x="421152" y="70613"/>
                    <a:pt x="467035" y="178014"/>
                  </a:cubicBezTo>
                  <a:lnTo>
                    <a:pt x="471150" y="190004"/>
                  </a:lnTo>
                  <a:lnTo>
                    <a:pt x="401930" y="190004"/>
                  </a:lnTo>
                  <a:lnTo>
                    <a:pt x="389951" y="164166"/>
                  </a:lnTo>
                  <a:cubicBezTo>
                    <a:pt x="355496" y="102849"/>
                    <a:pt x="307897" y="64923"/>
                    <a:pt x="255320" y="64923"/>
                  </a:cubicBezTo>
                  <a:cubicBezTo>
                    <a:pt x="150167" y="64923"/>
                    <a:pt x="64923" y="216626"/>
                    <a:pt x="64923" y="403761"/>
                  </a:cubicBezTo>
                  <a:lnTo>
                    <a:pt x="0" y="403761"/>
                  </a:lnTo>
                  <a:cubicBezTo>
                    <a:pt x="0" y="180770"/>
                    <a:pt x="114311" y="0"/>
                    <a:pt x="255320" y="0"/>
                  </a:cubicBezTo>
                  <a:close/>
                </a:path>
              </a:pathLst>
            </a:cu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7" name="フリーフォーム: 図形 26">
              <a:extLst>
                <a:ext uri="{FF2B5EF4-FFF2-40B4-BE49-F238E27FC236}">
                  <a16:creationId xmlns:a16="http://schemas.microsoft.com/office/drawing/2014/main" id="{42D4BEA2-37BA-41F4-8F07-FA657FDD9D8F}"/>
                </a:ext>
              </a:extLst>
            </p:cNvPr>
            <p:cNvSpPr/>
            <p:nvPr/>
          </p:nvSpPr>
          <p:spPr>
            <a:xfrm>
              <a:off x="4099503" y="1133498"/>
              <a:ext cx="555682" cy="476202"/>
            </a:xfrm>
            <a:custGeom>
              <a:avLst/>
              <a:gdLst>
                <a:gd name="connsiteX0" fmla="*/ 255320 w 471150"/>
                <a:gd name="connsiteY0" fmla="*/ 0 h 403761"/>
                <a:gd name="connsiteX1" fmla="*/ 467035 w 471150"/>
                <a:gd name="connsiteY1" fmla="*/ 178014 h 403761"/>
                <a:gd name="connsiteX2" fmla="*/ 471150 w 471150"/>
                <a:gd name="connsiteY2" fmla="*/ 190004 h 403761"/>
                <a:gd name="connsiteX3" fmla="*/ 401930 w 471150"/>
                <a:gd name="connsiteY3" fmla="*/ 190004 h 403761"/>
                <a:gd name="connsiteX4" fmla="*/ 389951 w 471150"/>
                <a:gd name="connsiteY4" fmla="*/ 164166 h 403761"/>
                <a:gd name="connsiteX5" fmla="*/ 255320 w 471150"/>
                <a:gd name="connsiteY5" fmla="*/ 64923 h 403761"/>
                <a:gd name="connsiteX6" fmla="*/ 64923 w 471150"/>
                <a:gd name="connsiteY6" fmla="*/ 403761 h 403761"/>
                <a:gd name="connsiteX7" fmla="*/ 0 w 471150"/>
                <a:gd name="connsiteY7" fmla="*/ 403761 h 403761"/>
                <a:gd name="connsiteX8" fmla="*/ 255320 w 471150"/>
                <a:gd name="connsiteY8" fmla="*/ 0 h 40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150" h="403761">
                  <a:moveTo>
                    <a:pt x="255320" y="0"/>
                  </a:moveTo>
                  <a:cubicBezTo>
                    <a:pt x="343451" y="0"/>
                    <a:pt x="421152" y="70613"/>
                    <a:pt x="467035" y="178014"/>
                  </a:cubicBezTo>
                  <a:lnTo>
                    <a:pt x="471150" y="190004"/>
                  </a:lnTo>
                  <a:lnTo>
                    <a:pt x="401930" y="190004"/>
                  </a:lnTo>
                  <a:lnTo>
                    <a:pt x="389951" y="164166"/>
                  </a:lnTo>
                  <a:cubicBezTo>
                    <a:pt x="355496" y="102849"/>
                    <a:pt x="307897" y="64923"/>
                    <a:pt x="255320" y="64923"/>
                  </a:cubicBezTo>
                  <a:cubicBezTo>
                    <a:pt x="150167" y="64923"/>
                    <a:pt x="64923" y="216626"/>
                    <a:pt x="64923" y="403761"/>
                  </a:cubicBezTo>
                  <a:lnTo>
                    <a:pt x="0" y="403761"/>
                  </a:lnTo>
                  <a:cubicBezTo>
                    <a:pt x="0" y="180770"/>
                    <a:pt x="114311" y="0"/>
                    <a:pt x="255320" y="0"/>
                  </a:cubicBezTo>
                  <a:close/>
                </a:path>
              </a:pathLst>
            </a:cu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8" name="フリーフォーム: 図形 27">
              <a:extLst>
                <a:ext uri="{FF2B5EF4-FFF2-40B4-BE49-F238E27FC236}">
                  <a16:creationId xmlns:a16="http://schemas.microsoft.com/office/drawing/2014/main" id="{D7B2BD1E-1048-43AB-9224-F74B82E165BC}"/>
                </a:ext>
              </a:extLst>
            </p:cNvPr>
            <p:cNvSpPr/>
            <p:nvPr/>
          </p:nvSpPr>
          <p:spPr>
            <a:xfrm>
              <a:off x="4544489" y="1133498"/>
              <a:ext cx="555682" cy="476202"/>
            </a:xfrm>
            <a:custGeom>
              <a:avLst/>
              <a:gdLst>
                <a:gd name="connsiteX0" fmla="*/ 255320 w 471150"/>
                <a:gd name="connsiteY0" fmla="*/ 0 h 403761"/>
                <a:gd name="connsiteX1" fmla="*/ 467035 w 471150"/>
                <a:gd name="connsiteY1" fmla="*/ 178014 h 403761"/>
                <a:gd name="connsiteX2" fmla="*/ 471150 w 471150"/>
                <a:gd name="connsiteY2" fmla="*/ 190004 h 403761"/>
                <a:gd name="connsiteX3" fmla="*/ 401930 w 471150"/>
                <a:gd name="connsiteY3" fmla="*/ 190004 h 403761"/>
                <a:gd name="connsiteX4" fmla="*/ 389951 w 471150"/>
                <a:gd name="connsiteY4" fmla="*/ 164166 h 403761"/>
                <a:gd name="connsiteX5" fmla="*/ 255320 w 471150"/>
                <a:gd name="connsiteY5" fmla="*/ 64923 h 403761"/>
                <a:gd name="connsiteX6" fmla="*/ 64923 w 471150"/>
                <a:gd name="connsiteY6" fmla="*/ 403761 h 403761"/>
                <a:gd name="connsiteX7" fmla="*/ 0 w 471150"/>
                <a:gd name="connsiteY7" fmla="*/ 403761 h 403761"/>
                <a:gd name="connsiteX8" fmla="*/ 255320 w 471150"/>
                <a:gd name="connsiteY8" fmla="*/ 0 h 40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150" h="403761">
                  <a:moveTo>
                    <a:pt x="255320" y="0"/>
                  </a:moveTo>
                  <a:cubicBezTo>
                    <a:pt x="343451" y="0"/>
                    <a:pt x="421152" y="70613"/>
                    <a:pt x="467035" y="178014"/>
                  </a:cubicBezTo>
                  <a:lnTo>
                    <a:pt x="471150" y="190004"/>
                  </a:lnTo>
                  <a:lnTo>
                    <a:pt x="401930" y="190004"/>
                  </a:lnTo>
                  <a:lnTo>
                    <a:pt x="389951" y="164166"/>
                  </a:lnTo>
                  <a:cubicBezTo>
                    <a:pt x="355496" y="102849"/>
                    <a:pt x="307897" y="64923"/>
                    <a:pt x="255320" y="64923"/>
                  </a:cubicBezTo>
                  <a:cubicBezTo>
                    <a:pt x="150167" y="64923"/>
                    <a:pt x="64923" y="216626"/>
                    <a:pt x="64923" y="403761"/>
                  </a:cubicBezTo>
                  <a:lnTo>
                    <a:pt x="0" y="403761"/>
                  </a:lnTo>
                  <a:cubicBezTo>
                    <a:pt x="0" y="180770"/>
                    <a:pt x="114311" y="0"/>
                    <a:pt x="255320" y="0"/>
                  </a:cubicBezTo>
                  <a:close/>
                </a:path>
              </a:pathLst>
            </a:cu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9" name="フリーフォーム: 図形 28">
              <a:extLst>
                <a:ext uri="{FF2B5EF4-FFF2-40B4-BE49-F238E27FC236}">
                  <a16:creationId xmlns:a16="http://schemas.microsoft.com/office/drawing/2014/main" id="{E87213F4-4E32-4759-8AFF-2F42B93DCAF2}"/>
                </a:ext>
              </a:extLst>
            </p:cNvPr>
            <p:cNvSpPr/>
            <p:nvPr/>
          </p:nvSpPr>
          <p:spPr>
            <a:xfrm>
              <a:off x="4989475" y="1133498"/>
              <a:ext cx="555682" cy="476202"/>
            </a:xfrm>
            <a:custGeom>
              <a:avLst/>
              <a:gdLst>
                <a:gd name="connsiteX0" fmla="*/ 255320 w 471150"/>
                <a:gd name="connsiteY0" fmla="*/ 0 h 403761"/>
                <a:gd name="connsiteX1" fmla="*/ 467035 w 471150"/>
                <a:gd name="connsiteY1" fmla="*/ 178014 h 403761"/>
                <a:gd name="connsiteX2" fmla="*/ 471150 w 471150"/>
                <a:gd name="connsiteY2" fmla="*/ 190004 h 403761"/>
                <a:gd name="connsiteX3" fmla="*/ 401930 w 471150"/>
                <a:gd name="connsiteY3" fmla="*/ 190004 h 403761"/>
                <a:gd name="connsiteX4" fmla="*/ 389951 w 471150"/>
                <a:gd name="connsiteY4" fmla="*/ 164166 h 403761"/>
                <a:gd name="connsiteX5" fmla="*/ 255320 w 471150"/>
                <a:gd name="connsiteY5" fmla="*/ 64923 h 403761"/>
                <a:gd name="connsiteX6" fmla="*/ 64923 w 471150"/>
                <a:gd name="connsiteY6" fmla="*/ 403761 h 403761"/>
                <a:gd name="connsiteX7" fmla="*/ 0 w 471150"/>
                <a:gd name="connsiteY7" fmla="*/ 403761 h 403761"/>
                <a:gd name="connsiteX8" fmla="*/ 255320 w 471150"/>
                <a:gd name="connsiteY8" fmla="*/ 0 h 40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150" h="403761">
                  <a:moveTo>
                    <a:pt x="255320" y="0"/>
                  </a:moveTo>
                  <a:cubicBezTo>
                    <a:pt x="343451" y="0"/>
                    <a:pt x="421152" y="70613"/>
                    <a:pt x="467035" y="178014"/>
                  </a:cubicBezTo>
                  <a:lnTo>
                    <a:pt x="471150" y="190004"/>
                  </a:lnTo>
                  <a:lnTo>
                    <a:pt x="401930" y="190004"/>
                  </a:lnTo>
                  <a:lnTo>
                    <a:pt x="389951" y="164166"/>
                  </a:lnTo>
                  <a:cubicBezTo>
                    <a:pt x="355496" y="102849"/>
                    <a:pt x="307897" y="64923"/>
                    <a:pt x="255320" y="64923"/>
                  </a:cubicBezTo>
                  <a:cubicBezTo>
                    <a:pt x="150167" y="64923"/>
                    <a:pt x="64923" y="216626"/>
                    <a:pt x="64923" y="403761"/>
                  </a:cubicBezTo>
                  <a:lnTo>
                    <a:pt x="0" y="403761"/>
                  </a:lnTo>
                  <a:cubicBezTo>
                    <a:pt x="0" y="180770"/>
                    <a:pt x="114311" y="0"/>
                    <a:pt x="255320" y="0"/>
                  </a:cubicBezTo>
                  <a:close/>
                </a:path>
              </a:pathLst>
            </a:cu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0" name="フリーフォーム: 図形 29">
              <a:extLst>
                <a:ext uri="{FF2B5EF4-FFF2-40B4-BE49-F238E27FC236}">
                  <a16:creationId xmlns:a16="http://schemas.microsoft.com/office/drawing/2014/main" id="{B8B1D5E4-4469-4482-9341-B1522E3282D7}"/>
                </a:ext>
              </a:extLst>
            </p:cNvPr>
            <p:cNvSpPr/>
            <p:nvPr/>
          </p:nvSpPr>
          <p:spPr>
            <a:xfrm>
              <a:off x="5434461" y="1133498"/>
              <a:ext cx="555682" cy="476202"/>
            </a:xfrm>
            <a:custGeom>
              <a:avLst/>
              <a:gdLst>
                <a:gd name="connsiteX0" fmla="*/ 255320 w 471150"/>
                <a:gd name="connsiteY0" fmla="*/ 0 h 403761"/>
                <a:gd name="connsiteX1" fmla="*/ 467035 w 471150"/>
                <a:gd name="connsiteY1" fmla="*/ 178014 h 403761"/>
                <a:gd name="connsiteX2" fmla="*/ 471150 w 471150"/>
                <a:gd name="connsiteY2" fmla="*/ 190004 h 403761"/>
                <a:gd name="connsiteX3" fmla="*/ 401930 w 471150"/>
                <a:gd name="connsiteY3" fmla="*/ 190004 h 403761"/>
                <a:gd name="connsiteX4" fmla="*/ 389951 w 471150"/>
                <a:gd name="connsiteY4" fmla="*/ 164166 h 403761"/>
                <a:gd name="connsiteX5" fmla="*/ 255320 w 471150"/>
                <a:gd name="connsiteY5" fmla="*/ 64923 h 403761"/>
                <a:gd name="connsiteX6" fmla="*/ 64923 w 471150"/>
                <a:gd name="connsiteY6" fmla="*/ 403761 h 403761"/>
                <a:gd name="connsiteX7" fmla="*/ 0 w 471150"/>
                <a:gd name="connsiteY7" fmla="*/ 403761 h 403761"/>
                <a:gd name="connsiteX8" fmla="*/ 255320 w 471150"/>
                <a:gd name="connsiteY8" fmla="*/ 0 h 40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150" h="403761">
                  <a:moveTo>
                    <a:pt x="255320" y="0"/>
                  </a:moveTo>
                  <a:cubicBezTo>
                    <a:pt x="343451" y="0"/>
                    <a:pt x="421152" y="70613"/>
                    <a:pt x="467035" y="178014"/>
                  </a:cubicBezTo>
                  <a:lnTo>
                    <a:pt x="471150" y="190004"/>
                  </a:lnTo>
                  <a:lnTo>
                    <a:pt x="401930" y="190004"/>
                  </a:lnTo>
                  <a:lnTo>
                    <a:pt x="389951" y="164166"/>
                  </a:lnTo>
                  <a:cubicBezTo>
                    <a:pt x="355496" y="102849"/>
                    <a:pt x="307897" y="64923"/>
                    <a:pt x="255320" y="64923"/>
                  </a:cubicBezTo>
                  <a:cubicBezTo>
                    <a:pt x="150167" y="64923"/>
                    <a:pt x="64923" y="216626"/>
                    <a:pt x="64923" y="403761"/>
                  </a:cubicBezTo>
                  <a:lnTo>
                    <a:pt x="0" y="403761"/>
                  </a:lnTo>
                  <a:cubicBezTo>
                    <a:pt x="0" y="180770"/>
                    <a:pt x="114311" y="0"/>
                    <a:pt x="255320" y="0"/>
                  </a:cubicBezTo>
                  <a:close/>
                </a:path>
              </a:pathLst>
            </a:cu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1" name="フリーフォーム: 図形 30">
              <a:extLst>
                <a:ext uri="{FF2B5EF4-FFF2-40B4-BE49-F238E27FC236}">
                  <a16:creationId xmlns:a16="http://schemas.microsoft.com/office/drawing/2014/main" id="{D9CB6696-6F2E-4A4D-BB06-BB448ED957C9}"/>
                </a:ext>
              </a:extLst>
            </p:cNvPr>
            <p:cNvSpPr/>
            <p:nvPr/>
          </p:nvSpPr>
          <p:spPr>
            <a:xfrm>
              <a:off x="5879448" y="1133498"/>
              <a:ext cx="555682" cy="476202"/>
            </a:xfrm>
            <a:custGeom>
              <a:avLst/>
              <a:gdLst>
                <a:gd name="connsiteX0" fmla="*/ 255320 w 471150"/>
                <a:gd name="connsiteY0" fmla="*/ 0 h 403761"/>
                <a:gd name="connsiteX1" fmla="*/ 467035 w 471150"/>
                <a:gd name="connsiteY1" fmla="*/ 178014 h 403761"/>
                <a:gd name="connsiteX2" fmla="*/ 471150 w 471150"/>
                <a:gd name="connsiteY2" fmla="*/ 190004 h 403761"/>
                <a:gd name="connsiteX3" fmla="*/ 401930 w 471150"/>
                <a:gd name="connsiteY3" fmla="*/ 190004 h 403761"/>
                <a:gd name="connsiteX4" fmla="*/ 389951 w 471150"/>
                <a:gd name="connsiteY4" fmla="*/ 164166 h 403761"/>
                <a:gd name="connsiteX5" fmla="*/ 255320 w 471150"/>
                <a:gd name="connsiteY5" fmla="*/ 64923 h 403761"/>
                <a:gd name="connsiteX6" fmla="*/ 64923 w 471150"/>
                <a:gd name="connsiteY6" fmla="*/ 403761 h 403761"/>
                <a:gd name="connsiteX7" fmla="*/ 0 w 471150"/>
                <a:gd name="connsiteY7" fmla="*/ 403761 h 403761"/>
                <a:gd name="connsiteX8" fmla="*/ 255320 w 471150"/>
                <a:gd name="connsiteY8" fmla="*/ 0 h 40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150" h="403761">
                  <a:moveTo>
                    <a:pt x="255320" y="0"/>
                  </a:moveTo>
                  <a:cubicBezTo>
                    <a:pt x="343451" y="0"/>
                    <a:pt x="421152" y="70613"/>
                    <a:pt x="467035" y="178014"/>
                  </a:cubicBezTo>
                  <a:lnTo>
                    <a:pt x="471150" y="190004"/>
                  </a:lnTo>
                  <a:lnTo>
                    <a:pt x="401930" y="190004"/>
                  </a:lnTo>
                  <a:lnTo>
                    <a:pt x="389951" y="164166"/>
                  </a:lnTo>
                  <a:cubicBezTo>
                    <a:pt x="355496" y="102849"/>
                    <a:pt x="307897" y="64923"/>
                    <a:pt x="255320" y="64923"/>
                  </a:cubicBezTo>
                  <a:cubicBezTo>
                    <a:pt x="150167" y="64923"/>
                    <a:pt x="64923" y="216626"/>
                    <a:pt x="64923" y="403761"/>
                  </a:cubicBezTo>
                  <a:lnTo>
                    <a:pt x="0" y="403761"/>
                  </a:lnTo>
                  <a:cubicBezTo>
                    <a:pt x="0" y="180770"/>
                    <a:pt x="114311" y="0"/>
                    <a:pt x="255320" y="0"/>
                  </a:cubicBezTo>
                  <a:close/>
                </a:path>
              </a:pathLst>
            </a:custGeom>
            <a:solidFill>
              <a:srgbClr val="49647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cxnSp>
        <p:nvCxnSpPr>
          <p:cNvPr id="43" name="直線コネクタ 42">
            <a:extLst>
              <a:ext uri="{FF2B5EF4-FFF2-40B4-BE49-F238E27FC236}">
                <a16:creationId xmlns:a16="http://schemas.microsoft.com/office/drawing/2014/main" id="{ED9508D9-500F-4607-8D43-7A7F84BB9AB3}"/>
              </a:ext>
            </a:extLst>
          </p:cNvPr>
          <p:cNvCxnSpPr>
            <a:cxnSpLocks/>
          </p:cNvCxnSpPr>
          <p:nvPr/>
        </p:nvCxnSpPr>
        <p:spPr>
          <a:xfrm>
            <a:off x="767268" y="2994869"/>
            <a:ext cx="5296027" cy="0"/>
          </a:xfrm>
          <a:prstGeom prst="line">
            <a:avLst/>
          </a:prstGeom>
          <a:ln w="19050">
            <a:solidFill>
              <a:srgbClr val="DEEBF7"/>
            </a:solidFill>
            <a:prstDash val="dash"/>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FB575EE4-64C8-4644-99F2-A5B802EC1B62}"/>
              </a:ext>
            </a:extLst>
          </p:cNvPr>
          <p:cNvCxnSpPr>
            <a:cxnSpLocks/>
          </p:cNvCxnSpPr>
          <p:nvPr/>
        </p:nvCxnSpPr>
        <p:spPr>
          <a:xfrm>
            <a:off x="767268" y="6668228"/>
            <a:ext cx="5296027" cy="0"/>
          </a:xfrm>
          <a:prstGeom prst="line">
            <a:avLst/>
          </a:prstGeom>
          <a:ln w="19050">
            <a:solidFill>
              <a:srgbClr val="DEEBF7"/>
            </a:solidFill>
            <a:prstDash val="dash"/>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BC0DC04F-B07E-49CE-81C2-7947403A20D7}"/>
              </a:ext>
            </a:extLst>
          </p:cNvPr>
          <p:cNvCxnSpPr>
            <a:cxnSpLocks/>
          </p:cNvCxnSpPr>
          <p:nvPr/>
        </p:nvCxnSpPr>
        <p:spPr>
          <a:xfrm>
            <a:off x="767268" y="7892681"/>
            <a:ext cx="5296027" cy="0"/>
          </a:xfrm>
          <a:prstGeom prst="line">
            <a:avLst/>
          </a:prstGeom>
          <a:ln w="19050">
            <a:solidFill>
              <a:srgbClr val="DEEBF7"/>
            </a:solidFill>
            <a:prstDash val="dash"/>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6B507429-BDBC-4D22-81AD-F467729834D7}"/>
              </a:ext>
            </a:extLst>
          </p:cNvPr>
          <p:cNvCxnSpPr>
            <a:cxnSpLocks/>
          </p:cNvCxnSpPr>
          <p:nvPr/>
        </p:nvCxnSpPr>
        <p:spPr>
          <a:xfrm>
            <a:off x="767268" y="8300829"/>
            <a:ext cx="5296027" cy="0"/>
          </a:xfrm>
          <a:prstGeom prst="line">
            <a:avLst/>
          </a:prstGeom>
          <a:ln w="19050">
            <a:solidFill>
              <a:srgbClr val="DEEBF7"/>
            </a:solidFill>
            <a:prstDash val="dash"/>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F45C0940-E5A2-4C8B-A5CF-4EA06693A18B}"/>
              </a:ext>
            </a:extLst>
          </p:cNvPr>
          <p:cNvCxnSpPr>
            <a:cxnSpLocks/>
          </p:cNvCxnSpPr>
          <p:nvPr/>
        </p:nvCxnSpPr>
        <p:spPr>
          <a:xfrm>
            <a:off x="767268" y="3403020"/>
            <a:ext cx="5296027" cy="0"/>
          </a:xfrm>
          <a:prstGeom prst="line">
            <a:avLst/>
          </a:prstGeom>
          <a:ln w="19050">
            <a:solidFill>
              <a:srgbClr val="DEEBF7"/>
            </a:solidFill>
            <a:prstDash val="dash"/>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CDC7D2A2-5C61-4ED6-8DDF-31F10EA931CC}"/>
              </a:ext>
            </a:extLst>
          </p:cNvPr>
          <p:cNvCxnSpPr>
            <a:cxnSpLocks/>
          </p:cNvCxnSpPr>
          <p:nvPr/>
        </p:nvCxnSpPr>
        <p:spPr>
          <a:xfrm>
            <a:off x="767268" y="3811171"/>
            <a:ext cx="5296027" cy="0"/>
          </a:xfrm>
          <a:prstGeom prst="line">
            <a:avLst/>
          </a:prstGeom>
          <a:ln w="19050">
            <a:solidFill>
              <a:srgbClr val="DEEBF7"/>
            </a:solidFill>
            <a:prstDash val="dash"/>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66FE36C5-3742-4894-9BC8-50CBFBDD8E90}"/>
              </a:ext>
            </a:extLst>
          </p:cNvPr>
          <p:cNvCxnSpPr>
            <a:cxnSpLocks/>
          </p:cNvCxnSpPr>
          <p:nvPr/>
        </p:nvCxnSpPr>
        <p:spPr>
          <a:xfrm>
            <a:off x="767268" y="5851926"/>
            <a:ext cx="5296027" cy="0"/>
          </a:xfrm>
          <a:prstGeom prst="line">
            <a:avLst/>
          </a:prstGeom>
          <a:ln w="19050">
            <a:solidFill>
              <a:srgbClr val="DEEBF7"/>
            </a:solidFill>
            <a:prstDash val="dash"/>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DC6B7824-6988-4C13-97B1-F22942DC7C80}"/>
              </a:ext>
            </a:extLst>
          </p:cNvPr>
          <p:cNvCxnSpPr>
            <a:cxnSpLocks/>
          </p:cNvCxnSpPr>
          <p:nvPr/>
        </p:nvCxnSpPr>
        <p:spPr>
          <a:xfrm>
            <a:off x="767268" y="7076379"/>
            <a:ext cx="5296027" cy="0"/>
          </a:xfrm>
          <a:prstGeom prst="line">
            <a:avLst/>
          </a:prstGeom>
          <a:ln w="19050">
            <a:solidFill>
              <a:srgbClr val="DEEBF7"/>
            </a:solidFill>
            <a:prstDash val="dash"/>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3734713F-EB76-4162-B1EF-851FE65B546D}"/>
              </a:ext>
            </a:extLst>
          </p:cNvPr>
          <p:cNvCxnSpPr>
            <a:cxnSpLocks/>
          </p:cNvCxnSpPr>
          <p:nvPr/>
        </p:nvCxnSpPr>
        <p:spPr>
          <a:xfrm>
            <a:off x="767268" y="7484530"/>
            <a:ext cx="5296027" cy="0"/>
          </a:xfrm>
          <a:prstGeom prst="line">
            <a:avLst/>
          </a:prstGeom>
          <a:ln w="19050">
            <a:solidFill>
              <a:srgbClr val="DEEBF7"/>
            </a:solidFill>
            <a:prstDash val="dash"/>
          </a:ln>
        </p:spPr>
        <p:style>
          <a:lnRef idx="1">
            <a:schemeClr val="accent1"/>
          </a:lnRef>
          <a:fillRef idx="0">
            <a:schemeClr val="accent1"/>
          </a:fillRef>
          <a:effectRef idx="0">
            <a:schemeClr val="accent1"/>
          </a:effectRef>
          <a:fontRef idx="minor">
            <a:schemeClr val="tx1"/>
          </a:fontRef>
        </p:style>
      </p:cxnSp>
      <p:pic>
        <p:nvPicPr>
          <p:cNvPr id="57" name="図 56" descr="時計, 部屋 が含まれている画像&#10;&#10;自動的に生成された説明">
            <a:extLst>
              <a:ext uri="{FF2B5EF4-FFF2-40B4-BE49-F238E27FC236}">
                <a16:creationId xmlns:a16="http://schemas.microsoft.com/office/drawing/2014/main" id="{0A06B3CB-9B8D-4A46-B1BA-C74E421E9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1420" y="7862796"/>
            <a:ext cx="2306082" cy="1655767"/>
          </a:xfrm>
          <a:prstGeom prst="rect">
            <a:avLst/>
          </a:prstGeom>
        </p:spPr>
      </p:pic>
      <p:pic>
        <p:nvPicPr>
          <p:cNvPr id="55" name="図 54">
            <a:extLst>
              <a:ext uri="{FF2B5EF4-FFF2-40B4-BE49-F238E27FC236}">
                <a16:creationId xmlns:a16="http://schemas.microsoft.com/office/drawing/2014/main" id="{2A915368-CB12-4AB4-AEB9-095AFDB212D0}"/>
              </a:ext>
            </a:extLst>
          </p:cNvPr>
          <p:cNvPicPr>
            <a:picLocks noChangeAspect="1"/>
          </p:cNvPicPr>
          <p:nvPr/>
        </p:nvPicPr>
        <p:blipFill>
          <a:blip r:embed="rId3">
            <a:duotone>
              <a:schemeClr val="accent1">
                <a:shade val="45000"/>
                <a:satMod val="135000"/>
              </a:schemeClr>
              <a:prstClr val="white"/>
            </a:duotone>
          </a:blip>
          <a:stretch>
            <a:fillRect/>
          </a:stretch>
        </p:blipFill>
        <p:spPr>
          <a:xfrm rot="2917002" flipH="1">
            <a:off x="3356412" y="51226"/>
            <a:ext cx="614367" cy="373962"/>
          </a:xfrm>
          <a:prstGeom prst="rect">
            <a:avLst/>
          </a:prstGeom>
        </p:spPr>
      </p:pic>
      <p:sp>
        <p:nvSpPr>
          <p:cNvPr id="2" name="テキスト ボックス 1">
            <a:extLst>
              <a:ext uri="{FF2B5EF4-FFF2-40B4-BE49-F238E27FC236}">
                <a16:creationId xmlns:a16="http://schemas.microsoft.com/office/drawing/2014/main" id="{BBB938A3-E7AC-4E1F-9344-AE3CE440FC89}"/>
              </a:ext>
            </a:extLst>
          </p:cNvPr>
          <p:cNvSpPr txBox="1"/>
          <p:nvPr/>
        </p:nvSpPr>
        <p:spPr>
          <a:xfrm>
            <a:off x="446891" y="489683"/>
            <a:ext cx="3480378" cy="646331"/>
          </a:xfrm>
          <a:prstGeom prst="rect">
            <a:avLst/>
          </a:prstGeom>
          <a:noFill/>
        </p:spPr>
        <p:txBody>
          <a:bodyPr wrap="square" rtlCol="0">
            <a:spAutoFit/>
          </a:bodyPr>
          <a:lstStyle/>
          <a:p>
            <a:r>
              <a:rPr kumimoji="1" lang="ja-JP" altLang="en-US" dirty="0">
                <a:solidFill>
                  <a:schemeClr val="bg1"/>
                </a:solidFill>
                <a:latin typeface="HGS創英角ｺﾞｼｯｸUB" panose="020B0900000000000000" pitchFamily="50" charset="-128"/>
                <a:ea typeface="HGS創英角ｺﾞｼｯｸUB" panose="020B0900000000000000" pitchFamily="50" charset="-128"/>
              </a:rPr>
              <a:t>気づいたことや考えたことなど</a:t>
            </a:r>
            <a:endParaRPr kumimoji="1" lang="en-US" altLang="ja-JP" dirty="0">
              <a:solidFill>
                <a:schemeClr val="bg1"/>
              </a:solidFill>
              <a:latin typeface="HGS創英角ｺﾞｼｯｸUB" panose="020B0900000000000000" pitchFamily="50" charset="-128"/>
              <a:ea typeface="HGS創英角ｺﾞｼｯｸUB" panose="020B0900000000000000" pitchFamily="50" charset="-128"/>
            </a:endParaRPr>
          </a:p>
          <a:p>
            <a:r>
              <a:rPr kumimoji="1" lang="ja-JP" altLang="en-US" dirty="0">
                <a:solidFill>
                  <a:schemeClr val="bg1"/>
                </a:solidFill>
                <a:latin typeface="HGS創英角ｺﾞｼｯｸUB" panose="020B0900000000000000" pitchFamily="50" charset="-128"/>
                <a:ea typeface="HGS創英角ｺﾞｼｯｸUB" panose="020B0900000000000000" pitchFamily="50" charset="-128"/>
              </a:rPr>
              <a:t>メモしておきましょう！</a:t>
            </a:r>
          </a:p>
        </p:txBody>
      </p:sp>
      <p:cxnSp>
        <p:nvCxnSpPr>
          <p:cNvPr id="35" name="直線コネクタ 34">
            <a:extLst>
              <a:ext uri="{FF2B5EF4-FFF2-40B4-BE49-F238E27FC236}">
                <a16:creationId xmlns:a16="http://schemas.microsoft.com/office/drawing/2014/main" id="{6D65F554-6D1A-43A4-88DE-9C9A255CD79C}"/>
              </a:ext>
            </a:extLst>
          </p:cNvPr>
          <p:cNvCxnSpPr>
            <a:cxnSpLocks/>
          </p:cNvCxnSpPr>
          <p:nvPr/>
        </p:nvCxnSpPr>
        <p:spPr>
          <a:xfrm>
            <a:off x="767268" y="4219322"/>
            <a:ext cx="5296027" cy="0"/>
          </a:xfrm>
          <a:prstGeom prst="line">
            <a:avLst/>
          </a:prstGeom>
          <a:ln w="19050">
            <a:solidFill>
              <a:srgbClr val="DEEBF7"/>
            </a:solidFill>
            <a:prstDash val="dash"/>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6FAC2A2F-7568-4FB2-A554-1F1144A84B4B}"/>
              </a:ext>
            </a:extLst>
          </p:cNvPr>
          <p:cNvCxnSpPr>
            <a:cxnSpLocks/>
          </p:cNvCxnSpPr>
          <p:nvPr/>
        </p:nvCxnSpPr>
        <p:spPr>
          <a:xfrm>
            <a:off x="767268" y="4627473"/>
            <a:ext cx="5296027" cy="0"/>
          </a:xfrm>
          <a:prstGeom prst="line">
            <a:avLst/>
          </a:prstGeom>
          <a:ln w="19050">
            <a:solidFill>
              <a:srgbClr val="DEEBF7"/>
            </a:solidFill>
            <a:prstDash val="dash"/>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07CBDED6-A0A6-4410-8C55-93798D1D228F}"/>
              </a:ext>
            </a:extLst>
          </p:cNvPr>
          <p:cNvCxnSpPr>
            <a:cxnSpLocks/>
          </p:cNvCxnSpPr>
          <p:nvPr/>
        </p:nvCxnSpPr>
        <p:spPr>
          <a:xfrm>
            <a:off x="767268" y="5035624"/>
            <a:ext cx="5296027" cy="0"/>
          </a:xfrm>
          <a:prstGeom prst="line">
            <a:avLst/>
          </a:prstGeom>
          <a:ln w="19050">
            <a:solidFill>
              <a:srgbClr val="DEEBF7"/>
            </a:solidFill>
            <a:prstDash val="dash"/>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0F1B94C1-A27E-4A6F-8895-964A116D710A}"/>
              </a:ext>
            </a:extLst>
          </p:cNvPr>
          <p:cNvCxnSpPr>
            <a:cxnSpLocks/>
          </p:cNvCxnSpPr>
          <p:nvPr/>
        </p:nvCxnSpPr>
        <p:spPr>
          <a:xfrm>
            <a:off x="767268" y="5443775"/>
            <a:ext cx="5296027" cy="0"/>
          </a:xfrm>
          <a:prstGeom prst="line">
            <a:avLst/>
          </a:prstGeom>
          <a:ln w="19050">
            <a:solidFill>
              <a:srgbClr val="DEEBF7"/>
            </a:solidFill>
            <a:prstDash val="dash"/>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213F698F-B992-4514-AC26-C4B396B1D559}"/>
              </a:ext>
            </a:extLst>
          </p:cNvPr>
          <p:cNvCxnSpPr>
            <a:cxnSpLocks/>
          </p:cNvCxnSpPr>
          <p:nvPr/>
        </p:nvCxnSpPr>
        <p:spPr>
          <a:xfrm>
            <a:off x="767268" y="6260077"/>
            <a:ext cx="5296027" cy="0"/>
          </a:xfrm>
          <a:prstGeom prst="line">
            <a:avLst/>
          </a:prstGeom>
          <a:ln w="19050">
            <a:solidFill>
              <a:srgbClr val="DEEBF7"/>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4658506"/>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2645</TotalTime>
  <Words>3852</Words>
  <Application>Microsoft Office PowerPoint</Application>
  <PresentationFormat>A4 210 x 297 mm</PresentationFormat>
  <Paragraphs>415</Paragraphs>
  <Slides>14</Slides>
  <Notes>0</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14</vt:i4>
      </vt:variant>
    </vt:vector>
  </HeadingPairs>
  <TitlesOfParts>
    <vt:vector size="31" baseType="lpstr">
      <vt:lpstr>HGPｺﾞｼｯｸE</vt:lpstr>
      <vt:lpstr>HGPｺﾞｼｯｸM</vt:lpstr>
      <vt:lpstr>HGP創英ﾌﾟﾚｾﾞﾝｽEB</vt:lpstr>
      <vt:lpstr>HGP創英角ｺﾞｼｯｸUB</vt:lpstr>
      <vt:lpstr>HGS創英角ｺﾞｼｯｸUB</vt:lpstr>
      <vt:lpstr>MS PGothic</vt:lpstr>
      <vt:lpstr>MS PGothic</vt:lpstr>
      <vt:lpstr>ＭＳ Ｐ明朝</vt:lpstr>
      <vt:lpstr>ＭＳ ゴシック</vt:lpstr>
      <vt:lpstr>ＭＳ 明朝</vt:lpstr>
      <vt:lpstr>メイリオ</vt:lpstr>
      <vt:lpstr>Arial</vt:lpstr>
      <vt:lpstr>Arial Black</vt:lpstr>
      <vt:lpstr>Calibri</vt:lpstr>
      <vt:lpstr>Calibri Light</vt:lpstr>
      <vt:lpstr>Century</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yamaguchi</dc:creator>
  <cp:lastModifiedBy>IDA</cp:lastModifiedBy>
  <cp:revision>168</cp:revision>
  <cp:lastPrinted>2020-09-02T10:21:19Z</cp:lastPrinted>
  <dcterms:created xsi:type="dcterms:W3CDTF">2020-05-18T05:40:38Z</dcterms:created>
  <dcterms:modified xsi:type="dcterms:W3CDTF">2021-09-16T00:58:00Z</dcterms:modified>
</cp:coreProperties>
</file>