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7" r:id="rId3"/>
  </p:sldIdLst>
  <p:sldSz cx="14363700" cy="1004411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3" userDrawn="1">
          <p15:clr>
            <a:srgbClr val="A4A3A4"/>
          </p15:clr>
        </p15:guide>
        <p15:guide id="2" pos="45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00AA"/>
    <a:srgbClr val="01981A"/>
    <a:srgbClr val="0070C0"/>
    <a:srgbClr val="FFF3F3"/>
    <a:srgbClr val="FFE7E7"/>
    <a:srgbClr val="FFCCCC"/>
    <a:srgbClr val="DAE3F3"/>
    <a:srgbClr val="C8C8C8"/>
    <a:srgbClr val="F2E700"/>
    <a:srgbClr val="FF28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24" autoAdjust="0"/>
    <p:restoredTop sz="94660"/>
  </p:normalViewPr>
  <p:slideViewPr>
    <p:cSldViewPr snapToGrid="0">
      <p:cViewPr varScale="1">
        <p:scale>
          <a:sx n="79" d="100"/>
          <a:sy n="79" d="100"/>
        </p:scale>
        <p:origin x="330" y="150"/>
      </p:cViewPr>
      <p:guideLst>
        <p:guide orient="horz" pos="3163"/>
        <p:guide pos="452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077278" y="1643794"/>
            <a:ext cx="12209145" cy="3496839"/>
          </a:xfrm>
        </p:spPr>
        <p:txBody>
          <a:bodyPr anchor="b"/>
          <a:lstStyle>
            <a:lvl1pPr algn="ctr">
              <a:defRPr sz="8788"/>
            </a:lvl1pPr>
          </a:lstStyle>
          <a:p>
            <a:r>
              <a:rPr lang="ja-JP" altLang="en-US"/>
              <a:t>マスター タイトルの書式設定</a:t>
            </a:r>
            <a:endParaRPr lang="en-US" dirty="0"/>
          </a:p>
        </p:txBody>
      </p:sp>
      <p:sp>
        <p:nvSpPr>
          <p:cNvPr id="3" name="Subtitle 2"/>
          <p:cNvSpPr>
            <a:spLocks noGrp="1"/>
          </p:cNvSpPr>
          <p:nvPr>
            <p:ph type="subTitle" idx="1"/>
          </p:nvPr>
        </p:nvSpPr>
        <p:spPr>
          <a:xfrm>
            <a:off x="1795463" y="5275485"/>
            <a:ext cx="10772775" cy="2425002"/>
          </a:xfrm>
        </p:spPr>
        <p:txBody>
          <a:bodyPr/>
          <a:lstStyle>
            <a:lvl1pPr marL="0" indent="0" algn="ctr">
              <a:buNone/>
              <a:defRPr sz="3515"/>
            </a:lvl1pPr>
            <a:lvl2pPr marL="669615" indent="0" algn="ctr">
              <a:buNone/>
              <a:defRPr sz="2929"/>
            </a:lvl2pPr>
            <a:lvl3pPr marL="1339230" indent="0" algn="ctr">
              <a:buNone/>
              <a:defRPr sz="2636"/>
            </a:lvl3pPr>
            <a:lvl4pPr marL="2008845" indent="0" algn="ctr">
              <a:buNone/>
              <a:defRPr sz="2343"/>
            </a:lvl4pPr>
            <a:lvl5pPr marL="2678460" indent="0" algn="ctr">
              <a:buNone/>
              <a:defRPr sz="2343"/>
            </a:lvl5pPr>
            <a:lvl6pPr marL="3348076" indent="0" algn="ctr">
              <a:buNone/>
              <a:defRPr sz="2343"/>
            </a:lvl6pPr>
            <a:lvl7pPr marL="4017691" indent="0" algn="ctr">
              <a:buNone/>
              <a:defRPr sz="2343"/>
            </a:lvl7pPr>
            <a:lvl8pPr marL="4687306" indent="0" algn="ctr">
              <a:buNone/>
              <a:defRPr sz="2343"/>
            </a:lvl8pPr>
            <a:lvl9pPr marL="5356921" indent="0" algn="ctr">
              <a:buNone/>
              <a:defRPr sz="234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126765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1261916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79024" y="534756"/>
            <a:ext cx="3097173" cy="851192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987505" y="534756"/>
            <a:ext cx="9111972" cy="8511921"/>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3843869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20014725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80024" y="2504056"/>
            <a:ext cx="12388691" cy="4178071"/>
          </a:xfrm>
        </p:spPr>
        <p:txBody>
          <a:bodyPr anchor="b"/>
          <a:lstStyle>
            <a:lvl1pPr>
              <a:defRPr sz="8788"/>
            </a:lvl1pPr>
          </a:lstStyle>
          <a:p>
            <a:r>
              <a:rPr lang="ja-JP" altLang="en-US"/>
              <a:t>マスター タイトルの書式設定</a:t>
            </a:r>
            <a:endParaRPr lang="en-US" dirty="0"/>
          </a:p>
        </p:txBody>
      </p:sp>
      <p:sp>
        <p:nvSpPr>
          <p:cNvPr id="3" name="Text Placeholder 2"/>
          <p:cNvSpPr>
            <a:spLocks noGrp="1"/>
          </p:cNvSpPr>
          <p:nvPr>
            <p:ph type="body" idx="1"/>
          </p:nvPr>
        </p:nvSpPr>
        <p:spPr>
          <a:xfrm>
            <a:off x="980024" y="6721654"/>
            <a:ext cx="12388691" cy="2197149"/>
          </a:xfrm>
        </p:spPr>
        <p:txBody>
          <a:bodyPr/>
          <a:lstStyle>
            <a:lvl1pPr marL="0" indent="0">
              <a:buNone/>
              <a:defRPr sz="3515">
                <a:solidFill>
                  <a:schemeClr val="tx1"/>
                </a:solidFill>
              </a:defRPr>
            </a:lvl1pPr>
            <a:lvl2pPr marL="669615" indent="0">
              <a:buNone/>
              <a:defRPr sz="2929">
                <a:solidFill>
                  <a:schemeClr val="tx1">
                    <a:tint val="75000"/>
                  </a:schemeClr>
                </a:solidFill>
              </a:defRPr>
            </a:lvl2pPr>
            <a:lvl3pPr marL="1339230" indent="0">
              <a:buNone/>
              <a:defRPr sz="2636">
                <a:solidFill>
                  <a:schemeClr val="tx1">
                    <a:tint val="75000"/>
                  </a:schemeClr>
                </a:solidFill>
              </a:defRPr>
            </a:lvl3pPr>
            <a:lvl4pPr marL="2008845" indent="0">
              <a:buNone/>
              <a:defRPr sz="2343">
                <a:solidFill>
                  <a:schemeClr val="tx1">
                    <a:tint val="75000"/>
                  </a:schemeClr>
                </a:solidFill>
              </a:defRPr>
            </a:lvl4pPr>
            <a:lvl5pPr marL="2678460" indent="0">
              <a:buNone/>
              <a:defRPr sz="2343">
                <a:solidFill>
                  <a:schemeClr val="tx1">
                    <a:tint val="75000"/>
                  </a:schemeClr>
                </a:solidFill>
              </a:defRPr>
            </a:lvl5pPr>
            <a:lvl6pPr marL="3348076" indent="0">
              <a:buNone/>
              <a:defRPr sz="2343">
                <a:solidFill>
                  <a:schemeClr val="tx1">
                    <a:tint val="75000"/>
                  </a:schemeClr>
                </a:solidFill>
              </a:defRPr>
            </a:lvl6pPr>
            <a:lvl7pPr marL="4017691" indent="0">
              <a:buNone/>
              <a:defRPr sz="2343">
                <a:solidFill>
                  <a:schemeClr val="tx1">
                    <a:tint val="75000"/>
                  </a:schemeClr>
                </a:solidFill>
              </a:defRPr>
            </a:lvl7pPr>
            <a:lvl8pPr marL="4687306" indent="0">
              <a:buNone/>
              <a:defRPr sz="2343">
                <a:solidFill>
                  <a:schemeClr val="tx1">
                    <a:tint val="75000"/>
                  </a:schemeClr>
                </a:solidFill>
              </a:defRPr>
            </a:lvl8pPr>
            <a:lvl9pPr marL="5356921" indent="0">
              <a:buNone/>
              <a:defRPr sz="234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395818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987504" y="2673780"/>
            <a:ext cx="6104573" cy="63728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7271623" y="2673780"/>
            <a:ext cx="6104573" cy="63728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2735680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89375" y="534758"/>
            <a:ext cx="12388691" cy="194139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989377" y="2462203"/>
            <a:ext cx="6076517" cy="1206688"/>
          </a:xfrm>
        </p:spPr>
        <p:txBody>
          <a:bodyPr anchor="b"/>
          <a:lstStyle>
            <a:lvl1pPr marL="0" indent="0">
              <a:buNone/>
              <a:defRPr sz="3515" b="1"/>
            </a:lvl1pPr>
            <a:lvl2pPr marL="669615" indent="0">
              <a:buNone/>
              <a:defRPr sz="2929" b="1"/>
            </a:lvl2pPr>
            <a:lvl3pPr marL="1339230" indent="0">
              <a:buNone/>
              <a:defRPr sz="2636" b="1"/>
            </a:lvl3pPr>
            <a:lvl4pPr marL="2008845" indent="0">
              <a:buNone/>
              <a:defRPr sz="2343" b="1"/>
            </a:lvl4pPr>
            <a:lvl5pPr marL="2678460" indent="0">
              <a:buNone/>
              <a:defRPr sz="2343" b="1"/>
            </a:lvl5pPr>
            <a:lvl6pPr marL="3348076" indent="0">
              <a:buNone/>
              <a:defRPr sz="2343" b="1"/>
            </a:lvl6pPr>
            <a:lvl7pPr marL="4017691" indent="0">
              <a:buNone/>
              <a:defRPr sz="2343" b="1"/>
            </a:lvl7pPr>
            <a:lvl8pPr marL="4687306" indent="0">
              <a:buNone/>
              <a:defRPr sz="2343" b="1"/>
            </a:lvl8pPr>
            <a:lvl9pPr marL="5356921" indent="0">
              <a:buNone/>
              <a:defRPr sz="2343" b="1"/>
            </a:lvl9pPr>
          </a:lstStyle>
          <a:p>
            <a:pPr lvl="0"/>
            <a:r>
              <a:rPr lang="ja-JP" altLang="en-US"/>
              <a:t>マスター テキストの書式設定</a:t>
            </a:r>
          </a:p>
        </p:txBody>
      </p:sp>
      <p:sp>
        <p:nvSpPr>
          <p:cNvPr id="4" name="Content Placeholder 3"/>
          <p:cNvSpPr>
            <a:spLocks noGrp="1"/>
          </p:cNvSpPr>
          <p:nvPr>
            <p:ph sz="half" idx="2"/>
          </p:nvPr>
        </p:nvSpPr>
        <p:spPr>
          <a:xfrm>
            <a:off x="989377" y="3668891"/>
            <a:ext cx="6076517" cy="539638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7271624" y="2462203"/>
            <a:ext cx="6106443" cy="1206688"/>
          </a:xfrm>
        </p:spPr>
        <p:txBody>
          <a:bodyPr anchor="b"/>
          <a:lstStyle>
            <a:lvl1pPr marL="0" indent="0">
              <a:buNone/>
              <a:defRPr sz="3515" b="1"/>
            </a:lvl1pPr>
            <a:lvl2pPr marL="669615" indent="0">
              <a:buNone/>
              <a:defRPr sz="2929" b="1"/>
            </a:lvl2pPr>
            <a:lvl3pPr marL="1339230" indent="0">
              <a:buNone/>
              <a:defRPr sz="2636" b="1"/>
            </a:lvl3pPr>
            <a:lvl4pPr marL="2008845" indent="0">
              <a:buNone/>
              <a:defRPr sz="2343" b="1"/>
            </a:lvl4pPr>
            <a:lvl5pPr marL="2678460" indent="0">
              <a:buNone/>
              <a:defRPr sz="2343" b="1"/>
            </a:lvl5pPr>
            <a:lvl6pPr marL="3348076" indent="0">
              <a:buNone/>
              <a:defRPr sz="2343" b="1"/>
            </a:lvl6pPr>
            <a:lvl7pPr marL="4017691" indent="0">
              <a:buNone/>
              <a:defRPr sz="2343" b="1"/>
            </a:lvl7pPr>
            <a:lvl8pPr marL="4687306" indent="0">
              <a:buNone/>
              <a:defRPr sz="2343" b="1"/>
            </a:lvl8pPr>
            <a:lvl9pPr marL="5356921" indent="0">
              <a:buNone/>
              <a:defRPr sz="2343" b="1"/>
            </a:lvl9pPr>
          </a:lstStyle>
          <a:p>
            <a:pPr lvl="0"/>
            <a:r>
              <a:rPr lang="ja-JP" altLang="en-US"/>
              <a:t>マスター テキストの書式設定</a:t>
            </a:r>
          </a:p>
        </p:txBody>
      </p:sp>
      <p:sp>
        <p:nvSpPr>
          <p:cNvPr id="6" name="Content Placeholder 5"/>
          <p:cNvSpPr>
            <a:spLocks noGrp="1"/>
          </p:cNvSpPr>
          <p:nvPr>
            <p:ph sz="quarter" idx="4"/>
          </p:nvPr>
        </p:nvSpPr>
        <p:spPr>
          <a:xfrm>
            <a:off x="7271624" y="3668891"/>
            <a:ext cx="6106443" cy="539638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3647554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78573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2997075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89375" y="669608"/>
            <a:ext cx="4632667" cy="2343626"/>
          </a:xfrm>
        </p:spPr>
        <p:txBody>
          <a:bodyPr anchor="b"/>
          <a:lstStyle>
            <a:lvl1pPr>
              <a:defRPr sz="4687"/>
            </a:lvl1pPr>
          </a:lstStyle>
          <a:p>
            <a:r>
              <a:rPr lang="ja-JP" altLang="en-US"/>
              <a:t>マスター タイトルの書式設定</a:t>
            </a:r>
            <a:endParaRPr lang="en-US" dirty="0"/>
          </a:p>
        </p:txBody>
      </p:sp>
      <p:sp>
        <p:nvSpPr>
          <p:cNvPr id="3" name="Content Placeholder 2"/>
          <p:cNvSpPr>
            <a:spLocks noGrp="1"/>
          </p:cNvSpPr>
          <p:nvPr>
            <p:ph idx="1"/>
          </p:nvPr>
        </p:nvSpPr>
        <p:spPr>
          <a:xfrm>
            <a:off x="6106443" y="1446169"/>
            <a:ext cx="7271623" cy="7137830"/>
          </a:xfrm>
        </p:spPr>
        <p:txBody>
          <a:bodyPr/>
          <a:lstStyle>
            <a:lvl1pPr>
              <a:defRPr sz="4687"/>
            </a:lvl1pPr>
            <a:lvl2pPr>
              <a:defRPr sz="4101"/>
            </a:lvl2pPr>
            <a:lvl3pPr>
              <a:defRPr sz="3515"/>
            </a:lvl3pPr>
            <a:lvl4pPr>
              <a:defRPr sz="2929"/>
            </a:lvl4pPr>
            <a:lvl5pPr>
              <a:defRPr sz="2929"/>
            </a:lvl5pPr>
            <a:lvl6pPr>
              <a:defRPr sz="2929"/>
            </a:lvl6pPr>
            <a:lvl7pPr>
              <a:defRPr sz="2929"/>
            </a:lvl7pPr>
            <a:lvl8pPr>
              <a:defRPr sz="2929"/>
            </a:lvl8pPr>
            <a:lvl9pPr>
              <a:defRPr sz="2929"/>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989375" y="3013234"/>
            <a:ext cx="4632667" cy="5582389"/>
          </a:xfrm>
        </p:spPr>
        <p:txBody>
          <a:bodyPr/>
          <a:lstStyle>
            <a:lvl1pPr marL="0" indent="0">
              <a:buNone/>
              <a:defRPr sz="2343"/>
            </a:lvl1pPr>
            <a:lvl2pPr marL="669615" indent="0">
              <a:buNone/>
              <a:defRPr sz="2050"/>
            </a:lvl2pPr>
            <a:lvl3pPr marL="1339230" indent="0">
              <a:buNone/>
              <a:defRPr sz="1758"/>
            </a:lvl3pPr>
            <a:lvl4pPr marL="2008845" indent="0">
              <a:buNone/>
              <a:defRPr sz="1465"/>
            </a:lvl4pPr>
            <a:lvl5pPr marL="2678460" indent="0">
              <a:buNone/>
              <a:defRPr sz="1465"/>
            </a:lvl5pPr>
            <a:lvl6pPr marL="3348076" indent="0">
              <a:buNone/>
              <a:defRPr sz="1465"/>
            </a:lvl6pPr>
            <a:lvl7pPr marL="4017691" indent="0">
              <a:buNone/>
              <a:defRPr sz="1465"/>
            </a:lvl7pPr>
            <a:lvl8pPr marL="4687306" indent="0">
              <a:buNone/>
              <a:defRPr sz="1465"/>
            </a:lvl8pPr>
            <a:lvl9pPr marL="5356921" indent="0">
              <a:buNone/>
              <a:defRPr sz="146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1528384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89375" y="669608"/>
            <a:ext cx="4632667" cy="2343626"/>
          </a:xfrm>
        </p:spPr>
        <p:txBody>
          <a:bodyPr anchor="b"/>
          <a:lstStyle>
            <a:lvl1pPr>
              <a:defRPr sz="468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6106443" y="1446169"/>
            <a:ext cx="7271623" cy="7137830"/>
          </a:xfrm>
        </p:spPr>
        <p:txBody>
          <a:bodyPr anchor="t"/>
          <a:lstStyle>
            <a:lvl1pPr marL="0" indent="0">
              <a:buNone/>
              <a:defRPr sz="4687"/>
            </a:lvl1pPr>
            <a:lvl2pPr marL="669615" indent="0">
              <a:buNone/>
              <a:defRPr sz="4101"/>
            </a:lvl2pPr>
            <a:lvl3pPr marL="1339230" indent="0">
              <a:buNone/>
              <a:defRPr sz="3515"/>
            </a:lvl3pPr>
            <a:lvl4pPr marL="2008845" indent="0">
              <a:buNone/>
              <a:defRPr sz="2929"/>
            </a:lvl4pPr>
            <a:lvl5pPr marL="2678460" indent="0">
              <a:buNone/>
              <a:defRPr sz="2929"/>
            </a:lvl5pPr>
            <a:lvl6pPr marL="3348076" indent="0">
              <a:buNone/>
              <a:defRPr sz="2929"/>
            </a:lvl6pPr>
            <a:lvl7pPr marL="4017691" indent="0">
              <a:buNone/>
              <a:defRPr sz="2929"/>
            </a:lvl7pPr>
            <a:lvl8pPr marL="4687306" indent="0">
              <a:buNone/>
              <a:defRPr sz="2929"/>
            </a:lvl8pPr>
            <a:lvl9pPr marL="5356921" indent="0">
              <a:buNone/>
              <a:defRPr sz="2929"/>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989375" y="3013234"/>
            <a:ext cx="4632667" cy="5582389"/>
          </a:xfrm>
        </p:spPr>
        <p:txBody>
          <a:bodyPr/>
          <a:lstStyle>
            <a:lvl1pPr marL="0" indent="0">
              <a:buNone/>
              <a:defRPr sz="2343"/>
            </a:lvl1pPr>
            <a:lvl2pPr marL="669615" indent="0">
              <a:buNone/>
              <a:defRPr sz="2050"/>
            </a:lvl2pPr>
            <a:lvl3pPr marL="1339230" indent="0">
              <a:buNone/>
              <a:defRPr sz="1758"/>
            </a:lvl3pPr>
            <a:lvl4pPr marL="2008845" indent="0">
              <a:buNone/>
              <a:defRPr sz="1465"/>
            </a:lvl4pPr>
            <a:lvl5pPr marL="2678460" indent="0">
              <a:buNone/>
              <a:defRPr sz="1465"/>
            </a:lvl5pPr>
            <a:lvl6pPr marL="3348076" indent="0">
              <a:buNone/>
              <a:defRPr sz="1465"/>
            </a:lvl6pPr>
            <a:lvl7pPr marL="4017691" indent="0">
              <a:buNone/>
              <a:defRPr sz="1465"/>
            </a:lvl7pPr>
            <a:lvl8pPr marL="4687306" indent="0">
              <a:buNone/>
              <a:defRPr sz="1465"/>
            </a:lvl8pPr>
            <a:lvl9pPr marL="5356921" indent="0">
              <a:buNone/>
              <a:defRPr sz="146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695E3CF-5F36-42A4-9944-C39FEC153964}" type="datetimeFigureOut">
              <a:rPr kumimoji="1" lang="ja-JP" altLang="en-US" smtClean="0"/>
              <a:t>2020/11/16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3073862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7505" y="534758"/>
            <a:ext cx="12388691" cy="194139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987505" y="2673780"/>
            <a:ext cx="12388691" cy="63728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987504" y="9309407"/>
            <a:ext cx="3231833" cy="534756"/>
          </a:xfrm>
          <a:prstGeom prst="rect">
            <a:avLst/>
          </a:prstGeom>
        </p:spPr>
        <p:txBody>
          <a:bodyPr vert="horz" lIns="91440" tIns="45720" rIns="91440" bIns="45720" rtlCol="0" anchor="ctr"/>
          <a:lstStyle>
            <a:lvl1pPr algn="l">
              <a:defRPr sz="1758">
                <a:solidFill>
                  <a:schemeClr val="tx1">
                    <a:tint val="75000"/>
                  </a:schemeClr>
                </a:solidFill>
              </a:defRPr>
            </a:lvl1pPr>
          </a:lstStyle>
          <a:p>
            <a:fld id="{9695E3CF-5F36-42A4-9944-C39FEC153964}" type="datetimeFigureOut">
              <a:rPr kumimoji="1" lang="ja-JP" altLang="en-US" smtClean="0"/>
              <a:t>2020/11/16</a:t>
            </a:fld>
            <a:endParaRPr kumimoji="1" lang="ja-JP" altLang="en-US"/>
          </a:p>
        </p:txBody>
      </p:sp>
      <p:sp>
        <p:nvSpPr>
          <p:cNvPr id="5" name="Footer Placeholder 4"/>
          <p:cNvSpPr>
            <a:spLocks noGrp="1"/>
          </p:cNvSpPr>
          <p:nvPr>
            <p:ph type="ftr" sz="quarter" idx="3"/>
          </p:nvPr>
        </p:nvSpPr>
        <p:spPr>
          <a:xfrm>
            <a:off x="4757976" y="9309407"/>
            <a:ext cx="4847749" cy="534756"/>
          </a:xfrm>
          <a:prstGeom prst="rect">
            <a:avLst/>
          </a:prstGeom>
        </p:spPr>
        <p:txBody>
          <a:bodyPr vert="horz" lIns="91440" tIns="45720" rIns="91440" bIns="45720" rtlCol="0" anchor="ctr"/>
          <a:lstStyle>
            <a:lvl1pPr algn="ctr">
              <a:defRPr sz="1758">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0144363" y="9309407"/>
            <a:ext cx="3231833" cy="534756"/>
          </a:xfrm>
          <a:prstGeom prst="rect">
            <a:avLst/>
          </a:prstGeom>
        </p:spPr>
        <p:txBody>
          <a:bodyPr vert="horz" lIns="91440" tIns="45720" rIns="91440" bIns="45720" rtlCol="0" anchor="ctr"/>
          <a:lstStyle>
            <a:lvl1pPr algn="r">
              <a:defRPr sz="1758">
                <a:solidFill>
                  <a:schemeClr val="tx1">
                    <a:tint val="75000"/>
                  </a:schemeClr>
                </a:solidFill>
              </a:defRPr>
            </a:lvl1pPr>
          </a:lstStyle>
          <a:p>
            <a:fld id="{192A86AF-0DFB-43A9-B6F5-54CCBBE9D496}" type="slidenum">
              <a:rPr kumimoji="1" lang="ja-JP" altLang="en-US" smtClean="0"/>
              <a:t>‹#›</a:t>
            </a:fld>
            <a:endParaRPr kumimoji="1" lang="ja-JP" altLang="en-US"/>
          </a:p>
        </p:txBody>
      </p:sp>
    </p:spTree>
    <p:extLst>
      <p:ext uri="{BB962C8B-B14F-4D97-AF65-F5344CB8AC3E}">
        <p14:creationId xmlns:p14="http://schemas.microsoft.com/office/powerpoint/2010/main" val="388739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39230" rtl="0" eaLnBrk="1" latinLnBrk="0" hangingPunct="1">
        <a:lnSpc>
          <a:spcPct val="90000"/>
        </a:lnSpc>
        <a:spcBef>
          <a:spcPct val="0"/>
        </a:spcBef>
        <a:buNone/>
        <a:defRPr kumimoji="1" sz="6444" kern="1200">
          <a:solidFill>
            <a:schemeClr val="tx1"/>
          </a:solidFill>
          <a:latin typeface="+mj-lt"/>
          <a:ea typeface="+mj-ea"/>
          <a:cs typeface="+mj-cs"/>
        </a:defRPr>
      </a:lvl1pPr>
    </p:titleStyle>
    <p:bodyStyle>
      <a:lvl1pPr marL="334808" indent="-334808" algn="l" defTabSz="1339230" rtl="0" eaLnBrk="1" latinLnBrk="0" hangingPunct="1">
        <a:lnSpc>
          <a:spcPct val="90000"/>
        </a:lnSpc>
        <a:spcBef>
          <a:spcPts val="1465"/>
        </a:spcBef>
        <a:buFont typeface="Arial" panose="020B0604020202020204" pitchFamily="34" charset="0"/>
        <a:buChar char="•"/>
        <a:defRPr kumimoji="1" sz="4101" kern="1200">
          <a:solidFill>
            <a:schemeClr val="tx1"/>
          </a:solidFill>
          <a:latin typeface="+mn-lt"/>
          <a:ea typeface="+mn-ea"/>
          <a:cs typeface="+mn-cs"/>
        </a:defRPr>
      </a:lvl1pPr>
      <a:lvl2pPr marL="1004423" indent="-334808" algn="l" defTabSz="1339230" rtl="0" eaLnBrk="1" latinLnBrk="0" hangingPunct="1">
        <a:lnSpc>
          <a:spcPct val="90000"/>
        </a:lnSpc>
        <a:spcBef>
          <a:spcPts val="732"/>
        </a:spcBef>
        <a:buFont typeface="Arial" panose="020B0604020202020204" pitchFamily="34" charset="0"/>
        <a:buChar char="•"/>
        <a:defRPr kumimoji="1" sz="3515" kern="1200">
          <a:solidFill>
            <a:schemeClr val="tx1"/>
          </a:solidFill>
          <a:latin typeface="+mn-lt"/>
          <a:ea typeface="+mn-ea"/>
          <a:cs typeface="+mn-cs"/>
        </a:defRPr>
      </a:lvl2pPr>
      <a:lvl3pPr marL="1674038" indent="-334808" algn="l" defTabSz="1339230" rtl="0" eaLnBrk="1" latinLnBrk="0" hangingPunct="1">
        <a:lnSpc>
          <a:spcPct val="90000"/>
        </a:lnSpc>
        <a:spcBef>
          <a:spcPts val="732"/>
        </a:spcBef>
        <a:buFont typeface="Arial" panose="020B0604020202020204" pitchFamily="34" charset="0"/>
        <a:buChar char="•"/>
        <a:defRPr kumimoji="1" sz="2929" kern="1200">
          <a:solidFill>
            <a:schemeClr val="tx1"/>
          </a:solidFill>
          <a:latin typeface="+mn-lt"/>
          <a:ea typeface="+mn-ea"/>
          <a:cs typeface="+mn-cs"/>
        </a:defRPr>
      </a:lvl3pPr>
      <a:lvl4pPr marL="2343653" indent="-334808" algn="l" defTabSz="1339230" rtl="0" eaLnBrk="1" latinLnBrk="0" hangingPunct="1">
        <a:lnSpc>
          <a:spcPct val="90000"/>
        </a:lnSpc>
        <a:spcBef>
          <a:spcPts val="732"/>
        </a:spcBef>
        <a:buFont typeface="Arial" panose="020B0604020202020204" pitchFamily="34" charset="0"/>
        <a:buChar char="•"/>
        <a:defRPr kumimoji="1" sz="2636" kern="1200">
          <a:solidFill>
            <a:schemeClr val="tx1"/>
          </a:solidFill>
          <a:latin typeface="+mn-lt"/>
          <a:ea typeface="+mn-ea"/>
          <a:cs typeface="+mn-cs"/>
        </a:defRPr>
      </a:lvl4pPr>
      <a:lvl5pPr marL="3013268" indent="-334808" algn="l" defTabSz="1339230" rtl="0" eaLnBrk="1" latinLnBrk="0" hangingPunct="1">
        <a:lnSpc>
          <a:spcPct val="90000"/>
        </a:lnSpc>
        <a:spcBef>
          <a:spcPts val="732"/>
        </a:spcBef>
        <a:buFont typeface="Arial" panose="020B0604020202020204" pitchFamily="34" charset="0"/>
        <a:buChar char="•"/>
        <a:defRPr kumimoji="1" sz="2636" kern="1200">
          <a:solidFill>
            <a:schemeClr val="tx1"/>
          </a:solidFill>
          <a:latin typeface="+mn-lt"/>
          <a:ea typeface="+mn-ea"/>
          <a:cs typeface="+mn-cs"/>
        </a:defRPr>
      </a:lvl5pPr>
      <a:lvl6pPr marL="3682883" indent="-334808" algn="l" defTabSz="1339230" rtl="0" eaLnBrk="1" latinLnBrk="0" hangingPunct="1">
        <a:lnSpc>
          <a:spcPct val="90000"/>
        </a:lnSpc>
        <a:spcBef>
          <a:spcPts val="732"/>
        </a:spcBef>
        <a:buFont typeface="Arial" panose="020B0604020202020204" pitchFamily="34" charset="0"/>
        <a:buChar char="•"/>
        <a:defRPr kumimoji="1" sz="2636" kern="1200">
          <a:solidFill>
            <a:schemeClr val="tx1"/>
          </a:solidFill>
          <a:latin typeface="+mn-lt"/>
          <a:ea typeface="+mn-ea"/>
          <a:cs typeface="+mn-cs"/>
        </a:defRPr>
      </a:lvl6pPr>
      <a:lvl7pPr marL="4352498" indent="-334808" algn="l" defTabSz="1339230" rtl="0" eaLnBrk="1" latinLnBrk="0" hangingPunct="1">
        <a:lnSpc>
          <a:spcPct val="90000"/>
        </a:lnSpc>
        <a:spcBef>
          <a:spcPts val="732"/>
        </a:spcBef>
        <a:buFont typeface="Arial" panose="020B0604020202020204" pitchFamily="34" charset="0"/>
        <a:buChar char="•"/>
        <a:defRPr kumimoji="1" sz="2636" kern="1200">
          <a:solidFill>
            <a:schemeClr val="tx1"/>
          </a:solidFill>
          <a:latin typeface="+mn-lt"/>
          <a:ea typeface="+mn-ea"/>
          <a:cs typeface="+mn-cs"/>
        </a:defRPr>
      </a:lvl7pPr>
      <a:lvl8pPr marL="5022113" indent="-334808" algn="l" defTabSz="1339230" rtl="0" eaLnBrk="1" latinLnBrk="0" hangingPunct="1">
        <a:lnSpc>
          <a:spcPct val="90000"/>
        </a:lnSpc>
        <a:spcBef>
          <a:spcPts val="732"/>
        </a:spcBef>
        <a:buFont typeface="Arial" panose="020B0604020202020204" pitchFamily="34" charset="0"/>
        <a:buChar char="•"/>
        <a:defRPr kumimoji="1" sz="2636" kern="1200">
          <a:solidFill>
            <a:schemeClr val="tx1"/>
          </a:solidFill>
          <a:latin typeface="+mn-lt"/>
          <a:ea typeface="+mn-ea"/>
          <a:cs typeface="+mn-cs"/>
        </a:defRPr>
      </a:lvl8pPr>
      <a:lvl9pPr marL="5691729" indent="-334808" algn="l" defTabSz="1339230" rtl="0" eaLnBrk="1" latinLnBrk="0" hangingPunct="1">
        <a:lnSpc>
          <a:spcPct val="90000"/>
        </a:lnSpc>
        <a:spcBef>
          <a:spcPts val="732"/>
        </a:spcBef>
        <a:buFont typeface="Arial" panose="020B0604020202020204" pitchFamily="34" charset="0"/>
        <a:buChar char="•"/>
        <a:defRPr kumimoji="1" sz="2636" kern="1200">
          <a:solidFill>
            <a:schemeClr val="tx1"/>
          </a:solidFill>
          <a:latin typeface="+mn-lt"/>
          <a:ea typeface="+mn-ea"/>
          <a:cs typeface="+mn-cs"/>
        </a:defRPr>
      </a:lvl9pPr>
    </p:bodyStyle>
    <p:otherStyle>
      <a:defPPr>
        <a:defRPr lang="en-US"/>
      </a:defPPr>
      <a:lvl1pPr marL="0" algn="l" defTabSz="1339230" rtl="0" eaLnBrk="1" latinLnBrk="0" hangingPunct="1">
        <a:defRPr kumimoji="1" sz="2636" kern="1200">
          <a:solidFill>
            <a:schemeClr val="tx1"/>
          </a:solidFill>
          <a:latin typeface="+mn-lt"/>
          <a:ea typeface="+mn-ea"/>
          <a:cs typeface="+mn-cs"/>
        </a:defRPr>
      </a:lvl1pPr>
      <a:lvl2pPr marL="669615" algn="l" defTabSz="1339230" rtl="0" eaLnBrk="1" latinLnBrk="0" hangingPunct="1">
        <a:defRPr kumimoji="1" sz="2636" kern="1200">
          <a:solidFill>
            <a:schemeClr val="tx1"/>
          </a:solidFill>
          <a:latin typeface="+mn-lt"/>
          <a:ea typeface="+mn-ea"/>
          <a:cs typeface="+mn-cs"/>
        </a:defRPr>
      </a:lvl2pPr>
      <a:lvl3pPr marL="1339230" algn="l" defTabSz="1339230" rtl="0" eaLnBrk="1" latinLnBrk="0" hangingPunct="1">
        <a:defRPr kumimoji="1" sz="2636" kern="1200">
          <a:solidFill>
            <a:schemeClr val="tx1"/>
          </a:solidFill>
          <a:latin typeface="+mn-lt"/>
          <a:ea typeface="+mn-ea"/>
          <a:cs typeface="+mn-cs"/>
        </a:defRPr>
      </a:lvl3pPr>
      <a:lvl4pPr marL="2008845" algn="l" defTabSz="1339230" rtl="0" eaLnBrk="1" latinLnBrk="0" hangingPunct="1">
        <a:defRPr kumimoji="1" sz="2636" kern="1200">
          <a:solidFill>
            <a:schemeClr val="tx1"/>
          </a:solidFill>
          <a:latin typeface="+mn-lt"/>
          <a:ea typeface="+mn-ea"/>
          <a:cs typeface="+mn-cs"/>
        </a:defRPr>
      </a:lvl4pPr>
      <a:lvl5pPr marL="2678460" algn="l" defTabSz="1339230" rtl="0" eaLnBrk="1" latinLnBrk="0" hangingPunct="1">
        <a:defRPr kumimoji="1" sz="2636" kern="1200">
          <a:solidFill>
            <a:schemeClr val="tx1"/>
          </a:solidFill>
          <a:latin typeface="+mn-lt"/>
          <a:ea typeface="+mn-ea"/>
          <a:cs typeface="+mn-cs"/>
        </a:defRPr>
      </a:lvl5pPr>
      <a:lvl6pPr marL="3348076" algn="l" defTabSz="1339230" rtl="0" eaLnBrk="1" latinLnBrk="0" hangingPunct="1">
        <a:defRPr kumimoji="1" sz="2636" kern="1200">
          <a:solidFill>
            <a:schemeClr val="tx1"/>
          </a:solidFill>
          <a:latin typeface="+mn-lt"/>
          <a:ea typeface="+mn-ea"/>
          <a:cs typeface="+mn-cs"/>
        </a:defRPr>
      </a:lvl6pPr>
      <a:lvl7pPr marL="4017691" algn="l" defTabSz="1339230" rtl="0" eaLnBrk="1" latinLnBrk="0" hangingPunct="1">
        <a:defRPr kumimoji="1" sz="2636" kern="1200">
          <a:solidFill>
            <a:schemeClr val="tx1"/>
          </a:solidFill>
          <a:latin typeface="+mn-lt"/>
          <a:ea typeface="+mn-ea"/>
          <a:cs typeface="+mn-cs"/>
        </a:defRPr>
      </a:lvl7pPr>
      <a:lvl8pPr marL="4687306" algn="l" defTabSz="1339230" rtl="0" eaLnBrk="1" latinLnBrk="0" hangingPunct="1">
        <a:defRPr kumimoji="1" sz="2636" kern="1200">
          <a:solidFill>
            <a:schemeClr val="tx1"/>
          </a:solidFill>
          <a:latin typeface="+mn-lt"/>
          <a:ea typeface="+mn-ea"/>
          <a:cs typeface="+mn-cs"/>
        </a:defRPr>
      </a:lvl8pPr>
      <a:lvl9pPr marL="5356921" algn="l" defTabSz="1339230" rtl="0" eaLnBrk="1" latinLnBrk="0" hangingPunct="1">
        <a:defRPr kumimoji="1" sz="263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city.toyooka.lg.jp/bosai/bosai/bosaimap/index.html" TargetMode="External"/><Relationship Id="rId3" Type="http://schemas.openxmlformats.org/officeDocument/2006/relationships/image" Target="../media/image2.emf"/><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emf"/><Relationship Id="rId4" Type="http://schemas.openxmlformats.org/officeDocument/2006/relationships/image" Target="../media/image9.jpeg"/><Relationship Id="rId9"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2" name="直線コネクタ 101">
            <a:extLst>
              <a:ext uri="{FF2B5EF4-FFF2-40B4-BE49-F238E27FC236}">
                <a16:creationId xmlns:a16="http://schemas.microsoft.com/office/drawing/2014/main" id="{EC0E27D9-6946-4B06-8E51-FB92C4969330}"/>
              </a:ext>
            </a:extLst>
          </p:cNvPr>
          <p:cNvCxnSpPr>
            <a:cxnSpLocks/>
          </p:cNvCxnSpPr>
          <p:nvPr/>
        </p:nvCxnSpPr>
        <p:spPr>
          <a:xfrm>
            <a:off x="533671" y="8739797"/>
            <a:ext cx="1352279" cy="0"/>
          </a:xfrm>
          <a:prstGeom prst="line">
            <a:avLst/>
          </a:prstGeom>
          <a:ln w="57150">
            <a:solidFill>
              <a:srgbClr val="FFCCCC"/>
            </a:solidFill>
          </a:ln>
        </p:spPr>
        <p:style>
          <a:lnRef idx="1">
            <a:schemeClr val="accent1"/>
          </a:lnRef>
          <a:fillRef idx="0">
            <a:schemeClr val="accent1"/>
          </a:fillRef>
          <a:effectRef idx="0">
            <a:schemeClr val="accent1"/>
          </a:effectRef>
          <a:fontRef idx="minor">
            <a:schemeClr val="tx1"/>
          </a:fontRef>
        </p:style>
      </p:cxnSp>
      <p:sp>
        <p:nvSpPr>
          <p:cNvPr id="2" name="四角形: 角を丸くする 1">
            <a:extLst>
              <a:ext uri="{FF2B5EF4-FFF2-40B4-BE49-F238E27FC236}">
                <a16:creationId xmlns:a16="http://schemas.microsoft.com/office/drawing/2014/main" id="{4891DD35-841A-4E70-8E42-AE1FAEADCBC9}"/>
              </a:ext>
            </a:extLst>
          </p:cNvPr>
          <p:cNvSpPr/>
          <p:nvPr/>
        </p:nvSpPr>
        <p:spPr>
          <a:xfrm>
            <a:off x="8126908" y="7387220"/>
            <a:ext cx="6015265" cy="2185405"/>
          </a:xfrm>
          <a:prstGeom prst="roundRect">
            <a:avLst>
              <a:gd name="adj" fmla="val 9229"/>
            </a:avLst>
          </a:prstGeom>
          <a:solidFill>
            <a:srgbClr val="FFE7E7"/>
          </a:solid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C5A1A226-E330-44BD-89D1-A74A587ED4F6}"/>
              </a:ext>
            </a:extLst>
          </p:cNvPr>
          <p:cNvSpPr/>
          <p:nvPr/>
        </p:nvSpPr>
        <p:spPr>
          <a:xfrm>
            <a:off x="7672794" y="266700"/>
            <a:ext cx="6400800" cy="89535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BA7640B-DDA8-4EE4-BE54-C8AF189C75F4}"/>
              </a:ext>
            </a:extLst>
          </p:cNvPr>
          <p:cNvSpPr txBox="1"/>
          <p:nvPr/>
        </p:nvSpPr>
        <p:spPr>
          <a:xfrm>
            <a:off x="7768044" y="361950"/>
            <a:ext cx="3198311" cy="338554"/>
          </a:xfrm>
          <a:prstGeom prst="rect">
            <a:avLst/>
          </a:prstGeom>
          <a:noFill/>
        </p:spPr>
        <p:txBody>
          <a:bodyPr wrap="none" rtlCol="0">
            <a:spAutoFit/>
          </a:bodyPr>
          <a:lstStyle/>
          <a:p>
            <a:r>
              <a:rPr kumimoji="1" lang="ja-JP" altLang="en-US" sz="1600" dirty="0">
                <a:latin typeface="HGP創英角ｺﾞｼｯｸUB" panose="020B0900000000000000" pitchFamily="50" charset="-128"/>
                <a:ea typeface="HGP創英角ｺﾞｼｯｸUB" panose="020B0900000000000000" pitchFamily="50" charset="-128"/>
              </a:rPr>
              <a:t>水害・土砂災害から身を守るために</a:t>
            </a:r>
          </a:p>
        </p:txBody>
      </p:sp>
      <p:sp>
        <p:nvSpPr>
          <p:cNvPr id="6" name="テキスト ボックス 5">
            <a:extLst>
              <a:ext uri="{FF2B5EF4-FFF2-40B4-BE49-F238E27FC236}">
                <a16:creationId xmlns:a16="http://schemas.microsoft.com/office/drawing/2014/main" id="{B3B33C48-0924-4FB0-B548-4E169EA36C1F}"/>
              </a:ext>
            </a:extLst>
          </p:cNvPr>
          <p:cNvSpPr txBox="1"/>
          <p:nvPr/>
        </p:nvSpPr>
        <p:spPr>
          <a:xfrm>
            <a:off x="7739469" y="647700"/>
            <a:ext cx="6300123" cy="430887"/>
          </a:xfrm>
          <a:prstGeom prst="rect">
            <a:avLst/>
          </a:prstGeom>
          <a:noFill/>
        </p:spPr>
        <p:txBody>
          <a:bodyPr wrap="none" rtlCol="0">
            <a:spAutoFit/>
          </a:bodyPr>
          <a:lstStyle/>
          <a:p>
            <a:r>
              <a:rPr kumimoji="1" lang="ja-JP" altLang="en-US" sz="2200" dirty="0">
                <a:latin typeface="HGP創英角ｺﾞｼｯｸUB" panose="020B0900000000000000" pitchFamily="50" charset="-128"/>
                <a:ea typeface="HGP創英角ｺﾞｼｯｸUB" panose="020B0900000000000000" pitchFamily="50" charset="-128"/>
              </a:rPr>
              <a:t>“マイ避難カード”</a:t>
            </a:r>
            <a:r>
              <a:rPr kumimoji="1" lang="ja-JP" altLang="en-US" sz="1400" dirty="0">
                <a:latin typeface="HGP創英角ｺﾞｼｯｸUB" panose="020B0900000000000000" pitchFamily="50" charset="-128"/>
                <a:ea typeface="HGP創英角ｺﾞｼｯｸUB" panose="020B0900000000000000" pitchFamily="50" charset="-128"/>
              </a:rPr>
              <a:t>で</a:t>
            </a:r>
            <a:r>
              <a:rPr kumimoji="1" lang="ja-JP" altLang="en-US" sz="2200" dirty="0">
                <a:latin typeface="HGP創英角ｺﾞｼｯｸUB" panose="020B0900000000000000" pitchFamily="50" charset="-128"/>
                <a:ea typeface="HGP創英角ｺﾞｼｯｸUB" panose="020B0900000000000000" pitchFamily="50" charset="-128"/>
              </a:rPr>
              <a:t>あなたと家族の避難</a:t>
            </a:r>
            <a:r>
              <a:rPr kumimoji="1" lang="ja-JP" altLang="en-US" sz="1400" dirty="0">
                <a:latin typeface="HGP創英角ｺﾞｼｯｸUB" panose="020B0900000000000000" pitchFamily="50" charset="-128"/>
                <a:ea typeface="HGP創英角ｺﾞｼｯｸUB" panose="020B0900000000000000" pitchFamily="50" charset="-128"/>
              </a:rPr>
              <a:t>を考えておきましょう。</a:t>
            </a:r>
            <a:endParaRPr kumimoji="1" lang="ja-JP" altLang="en-US" sz="2000" dirty="0">
              <a:latin typeface="HGP創英角ｺﾞｼｯｸUB" panose="020B0900000000000000" pitchFamily="50" charset="-128"/>
              <a:ea typeface="HGP創英角ｺﾞｼｯｸUB" panose="020B0900000000000000" pitchFamily="50" charset="-128"/>
            </a:endParaRPr>
          </a:p>
        </p:txBody>
      </p:sp>
      <p:sp>
        <p:nvSpPr>
          <p:cNvPr id="7" name="テキスト ボックス 6">
            <a:extLst>
              <a:ext uri="{FF2B5EF4-FFF2-40B4-BE49-F238E27FC236}">
                <a16:creationId xmlns:a16="http://schemas.microsoft.com/office/drawing/2014/main" id="{0B4DE448-4349-4653-9E41-D19D53CB74D2}"/>
              </a:ext>
            </a:extLst>
          </p:cNvPr>
          <p:cNvSpPr txBox="1"/>
          <p:nvPr/>
        </p:nvSpPr>
        <p:spPr>
          <a:xfrm>
            <a:off x="7738866" y="1323444"/>
            <a:ext cx="6372828" cy="712311"/>
          </a:xfrm>
          <a:prstGeom prst="rect">
            <a:avLst/>
          </a:prstGeom>
          <a:noFill/>
        </p:spPr>
        <p:txBody>
          <a:bodyPr wrap="square" lIns="0" tIns="0" rIns="0" bIns="0" rtlCol="0">
            <a:spAutoFit/>
          </a:bodyPr>
          <a:lstStyle/>
          <a:p>
            <a:pPr marL="171450" indent="-171450" algn="just">
              <a:lnSpc>
                <a:spcPct val="120000"/>
              </a:lnSpc>
              <a:spcBef>
                <a:spcPts val="600"/>
              </a:spcBef>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毎年、これまでの最大の記録を超える大雨により、全国各地で水害・土砂災害が起こっています。</a:t>
            </a:r>
            <a:r>
              <a:rPr kumimoji="1" lang="en-US" altLang="ja-JP" sz="1200" dirty="0">
                <a:latin typeface="ＭＳ Ｐ明朝" panose="02020600040205080304" pitchFamily="18" charset="-128"/>
                <a:ea typeface="ＭＳ Ｐ明朝" panose="02020600040205080304" pitchFamily="18" charset="-128"/>
              </a:rPr>
              <a:t/>
            </a:r>
            <a:br>
              <a:rPr kumimoji="1" lang="en-US" altLang="ja-JP" sz="1200" dirty="0">
                <a:latin typeface="ＭＳ Ｐ明朝" panose="02020600040205080304" pitchFamily="18" charset="-128"/>
                <a:ea typeface="ＭＳ Ｐ明朝" panose="02020600040205080304" pitchFamily="18" charset="-128"/>
              </a:rPr>
            </a:br>
            <a:r>
              <a:rPr kumimoji="1" lang="ja-JP" altLang="en-US" sz="1200" dirty="0">
                <a:latin typeface="ＭＳ Ｐ明朝" panose="02020600040205080304" pitchFamily="18" charset="-128"/>
                <a:ea typeface="ＭＳ Ｐ明朝" panose="02020600040205080304" pitchFamily="18" charset="-128"/>
              </a:rPr>
              <a:t>雨の降り方によっては、豊岡市でも再び水害や土砂災害が発生するかもしれません。</a:t>
            </a:r>
            <a:endParaRPr kumimoji="1" lang="en-US" altLang="ja-JP" sz="1200" dirty="0">
              <a:latin typeface="ＭＳ Ｐ明朝" panose="02020600040205080304" pitchFamily="18" charset="-128"/>
              <a:ea typeface="ＭＳ Ｐ明朝" panose="02020600040205080304" pitchFamily="18" charset="-128"/>
            </a:endParaRPr>
          </a:p>
          <a:p>
            <a:pPr marL="171450" indent="-171450" algn="just">
              <a:lnSpc>
                <a:spcPct val="120000"/>
              </a:lnSpc>
              <a:spcBef>
                <a:spcPts val="600"/>
              </a:spcBef>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いざというときに備え、“マイ避難カード”であなたと家族の避難を考えておきましょう。</a:t>
            </a:r>
          </a:p>
        </p:txBody>
      </p:sp>
      <p:grpSp>
        <p:nvGrpSpPr>
          <p:cNvPr id="83" name="グループ化 82">
            <a:extLst>
              <a:ext uri="{FF2B5EF4-FFF2-40B4-BE49-F238E27FC236}">
                <a16:creationId xmlns:a16="http://schemas.microsoft.com/office/drawing/2014/main" id="{6DAFD7E8-11CA-4932-87E9-6E61F01BE6DD}"/>
              </a:ext>
            </a:extLst>
          </p:cNvPr>
          <p:cNvGrpSpPr/>
          <p:nvPr/>
        </p:nvGrpSpPr>
        <p:grpSpPr>
          <a:xfrm>
            <a:off x="7733756" y="2296908"/>
            <a:ext cx="5508011" cy="3803855"/>
            <a:chOff x="7733756" y="2296908"/>
            <a:chExt cx="5508011" cy="3803855"/>
          </a:xfrm>
        </p:grpSpPr>
        <p:sp>
          <p:nvSpPr>
            <p:cNvPr id="82" name="正方形/長方形 81">
              <a:extLst>
                <a:ext uri="{FF2B5EF4-FFF2-40B4-BE49-F238E27FC236}">
                  <a16:creationId xmlns:a16="http://schemas.microsoft.com/office/drawing/2014/main" id="{5938146C-8E8F-4EC7-9615-ED600BC701C2}"/>
                </a:ext>
              </a:extLst>
            </p:cNvPr>
            <p:cNvSpPr/>
            <p:nvPr/>
          </p:nvSpPr>
          <p:spPr>
            <a:xfrm>
              <a:off x="7733756" y="2296908"/>
              <a:ext cx="5508011" cy="3798056"/>
            </a:xfrm>
            <a:prstGeom prst="rect">
              <a:avLst/>
            </a:prstGeom>
            <a:solidFill>
              <a:srgbClr val="0198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2">
              <a:extLst>
                <a:ext uri="{FF2B5EF4-FFF2-40B4-BE49-F238E27FC236}">
                  <a16:creationId xmlns:a16="http://schemas.microsoft.com/office/drawing/2014/main" id="{E593D888-FB90-46FE-A6B1-9A3563B7E57B}"/>
                </a:ext>
              </a:extLst>
            </p:cNvPr>
            <p:cNvPicPr>
              <a:picLocks noChangeAspect="1"/>
            </p:cNvPicPr>
            <p:nvPr/>
          </p:nvPicPr>
          <p:blipFill rotWithShape="1">
            <a:blip r:embed="rId2">
              <a:extLst>
                <a:ext uri="{28A0092B-C50C-407E-A947-70E740481C1C}">
                  <a14:useLocalDpi xmlns:a14="http://schemas.microsoft.com/office/drawing/2010/main" val="0"/>
                </a:ext>
              </a:extLst>
            </a:blip>
            <a:srcRect l="18572" t="12670" r="35127" b="30045"/>
            <a:stretch/>
          </p:blipFill>
          <p:spPr bwMode="auto">
            <a:xfrm>
              <a:off x="7781925" y="2339634"/>
              <a:ext cx="5405438" cy="3761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テキスト ボックス 17">
            <a:extLst>
              <a:ext uri="{FF2B5EF4-FFF2-40B4-BE49-F238E27FC236}">
                <a16:creationId xmlns:a16="http://schemas.microsoft.com/office/drawing/2014/main" id="{9EE48845-279C-4F12-9789-67DF6DDE0103}"/>
              </a:ext>
            </a:extLst>
          </p:cNvPr>
          <p:cNvSpPr txBox="1"/>
          <p:nvPr/>
        </p:nvSpPr>
        <p:spPr>
          <a:xfrm>
            <a:off x="8058906" y="6951226"/>
            <a:ext cx="3465064" cy="224229"/>
          </a:xfrm>
          <a:prstGeom prst="rect">
            <a:avLst/>
          </a:prstGeom>
          <a:noFill/>
        </p:spPr>
        <p:txBody>
          <a:bodyPr wrap="square" lIns="0" tIns="0" rIns="0" bIns="0" rtlCol="0">
            <a:spAutoFit/>
          </a:bodyPr>
          <a:lstStyle/>
          <a:p>
            <a:pPr marL="171450" indent="-171450" algn="just">
              <a:lnSpc>
                <a:spcPct val="120000"/>
              </a:lnSpc>
              <a:spcBef>
                <a:spcPts val="600"/>
              </a:spcBef>
              <a:buFont typeface="Wingdings" panose="05000000000000000000" pitchFamily="2" charset="2"/>
              <a:buChar char="u"/>
            </a:pPr>
            <a:r>
              <a:rPr kumimoji="1" lang="ja-JP" altLang="en-US" sz="1400" dirty="0">
                <a:latin typeface="HGP創英角ｺﾞｼｯｸUB" panose="020B0900000000000000" pitchFamily="50" charset="-128"/>
                <a:ea typeface="HGP創英角ｺﾞｼｯｸUB" panose="020B0900000000000000" pitchFamily="50" charset="-128"/>
              </a:rPr>
              <a:t>「防災マップ」</a:t>
            </a:r>
            <a:r>
              <a:rPr kumimoji="1" lang="ja-JP" altLang="en-US" sz="1200" dirty="0">
                <a:latin typeface="ＭＳ Ｐ明朝" panose="02020600040205080304" pitchFamily="18" charset="-128"/>
                <a:ea typeface="ＭＳ Ｐ明朝" panose="02020600040205080304" pitchFamily="18" charset="-128"/>
              </a:rPr>
              <a:t>で、自宅の危険性を確認しましょう。</a:t>
            </a:r>
          </a:p>
        </p:txBody>
      </p:sp>
      <p:pic>
        <p:nvPicPr>
          <p:cNvPr id="19" name="図 18">
            <a:extLst>
              <a:ext uri="{FF2B5EF4-FFF2-40B4-BE49-F238E27FC236}">
                <a16:creationId xmlns:a16="http://schemas.microsoft.com/office/drawing/2014/main" id="{54949F1A-2E2E-4BD8-850B-0469818B4031}"/>
              </a:ext>
            </a:extLst>
          </p:cNvPr>
          <p:cNvPicPr>
            <a:picLocks noChangeAspect="1"/>
          </p:cNvPicPr>
          <p:nvPr/>
        </p:nvPicPr>
        <p:blipFill>
          <a:blip r:embed="rId3"/>
          <a:stretch>
            <a:fillRect/>
          </a:stretch>
        </p:blipFill>
        <p:spPr>
          <a:xfrm>
            <a:off x="8273941" y="7619289"/>
            <a:ext cx="2276456" cy="1597191"/>
          </a:xfrm>
          <a:prstGeom prst="rect">
            <a:avLst/>
          </a:prstGeom>
          <a:ln>
            <a:solidFill>
              <a:schemeClr val="tx1"/>
            </a:solidFill>
          </a:ln>
        </p:spPr>
      </p:pic>
      <p:sp>
        <p:nvSpPr>
          <p:cNvPr id="20" name="Text Box 19">
            <a:extLst>
              <a:ext uri="{FF2B5EF4-FFF2-40B4-BE49-F238E27FC236}">
                <a16:creationId xmlns:a16="http://schemas.microsoft.com/office/drawing/2014/main" id="{FEB0A4B1-8372-4F64-B675-1E9C36C61146}"/>
              </a:ext>
            </a:extLst>
          </p:cNvPr>
          <p:cNvSpPr txBox="1">
            <a:spLocks noChangeArrowheads="1"/>
          </p:cNvSpPr>
          <p:nvPr/>
        </p:nvSpPr>
        <p:spPr bwMode="auto">
          <a:xfrm>
            <a:off x="8496069" y="9259206"/>
            <a:ext cx="2090316" cy="161583"/>
          </a:xfrm>
          <a:prstGeom prst="rect">
            <a:avLst/>
          </a:prstGeom>
          <a:noFill/>
          <a:ln w="9525">
            <a:noFill/>
            <a:miter lim="800000"/>
            <a:headEnd/>
            <a:tailEnd/>
          </a:ln>
        </p:spPr>
        <p:txBody>
          <a:bodyPr wrap="none" lIns="0" tIns="0" rIns="0" bIns="0">
            <a:spAutoFit/>
          </a:bodyPr>
          <a:lstStyle/>
          <a:p>
            <a:pPr defTabSz="914180" fontAlgn="auto">
              <a:spcBef>
                <a:spcPct val="50000"/>
              </a:spcBef>
              <a:spcAft>
                <a:spcPts val="0"/>
              </a:spcAft>
            </a:pPr>
            <a:r>
              <a:rPr lang="ja-JP" altLang="en-US" sz="1050" dirty="0">
                <a:latin typeface="ＭＳ Ｐゴシック" panose="020B0600070205080204" pitchFamily="50" charset="-128"/>
                <a:ea typeface="ＭＳ Ｐゴシック" panose="020B0600070205080204" pitchFamily="50" charset="-128"/>
              </a:rPr>
              <a:t>▲防災マップ</a:t>
            </a:r>
            <a:r>
              <a:rPr lang="ja-JP" altLang="en-US" sz="1050" dirty="0" smtClean="0">
                <a:latin typeface="ＭＳ Ｐゴシック" panose="020B0600070205080204" pitchFamily="50" charset="-128"/>
                <a:ea typeface="ＭＳ Ｐゴシック" panose="020B0600070205080204" pitchFamily="50" charset="-128"/>
              </a:rPr>
              <a:t>（</a:t>
            </a:r>
            <a:r>
              <a:rPr lang="ja-JP" altLang="en-US" sz="1050" dirty="0" smtClean="0">
                <a:latin typeface="ＭＳ Ｐゴシック" panose="020B0600070205080204" pitchFamily="50" charset="-128"/>
                <a:ea typeface="ＭＳ Ｐゴシック" panose="020B0600070205080204" pitchFamily="50" charset="-128"/>
              </a:rPr>
              <a:t>□□</a:t>
            </a:r>
            <a:r>
              <a:rPr lang="ja-JP" altLang="en-US" sz="1050" dirty="0" smtClean="0">
                <a:latin typeface="ＭＳ Ｐゴシック" panose="020B0600070205080204" pitchFamily="50" charset="-128"/>
                <a:ea typeface="ＭＳ Ｐゴシック" panose="020B0600070205080204" pitchFamily="50" charset="-128"/>
              </a:rPr>
              <a:t>地域｜</a:t>
            </a:r>
            <a:r>
              <a:rPr lang="ja-JP" altLang="en-US" sz="1050" dirty="0" smtClean="0">
                <a:latin typeface="ＭＳ Ｐゴシック" panose="020B0600070205080204" pitchFamily="50" charset="-128"/>
                <a:ea typeface="ＭＳ Ｐゴシック" panose="020B0600070205080204" pitchFamily="50" charset="-128"/>
              </a:rPr>
              <a:t>●●</a:t>
            </a:r>
            <a:r>
              <a:rPr lang="ja-JP" altLang="en-US" sz="1050" dirty="0" smtClean="0">
                <a:latin typeface="ＭＳ Ｐゴシック" panose="020B0600070205080204" pitchFamily="50" charset="-128"/>
                <a:ea typeface="ＭＳ Ｐゴシック" panose="020B0600070205080204" pitchFamily="50" charset="-128"/>
              </a:rPr>
              <a:t>地区</a:t>
            </a:r>
            <a:r>
              <a:rPr lang="ja-JP" altLang="en-US" sz="1050" dirty="0">
                <a:latin typeface="ＭＳ Ｐゴシック" panose="020B0600070205080204" pitchFamily="50" charset="-128"/>
                <a:ea typeface="ＭＳ Ｐゴシック" panose="020B0600070205080204" pitchFamily="50" charset="-128"/>
              </a:rPr>
              <a:t>）</a:t>
            </a:r>
          </a:p>
        </p:txBody>
      </p:sp>
      <p:sp>
        <p:nvSpPr>
          <p:cNvPr id="21" name="テキスト ボックス 20">
            <a:extLst>
              <a:ext uri="{FF2B5EF4-FFF2-40B4-BE49-F238E27FC236}">
                <a16:creationId xmlns:a16="http://schemas.microsoft.com/office/drawing/2014/main" id="{D3BDF888-C28B-49FA-8523-EF6538DD24E4}"/>
              </a:ext>
            </a:extLst>
          </p:cNvPr>
          <p:cNvSpPr txBox="1"/>
          <p:nvPr/>
        </p:nvSpPr>
        <p:spPr>
          <a:xfrm>
            <a:off x="10752096" y="7914386"/>
            <a:ext cx="1771319" cy="224229"/>
          </a:xfrm>
          <a:prstGeom prst="rect">
            <a:avLst/>
          </a:prstGeom>
          <a:noFill/>
        </p:spPr>
        <p:txBody>
          <a:bodyPr wrap="none" lIns="0" tIns="0" rIns="0" bIns="0" rtlCol="0">
            <a:spAutoFit/>
          </a:bodyPr>
          <a:lstStyle/>
          <a:p>
            <a:pPr>
              <a:lnSpc>
                <a:spcPct val="120000"/>
              </a:lnSpc>
            </a:pPr>
            <a:r>
              <a:rPr kumimoji="1" lang="ja-JP" altLang="en-US" sz="1400" dirty="0">
                <a:latin typeface="HGP創英角ｺﾞｼｯｸUB" panose="020B0900000000000000" pitchFamily="50" charset="-128"/>
                <a:ea typeface="HGP創英角ｺﾞｼｯｸUB" panose="020B0900000000000000" pitchFamily="50" charset="-128"/>
              </a:rPr>
              <a:t>■地区の広範囲が水没</a:t>
            </a:r>
          </a:p>
        </p:txBody>
      </p:sp>
      <p:sp>
        <p:nvSpPr>
          <p:cNvPr id="22" name="テキスト ボックス 21">
            <a:extLst>
              <a:ext uri="{FF2B5EF4-FFF2-40B4-BE49-F238E27FC236}">
                <a16:creationId xmlns:a16="http://schemas.microsoft.com/office/drawing/2014/main" id="{1EFA4514-DE98-4986-801C-3BBA9BA74A5F}"/>
              </a:ext>
            </a:extLst>
          </p:cNvPr>
          <p:cNvSpPr txBox="1"/>
          <p:nvPr/>
        </p:nvSpPr>
        <p:spPr>
          <a:xfrm>
            <a:off x="10770235" y="8170895"/>
            <a:ext cx="3338887" cy="630942"/>
          </a:xfrm>
          <a:prstGeom prst="rect">
            <a:avLst/>
          </a:prstGeom>
          <a:noFill/>
        </p:spPr>
        <p:txBody>
          <a:bodyPr wrap="square" lIns="0" tIns="0" rIns="0" bIns="0" rtlCol="0">
            <a:spAutoFit/>
          </a:bodyPr>
          <a:lstStyle/>
          <a:p>
            <a:pPr marL="171450" indent="-171450" algn="just">
              <a:spcAft>
                <a:spcPts val="600"/>
              </a:spcAft>
              <a:buFont typeface="Wingdings" panose="05000000000000000000" pitchFamily="2" charset="2"/>
              <a:buChar char="ü"/>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広い範囲で２階床上、場所によってはそれ以上の浸水の恐れ</a:t>
            </a:r>
            <a:endParaRPr kumimoji="1" lang="en-US" altLang="ja-JP" sz="1200" dirty="0">
              <a:latin typeface="Arial" panose="020B0604020202020204" pitchFamily="34" charset="0"/>
              <a:ea typeface="ＭＳ Ｐゴシック" panose="020B0600070205080204" pitchFamily="50" charset="-128"/>
              <a:cs typeface="Arial" panose="020B0604020202020204" pitchFamily="34" charset="0"/>
            </a:endParaRPr>
          </a:p>
          <a:p>
            <a:pPr marL="171450" indent="-171450" algn="just">
              <a:spcAft>
                <a:spcPts val="600"/>
              </a:spcAft>
              <a:buFont typeface="Wingdings" panose="05000000000000000000" pitchFamily="2" charset="2"/>
              <a:buChar char="ü"/>
            </a:pP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低いところでは長期間（</a:t>
            </a:r>
            <a:r>
              <a:rPr kumimoji="1" lang="en-US" altLang="ja-JP" sz="1200" dirty="0">
                <a:latin typeface="Arial" panose="020B0604020202020204" pitchFamily="34" charset="0"/>
                <a:ea typeface="ＭＳ Ｐゴシック" panose="020B0600070205080204" pitchFamily="50" charset="-128"/>
                <a:cs typeface="Arial" panose="020B0604020202020204" pitchFamily="34" charset="0"/>
              </a:rPr>
              <a:t>3</a:t>
            </a:r>
            <a:r>
              <a:rPr kumimoji="1" lang="ja-JP" altLang="en-US" sz="1200" dirty="0">
                <a:latin typeface="Arial" panose="020B0604020202020204" pitchFamily="34" charset="0"/>
                <a:ea typeface="ＭＳ Ｐゴシック" panose="020B0600070205080204" pitchFamily="50" charset="-128"/>
                <a:cs typeface="Arial" panose="020B0604020202020204" pitchFamily="34" charset="0"/>
              </a:rPr>
              <a:t>日以上）浸水が続く恐れ</a:t>
            </a:r>
          </a:p>
        </p:txBody>
      </p:sp>
      <p:sp>
        <p:nvSpPr>
          <p:cNvPr id="23" name="テキスト ボックス 22">
            <a:extLst>
              <a:ext uri="{FF2B5EF4-FFF2-40B4-BE49-F238E27FC236}">
                <a16:creationId xmlns:a16="http://schemas.microsoft.com/office/drawing/2014/main" id="{959B44EF-753F-42EB-8957-5B2307E44382}"/>
              </a:ext>
            </a:extLst>
          </p:cNvPr>
          <p:cNvSpPr txBox="1"/>
          <p:nvPr/>
        </p:nvSpPr>
        <p:spPr>
          <a:xfrm>
            <a:off x="10744476" y="8900331"/>
            <a:ext cx="3225242" cy="224229"/>
          </a:xfrm>
          <a:prstGeom prst="rect">
            <a:avLst/>
          </a:prstGeom>
          <a:noFill/>
        </p:spPr>
        <p:txBody>
          <a:bodyPr wrap="none" lIns="0" tIns="0" rIns="0" bIns="0" rtlCol="0">
            <a:spAutoFit/>
          </a:bodyPr>
          <a:lstStyle/>
          <a:p>
            <a:pPr>
              <a:lnSpc>
                <a:spcPct val="120000"/>
              </a:lnSpc>
            </a:pPr>
            <a:r>
              <a:rPr kumimoji="1" lang="ja-JP" altLang="en-US" sz="1400" dirty="0">
                <a:latin typeface="HGP創英角ｺﾞｼｯｸUB" panose="020B0900000000000000" pitchFamily="50" charset="-128"/>
                <a:ea typeface="HGP創英角ｺﾞｼｯｸUB" panose="020B0900000000000000" pitchFamily="50" charset="-128"/>
              </a:rPr>
              <a:t>■川沿いでは木造住宅が押し流される恐れ</a:t>
            </a:r>
          </a:p>
        </p:txBody>
      </p:sp>
      <p:sp>
        <p:nvSpPr>
          <p:cNvPr id="24" name="テキスト ボックス 23">
            <a:extLst>
              <a:ext uri="{FF2B5EF4-FFF2-40B4-BE49-F238E27FC236}">
                <a16:creationId xmlns:a16="http://schemas.microsoft.com/office/drawing/2014/main" id="{FDB511C0-7D4C-4D62-9125-B87C981B939B}"/>
              </a:ext>
            </a:extLst>
          </p:cNvPr>
          <p:cNvSpPr txBox="1"/>
          <p:nvPr/>
        </p:nvSpPr>
        <p:spPr>
          <a:xfrm>
            <a:off x="10752096" y="9209230"/>
            <a:ext cx="2274662" cy="224229"/>
          </a:xfrm>
          <a:prstGeom prst="rect">
            <a:avLst/>
          </a:prstGeom>
          <a:noFill/>
        </p:spPr>
        <p:txBody>
          <a:bodyPr wrap="none" lIns="0" tIns="0" rIns="0" bIns="0" rtlCol="0">
            <a:spAutoFit/>
          </a:bodyPr>
          <a:lstStyle/>
          <a:p>
            <a:pPr>
              <a:lnSpc>
                <a:spcPct val="120000"/>
              </a:lnSpc>
            </a:pPr>
            <a:r>
              <a:rPr kumimoji="1" lang="ja-JP" altLang="en-US" sz="1400" dirty="0">
                <a:latin typeface="HGP創英角ｺﾞｼｯｸUB" panose="020B0900000000000000" pitchFamily="50" charset="-128"/>
                <a:ea typeface="HGP創英角ｺﾞｼｯｸUB" panose="020B0900000000000000" pitchFamily="50" charset="-128"/>
              </a:rPr>
              <a:t>■山沿いでは土砂災害の危険</a:t>
            </a:r>
          </a:p>
        </p:txBody>
      </p:sp>
      <p:sp>
        <p:nvSpPr>
          <p:cNvPr id="25" name="テキスト ボックス 24">
            <a:extLst>
              <a:ext uri="{FF2B5EF4-FFF2-40B4-BE49-F238E27FC236}">
                <a16:creationId xmlns:a16="http://schemas.microsoft.com/office/drawing/2014/main" id="{B06A0958-0A86-4132-A0EC-4F39A815372B}"/>
              </a:ext>
            </a:extLst>
          </p:cNvPr>
          <p:cNvSpPr txBox="1"/>
          <p:nvPr/>
        </p:nvSpPr>
        <p:spPr>
          <a:xfrm>
            <a:off x="10722853" y="7542114"/>
            <a:ext cx="3192625" cy="246221"/>
          </a:xfrm>
          <a:prstGeom prst="rect">
            <a:avLst/>
          </a:prstGeom>
          <a:noFill/>
        </p:spPr>
        <p:txBody>
          <a:bodyPr wrap="square" lIns="0" tIns="0" rIns="0" bIns="0" rtlCol="0" anchor="ctr" anchorCtr="0">
            <a:spAutoFit/>
          </a:bodyPr>
          <a:lstStyle/>
          <a:p>
            <a:r>
              <a:rPr kumimoji="1" lang="ja-JP" altLang="en-US" sz="1600" dirty="0" smtClean="0">
                <a:solidFill>
                  <a:srgbClr val="C00000"/>
                </a:solidFill>
                <a:latin typeface="HGP創英角ｺﾞｼｯｸUB" panose="020B0900000000000000" pitchFamily="50" charset="-128"/>
                <a:ea typeface="HGP創英角ｺﾞｼｯｸUB" panose="020B0900000000000000" pitchFamily="50" charset="-128"/>
              </a:rPr>
              <a:t>●●</a:t>
            </a:r>
            <a:r>
              <a:rPr kumimoji="1" lang="ja-JP" altLang="en-US" sz="1600" dirty="0" smtClean="0">
                <a:solidFill>
                  <a:srgbClr val="C00000"/>
                </a:solidFill>
                <a:latin typeface="HGP創英角ｺﾞｼｯｸUB" panose="020B0900000000000000" pitchFamily="50" charset="-128"/>
                <a:ea typeface="HGP創英角ｺﾞｼｯｸUB" panose="020B0900000000000000" pitchFamily="50" charset="-128"/>
              </a:rPr>
              <a:t>地区</a:t>
            </a:r>
            <a:r>
              <a:rPr kumimoji="1" lang="ja-JP" altLang="en-US" sz="1600" dirty="0">
                <a:solidFill>
                  <a:srgbClr val="C00000"/>
                </a:solidFill>
                <a:latin typeface="HGP創英角ｺﾞｼｯｸUB" panose="020B0900000000000000" pitchFamily="50" charset="-128"/>
                <a:ea typeface="HGP創英角ｺﾞｼｯｸUB" panose="020B0900000000000000" pitchFamily="50" charset="-128"/>
              </a:rPr>
              <a:t>の水害・土砂災害の危険性</a:t>
            </a:r>
          </a:p>
        </p:txBody>
      </p:sp>
      <p:grpSp>
        <p:nvGrpSpPr>
          <p:cNvPr id="26" name="グループ化 25">
            <a:extLst>
              <a:ext uri="{FF2B5EF4-FFF2-40B4-BE49-F238E27FC236}">
                <a16:creationId xmlns:a16="http://schemas.microsoft.com/office/drawing/2014/main" id="{1F97B74E-A583-4F03-BC2C-F4288E809F58}"/>
              </a:ext>
            </a:extLst>
          </p:cNvPr>
          <p:cNvGrpSpPr/>
          <p:nvPr/>
        </p:nvGrpSpPr>
        <p:grpSpPr>
          <a:xfrm>
            <a:off x="11830637" y="6939283"/>
            <a:ext cx="2174240" cy="247905"/>
            <a:chOff x="1655899" y="1010373"/>
            <a:chExt cx="2530021" cy="288471"/>
          </a:xfrm>
        </p:grpSpPr>
        <p:sp>
          <p:nvSpPr>
            <p:cNvPr id="27" name="正方形/長方形 26">
              <a:extLst>
                <a:ext uri="{FF2B5EF4-FFF2-40B4-BE49-F238E27FC236}">
                  <a16:creationId xmlns:a16="http://schemas.microsoft.com/office/drawing/2014/main" id="{17E85134-059E-473C-A907-9FFA079E72AF}"/>
                </a:ext>
              </a:extLst>
            </p:cNvPr>
            <p:cNvSpPr/>
            <p:nvPr/>
          </p:nvSpPr>
          <p:spPr>
            <a:xfrm>
              <a:off x="1655899" y="1010373"/>
              <a:ext cx="1963601" cy="288471"/>
            </a:xfrm>
            <a:prstGeom prst="rect">
              <a:avLst/>
            </a:prstGeom>
            <a:no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Arial"/>
                  <a:ea typeface="ＭＳ Ｐゴシック"/>
                  <a:cs typeface="+mn-cs"/>
                </a:rPr>
                <a:t>豊岡市防災マップ</a:t>
              </a:r>
            </a:p>
          </p:txBody>
        </p:sp>
        <p:sp>
          <p:nvSpPr>
            <p:cNvPr id="28" name="正方形/長方形 27">
              <a:extLst>
                <a:ext uri="{FF2B5EF4-FFF2-40B4-BE49-F238E27FC236}">
                  <a16:creationId xmlns:a16="http://schemas.microsoft.com/office/drawing/2014/main" id="{49156757-AE14-482B-9F43-7F7F1ADA8C32}"/>
                </a:ext>
              </a:extLst>
            </p:cNvPr>
            <p:cNvSpPr/>
            <p:nvPr/>
          </p:nvSpPr>
          <p:spPr>
            <a:xfrm>
              <a:off x="3611699" y="1010373"/>
              <a:ext cx="574221" cy="288471"/>
            </a:xfrm>
            <a:prstGeom prst="rect">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white"/>
                  </a:solidFill>
                  <a:effectLst/>
                  <a:uLnTx/>
                  <a:uFillTx/>
                  <a:latin typeface="Arial"/>
                  <a:ea typeface="ＭＳ Ｐゴシック"/>
                  <a:cs typeface="+mn-cs"/>
                </a:rPr>
                <a:t>検索</a:t>
              </a:r>
            </a:p>
          </p:txBody>
        </p:sp>
      </p:grpSp>
      <p:cxnSp>
        <p:nvCxnSpPr>
          <p:cNvPr id="29" name="直線矢印コネクタ 28">
            <a:extLst>
              <a:ext uri="{FF2B5EF4-FFF2-40B4-BE49-F238E27FC236}">
                <a16:creationId xmlns:a16="http://schemas.microsoft.com/office/drawing/2014/main" id="{82DB2BDF-D0A0-4370-835B-791917BAD573}"/>
              </a:ext>
            </a:extLst>
          </p:cNvPr>
          <p:cNvCxnSpPr>
            <a:cxnSpLocks/>
          </p:cNvCxnSpPr>
          <p:nvPr/>
        </p:nvCxnSpPr>
        <p:spPr>
          <a:xfrm>
            <a:off x="7910284" y="6775450"/>
            <a:ext cx="0" cy="287909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0F5C2F9B-42A3-4646-B4E2-B9DCA4F4E20A}"/>
              </a:ext>
            </a:extLst>
          </p:cNvPr>
          <p:cNvSpPr txBox="1"/>
          <p:nvPr/>
        </p:nvSpPr>
        <p:spPr>
          <a:xfrm>
            <a:off x="7433310" y="9635490"/>
            <a:ext cx="1252266" cy="276999"/>
          </a:xfrm>
          <a:prstGeom prst="rect">
            <a:avLst/>
          </a:prstGeom>
          <a:noFill/>
        </p:spPr>
        <p:txBody>
          <a:bodyPr wrap="none" rtlCol="0">
            <a:spAutoFit/>
          </a:bodyPr>
          <a:lstStyle/>
          <a:p>
            <a:r>
              <a:rPr kumimoji="1" lang="ja-JP" altLang="en-US" sz="1200" dirty="0">
                <a:solidFill>
                  <a:schemeClr val="bg1">
                    <a:lumMod val="50000"/>
                  </a:schemeClr>
                </a:solidFill>
                <a:latin typeface="HGP創英角ｺﾞｼｯｸUB" panose="020B0900000000000000" pitchFamily="50" charset="-128"/>
                <a:ea typeface="HGP創英角ｺﾞｼｯｸUB" panose="020B0900000000000000" pitchFamily="50" charset="-128"/>
              </a:rPr>
              <a:t>手順②（中面）へ</a:t>
            </a:r>
          </a:p>
        </p:txBody>
      </p:sp>
      <p:sp>
        <p:nvSpPr>
          <p:cNvPr id="31" name="四角形: 角を丸くする 30">
            <a:extLst>
              <a:ext uri="{FF2B5EF4-FFF2-40B4-BE49-F238E27FC236}">
                <a16:creationId xmlns:a16="http://schemas.microsoft.com/office/drawing/2014/main" id="{67E2D8DF-83E5-4830-9AF7-025831B1AA6E}"/>
              </a:ext>
            </a:extLst>
          </p:cNvPr>
          <p:cNvSpPr/>
          <p:nvPr/>
        </p:nvSpPr>
        <p:spPr>
          <a:xfrm>
            <a:off x="11555373" y="359866"/>
            <a:ext cx="2419329" cy="248193"/>
          </a:xfrm>
          <a:prstGeom prst="roundRect">
            <a:avLst>
              <a:gd name="adj" fmla="val 50000"/>
            </a:avLst>
          </a:pr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smtClean="0">
                <a:solidFill>
                  <a:schemeClr val="tx1"/>
                </a:solidFill>
                <a:latin typeface="HGP創英角ｺﾞｼｯｸUB" panose="020B0900000000000000" pitchFamily="50" charset="-128"/>
                <a:ea typeface="HGP創英角ｺﾞｼｯｸUB" panose="020B0900000000000000" pitchFamily="50" charset="-128"/>
              </a:rPr>
              <a:t>●●地区</a:t>
            </a:r>
            <a:r>
              <a:rPr kumimoji="1" lang="ja-JP" altLang="en-US" sz="1400" smtClean="0">
                <a:solidFill>
                  <a:schemeClr val="tx1"/>
                </a:solidFill>
                <a:latin typeface="HGP創英角ｺﾞｼｯｸUB" panose="020B0900000000000000" pitchFamily="50" charset="-128"/>
                <a:ea typeface="HGP創英角ｺﾞｼｯｸUB" panose="020B0900000000000000" pitchFamily="50" charset="-128"/>
              </a:rPr>
              <a:t>コミュニティ</a:t>
            </a:r>
            <a:endParaRPr kumimoji="1" lang="ja-JP" altLang="en-US" sz="14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32" name="直線コネクタ 31">
            <a:extLst>
              <a:ext uri="{FF2B5EF4-FFF2-40B4-BE49-F238E27FC236}">
                <a16:creationId xmlns:a16="http://schemas.microsoft.com/office/drawing/2014/main" id="{05F71051-D096-4933-BC27-FD84FDA591B0}"/>
              </a:ext>
            </a:extLst>
          </p:cNvPr>
          <p:cNvCxnSpPr>
            <a:cxnSpLocks/>
          </p:cNvCxnSpPr>
          <p:nvPr/>
        </p:nvCxnSpPr>
        <p:spPr>
          <a:xfrm>
            <a:off x="432214" y="5771290"/>
            <a:ext cx="3024000" cy="0"/>
          </a:xfrm>
          <a:prstGeom prst="line">
            <a:avLst/>
          </a:prstGeom>
          <a:ln w="57150">
            <a:solidFill>
              <a:srgbClr val="FFCCCC"/>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0182113A-78CF-4F8F-AD78-46ADBFCDBF2E}"/>
              </a:ext>
            </a:extLst>
          </p:cNvPr>
          <p:cNvCxnSpPr>
            <a:cxnSpLocks/>
          </p:cNvCxnSpPr>
          <p:nvPr/>
        </p:nvCxnSpPr>
        <p:spPr>
          <a:xfrm>
            <a:off x="432214" y="6042356"/>
            <a:ext cx="2150966" cy="0"/>
          </a:xfrm>
          <a:prstGeom prst="line">
            <a:avLst/>
          </a:prstGeom>
          <a:ln w="57150">
            <a:solidFill>
              <a:srgbClr val="FFCCCC"/>
            </a:solidFill>
          </a:ln>
        </p:spPr>
        <p:style>
          <a:lnRef idx="1">
            <a:schemeClr val="accent1"/>
          </a:lnRef>
          <a:fillRef idx="0">
            <a:schemeClr val="accent1"/>
          </a:fillRef>
          <a:effectRef idx="0">
            <a:schemeClr val="accent1"/>
          </a:effectRef>
          <a:fontRef idx="minor">
            <a:schemeClr val="tx1"/>
          </a:fontRef>
        </p:style>
      </p:cxnSp>
      <p:sp>
        <p:nvSpPr>
          <p:cNvPr id="34" name="楕円 33">
            <a:extLst>
              <a:ext uri="{FF2B5EF4-FFF2-40B4-BE49-F238E27FC236}">
                <a16:creationId xmlns:a16="http://schemas.microsoft.com/office/drawing/2014/main" id="{ADC7C0B5-2D75-4DEB-8233-099E46FE734E}"/>
              </a:ext>
            </a:extLst>
          </p:cNvPr>
          <p:cNvSpPr/>
          <p:nvPr/>
        </p:nvSpPr>
        <p:spPr>
          <a:xfrm>
            <a:off x="3889306" y="6087697"/>
            <a:ext cx="2552837" cy="392347"/>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5" name="四角形: 角を丸くする 34">
            <a:extLst>
              <a:ext uri="{FF2B5EF4-FFF2-40B4-BE49-F238E27FC236}">
                <a16:creationId xmlns:a16="http://schemas.microsoft.com/office/drawing/2014/main" id="{E96A7EF0-83D0-455B-B782-52F221FE2197}"/>
              </a:ext>
            </a:extLst>
          </p:cNvPr>
          <p:cNvSpPr/>
          <p:nvPr/>
        </p:nvSpPr>
        <p:spPr>
          <a:xfrm>
            <a:off x="2297913" y="2238689"/>
            <a:ext cx="4332033" cy="1512000"/>
          </a:xfrm>
          <a:prstGeom prst="roundRect">
            <a:avLst>
              <a:gd name="adj" fmla="val 50000"/>
            </a:avLst>
          </a:prstGeom>
          <a:solidFill>
            <a:srgbClr val="F8CBAD"/>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36" name="楕円 35">
            <a:extLst>
              <a:ext uri="{FF2B5EF4-FFF2-40B4-BE49-F238E27FC236}">
                <a16:creationId xmlns:a16="http://schemas.microsoft.com/office/drawing/2014/main" id="{6467C7B9-E93D-456A-822C-BF8E7AA7A1F9}"/>
              </a:ext>
            </a:extLst>
          </p:cNvPr>
          <p:cNvSpPr>
            <a:spLocks noChangeAspect="1"/>
          </p:cNvSpPr>
          <p:nvPr/>
        </p:nvSpPr>
        <p:spPr>
          <a:xfrm>
            <a:off x="468333" y="2295839"/>
            <a:ext cx="1512000" cy="1512000"/>
          </a:xfrm>
          <a:prstGeom prst="ellipse">
            <a:avLst/>
          </a:prstGeom>
          <a:solidFill>
            <a:schemeClr val="accent6">
              <a:lumMod val="40000"/>
              <a:lumOff val="6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41" name="テキスト ボックス 40">
            <a:extLst>
              <a:ext uri="{FF2B5EF4-FFF2-40B4-BE49-F238E27FC236}">
                <a16:creationId xmlns:a16="http://schemas.microsoft.com/office/drawing/2014/main" id="{054F5009-1AB6-4C4F-A5D2-4D0E78039F96}"/>
              </a:ext>
            </a:extLst>
          </p:cNvPr>
          <p:cNvSpPr txBox="1"/>
          <p:nvPr/>
        </p:nvSpPr>
        <p:spPr>
          <a:xfrm>
            <a:off x="432214" y="1227678"/>
            <a:ext cx="6048000" cy="709233"/>
          </a:xfrm>
          <a:prstGeom prst="rect">
            <a:avLst/>
          </a:prstGeom>
          <a:noFill/>
        </p:spPr>
        <p:txBody>
          <a:bodyPr wrap="square" lIns="0" tIns="0" rIns="0" bIns="0" rtlCol="0">
            <a:spAutoFit/>
          </a:bodyPr>
          <a:lstStyle/>
          <a:p>
            <a:pPr marL="171450" marR="0" lvl="0" indent="-171450" algn="just"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災害時においては、「自分や家族の命は自分で守る」、</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いわゆる「自助」が原則</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です。</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171450" marR="0" lvl="0" indent="-171450" algn="just"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自助・共助・公助が一体となって、</a:t>
            </a: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自然災害に立ち向かう「地域社会」をつくる</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ことが</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r>
            <a:b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b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求められています。</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p:txBody>
      </p:sp>
      <p:sp>
        <p:nvSpPr>
          <p:cNvPr id="42" name="テキスト ボックス 41">
            <a:extLst>
              <a:ext uri="{FF2B5EF4-FFF2-40B4-BE49-F238E27FC236}">
                <a16:creationId xmlns:a16="http://schemas.microsoft.com/office/drawing/2014/main" id="{3F3ABEFD-CC46-46C3-B60D-5E4268A0A3EC}"/>
              </a:ext>
            </a:extLst>
          </p:cNvPr>
          <p:cNvSpPr txBox="1"/>
          <p:nvPr/>
        </p:nvSpPr>
        <p:spPr>
          <a:xfrm>
            <a:off x="3992176" y="2455272"/>
            <a:ext cx="1965282" cy="18466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自分や家族の命は自分で守る</a:t>
            </a:r>
          </a:p>
        </p:txBody>
      </p:sp>
      <p:sp>
        <p:nvSpPr>
          <p:cNvPr id="43" name="テキスト ボックス 42">
            <a:extLst>
              <a:ext uri="{FF2B5EF4-FFF2-40B4-BE49-F238E27FC236}">
                <a16:creationId xmlns:a16="http://schemas.microsoft.com/office/drawing/2014/main" id="{E433D026-8F3F-46D9-B0EA-2EA8129A9336}"/>
              </a:ext>
            </a:extLst>
          </p:cNvPr>
          <p:cNvSpPr txBox="1"/>
          <p:nvPr/>
        </p:nvSpPr>
        <p:spPr>
          <a:xfrm>
            <a:off x="3992176" y="2849134"/>
            <a:ext cx="2173672" cy="18466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地域で助け合う（自助のサポート）</a:t>
            </a:r>
          </a:p>
        </p:txBody>
      </p:sp>
      <p:sp>
        <p:nvSpPr>
          <p:cNvPr id="44" name="テキスト ボックス 43">
            <a:extLst>
              <a:ext uri="{FF2B5EF4-FFF2-40B4-BE49-F238E27FC236}">
                <a16:creationId xmlns:a16="http://schemas.microsoft.com/office/drawing/2014/main" id="{2F1FC378-EAB0-4EB1-8CD9-4E81B73AF8E4}"/>
              </a:ext>
            </a:extLst>
          </p:cNvPr>
          <p:cNvSpPr txBox="1"/>
          <p:nvPr/>
        </p:nvSpPr>
        <p:spPr>
          <a:xfrm>
            <a:off x="3992176" y="3228001"/>
            <a:ext cx="1652697" cy="184666"/>
          </a:xfrm>
          <a:prstGeom prst="rect">
            <a:avLst/>
          </a:prstGeom>
          <a:noFill/>
        </p:spPr>
        <p:txBody>
          <a:bodyPr wrap="square" lIns="0" tIns="0" rIns="0" bIns="0"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自助・共助をサポートする</a:t>
            </a:r>
          </a:p>
        </p:txBody>
      </p:sp>
      <p:sp>
        <p:nvSpPr>
          <p:cNvPr id="45" name="テキスト ボックス 44">
            <a:extLst>
              <a:ext uri="{FF2B5EF4-FFF2-40B4-BE49-F238E27FC236}">
                <a16:creationId xmlns:a16="http://schemas.microsoft.com/office/drawing/2014/main" id="{F740F8E5-E253-4C6C-8134-FA41944C8372}"/>
              </a:ext>
            </a:extLst>
          </p:cNvPr>
          <p:cNvSpPr txBox="1"/>
          <p:nvPr/>
        </p:nvSpPr>
        <p:spPr>
          <a:xfrm>
            <a:off x="419514" y="4331935"/>
            <a:ext cx="3024000" cy="2269660"/>
          </a:xfrm>
          <a:prstGeom prst="rect">
            <a:avLst/>
          </a:prstGeom>
          <a:noFill/>
        </p:spPr>
        <p:txBody>
          <a:bodyPr wrap="square" lIns="0" tIns="0" rIns="0" bIns="0" rtlCol="0">
            <a:spAutoFit/>
          </a:bodyPr>
          <a:lstStyle/>
          <a:p>
            <a:pPr marL="0" marR="0" lvl="0" indent="0" algn="just" defTabSz="457200" rtl="0" eaLnBrk="1" fontAlgn="auto" latinLnBrk="0" hangingPunct="1">
              <a:lnSpc>
                <a:spcPct val="12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災害時、自分一人ではなかなか避難を決断することが難しいことがあるかもしれません。</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just" defTabSz="457200" rtl="0" eaLnBrk="1" fontAlgn="auto" latinLnBrk="0" hangingPunct="1">
              <a:lnSpc>
                <a:spcPct val="12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それは、自分の周りの皆さんも一緒だと思います。逆に、声を掛け合い、避難をする様子を見れば、それにつられて避難する人もでてきます。</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just" defTabSz="457200" rtl="0" eaLnBrk="1" fontAlgn="auto" latinLnBrk="0" hangingPunct="1">
              <a:lnSpc>
                <a:spcPct val="120000"/>
              </a:lnSpc>
              <a:spcBef>
                <a:spcPts val="60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「あなたの決断が、自分と大切な人の命を守ることにつながります。」</a:t>
            </a:r>
            <a:endParaRPr kumimoji="1" lang="en-US" altLang="ja-JP" sz="14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just" defTabSz="457200" rtl="0" eaLnBrk="1" fontAlgn="auto" latinLnBrk="0" hangingPunct="1">
              <a:lnSpc>
                <a:spcPct val="120000"/>
              </a:lnSpc>
              <a:spcBef>
                <a:spcPts val="60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避難情報や防災情報を活用し、声を掛け合いながら、早めの避難行動を行いましょう。</a:t>
            </a:r>
          </a:p>
        </p:txBody>
      </p:sp>
      <p:pic>
        <p:nvPicPr>
          <p:cNvPr id="50" name="Picture 4" descr="決壊する堤防のイラスト">
            <a:extLst>
              <a:ext uri="{FF2B5EF4-FFF2-40B4-BE49-F238E27FC236}">
                <a16:creationId xmlns:a16="http://schemas.microsoft.com/office/drawing/2014/main" id="{220C3AF4-C19E-46EE-8C11-F09E571100D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47185" y="2304004"/>
            <a:ext cx="702125" cy="702126"/>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土砂崩れのイラスト（自然災害）">
            <a:extLst>
              <a:ext uri="{FF2B5EF4-FFF2-40B4-BE49-F238E27FC236}">
                <a16:creationId xmlns:a16="http://schemas.microsoft.com/office/drawing/2014/main" id="{9270AC0C-B47D-4395-A707-7462AE1BEE5E}"/>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927696" y="3045948"/>
            <a:ext cx="1039294" cy="615782"/>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a:extLst>
              <a:ext uri="{FF2B5EF4-FFF2-40B4-BE49-F238E27FC236}">
                <a16:creationId xmlns:a16="http://schemas.microsoft.com/office/drawing/2014/main" id="{FDD0F07D-484E-4AE8-91DE-339BF16B9A85}"/>
              </a:ext>
            </a:extLst>
          </p:cNvPr>
          <p:cNvSpPr txBox="1"/>
          <p:nvPr/>
        </p:nvSpPr>
        <p:spPr>
          <a:xfrm>
            <a:off x="873534" y="2526416"/>
            <a:ext cx="615554" cy="738663"/>
          </a:xfrm>
          <a:prstGeom prst="rect">
            <a:avLst/>
          </a:prstGeom>
          <a:noFill/>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1" u="none" strike="noStrike" kern="0" cap="none" spc="0" normalizeH="0" baseline="0" noProof="0" dirty="0">
                <a:ln>
                  <a:noFill/>
                </a:ln>
                <a:gradFill>
                  <a:gsLst>
                    <a:gs pos="0">
                      <a:prstClr val="black">
                        <a:lumMod val="75000"/>
                        <a:lumOff val="25000"/>
                      </a:prstClr>
                    </a:gs>
                    <a:gs pos="100000">
                      <a:srgbClr val="00B050"/>
                    </a:gs>
                  </a:gsLst>
                  <a:lin ang="16200000" scaled="1"/>
                </a:gradFill>
                <a:effectLst>
                  <a:glow rad="127000">
                    <a:prstClr val="white"/>
                  </a:glow>
                </a:effectLst>
                <a:uLnTx/>
                <a:uFillTx/>
                <a:latin typeface="HGP創英角ｺﾞｼｯｸUB" panose="020B0900000000000000" pitchFamily="50" charset="-128"/>
                <a:ea typeface="HGP創英角ｺﾞｼｯｸUB" panose="020B0900000000000000" pitchFamily="50" charset="-128"/>
                <a:cs typeface="+mn-cs"/>
              </a:rPr>
              <a:t>自然</a:t>
            </a:r>
            <a:endParaRPr kumimoji="1" lang="en-US" altLang="ja-JP" sz="2400" b="0" i="1" u="none" strike="noStrike" kern="0" cap="none" spc="0" normalizeH="0" baseline="0" noProof="0" dirty="0">
              <a:ln>
                <a:noFill/>
              </a:ln>
              <a:gradFill>
                <a:gsLst>
                  <a:gs pos="0">
                    <a:prstClr val="black">
                      <a:lumMod val="75000"/>
                      <a:lumOff val="25000"/>
                    </a:prstClr>
                  </a:gs>
                  <a:gs pos="100000">
                    <a:srgbClr val="00B050"/>
                  </a:gs>
                </a:gsLst>
                <a:lin ang="16200000" scaled="1"/>
              </a:gradFill>
              <a:effectLst>
                <a:glow rad="127000">
                  <a:prstClr val="white"/>
                </a:glow>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1" u="none" strike="noStrike" kern="0" cap="none" spc="0" normalizeH="0" baseline="0" noProof="0" dirty="0">
                <a:ln>
                  <a:noFill/>
                </a:ln>
                <a:gradFill>
                  <a:gsLst>
                    <a:gs pos="0">
                      <a:prstClr val="black">
                        <a:lumMod val="75000"/>
                        <a:lumOff val="25000"/>
                      </a:prstClr>
                    </a:gs>
                    <a:gs pos="100000">
                      <a:srgbClr val="00B050"/>
                    </a:gs>
                  </a:gsLst>
                  <a:lin ang="16200000" scaled="1"/>
                </a:gradFill>
                <a:effectLst>
                  <a:glow rad="127000">
                    <a:prstClr val="white"/>
                  </a:glow>
                </a:effectLst>
                <a:uLnTx/>
                <a:uFillTx/>
                <a:latin typeface="HGP創英角ｺﾞｼｯｸUB" panose="020B0900000000000000" pitchFamily="50" charset="-128"/>
                <a:ea typeface="HGP創英角ｺﾞｼｯｸUB" panose="020B0900000000000000" pitchFamily="50" charset="-128"/>
                <a:cs typeface="+mn-cs"/>
              </a:rPr>
              <a:t>災害</a:t>
            </a:r>
          </a:p>
        </p:txBody>
      </p:sp>
      <p:sp>
        <p:nvSpPr>
          <p:cNvPr id="53" name="テキスト ボックス 52">
            <a:extLst>
              <a:ext uri="{FF2B5EF4-FFF2-40B4-BE49-F238E27FC236}">
                <a16:creationId xmlns:a16="http://schemas.microsoft.com/office/drawing/2014/main" id="{A2109D80-0D73-45DC-9D7C-20206663B63A}"/>
              </a:ext>
            </a:extLst>
          </p:cNvPr>
          <p:cNvSpPr txBox="1"/>
          <p:nvPr/>
        </p:nvSpPr>
        <p:spPr>
          <a:xfrm>
            <a:off x="2689400" y="2526415"/>
            <a:ext cx="615553" cy="738664"/>
          </a:xfrm>
          <a:prstGeom prst="rect">
            <a:avLst/>
          </a:prstGeom>
          <a:noFill/>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1" u="none" strike="noStrike" kern="0" cap="none" spc="0" normalizeH="0" baseline="0" noProof="0" dirty="0">
                <a:ln>
                  <a:noFill/>
                </a:ln>
                <a:gradFill>
                  <a:gsLst>
                    <a:gs pos="0">
                      <a:prstClr val="black">
                        <a:lumMod val="75000"/>
                        <a:lumOff val="25000"/>
                      </a:prstClr>
                    </a:gs>
                    <a:gs pos="100000">
                      <a:srgbClr val="ED7D31"/>
                    </a:gs>
                  </a:gsLst>
                  <a:lin ang="16200000" scaled="1"/>
                </a:gradFill>
                <a:effectLst>
                  <a:glow rad="127000">
                    <a:prstClr val="white"/>
                  </a:glow>
                </a:effectLst>
                <a:uLnTx/>
                <a:uFillTx/>
                <a:latin typeface="HGP創英角ｺﾞｼｯｸUB" panose="020B0900000000000000" pitchFamily="50" charset="-128"/>
                <a:ea typeface="HGP創英角ｺﾞｼｯｸUB" panose="020B0900000000000000" pitchFamily="50" charset="-128"/>
                <a:cs typeface="+mn-cs"/>
              </a:rPr>
              <a:t>地域</a:t>
            </a:r>
            <a:endParaRPr kumimoji="1" lang="en-US" altLang="ja-JP" sz="2400" b="0" i="1" u="none" strike="noStrike" kern="0" cap="none" spc="0" normalizeH="0" baseline="0" noProof="0" dirty="0">
              <a:ln>
                <a:noFill/>
              </a:ln>
              <a:gradFill>
                <a:gsLst>
                  <a:gs pos="0">
                    <a:prstClr val="black">
                      <a:lumMod val="75000"/>
                      <a:lumOff val="25000"/>
                    </a:prstClr>
                  </a:gs>
                  <a:gs pos="100000">
                    <a:srgbClr val="ED7D31"/>
                  </a:gs>
                </a:gsLst>
                <a:lin ang="16200000" scaled="1"/>
              </a:gradFill>
              <a:effectLst>
                <a:glow rad="127000">
                  <a:prstClr val="white"/>
                </a:glow>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1" u="none" strike="noStrike" kern="0" cap="none" spc="0" normalizeH="0" baseline="0" noProof="0" dirty="0">
                <a:ln>
                  <a:noFill/>
                </a:ln>
                <a:gradFill>
                  <a:gsLst>
                    <a:gs pos="0">
                      <a:prstClr val="black">
                        <a:lumMod val="75000"/>
                        <a:lumOff val="25000"/>
                      </a:prstClr>
                    </a:gs>
                    <a:gs pos="100000">
                      <a:srgbClr val="ED7D31"/>
                    </a:gs>
                  </a:gsLst>
                  <a:lin ang="16200000" scaled="1"/>
                </a:gradFill>
                <a:effectLst>
                  <a:glow rad="127000">
                    <a:prstClr val="white"/>
                  </a:glow>
                </a:effectLst>
                <a:uLnTx/>
                <a:uFillTx/>
                <a:latin typeface="HGP創英角ｺﾞｼｯｸUB" panose="020B0900000000000000" pitchFamily="50" charset="-128"/>
                <a:ea typeface="HGP創英角ｺﾞｼｯｸUB" panose="020B0900000000000000" pitchFamily="50" charset="-128"/>
                <a:cs typeface="+mn-cs"/>
              </a:rPr>
              <a:t>社会</a:t>
            </a:r>
          </a:p>
        </p:txBody>
      </p:sp>
      <p:sp>
        <p:nvSpPr>
          <p:cNvPr id="54" name="矢印: 左右 53">
            <a:extLst>
              <a:ext uri="{FF2B5EF4-FFF2-40B4-BE49-F238E27FC236}">
                <a16:creationId xmlns:a16="http://schemas.microsoft.com/office/drawing/2014/main" id="{0FC20520-D762-4114-A6A1-858ED6EA24FD}"/>
              </a:ext>
            </a:extLst>
          </p:cNvPr>
          <p:cNvSpPr/>
          <p:nvPr/>
        </p:nvSpPr>
        <p:spPr bwMode="auto">
          <a:xfrm>
            <a:off x="1848587" y="2645408"/>
            <a:ext cx="552153" cy="563024"/>
          </a:xfrm>
          <a:prstGeom prst="leftRightArrow">
            <a:avLst>
              <a:gd name="adj1" fmla="val 50000"/>
              <a:gd name="adj2" fmla="val 30769"/>
            </a:avLst>
          </a:prstGeom>
          <a:solidFill>
            <a:schemeClr val="tx1"/>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55" name="テキスト ボックス 54">
            <a:extLst>
              <a:ext uri="{FF2B5EF4-FFF2-40B4-BE49-F238E27FC236}">
                <a16:creationId xmlns:a16="http://schemas.microsoft.com/office/drawing/2014/main" id="{5719B6AA-BCFF-448E-89F1-771CFC04C2C0}"/>
              </a:ext>
            </a:extLst>
          </p:cNvPr>
          <p:cNvSpPr txBox="1"/>
          <p:nvPr/>
        </p:nvSpPr>
        <p:spPr>
          <a:xfrm>
            <a:off x="3537771" y="2393717"/>
            <a:ext cx="410369" cy="246221"/>
          </a:xfrm>
          <a:prstGeom prst="rect">
            <a:avLst/>
          </a:prstGeom>
          <a:noFill/>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自助</a:t>
            </a:r>
          </a:p>
        </p:txBody>
      </p:sp>
      <p:sp>
        <p:nvSpPr>
          <p:cNvPr id="56" name="テキスト ボックス 55">
            <a:extLst>
              <a:ext uri="{FF2B5EF4-FFF2-40B4-BE49-F238E27FC236}">
                <a16:creationId xmlns:a16="http://schemas.microsoft.com/office/drawing/2014/main" id="{307CA830-1749-439B-A5A8-4596ACECE11B}"/>
              </a:ext>
            </a:extLst>
          </p:cNvPr>
          <p:cNvSpPr txBox="1"/>
          <p:nvPr/>
        </p:nvSpPr>
        <p:spPr>
          <a:xfrm>
            <a:off x="3537771" y="2787579"/>
            <a:ext cx="410369" cy="246221"/>
          </a:xfrm>
          <a:prstGeom prst="rect">
            <a:avLst/>
          </a:prstGeom>
          <a:noFill/>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共助</a:t>
            </a:r>
          </a:p>
        </p:txBody>
      </p:sp>
      <p:sp>
        <p:nvSpPr>
          <p:cNvPr id="57" name="テキスト ボックス 56">
            <a:extLst>
              <a:ext uri="{FF2B5EF4-FFF2-40B4-BE49-F238E27FC236}">
                <a16:creationId xmlns:a16="http://schemas.microsoft.com/office/drawing/2014/main" id="{1ED44C6C-DFF4-44A0-9328-F73A431F6914}"/>
              </a:ext>
            </a:extLst>
          </p:cNvPr>
          <p:cNvSpPr txBox="1"/>
          <p:nvPr/>
        </p:nvSpPr>
        <p:spPr>
          <a:xfrm>
            <a:off x="3537771" y="3166446"/>
            <a:ext cx="410369" cy="246221"/>
          </a:xfrm>
          <a:prstGeom prst="rect">
            <a:avLst/>
          </a:prstGeom>
          <a:noFill/>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公助</a:t>
            </a:r>
          </a:p>
        </p:txBody>
      </p:sp>
      <p:cxnSp>
        <p:nvCxnSpPr>
          <p:cNvPr id="58" name="直線コネクタ 57">
            <a:extLst>
              <a:ext uri="{FF2B5EF4-FFF2-40B4-BE49-F238E27FC236}">
                <a16:creationId xmlns:a16="http://schemas.microsoft.com/office/drawing/2014/main" id="{7FDAB8DA-DF0E-499D-94D4-5D7A5FB62433}"/>
              </a:ext>
            </a:extLst>
          </p:cNvPr>
          <p:cNvCxnSpPr/>
          <p:nvPr/>
        </p:nvCxnSpPr>
        <p:spPr>
          <a:xfrm>
            <a:off x="3496865" y="2658990"/>
            <a:ext cx="25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80D05695-A1BC-4F3B-B52F-EEA6DABF15FC}"/>
              </a:ext>
            </a:extLst>
          </p:cNvPr>
          <p:cNvCxnSpPr/>
          <p:nvPr/>
        </p:nvCxnSpPr>
        <p:spPr>
          <a:xfrm>
            <a:off x="3496865" y="3057615"/>
            <a:ext cx="2628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9A7EA97A-0DDE-499A-A1C9-80D8269A346D}"/>
              </a:ext>
            </a:extLst>
          </p:cNvPr>
          <p:cNvCxnSpPr/>
          <p:nvPr/>
        </p:nvCxnSpPr>
        <p:spPr>
          <a:xfrm>
            <a:off x="3496865" y="3439509"/>
            <a:ext cx="252000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矢印: 下 60">
            <a:extLst>
              <a:ext uri="{FF2B5EF4-FFF2-40B4-BE49-F238E27FC236}">
                <a16:creationId xmlns:a16="http://schemas.microsoft.com/office/drawing/2014/main" id="{157A2256-21E7-41F3-BB20-BE7F24556856}"/>
              </a:ext>
            </a:extLst>
          </p:cNvPr>
          <p:cNvSpPr/>
          <p:nvPr/>
        </p:nvSpPr>
        <p:spPr>
          <a:xfrm flipV="1">
            <a:off x="4714626" y="2696177"/>
            <a:ext cx="360000" cy="144000"/>
          </a:xfrm>
          <a:prstGeom prst="downArrow">
            <a:avLst>
              <a:gd name="adj1" fmla="val 50000"/>
              <a:gd name="adj2" fmla="val 6596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62" name="矢印: 下 61">
            <a:extLst>
              <a:ext uri="{FF2B5EF4-FFF2-40B4-BE49-F238E27FC236}">
                <a16:creationId xmlns:a16="http://schemas.microsoft.com/office/drawing/2014/main" id="{C65F1C66-BF5F-499A-838E-22F50F59B6D3}"/>
              </a:ext>
            </a:extLst>
          </p:cNvPr>
          <p:cNvSpPr/>
          <p:nvPr/>
        </p:nvSpPr>
        <p:spPr>
          <a:xfrm flipV="1">
            <a:off x="4714626" y="3079315"/>
            <a:ext cx="360000" cy="144000"/>
          </a:xfrm>
          <a:prstGeom prst="downArrow">
            <a:avLst>
              <a:gd name="adj1" fmla="val 50000"/>
              <a:gd name="adj2" fmla="val 65966"/>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endParaRPr>
          </a:p>
        </p:txBody>
      </p:sp>
      <p:grpSp>
        <p:nvGrpSpPr>
          <p:cNvPr id="63" name="グループ化 62">
            <a:extLst>
              <a:ext uri="{FF2B5EF4-FFF2-40B4-BE49-F238E27FC236}">
                <a16:creationId xmlns:a16="http://schemas.microsoft.com/office/drawing/2014/main" id="{6837DC35-D9E7-455A-82AA-94F0250A6077}"/>
              </a:ext>
            </a:extLst>
          </p:cNvPr>
          <p:cNvGrpSpPr/>
          <p:nvPr/>
        </p:nvGrpSpPr>
        <p:grpSpPr>
          <a:xfrm>
            <a:off x="5957458" y="2024184"/>
            <a:ext cx="721653" cy="538792"/>
            <a:chOff x="5477075" y="1840489"/>
            <a:chExt cx="644744" cy="481371"/>
          </a:xfrm>
          <a:effectLst>
            <a:glow rad="63500">
              <a:schemeClr val="accent2">
                <a:lumMod val="50000"/>
              </a:schemeClr>
            </a:glow>
          </a:effectLst>
        </p:grpSpPr>
        <p:sp>
          <p:nvSpPr>
            <p:cNvPr id="64" name="楕円 63">
              <a:extLst>
                <a:ext uri="{FF2B5EF4-FFF2-40B4-BE49-F238E27FC236}">
                  <a16:creationId xmlns:a16="http://schemas.microsoft.com/office/drawing/2014/main" id="{59EFD58A-ABDC-4A90-931F-5923C156EE61}"/>
                </a:ext>
              </a:extLst>
            </p:cNvPr>
            <p:cNvSpPr/>
            <p:nvPr/>
          </p:nvSpPr>
          <p:spPr>
            <a:xfrm>
              <a:off x="5477075" y="1840489"/>
              <a:ext cx="644744" cy="4281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Arial"/>
                <a:ea typeface="ＭＳ Ｐゴシック"/>
                <a:cs typeface="+mn-cs"/>
              </a:endParaRPr>
            </a:p>
          </p:txBody>
        </p:sp>
        <p:sp>
          <p:nvSpPr>
            <p:cNvPr id="65" name="二等辺三角形 64">
              <a:extLst>
                <a:ext uri="{FF2B5EF4-FFF2-40B4-BE49-F238E27FC236}">
                  <a16:creationId xmlns:a16="http://schemas.microsoft.com/office/drawing/2014/main" id="{461FB411-8563-4C04-A10D-D2F1BC252469}"/>
                </a:ext>
              </a:extLst>
            </p:cNvPr>
            <p:cNvSpPr/>
            <p:nvPr/>
          </p:nvSpPr>
          <p:spPr>
            <a:xfrm rot="13500000">
              <a:off x="5527374" y="2089650"/>
              <a:ext cx="193579" cy="270842"/>
            </a:xfrm>
            <a:prstGeom prst="triangle">
              <a:avLst>
                <a:gd name="adj" fmla="val 5994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endParaRPr>
            </a:p>
          </p:txBody>
        </p:sp>
      </p:grpSp>
      <p:sp>
        <p:nvSpPr>
          <p:cNvPr id="66" name="テキスト ボックス 65">
            <a:extLst>
              <a:ext uri="{FF2B5EF4-FFF2-40B4-BE49-F238E27FC236}">
                <a16:creationId xmlns:a16="http://schemas.microsoft.com/office/drawing/2014/main" id="{7C756933-DB69-4E78-B864-9F5EE233A0EF}"/>
              </a:ext>
            </a:extLst>
          </p:cNvPr>
          <p:cNvSpPr txBox="1"/>
          <p:nvPr/>
        </p:nvSpPr>
        <p:spPr>
          <a:xfrm>
            <a:off x="5959998" y="2029590"/>
            <a:ext cx="718145" cy="400110"/>
          </a:xfrm>
          <a:prstGeom prst="rect">
            <a:avLst/>
          </a:prstGeom>
          <a:noFill/>
        </p:spPr>
        <p:txBody>
          <a:bodyPr wrap="squar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a:ln>
                  <a:noFill/>
                </a:ln>
                <a:solidFill>
                  <a:prstClr val="black"/>
                </a:solidFill>
                <a:effectLst>
                  <a:glow rad="101600">
                    <a:prstClr val="white"/>
                  </a:glow>
                </a:effectLst>
                <a:uLnTx/>
                <a:uFillTx/>
                <a:latin typeface="HGP創英角ｺﾞｼｯｸUB" panose="020B0900000000000000" pitchFamily="50" charset="-128"/>
                <a:ea typeface="HGP創英角ｺﾞｼｯｸUB" panose="020B0900000000000000" pitchFamily="50" charset="-128"/>
                <a:cs typeface="+mn-cs"/>
              </a:rPr>
              <a:t>全員</a:t>
            </a:r>
            <a:r>
              <a:rPr kumimoji="1" lang="ja-JP" altLang="en-US" sz="1100" b="0" i="0" u="none" strike="noStrike" kern="0" cap="none" spc="0" normalizeH="0" baseline="0" noProof="0" dirty="0">
                <a:ln>
                  <a:noFill/>
                </a:ln>
                <a:solidFill>
                  <a:prstClr val="black"/>
                </a:solidFill>
                <a:effectLst>
                  <a:glow rad="101600">
                    <a:prstClr val="white"/>
                  </a:glow>
                </a:effectLst>
                <a:uLnTx/>
                <a:uFillTx/>
                <a:latin typeface="HGP創英角ｺﾞｼｯｸUB" panose="020B0900000000000000" pitchFamily="50" charset="-128"/>
                <a:ea typeface="HGP創英角ｺﾞｼｯｸUB" panose="020B0900000000000000" pitchFamily="50" charset="-128"/>
                <a:cs typeface="+mn-cs"/>
              </a:rPr>
              <a:t>の</a:t>
            </a:r>
            <a:endParaRPr kumimoji="1" lang="en-US" altLang="ja-JP" sz="1100" b="0" i="0" u="none" strike="noStrike" kern="0" cap="none" spc="0" normalizeH="0" baseline="0" noProof="0" dirty="0">
              <a:ln>
                <a:noFill/>
              </a:ln>
              <a:solidFill>
                <a:prstClr val="black"/>
              </a:solidFill>
              <a:effectLst>
                <a:glow rad="101600">
                  <a:prstClr val="white"/>
                </a:glow>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a:ln>
                  <a:noFill/>
                </a:ln>
                <a:solidFill>
                  <a:prstClr val="black"/>
                </a:solidFill>
                <a:effectLst>
                  <a:glow rad="101600">
                    <a:prstClr val="white"/>
                  </a:glow>
                </a:effectLst>
                <a:uLnTx/>
                <a:uFillTx/>
                <a:latin typeface="HGP創英角ｺﾞｼｯｸUB" panose="020B0900000000000000" pitchFamily="50" charset="-128"/>
                <a:ea typeface="HGP創英角ｺﾞｼｯｸUB" panose="020B0900000000000000" pitchFamily="50" charset="-128"/>
                <a:cs typeface="+mn-cs"/>
              </a:rPr>
              <a:t>行動原則</a:t>
            </a:r>
          </a:p>
        </p:txBody>
      </p:sp>
      <p:pic>
        <p:nvPicPr>
          <p:cNvPr id="67" name="Picture 2" descr="避難する人と避難誘導する人のイラスト">
            <a:extLst>
              <a:ext uri="{FF2B5EF4-FFF2-40B4-BE49-F238E27FC236}">
                <a16:creationId xmlns:a16="http://schemas.microsoft.com/office/drawing/2014/main" id="{B77CA903-8931-4B6A-9DA5-877158F28F5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070" y="4660328"/>
            <a:ext cx="2357583" cy="1942648"/>
          </a:xfrm>
          <a:prstGeom prst="rect">
            <a:avLst/>
          </a:prstGeom>
          <a:noFill/>
          <a:extLst>
            <a:ext uri="{909E8E84-426E-40DD-AFC4-6F175D3DCCD1}">
              <a14:hiddenFill xmlns:a14="http://schemas.microsoft.com/office/drawing/2010/main">
                <a:solidFill>
                  <a:srgbClr val="FFFFFF"/>
                </a:solidFill>
              </a14:hiddenFill>
            </a:ext>
          </a:extLst>
        </p:spPr>
      </p:pic>
      <p:grpSp>
        <p:nvGrpSpPr>
          <p:cNvPr id="68" name="グループ化 67">
            <a:extLst>
              <a:ext uri="{FF2B5EF4-FFF2-40B4-BE49-F238E27FC236}">
                <a16:creationId xmlns:a16="http://schemas.microsoft.com/office/drawing/2014/main" id="{F9941047-4CDD-493E-962F-4FC1BF3B9661}"/>
              </a:ext>
            </a:extLst>
          </p:cNvPr>
          <p:cNvGrpSpPr/>
          <p:nvPr/>
        </p:nvGrpSpPr>
        <p:grpSpPr>
          <a:xfrm>
            <a:off x="3923992" y="4664998"/>
            <a:ext cx="2525043" cy="830997"/>
            <a:chOff x="3778128" y="7163765"/>
            <a:chExt cx="2525043" cy="830997"/>
          </a:xfrm>
        </p:grpSpPr>
        <p:sp>
          <p:nvSpPr>
            <p:cNvPr id="69" name="テキスト ボックス 68">
              <a:extLst>
                <a:ext uri="{FF2B5EF4-FFF2-40B4-BE49-F238E27FC236}">
                  <a16:creationId xmlns:a16="http://schemas.microsoft.com/office/drawing/2014/main" id="{C67FDD1A-C633-479C-8620-D333F93AF7C0}"/>
                </a:ext>
              </a:extLst>
            </p:cNvPr>
            <p:cNvSpPr txBox="1"/>
            <p:nvPr/>
          </p:nvSpPr>
          <p:spPr>
            <a:xfrm>
              <a:off x="3778128" y="7163765"/>
              <a:ext cx="2525043" cy="830997"/>
            </a:xfrm>
            <a:prstGeom prst="rect">
              <a:avLst/>
            </a:prstGeom>
            <a:noFill/>
          </p:spPr>
          <p:txBody>
            <a:bodyPr wrap="square" lIns="0" tIns="0" rIns="0" bIns="0" rtlCol="0" anchor="ctr" anchorCtr="0">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w="69850">
                    <a:solidFill>
                      <a:srgbClr val="00B050"/>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みんなで逃げよう</a:t>
              </a:r>
            </a:p>
          </p:txBody>
        </p:sp>
        <p:sp>
          <p:nvSpPr>
            <p:cNvPr id="70" name="テキスト ボックス 69">
              <a:extLst>
                <a:ext uri="{FF2B5EF4-FFF2-40B4-BE49-F238E27FC236}">
                  <a16:creationId xmlns:a16="http://schemas.microsoft.com/office/drawing/2014/main" id="{98222AD0-6F95-4CBE-8D5F-7857818E82A2}"/>
                </a:ext>
              </a:extLst>
            </p:cNvPr>
            <p:cNvSpPr txBox="1"/>
            <p:nvPr/>
          </p:nvSpPr>
          <p:spPr>
            <a:xfrm>
              <a:off x="3778128" y="7163765"/>
              <a:ext cx="2525043" cy="830997"/>
            </a:xfrm>
            <a:prstGeom prst="rect">
              <a:avLst/>
            </a:prstGeom>
            <a:noFill/>
          </p:spPr>
          <p:txBody>
            <a:bodyPr wrap="square" lIns="0" tIns="0" rIns="0" bIns="0" rtlCol="0" anchor="ctr" anchorCtr="0">
              <a:prstTxWarp prst="textArchUp">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みんなで逃げよう</a:t>
              </a:r>
            </a:p>
          </p:txBody>
        </p:sp>
      </p:grpSp>
      <p:grpSp>
        <p:nvGrpSpPr>
          <p:cNvPr id="71" name="グループ化 70">
            <a:extLst>
              <a:ext uri="{FF2B5EF4-FFF2-40B4-BE49-F238E27FC236}">
                <a16:creationId xmlns:a16="http://schemas.microsoft.com/office/drawing/2014/main" id="{F62F89D0-B716-4977-8CDB-DC122DB7827C}"/>
              </a:ext>
            </a:extLst>
          </p:cNvPr>
          <p:cNvGrpSpPr/>
          <p:nvPr/>
        </p:nvGrpSpPr>
        <p:grpSpPr>
          <a:xfrm>
            <a:off x="3812902" y="4765701"/>
            <a:ext cx="248481" cy="266632"/>
            <a:chOff x="3625668" y="7264468"/>
            <a:chExt cx="248481" cy="266632"/>
          </a:xfrm>
        </p:grpSpPr>
        <p:cxnSp>
          <p:nvCxnSpPr>
            <p:cNvPr id="72" name="直線コネクタ 71">
              <a:extLst>
                <a:ext uri="{FF2B5EF4-FFF2-40B4-BE49-F238E27FC236}">
                  <a16:creationId xmlns:a16="http://schemas.microsoft.com/office/drawing/2014/main" id="{B0B77F76-08DB-4930-B504-1D0DBF3AD373}"/>
                </a:ext>
              </a:extLst>
            </p:cNvPr>
            <p:cNvCxnSpPr>
              <a:cxnSpLocks/>
            </p:cNvCxnSpPr>
            <p:nvPr/>
          </p:nvCxnSpPr>
          <p:spPr>
            <a:xfrm>
              <a:off x="3692850" y="7264468"/>
              <a:ext cx="181299" cy="226577"/>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94E3133F-C527-43C1-9997-7AACF27EBB25}"/>
                </a:ext>
              </a:extLst>
            </p:cNvPr>
            <p:cNvCxnSpPr>
              <a:cxnSpLocks/>
            </p:cNvCxnSpPr>
            <p:nvPr/>
          </p:nvCxnSpPr>
          <p:spPr>
            <a:xfrm>
              <a:off x="3625668" y="7424505"/>
              <a:ext cx="174807" cy="106595"/>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grpSp>
      <p:grpSp>
        <p:nvGrpSpPr>
          <p:cNvPr id="74" name="グループ化 73">
            <a:extLst>
              <a:ext uri="{FF2B5EF4-FFF2-40B4-BE49-F238E27FC236}">
                <a16:creationId xmlns:a16="http://schemas.microsoft.com/office/drawing/2014/main" id="{118E888E-04E3-4FF0-BC74-D8FC258A5B83}"/>
              </a:ext>
            </a:extLst>
          </p:cNvPr>
          <p:cNvGrpSpPr/>
          <p:nvPr/>
        </p:nvGrpSpPr>
        <p:grpSpPr>
          <a:xfrm flipH="1">
            <a:off x="6311644" y="4765701"/>
            <a:ext cx="248481" cy="266632"/>
            <a:chOff x="3625668" y="7264468"/>
            <a:chExt cx="248481" cy="266632"/>
          </a:xfrm>
        </p:grpSpPr>
        <p:cxnSp>
          <p:nvCxnSpPr>
            <p:cNvPr id="75" name="直線コネクタ 74">
              <a:extLst>
                <a:ext uri="{FF2B5EF4-FFF2-40B4-BE49-F238E27FC236}">
                  <a16:creationId xmlns:a16="http://schemas.microsoft.com/office/drawing/2014/main" id="{3941A668-735D-40D4-9A2D-353BBDD7E5D1}"/>
                </a:ext>
              </a:extLst>
            </p:cNvPr>
            <p:cNvCxnSpPr>
              <a:cxnSpLocks/>
            </p:cNvCxnSpPr>
            <p:nvPr/>
          </p:nvCxnSpPr>
          <p:spPr>
            <a:xfrm>
              <a:off x="3692850" y="7264468"/>
              <a:ext cx="181299" cy="226577"/>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B561CB3D-6EDA-4DF1-B7DB-04BAC02B9795}"/>
                </a:ext>
              </a:extLst>
            </p:cNvPr>
            <p:cNvCxnSpPr>
              <a:cxnSpLocks/>
            </p:cNvCxnSpPr>
            <p:nvPr/>
          </p:nvCxnSpPr>
          <p:spPr>
            <a:xfrm>
              <a:off x="3625668" y="7424505"/>
              <a:ext cx="174807" cy="106595"/>
            </a:xfrm>
            <a:prstGeom prst="line">
              <a:avLst/>
            </a:prstGeom>
            <a:ln w="38100" cap="rnd">
              <a:solidFill>
                <a:srgbClr val="00B050"/>
              </a:solidFill>
              <a:round/>
            </a:ln>
          </p:spPr>
          <p:style>
            <a:lnRef idx="1">
              <a:schemeClr val="accent1"/>
            </a:lnRef>
            <a:fillRef idx="0">
              <a:schemeClr val="accent1"/>
            </a:fillRef>
            <a:effectRef idx="0">
              <a:schemeClr val="accent1"/>
            </a:effectRef>
            <a:fontRef idx="minor">
              <a:schemeClr val="tx1"/>
            </a:fontRef>
          </p:style>
        </p:cxnSp>
      </p:grpSp>
      <p:sp>
        <p:nvSpPr>
          <p:cNvPr id="77" name="四角形: 角を丸くする 76">
            <a:extLst>
              <a:ext uri="{FF2B5EF4-FFF2-40B4-BE49-F238E27FC236}">
                <a16:creationId xmlns:a16="http://schemas.microsoft.com/office/drawing/2014/main" id="{383A9248-1226-457E-8171-94F4DC0A5695}"/>
              </a:ext>
            </a:extLst>
          </p:cNvPr>
          <p:cNvSpPr/>
          <p:nvPr/>
        </p:nvSpPr>
        <p:spPr>
          <a:xfrm>
            <a:off x="318533" y="3868061"/>
            <a:ext cx="6396221" cy="381459"/>
          </a:xfrm>
          <a:prstGeom prst="roundRect">
            <a:avLst>
              <a:gd name="adj" fmla="val 50000"/>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FFFF"/>
                </a:solidFill>
                <a:latin typeface="HGP創英角ｺﾞｼｯｸUB" panose="020B0900000000000000" pitchFamily="50" charset="-128"/>
                <a:ea typeface="HGP創英角ｺﾞｼｯｸUB" panose="020B0900000000000000" pitchFamily="50" charset="-128"/>
              </a:rPr>
              <a:t>　早めの避難で、</a:t>
            </a:r>
            <a:r>
              <a:rPr kumimoji="1" lang="ja-JP" altLang="en-US" sz="18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自分だけでなく、大切な人</a:t>
            </a:r>
            <a:r>
              <a:rPr kumimoji="1" lang="ja-JP" altLang="en-US" sz="16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の</a:t>
            </a:r>
            <a:r>
              <a:rPr kumimoji="1" lang="ja-JP" altLang="en-US" sz="1800" b="0" i="0" u="none" strike="noStrike" kern="1200" cap="none" spc="0" normalizeH="0" baseline="0" noProof="0" dirty="0">
                <a:ln>
                  <a:noFill/>
                </a:ln>
                <a:solidFill>
                  <a:srgbClr val="FFFFFF"/>
                </a:solidFill>
                <a:effectLst/>
                <a:uLnTx/>
                <a:uFillTx/>
                <a:latin typeface="HGP創英角ｺﾞｼｯｸUB" panose="020B0900000000000000" pitchFamily="50" charset="-128"/>
                <a:ea typeface="HGP創英角ｺﾞｼｯｸUB" panose="020B0900000000000000" pitchFamily="50" charset="-128"/>
                <a:cs typeface="+mn-cs"/>
              </a:rPr>
              <a:t>命も守る</a:t>
            </a:r>
            <a:endParaRPr kumimoji="1" lang="ja-JP" altLang="en-US" dirty="0">
              <a:solidFill>
                <a:srgbClr val="FFFFFF"/>
              </a:solidFill>
              <a:latin typeface="HGP創英角ｺﾞｼｯｸUB" panose="020B0900000000000000" pitchFamily="50" charset="-128"/>
              <a:ea typeface="HGP創英角ｺﾞｼｯｸUB" panose="020B0900000000000000" pitchFamily="50" charset="-128"/>
            </a:endParaRPr>
          </a:p>
        </p:txBody>
      </p:sp>
      <p:sp>
        <p:nvSpPr>
          <p:cNvPr id="78" name="四角形: 角を丸くする 77">
            <a:extLst>
              <a:ext uri="{FF2B5EF4-FFF2-40B4-BE49-F238E27FC236}">
                <a16:creationId xmlns:a16="http://schemas.microsoft.com/office/drawing/2014/main" id="{02B0672A-142A-4AC5-B449-E7ED533A0405}"/>
              </a:ext>
            </a:extLst>
          </p:cNvPr>
          <p:cNvSpPr/>
          <p:nvPr/>
        </p:nvSpPr>
        <p:spPr>
          <a:xfrm>
            <a:off x="318533" y="6695530"/>
            <a:ext cx="6396219" cy="381459"/>
          </a:xfrm>
          <a:prstGeom prst="roundRect">
            <a:avLst>
              <a:gd name="adj" fmla="val 50000"/>
            </a:avLst>
          </a:prstGeom>
          <a:solidFill>
            <a:schemeClr val="tx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rgbClr val="FFFFFF"/>
                </a:solidFill>
                <a:latin typeface="HGP創英角ｺﾞｼｯｸUB" panose="020B0900000000000000" pitchFamily="50" charset="-128"/>
                <a:ea typeface="HGP創英角ｺﾞｼｯｸUB" panose="020B0900000000000000" pitchFamily="50" charset="-128"/>
              </a:rPr>
              <a:t>　みんなで「災害にも強い」地域をつくる</a:t>
            </a:r>
          </a:p>
        </p:txBody>
      </p:sp>
      <p:sp>
        <p:nvSpPr>
          <p:cNvPr id="79" name="テキスト ボックス 78">
            <a:extLst>
              <a:ext uri="{FF2B5EF4-FFF2-40B4-BE49-F238E27FC236}">
                <a16:creationId xmlns:a16="http://schemas.microsoft.com/office/drawing/2014/main" id="{A4593530-AB71-477D-9F9B-9956DDC508D7}"/>
              </a:ext>
            </a:extLst>
          </p:cNvPr>
          <p:cNvSpPr txBox="1"/>
          <p:nvPr/>
        </p:nvSpPr>
        <p:spPr>
          <a:xfrm>
            <a:off x="381280" y="7170924"/>
            <a:ext cx="3483876" cy="1598707"/>
          </a:xfrm>
          <a:prstGeom prst="rect">
            <a:avLst/>
          </a:prstGeom>
          <a:noFill/>
        </p:spPr>
        <p:txBody>
          <a:bodyPr wrap="square" lIns="0" tIns="0" rIns="0" bIns="0" rtlCol="0">
            <a:spAutoFit/>
          </a:bodyPr>
          <a:lstStyle/>
          <a:p>
            <a:pPr marL="171450" indent="-171450" algn="just">
              <a:lnSpc>
                <a:spcPct val="120000"/>
              </a:lnSpc>
              <a:spcBef>
                <a:spcPts val="600"/>
              </a:spcBef>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水害・土砂災害が頻発する中、「災害で犠牲者を出さない」という思いの中で、皆で災害に向かっていく地域社会が求められています。</a:t>
            </a:r>
            <a:endParaRPr kumimoji="1" lang="en-US" altLang="ja-JP" sz="1200" dirty="0">
              <a:latin typeface="ＭＳ Ｐ明朝" panose="02020600040205080304" pitchFamily="18" charset="-128"/>
              <a:ea typeface="ＭＳ Ｐ明朝" panose="02020600040205080304" pitchFamily="18" charset="-128"/>
            </a:endParaRPr>
          </a:p>
          <a:p>
            <a:pPr marL="171450" indent="-171450" algn="just">
              <a:lnSpc>
                <a:spcPct val="120000"/>
              </a:lnSpc>
              <a:spcBef>
                <a:spcPts val="600"/>
              </a:spcBef>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コミュニティの結束力が強い地域でなければ、「災害に強い地域」にはなれません。逆に、「災害に強い地域」になっていれば、あらゆることにも結束できる</a:t>
            </a:r>
            <a:r>
              <a:rPr kumimoji="1" lang="en-US" altLang="ja-JP" sz="1200" dirty="0">
                <a:latin typeface="ＭＳ Ｐ明朝" panose="02020600040205080304" pitchFamily="18" charset="-128"/>
                <a:ea typeface="ＭＳ Ｐ明朝" panose="02020600040205080304" pitchFamily="18" charset="-128"/>
              </a:rPr>
              <a:t/>
            </a:r>
            <a:br>
              <a:rPr kumimoji="1" lang="en-US" altLang="ja-JP" sz="1200" dirty="0">
                <a:latin typeface="ＭＳ Ｐ明朝" panose="02020600040205080304" pitchFamily="18" charset="-128"/>
                <a:ea typeface="ＭＳ Ｐ明朝" panose="02020600040205080304" pitchFamily="18" charset="-128"/>
              </a:rPr>
            </a:br>
            <a:r>
              <a:rPr kumimoji="1" lang="ja-JP" altLang="en-US" sz="1200" dirty="0">
                <a:latin typeface="HGP創英角ｺﾞｼｯｸUB" panose="020B0900000000000000" pitchFamily="50" charset="-128"/>
                <a:ea typeface="HGP創英角ｺﾞｼｯｸUB" panose="020B0900000000000000" pitchFamily="50" charset="-128"/>
              </a:rPr>
              <a:t>「災害にも強い地域」</a:t>
            </a:r>
            <a:r>
              <a:rPr kumimoji="1" lang="ja-JP" altLang="en-US" sz="1200" dirty="0">
                <a:latin typeface="ＭＳ Ｐ明朝" panose="02020600040205080304" pitchFamily="18" charset="-128"/>
                <a:ea typeface="ＭＳ Ｐ明朝" panose="02020600040205080304" pitchFamily="18" charset="-128"/>
              </a:rPr>
              <a:t>になっているはずです。</a:t>
            </a:r>
            <a:endParaRPr kumimoji="1" lang="en-US" altLang="ja-JP" sz="1200" dirty="0">
              <a:latin typeface="ＭＳ Ｐ明朝" panose="02020600040205080304" pitchFamily="18" charset="-128"/>
              <a:ea typeface="ＭＳ Ｐ明朝" panose="02020600040205080304" pitchFamily="18" charset="-128"/>
            </a:endParaRPr>
          </a:p>
        </p:txBody>
      </p:sp>
      <p:pic>
        <p:nvPicPr>
          <p:cNvPr id="80" name="図 79" descr="屋内, 人, 天井, 空港 が含まれている画像&#10;&#10;自動的に生成された説明">
            <a:extLst>
              <a:ext uri="{FF2B5EF4-FFF2-40B4-BE49-F238E27FC236}">
                <a16:creationId xmlns:a16="http://schemas.microsoft.com/office/drawing/2014/main" id="{8D2D2122-7105-4C0A-9A03-E45599C23A4A}"/>
              </a:ext>
            </a:extLst>
          </p:cNvPr>
          <p:cNvPicPr>
            <a:picLocks noChangeAspect="1"/>
          </p:cNvPicPr>
          <p:nvPr/>
        </p:nvPicPr>
        <p:blipFill rotWithShape="1">
          <a:blip r:embed="rId7" cstate="hqprint">
            <a:extLst>
              <a:ext uri="{28A0092B-C50C-407E-A947-70E740481C1C}">
                <a14:useLocalDpi xmlns:a14="http://schemas.microsoft.com/office/drawing/2010/main" val="0"/>
              </a:ext>
            </a:extLst>
          </a:blip>
          <a:srcRect l="677" r="677"/>
          <a:stretch/>
        </p:blipFill>
        <p:spPr>
          <a:xfrm>
            <a:off x="4066855" y="7188451"/>
            <a:ext cx="2518603" cy="1416714"/>
          </a:xfrm>
          <a:prstGeom prst="rect">
            <a:avLst/>
          </a:prstGeom>
          <a:ln w="12700">
            <a:solidFill>
              <a:schemeClr val="bg1"/>
            </a:solidFill>
          </a:ln>
        </p:spPr>
      </p:pic>
      <p:sp>
        <p:nvSpPr>
          <p:cNvPr id="81" name="Text Box 19">
            <a:extLst>
              <a:ext uri="{FF2B5EF4-FFF2-40B4-BE49-F238E27FC236}">
                <a16:creationId xmlns:a16="http://schemas.microsoft.com/office/drawing/2014/main" id="{3573401E-4F7B-4080-ACCA-163DEAFABC02}"/>
              </a:ext>
            </a:extLst>
          </p:cNvPr>
          <p:cNvSpPr txBox="1">
            <a:spLocks noChangeArrowheads="1"/>
          </p:cNvSpPr>
          <p:nvPr/>
        </p:nvSpPr>
        <p:spPr bwMode="auto">
          <a:xfrm>
            <a:off x="4365678" y="8642212"/>
            <a:ext cx="2014975" cy="161583"/>
          </a:xfrm>
          <a:prstGeom prst="rect">
            <a:avLst/>
          </a:prstGeom>
          <a:noFill/>
          <a:ln w="9525">
            <a:noFill/>
            <a:miter lim="800000"/>
            <a:headEnd/>
            <a:tailEnd/>
          </a:ln>
        </p:spPr>
        <p:txBody>
          <a:bodyPr wrap="none" lIns="0" tIns="0" rIns="0" bIns="0">
            <a:spAutoFit/>
          </a:bodyPr>
          <a:lstStyle/>
          <a:p>
            <a:pPr defTabSz="914180" fontAlgn="auto">
              <a:spcBef>
                <a:spcPct val="50000"/>
              </a:spcBef>
              <a:spcAft>
                <a:spcPts val="0"/>
              </a:spcAft>
            </a:pPr>
            <a:r>
              <a:rPr lang="ja-JP" altLang="en-US" sz="1050" dirty="0">
                <a:latin typeface="ＭＳ Ｐゴシック" panose="020B0600070205080204" pitchFamily="50" charset="-128"/>
                <a:ea typeface="ＭＳ Ｐゴシック" panose="020B0600070205080204" pitchFamily="50" charset="-128"/>
              </a:rPr>
              <a:t>▲</a:t>
            </a:r>
            <a:r>
              <a:rPr lang="en-US" altLang="ja-JP" sz="1050" dirty="0">
                <a:latin typeface="ＭＳ Ｐゴシック" panose="020B0600070205080204" pitchFamily="50" charset="-128"/>
                <a:ea typeface="ＭＳ Ｐゴシック" panose="020B0600070205080204" pitchFamily="50" charset="-128"/>
              </a:rPr>
              <a:t>2020.7.19</a:t>
            </a:r>
            <a:r>
              <a:rPr lang="ja-JP" altLang="en-US" sz="1050" dirty="0">
                <a:latin typeface="ＭＳ Ｐゴシック" panose="020B0600070205080204" pitchFamily="50" charset="-128"/>
                <a:ea typeface="ＭＳ Ｐゴシック" panose="020B0600070205080204" pitchFamily="50" charset="-128"/>
              </a:rPr>
              <a:t>　ワークショップの様子</a:t>
            </a:r>
          </a:p>
        </p:txBody>
      </p:sp>
      <p:sp>
        <p:nvSpPr>
          <p:cNvPr id="15" name="四角形: 角を丸くする 14">
            <a:extLst>
              <a:ext uri="{FF2B5EF4-FFF2-40B4-BE49-F238E27FC236}">
                <a16:creationId xmlns:a16="http://schemas.microsoft.com/office/drawing/2014/main" id="{CE693F13-CD5B-403D-B137-9FAB6499A60C}"/>
              </a:ext>
            </a:extLst>
          </p:cNvPr>
          <p:cNvSpPr/>
          <p:nvPr/>
        </p:nvSpPr>
        <p:spPr>
          <a:xfrm>
            <a:off x="7585439" y="6458761"/>
            <a:ext cx="6591025" cy="381459"/>
          </a:xfrm>
          <a:prstGeom prst="roundRect">
            <a:avLst>
              <a:gd name="adj" fmla="val 50000"/>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CF3C0811-7366-42DD-902B-973D03AFC0AA}"/>
              </a:ext>
            </a:extLst>
          </p:cNvPr>
          <p:cNvSpPr/>
          <p:nvPr/>
        </p:nvSpPr>
        <p:spPr>
          <a:xfrm>
            <a:off x="7585439" y="6458762"/>
            <a:ext cx="1112245" cy="38145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手順①</a:t>
            </a:r>
          </a:p>
        </p:txBody>
      </p:sp>
      <p:sp>
        <p:nvSpPr>
          <p:cNvPr id="17" name="テキスト ボックス 16">
            <a:extLst>
              <a:ext uri="{FF2B5EF4-FFF2-40B4-BE49-F238E27FC236}">
                <a16:creationId xmlns:a16="http://schemas.microsoft.com/office/drawing/2014/main" id="{0E3DEC56-4762-4C1A-941D-3A74DF564DF1}"/>
              </a:ext>
            </a:extLst>
          </p:cNvPr>
          <p:cNvSpPr txBox="1"/>
          <p:nvPr/>
        </p:nvSpPr>
        <p:spPr>
          <a:xfrm>
            <a:off x="8918333" y="6477524"/>
            <a:ext cx="3311761" cy="320280"/>
          </a:xfrm>
          <a:prstGeom prst="rect">
            <a:avLst/>
          </a:prstGeom>
          <a:noFill/>
        </p:spPr>
        <p:txBody>
          <a:bodyPr wrap="square" lIns="0" tIns="0" rIns="0" bIns="0" rtlCol="0">
            <a:spAutoFit/>
          </a:bodyPr>
          <a:lstStyle/>
          <a:p>
            <a:pPr algn="just">
              <a:lnSpc>
                <a:spcPct val="120000"/>
              </a:lnSpc>
              <a:spcBef>
                <a:spcPts val="1200"/>
              </a:spcBef>
            </a:pPr>
            <a:r>
              <a:rPr kumimoji="1" lang="ja-JP" altLang="en-US" sz="2000" dirty="0">
                <a:latin typeface="HGS創英角ｺﾞｼｯｸUB" panose="020B0900000000000000" pitchFamily="50" charset="-128"/>
                <a:ea typeface="HGS創英角ｺﾞｼｯｸUB" panose="020B0900000000000000" pitchFamily="50" charset="-128"/>
              </a:rPr>
              <a:t>水害・土砂災害の危険を知る</a:t>
            </a:r>
          </a:p>
        </p:txBody>
      </p:sp>
      <p:cxnSp>
        <p:nvCxnSpPr>
          <p:cNvPr id="100" name="直線コネクタ 99">
            <a:extLst>
              <a:ext uri="{FF2B5EF4-FFF2-40B4-BE49-F238E27FC236}">
                <a16:creationId xmlns:a16="http://schemas.microsoft.com/office/drawing/2014/main" id="{42A43541-5CF9-4588-A644-33FC74C65F6F}"/>
              </a:ext>
            </a:extLst>
          </p:cNvPr>
          <p:cNvCxnSpPr>
            <a:cxnSpLocks/>
          </p:cNvCxnSpPr>
          <p:nvPr/>
        </p:nvCxnSpPr>
        <p:spPr>
          <a:xfrm>
            <a:off x="10674751" y="7791357"/>
            <a:ext cx="3240727"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01" name="テキスト ボックス 100">
            <a:extLst>
              <a:ext uri="{FF2B5EF4-FFF2-40B4-BE49-F238E27FC236}">
                <a16:creationId xmlns:a16="http://schemas.microsoft.com/office/drawing/2014/main" id="{CACCDDA3-92FB-4F4A-8336-AC114BEBFC27}"/>
              </a:ext>
            </a:extLst>
          </p:cNvPr>
          <p:cNvSpPr txBox="1"/>
          <p:nvPr/>
        </p:nvSpPr>
        <p:spPr>
          <a:xfrm>
            <a:off x="383095" y="8892861"/>
            <a:ext cx="6274923" cy="664797"/>
          </a:xfrm>
          <a:prstGeom prst="rect">
            <a:avLst/>
          </a:prstGeom>
          <a:noFill/>
        </p:spPr>
        <p:txBody>
          <a:bodyPr wrap="square" lIns="0" tIns="0" rIns="0" bIns="0" rtlCol="0">
            <a:spAutoFit/>
          </a:bodyPr>
          <a:lstStyle/>
          <a:p>
            <a:pPr marL="171450" indent="-171450" algn="just">
              <a:lnSpc>
                <a:spcPct val="120000"/>
              </a:lnSpc>
              <a:spcBef>
                <a:spcPts val="600"/>
              </a:spcBef>
              <a:buFont typeface="Wingdings" panose="05000000000000000000" pitchFamily="2" charset="2"/>
              <a:buChar char="u"/>
            </a:pPr>
            <a:r>
              <a:rPr kumimoji="1" lang="ja-JP" altLang="en-US" sz="1200" dirty="0" smtClean="0">
                <a:latin typeface="ＭＳ Ｐ明朝" panose="02020600040205080304" pitchFamily="18" charset="-128"/>
                <a:ea typeface="ＭＳ Ｐ明朝" panose="02020600040205080304" pitchFamily="18" charset="-128"/>
              </a:rPr>
              <a:t>●●地区</a:t>
            </a:r>
            <a:r>
              <a:rPr kumimoji="1" lang="ja-JP" altLang="en-US" sz="1200" dirty="0" smtClean="0">
                <a:latin typeface="ＭＳ Ｐ明朝" panose="02020600040205080304" pitchFamily="18" charset="-128"/>
                <a:ea typeface="ＭＳ Ｐ明朝" panose="02020600040205080304" pitchFamily="18" charset="-128"/>
              </a:rPr>
              <a:t>コミュニティ</a:t>
            </a:r>
            <a:r>
              <a:rPr kumimoji="1" lang="ja-JP" altLang="en-US" sz="1200" dirty="0">
                <a:latin typeface="ＭＳ Ｐ明朝" panose="02020600040205080304" pitchFamily="18" charset="-128"/>
                <a:ea typeface="ＭＳ Ｐ明朝" panose="02020600040205080304" pitchFamily="18" charset="-128"/>
              </a:rPr>
              <a:t>では、「共助」の力をつけつつ、「公助」と連携しながら、皆さんの「自助」をサポートする取り組みを通じて、地域みんなで災害にも強いコミュニティをつくっていきたいと思います。</a:t>
            </a:r>
          </a:p>
        </p:txBody>
      </p:sp>
      <p:sp>
        <p:nvSpPr>
          <p:cNvPr id="10" name="テキスト ボックス 9">
            <a:extLst>
              <a:ext uri="{FF2B5EF4-FFF2-40B4-BE49-F238E27FC236}">
                <a16:creationId xmlns:a16="http://schemas.microsoft.com/office/drawing/2014/main" id="{07100F47-4627-46A1-BB71-19A114B172F7}"/>
              </a:ext>
            </a:extLst>
          </p:cNvPr>
          <p:cNvSpPr txBox="1"/>
          <p:nvPr/>
        </p:nvSpPr>
        <p:spPr>
          <a:xfrm>
            <a:off x="984379" y="8479096"/>
            <a:ext cx="179536" cy="161583"/>
          </a:xfrm>
          <a:prstGeom prst="rect">
            <a:avLst/>
          </a:prstGeom>
          <a:noFill/>
        </p:spPr>
        <p:txBody>
          <a:bodyPr wrap="none" lIns="0" tIns="0" rIns="0" bIns="0" rtlCol="0">
            <a:spAutoFit/>
          </a:bodyPr>
          <a:lstStyle/>
          <a:p>
            <a:r>
              <a:rPr kumimoji="1" lang="ja-JP" altLang="en-US" sz="1050" dirty="0">
                <a:latin typeface="HGP創英角ｺﾞｼｯｸUB" panose="020B0900000000000000" pitchFamily="50" charset="-128"/>
                <a:ea typeface="HGP創英角ｺﾞｼｯｸUB" panose="020B0900000000000000" pitchFamily="50" charset="-128"/>
              </a:rPr>
              <a:t>・ ・</a:t>
            </a:r>
          </a:p>
        </p:txBody>
      </p:sp>
      <p:sp>
        <p:nvSpPr>
          <p:cNvPr id="9" name="テキスト ボックス 8">
            <a:extLst>
              <a:ext uri="{FF2B5EF4-FFF2-40B4-BE49-F238E27FC236}">
                <a16:creationId xmlns:a16="http://schemas.microsoft.com/office/drawing/2014/main" id="{25FD14D6-7512-4C80-B7BF-A2F739DC8660}"/>
              </a:ext>
            </a:extLst>
          </p:cNvPr>
          <p:cNvSpPr txBox="1"/>
          <p:nvPr/>
        </p:nvSpPr>
        <p:spPr>
          <a:xfrm>
            <a:off x="10226247" y="7139139"/>
            <a:ext cx="3936367" cy="253916"/>
          </a:xfrm>
          <a:prstGeom prst="rect">
            <a:avLst/>
          </a:prstGeom>
          <a:noFill/>
        </p:spPr>
        <p:txBody>
          <a:bodyPr wrap="square">
            <a:spAutoFit/>
          </a:bodyPr>
          <a:lstStyle/>
          <a:p>
            <a:r>
              <a:rPr lang="ja-JP" altLang="en-US" sz="1050" dirty="0">
                <a:latin typeface="Arial" panose="020B0604020202020204" pitchFamily="34" charset="0"/>
                <a:cs typeface="Arial" panose="020B0604020202020204" pitchFamily="34" charset="0"/>
                <a:hlinkClick r:id="rId8"/>
              </a:rPr>
              <a:t>https://www.city.toyooka.lg.jp/bosai/bosai/bosaimap/index.html</a:t>
            </a:r>
            <a:endParaRPr lang="en-US" altLang="ja-JP" sz="1050" dirty="0">
              <a:latin typeface="Arial" panose="020B0604020202020204" pitchFamily="34" charset="0"/>
              <a:cs typeface="Arial" panose="020B0604020202020204" pitchFamily="34" charset="0"/>
            </a:endParaRPr>
          </a:p>
        </p:txBody>
      </p:sp>
      <p:grpSp>
        <p:nvGrpSpPr>
          <p:cNvPr id="3" name="グループ化 2">
            <a:extLst>
              <a:ext uri="{FF2B5EF4-FFF2-40B4-BE49-F238E27FC236}">
                <a16:creationId xmlns:a16="http://schemas.microsoft.com/office/drawing/2014/main" id="{C10810B9-ED00-4CA5-8310-FF6D1B15343C}"/>
              </a:ext>
            </a:extLst>
          </p:cNvPr>
          <p:cNvGrpSpPr/>
          <p:nvPr/>
        </p:nvGrpSpPr>
        <p:grpSpPr>
          <a:xfrm>
            <a:off x="12704858" y="2769238"/>
            <a:ext cx="584432" cy="2835762"/>
            <a:chOff x="12851269" y="2769238"/>
            <a:chExt cx="438015" cy="2835762"/>
          </a:xfrm>
        </p:grpSpPr>
        <p:sp>
          <p:nvSpPr>
            <p:cNvPr id="86" name="二等辺三角形 85">
              <a:extLst>
                <a:ext uri="{FF2B5EF4-FFF2-40B4-BE49-F238E27FC236}">
                  <a16:creationId xmlns:a16="http://schemas.microsoft.com/office/drawing/2014/main" id="{AB37B013-F33E-4187-A419-527FB83E666F}"/>
                </a:ext>
              </a:extLst>
            </p:cNvPr>
            <p:cNvSpPr/>
            <p:nvPr/>
          </p:nvSpPr>
          <p:spPr>
            <a:xfrm rot="16200000">
              <a:off x="13074127" y="2690754"/>
              <a:ext cx="136674" cy="293641"/>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9" name="二等辺三角形 88">
              <a:extLst>
                <a:ext uri="{FF2B5EF4-FFF2-40B4-BE49-F238E27FC236}">
                  <a16:creationId xmlns:a16="http://schemas.microsoft.com/office/drawing/2014/main" id="{F41AEB28-AB80-4C87-8A10-81CEFB613E50}"/>
                </a:ext>
              </a:extLst>
            </p:cNvPr>
            <p:cNvSpPr/>
            <p:nvPr/>
          </p:nvSpPr>
          <p:spPr>
            <a:xfrm rot="16200000">
              <a:off x="13074127" y="3799970"/>
              <a:ext cx="136674" cy="293641"/>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二等辺三角形 91">
              <a:extLst>
                <a:ext uri="{FF2B5EF4-FFF2-40B4-BE49-F238E27FC236}">
                  <a16:creationId xmlns:a16="http://schemas.microsoft.com/office/drawing/2014/main" id="{069C0B2F-3BCE-4AB4-A912-D41ECC0EA457}"/>
                </a:ext>
              </a:extLst>
            </p:cNvPr>
            <p:cNvSpPr/>
            <p:nvPr/>
          </p:nvSpPr>
          <p:spPr>
            <a:xfrm rot="16200000">
              <a:off x="13074127" y="3318115"/>
              <a:ext cx="136674" cy="293640"/>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二等辺三角形 94">
              <a:extLst>
                <a:ext uri="{FF2B5EF4-FFF2-40B4-BE49-F238E27FC236}">
                  <a16:creationId xmlns:a16="http://schemas.microsoft.com/office/drawing/2014/main" id="{56902139-7E80-443B-813C-ABD9FB6F1292}"/>
                </a:ext>
              </a:extLst>
            </p:cNvPr>
            <p:cNvSpPr/>
            <p:nvPr/>
          </p:nvSpPr>
          <p:spPr>
            <a:xfrm rot="16200000">
              <a:off x="13074127" y="4400906"/>
              <a:ext cx="136674" cy="293641"/>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二等辺三角形 97">
              <a:extLst>
                <a:ext uri="{FF2B5EF4-FFF2-40B4-BE49-F238E27FC236}">
                  <a16:creationId xmlns:a16="http://schemas.microsoft.com/office/drawing/2014/main" id="{37E798BD-DC04-4B0E-ADC0-ED4CB1898C70}"/>
                </a:ext>
              </a:extLst>
            </p:cNvPr>
            <p:cNvSpPr/>
            <p:nvPr/>
          </p:nvSpPr>
          <p:spPr>
            <a:xfrm rot="16200000">
              <a:off x="13074127" y="5389842"/>
              <a:ext cx="136674" cy="293641"/>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中かっこ 12">
              <a:extLst>
                <a:ext uri="{FF2B5EF4-FFF2-40B4-BE49-F238E27FC236}">
                  <a16:creationId xmlns:a16="http://schemas.microsoft.com/office/drawing/2014/main" id="{0353F823-9A76-44A0-BB8D-EE66D30679F8}"/>
                </a:ext>
              </a:extLst>
            </p:cNvPr>
            <p:cNvSpPr/>
            <p:nvPr/>
          </p:nvSpPr>
          <p:spPr>
            <a:xfrm>
              <a:off x="12851269" y="4110292"/>
              <a:ext cx="91375" cy="816893"/>
            </a:xfrm>
            <a:prstGeom prst="rightBrace">
              <a:avLst>
                <a:gd name="adj1" fmla="val 53048"/>
                <a:gd name="adj2" fmla="val 53449"/>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84" name="四角形: 角を丸くする 83">
            <a:extLst>
              <a:ext uri="{FF2B5EF4-FFF2-40B4-BE49-F238E27FC236}">
                <a16:creationId xmlns:a16="http://schemas.microsoft.com/office/drawing/2014/main" id="{EE528194-A0BD-46D0-ADB8-ACD4FB7FC863}"/>
              </a:ext>
            </a:extLst>
          </p:cNvPr>
          <p:cNvSpPr/>
          <p:nvPr/>
        </p:nvSpPr>
        <p:spPr>
          <a:xfrm>
            <a:off x="13267960" y="2687340"/>
            <a:ext cx="874214" cy="3004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latin typeface="HGP創英角ｺﾞｼｯｸUB" panose="020B0900000000000000" pitchFamily="50" charset="-128"/>
                <a:ea typeface="HGP創英角ｺﾞｼｯｸUB" panose="020B0900000000000000" pitchFamily="50" charset="-128"/>
              </a:rPr>
              <a:t>手順①</a:t>
            </a:r>
          </a:p>
        </p:txBody>
      </p:sp>
      <p:sp>
        <p:nvSpPr>
          <p:cNvPr id="90" name="四角形: 角を丸くする 89">
            <a:extLst>
              <a:ext uri="{FF2B5EF4-FFF2-40B4-BE49-F238E27FC236}">
                <a16:creationId xmlns:a16="http://schemas.microsoft.com/office/drawing/2014/main" id="{F1393A7C-3002-46B0-96C7-88FF1E699AA9}"/>
              </a:ext>
            </a:extLst>
          </p:cNvPr>
          <p:cNvSpPr/>
          <p:nvPr/>
        </p:nvSpPr>
        <p:spPr>
          <a:xfrm>
            <a:off x="13267960" y="3796556"/>
            <a:ext cx="874214" cy="3004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latin typeface="HGP創英角ｺﾞｼｯｸUB" panose="020B0900000000000000" pitchFamily="50" charset="-128"/>
                <a:ea typeface="HGP創英角ｺﾞｼｯｸUB" panose="020B0900000000000000" pitchFamily="50" charset="-128"/>
              </a:rPr>
              <a:t>手順②</a:t>
            </a:r>
          </a:p>
        </p:txBody>
      </p:sp>
      <p:sp>
        <p:nvSpPr>
          <p:cNvPr id="93" name="四角形: 角を丸くする 92">
            <a:extLst>
              <a:ext uri="{FF2B5EF4-FFF2-40B4-BE49-F238E27FC236}">
                <a16:creationId xmlns:a16="http://schemas.microsoft.com/office/drawing/2014/main" id="{94D32B08-B423-407F-B0C9-3E829C4BBA14}"/>
              </a:ext>
            </a:extLst>
          </p:cNvPr>
          <p:cNvSpPr/>
          <p:nvPr/>
        </p:nvSpPr>
        <p:spPr>
          <a:xfrm>
            <a:off x="13267960" y="3314700"/>
            <a:ext cx="874214" cy="3004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latin typeface="HGP創英角ｺﾞｼｯｸUB" panose="020B0900000000000000" pitchFamily="50" charset="-128"/>
                <a:ea typeface="HGP創英角ｺﾞｼｯｸUB" panose="020B0900000000000000" pitchFamily="50" charset="-128"/>
              </a:rPr>
              <a:t>手順③</a:t>
            </a:r>
          </a:p>
        </p:txBody>
      </p:sp>
      <p:sp>
        <p:nvSpPr>
          <p:cNvPr id="96" name="四角形: 角を丸くする 95">
            <a:extLst>
              <a:ext uri="{FF2B5EF4-FFF2-40B4-BE49-F238E27FC236}">
                <a16:creationId xmlns:a16="http://schemas.microsoft.com/office/drawing/2014/main" id="{42740D48-6B75-416E-A1FD-9EB7FDE34DBE}"/>
              </a:ext>
            </a:extLst>
          </p:cNvPr>
          <p:cNvSpPr/>
          <p:nvPr/>
        </p:nvSpPr>
        <p:spPr>
          <a:xfrm>
            <a:off x="13267960" y="4397492"/>
            <a:ext cx="874214" cy="3004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latin typeface="HGP創英角ｺﾞｼｯｸUB" panose="020B0900000000000000" pitchFamily="50" charset="-128"/>
                <a:ea typeface="HGP創英角ｺﾞｼｯｸUB" panose="020B0900000000000000" pitchFamily="50" charset="-128"/>
              </a:rPr>
              <a:t>手順④</a:t>
            </a:r>
          </a:p>
        </p:txBody>
      </p:sp>
      <p:sp>
        <p:nvSpPr>
          <p:cNvPr id="99" name="四角形: 角を丸くする 98">
            <a:extLst>
              <a:ext uri="{FF2B5EF4-FFF2-40B4-BE49-F238E27FC236}">
                <a16:creationId xmlns:a16="http://schemas.microsoft.com/office/drawing/2014/main" id="{09ABD62E-16FB-4D40-A0D1-EBC0D2323343}"/>
              </a:ext>
            </a:extLst>
          </p:cNvPr>
          <p:cNvSpPr/>
          <p:nvPr/>
        </p:nvSpPr>
        <p:spPr>
          <a:xfrm>
            <a:off x="13267960" y="5386428"/>
            <a:ext cx="874214" cy="300468"/>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1" lang="ja-JP" altLang="en-US" sz="1400" dirty="0">
                <a:latin typeface="HGP創英角ｺﾞｼｯｸUB" panose="020B0900000000000000" pitchFamily="50" charset="-128"/>
                <a:ea typeface="HGP創英角ｺﾞｼｯｸUB" panose="020B0900000000000000" pitchFamily="50" charset="-128"/>
              </a:rPr>
              <a:t>手順⑤</a:t>
            </a:r>
          </a:p>
        </p:txBody>
      </p:sp>
      <p:sp>
        <p:nvSpPr>
          <p:cNvPr id="12" name="テキスト ボックス 11"/>
          <p:cNvSpPr txBox="1"/>
          <p:nvPr/>
        </p:nvSpPr>
        <p:spPr>
          <a:xfrm>
            <a:off x="419514" y="266700"/>
            <a:ext cx="6688422" cy="830997"/>
          </a:xfrm>
          <a:prstGeom prst="rect">
            <a:avLst/>
          </a:prstGeom>
          <a:noFill/>
        </p:spPr>
        <p:txBody>
          <a:bodyPr wrap="square" rtlCol="0">
            <a:spAutoFit/>
          </a:bodyPr>
          <a:lstStyle/>
          <a:p>
            <a:r>
              <a:rPr kumimoji="1" lang="ja-JP" altLang="en-US" sz="2400" b="1" dirty="0" smtClean="0">
                <a:latin typeface="HGP創英角ｺﾞｼｯｸUB" panose="020B0900000000000000" pitchFamily="50" charset="-128"/>
                <a:ea typeface="HGP創英角ｺﾞｼｯｸUB" panose="020B0900000000000000" pitchFamily="50" charset="-128"/>
              </a:rPr>
              <a:t>●●地区から</a:t>
            </a:r>
            <a:endParaRPr kumimoji="1" lang="en-US" altLang="ja-JP" sz="2400" b="1" dirty="0" smtClean="0">
              <a:latin typeface="HGP創英角ｺﾞｼｯｸUB" panose="020B0900000000000000" pitchFamily="50" charset="-128"/>
              <a:ea typeface="HGP創英角ｺﾞｼｯｸUB" panose="020B0900000000000000" pitchFamily="50" charset="-128"/>
            </a:endParaRPr>
          </a:p>
          <a:p>
            <a:r>
              <a:rPr kumimoji="1" lang="ja-JP" altLang="en-US" sz="2400" b="1" dirty="0" smtClean="0">
                <a:latin typeface="HGP創英角ｺﾞｼｯｸUB" panose="020B0900000000000000" pitchFamily="50" charset="-128"/>
                <a:ea typeface="HGP創英角ｺﾞｼｯｸUB" panose="020B0900000000000000" pitchFamily="50" charset="-128"/>
              </a:rPr>
              <a:t>水害・土砂災害による犠牲者を出さないために。</a:t>
            </a:r>
            <a:endParaRPr kumimoji="1" lang="ja-JP" altLang="en-US" sz="2400" b="1" dirty="0">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113748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a:extLst>
              <a:ext uri="{FF2B5EF4-FFF2-40B4-BE49-F238E27FC236}">
                <a16:creationId xmlns:a16="http://schemas.microsoft.com/office/drawing/2014/main" id="{6A9372E6-96D8-4673-B544-E6EC8300B697}"/>
              </a:ext>
            </a:extLst>
          </p:cNvPr>
          <p:cNvSpPr/>
          <p:nvPr/>
        </p:nvSpPr>
        <p:spPr>
          <a:xfrm>
            <a:off x="11151160" y="2562800"/>
            <a:ext cx="610828" cy="188117"/>
          </a:xfrm>
          <a:prstGeom prst="rect">
            <a:avLst/>
          </a:prstGeom>
          <a:solidFill>
            <a:srgbClr val="AA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2575EACC-2F74-449D-B7A7-CF88C2976B22}"/>
              </a:ext>
            </a:extLst>
          </p:cNvPr>
          <p:cNvSpPr/>
          <p:nvPr/>
        </p:nvSpPr>
        <p:spPr>
          <a:xfrm>
            <a:off x="11889446" y="1754685"/>
            <a:ext cx="438150" cy="188117"/>
          </a:xfrm>
          <a:prstGeom prst="rect">
            <a:avLst/>
          </a:prstGeom>
          <a:solidFill>
            <a:srgbClr val="AA0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四角形: 角を丸くする 144">
            <a:extLst>
              <a:ext uri="{FF2B5EF4-FFF2-40B4-BE49-F238E27FC236}">
                <a16:creationId xmlns:a16="http://schemas.microsoft.com/office/drawing/2014/main" id="{F30235B7-6DA2-46BB-9F61-CBFA54193A01}"/>
              </a:ext>
            </a:extLst>
          </p:cNvPr>
          <p:cNvSpPr/>
          <p:nvPr/>
        </p:nvSpPr>
        <p:spPr>
          <a:xfrm>
            <a:off x="10415196" y="4730626"/>
            <a:ext cx="3627467" cy="939395"/>
          </a:xfrm>
          <a:prstGeom prst="roundRect">
            <a:avLst>
              <a:gd name="adj" fmla="val 9048"/>
            </a:avLst>
          </a:prstGeom>
          <a:solidFill>
            <a:schemeClr val="bg1">
              <a:lumMod val="85000"/>
            </a:schemeClr>
          </a:solidFill>
          <a:ln w="12700" cap="flat" cmpd="sng" algn="ctr">
            <a:solidFill>
              <a:schemeClr val="bg1">
                <a:lumMod val="6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31" name="四角形: 角を丸くする 30">
            <a:extLst>
              <a:ext uri="{FF2B5EF4-FFF2-40B4-BE49-F238E27FC236}">
                <a16:creationId xmlns:a16="http://schemas.microsoft.com/office/drawing/2014/main" id="{2EBE2EB3-2207-4412-B129-77BCEDBF2B76}"/>
              </a:ext>
            </a:extLst>
          </p:cNvPr>
          <p:cNvSpPr/>
          <p:nvPr/>
        </p:nvSpPr>
        <p:spPr>
          <a:xfrm>
            <a:off x="7786649" y="4730626"/>
            <a:ext cx="2595601" cy="939395"/>
          </a:xfrm>
          <a:prstGeom prst="roundRect">
            <a:avLst>
              <a:gd name="adj" fmla="val 9048"/>
            </a:avLst>
          </a:prstGeom>
          <a:solidFill>
            <a:schemeClr val="bg1">
              <a:lumMod val="85000"/>
            </a:schemeClr>
          </a:solidFill>
          <a:ln w="12700" cap="flat" cmpd="sng" algn="ctr">
            <a:solidFill>
              <a:schemeClr val="bg1">
                <a:lumMod val="6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27" name="フリーフォーム: 図形 26">
            <a:extLst>
              <a:ext uri="{FF2B5EF4-FFF2-40B4-BE49-F238E27FC236}">
                <a16:creationId xmlns:a16="http://schemas.microsoft.com/office/drawing/2014/main" id="{E56304F9-F6E4-4EE1-8E04-826E84A9B5A8}"/>
              </a:ext>
            </a:extLst>
          </p:cNvPr>
          <p:cNvSpPr/>
          <p:nvPr/>
        </p:nvSpPr>
        <p:spPr>
          <a:xfrm>
            <a:off x="858645" y="621645"/>
            <a:ext cx="6914108" cy="6610541"/>
          </a:xfrm>
          <a:custGeom>
            <a:avLst/>
            <a:gdLst>
              <a:gd name="connsiteX0" fmla="*/ 6846849 w 6846849"/>
              <a:gd name="connsiteY0" fmla="*/ 0 h 6646127"/>
              <a:gd name="connsiteX1" fmla="*/ 6311590 w 6846849"/>
              <a:gd name="connsiteY1" fmla="*/ 0 h 6646127"/>
              <a:gd name="connsiteX2" fmla="*/ 6311590 w 6846849"/>
              <a:gd name="connsiteY2" fmla="*/ 6356196 h 6646127"/>
              <a:gd name="connsiteX3" fmla="*/ 0 w 6846849"/>
              <a:gd name="connsiteY3" fmla="*/ 6356196 h 6646127"/>
              <a:gd name="connsiteX4" fmla="*/ 0 w 6846849"/>
              <a:gd name="connsiteY4" fmla="*/ 6646127 h 6646127"/>
              <a:gd name="connsiteX0" fmla="*/ 6938289 w 6938289"/>
              <a:gd name="connsiteY0" fmla="*/ 0 h 6646127"/>
              <a:gd name="connsiteX1" fmla="*/ 6311590 w 6938289"/>
              <a:gd name="connsiteY1" fmla="*/ 0 h 6646127"/>
              <a:gd name="connsiteX2" fmla="*/ 6311590 w 6938289"/>
              <a:gd name="connsiteY2" fmla="*/ 6356196 h 6646127"/>
              <a:gd name="connsiteX3" fmla="*/ 0 w 6938289"/>
              <a:gd name="connsiteY3" fmla="*/ 6356196 h 6646127"/>
              <a:gd name="connsiteX4" fmla="*/ 0 w 6938289"/>
              <a:gd name="connsiteY4" fmla="*/ 6646127 h 6646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8289" h="6646127">
                <a:moveTo>
                  <a:pt x="6938289" y="0"/>
                </a:moveTo>
                <a:lnTo>
                  <a:pt x="6311590" y="0"/>
                </a:lnTo>
                <a:lnTo>
                  <a:pt x="6311590" y="6356196"/>
                </a:lnTo>
                <a:lnTo>
                  <a:pt x="0" y="6356196"/>
                </a:lnTo>
                <a:lnTo>
                  <a:pt x="0" y="6646127"/>
                </a:lnTo>
              </a:path>
            </a:pathLst>
          </a:custGeom>
          <a:noFill/>
          <a:ln w="57150">
            <a:solidFill>
              <a:schemeClr val="bg1">
                <a:lumMod val="50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4" name="直線矢印コネクタ 93">
            <a:extLst>
              <a:ext uri="{FF2B5EF4-FFF2-40B4-BE49-F238E27FC236}">
                <a16:creationId xmlns:a16="http://schemas.microsoft.com/office/drawing/2014/main" id="{2FC3993D-326A-4523-B2D7-854E2DF64D4D}"/>
              </a:ext>
            </a:extLst>
          </p:cNvPr>
          <p:cNvCxnSpPr>
            <a:cxnSpLocks/>
          </p:cNvCxnSpPr>
          <p:nvPr/>
        </p:nvCxnSpPr>
        <p:spPr>
          <a:xfrm>
            <a:off x="6578585" y="436344"/>
            <a:ext cx="1190103"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1" name="四角形: 角を丸くする 130">
            <a:extLst>
              <a:ext uri="{FF2B5EF4-FFF2-40B4-BE49-F238E27FC236}">
                <a16:creationId xmlns:a16="http://schemas.microsoft.com/office/drawing/2014/main" id="{6E013775-4C23-4E54-9FA8-E73B16C14251}"/>
              </a:ext>
            </a:extLst>
          </p:cNvPr>
          <p:cNvSpPr/>
          <p:nvPr/>
        </p:nvSpPr>
        <p:spPr>
          <a:xfrm>
            <a:off x="7740933" y="6489736"/>
            <a:ext cx="6313878" cy="562510"/>
          </a:xfrm>
          <a:prstGeom prst="roundRect">
            <a:avLst>
              <a:gd name="adj" fmla="val 22303"/>
            </a:avLst>
          </a:prstGeom>
          <a:solidFill>
            <a:srgbClr val="FFE7E7"/>
          </a:solid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0" name="四角形: 角を丸くする 159">
            <a:extLst>
              <a:ext uri="{FF2B5EF4-FFF2-40B4-BE49-F238E27FC236}">
                <a16:creationId xmlns:a16="http://schemas.microsoft.com/office/drawing/2014/main" id="{AA7B15A4-22E4-4D24-93A2-BDDB61CA95EF}"/>
              </a:ext>
            </a:extLst>
          </p:cNvPr>
          <p:cNvSpPr/>
          <p:nvPr/>
        </p:nvSpPr>
        <p:spPr>
          <a:xfrm>
            <a:off x="318783" y="7907282"/>
            <a:ext cx="6379377" cy="2052693"/>
          </a:xfrm>
          <a:prstGeom prst="roundRect">
            <a:avLst>
              <a:gd name="adj" fmla="val 8845"/>
            </a:avLst>
          </a:prstGeom>
          <a:solidFill>
            <a:srgbClr val="FFE7E7"/>
          </a:solid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四角形: 角を丸くする 87">
            <a:extLst>
              <a:ext uri="{FF2B5EF4-FFF2-40B4-BE49-F238E27FC236}">
                <a16:creationId xmlns:a16="http://schemas.microsoft.com/office/drawing/2014/main" id="{EB77DFA2-DBAB-4813-914F-5E6E7C259D8A}"/>
              </a:ext>
            </a:extLst>
          </p:cNvPr>
          <p:cNvSpPr/>
          <p:nvPr/>
        </p:nvSpPr>
        <p:spPr>
          <a:xfrm>
            <a:off x="328935" y="4195914"/>
            <a:ext cx="6369225" cy="2555621"/>
          </a:xfrm>
          <a:prstGeom prst="roundRect">
            <a:avLst>
              <a:gd name="adj" fmla="val 5340"/>
            </a:avLst>
          </a:prstGeom>
          <a:solidFill>
            <a:srgbClr val="FFE7E7"/>
          </a:solidFill>
          <a:ln w="19050">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9" name="楕円 208">
            <a:extLst>
              <a:ext uri="{FF2B5EF4-FFF2-40B4-BE49-F238E27FC236}">
                <a16:creationId xmlns:a16="http://schemas.microsoft.com/office/drawing/2014/main" id="{5AA65844-5DAC-4E1E-BAD7-94F22F953A6E}"/>
              </a:ext>
            </a:extLst>
          </p:cNvPr>
          <p:cNvSpPr/>
          <p:nvPr/>
        </p:nvSpPr>
        <p:spPr>
          <a:xfrm>
            <a:off x="2543714" y="5646874"/>
            <a:ext cx="1674456" cy="998498"/>
          </a:xfrm>
          <a:prstGeom prst="ellipse">
            <a:avLst/>
          </a:prstGeom>
          <a:solidFill>
            <a:srgbClr val="DAE3F3"/>
          </a:solidFill>
          <a:ln>
            <a:noFill/>
          </a:ln>
          <a:effectLst>
            <a:glow rad="127000">
              <a:schemeClr val="bg1"/>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0" name="楕円 209">
            <a:extLst>
              <a:ext uri="{FF2B5EF4-FFF2-40B4-BE49-F238E27FC236}">
                <a16:creationId xmlns:a16="http://schemas.microsoft.com/office/drawing/2014/main" id="{06984612-3B57-4DE6-B351-3C90357B59D5}"/>
              </a:ext>
            </a:extLst>
          </p:cNvPr>
          <p:cNvSpPr/>
          <p:nvPr/>
        </p:nvSpPr>
        <p:spPr>
          <a:xfrm>
            <a:off x="4615313" y="5717398"/>
            <a:ext cx="1440120" cy="912276"/>
          </a:xfrm>
          <a:prstGeom prst="ellipse">
            <a:avLst/>
          </a:prstGeom>
          <a:solidFill>
            <a:srgbClr val="FFCCCC"/>
          </a:solidFill>
          <a:ln>
            <a:noFill/>
          </a:ln>
          <a:effectLst>
            <a:glow rad="127000">
              <a:schemeClr val="bg1"/>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41F23BB0-7C6F-453A-9685-51928502BC98}"/>
              </a:ext>
            </a:extLst>
          </p:cNvPr>
          <p:cNvSpPr/>
          <p:nvPr/>
        </p:nvSpPr>
        <p:spPr>
          <a:xfrm>
            <a:off x="536203" y="5646874"/>
            <a:ext cx="1481802" cy="998498"/>
          </a:xfrm>
          <a:prstGeom prst="ellipse">
            <a:avLst/>
          </a:prstGeom>
          <a:solidFill>
            <a:srgbClr val="DAE3F3"/>
          </a:solidFill>
          <a:ln>
            <a:noFill/>
          </a:ln>
          <a:effectLst>
            <a:glow rad="127000">
              <a:schemeClr val="bg1"/>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509BF8A4-1AB4-418A-BA88-086BE3916475}"/>
              </a:ext>
            </a:extLst>
          </p:cNvPr>
          <p:cNvCxnSpPr>
            <a:cxnSpLocks/>
          </p:cNvCxnSpPr>
          <p:nvPr/>
        </p:nvCxnSpPr>
        <p:spPr>
          <a:xfrm>
            <a:off x="535218" y="4452908"/>
            <a:ext cx="5458034"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3EDC0F7-3917-4841-AD50-907F4811D830}"/>
              </a:ext>
            </a:extLst>
          </p:cNvPr>
          <p:cNvCxnSpPr>
            <a:cxnSpLocks/>
          </p:cNvCxnSpPr>
          <p:nvPr/>
        </p:nvCxnSpPr>
        <p:spPr>
          <a:xfrm>
            <a:off x="497128" y="1267412"/>
            <a:ext cx="5541645" cy="0"/>
          </a:xfrm>
          <a:prstGeom prst="line">
            <a:avLst/>
          </a:prstGeom>
          <a:ln w="57150">
            <a:solidFill>
              <a:srgbClr val="FFCCCC"/>
            </a:solidFill>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B2B58B1C-B329-4BB1-A18B-A3A9585F66A8}"/>
              </a:ext>
            </a:extLst>
          </p:cNvPr>
          <p:cNvCxnSpPr>
            <a:cxnSpLocks/>
          </p:cNvCxnSpPr>
          <p:nvPr/>
        </p:nvCxnSpPr>
        <p:spPr>
          <a:xfrm>
            <a:off x="504748" y="1040717"/>
            <a:ext cx="5976000" cy="0"/>
          </a:xfrm>
          <a:prstGeom prst="line">
            <a:avLst/>
          </a:prstGeom>
          <a:ln w="57150">
            <a:solidFill>
              <a:srgbClr val="99FF99"/>
            </a:solidFill>
          </a:ln>
        </p:spPr>
        <p:style>
          <a:lnRef idx="1">
            <a:schemeClr val="accent1"/>
          </a:lnRef>
          <a:fillRef idx="0">
            <a:schemeClr val="accent1"/>
          </a:fillRef>
          <a:effectRef idx="0">
            <a:schemeClr val="accent1"/>
          </a:effectRef>
          <a:fontRef idx="minor">
            <a:schemeClr val="tx1"/>
          </a:fontRef>
        </p:style>
      </p:cxnSp>
      <p:sp>
        <p:nvSpPr>
          <p:cNvPr id="5" name="四角形: 角を丸くする 4">
            <a:extLst>
              <a:ext uri="{FF2B5EF4-FFF2-40B4-BE49-F238E27FC236}">
                <a16:creationId xmlns:a16="http://schemas.microsoft.com/office/drawing/2014/main" id="{47F620C0-05B4-4AC9-AE9E-3DF9FDBEC41F}"/>
              </a:ext>
            </a:extLst>
          </p:cNvPr>
          <p:cNvSpPr/>
          <p:nvPr/>
        </p:nvSpPr>
        <p:spPr>
          <a:xfrm>
            <a:off x="241576" y="334821"/>
            <a:ext cx="6391180" cy="381459"/>
          </a:xfrm>
          <a:prstGeom prst="roundRect">
            <a:avLst>
              <a:gd name="adj" fmla="val 50000"/>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四角形: 角を丸くする 6">
            <a:extLst>
              <a:ext uri="{FF2B5EF4-FFF2-40B4-BE49-F238E27FC236}">
                <a16:creationId xmlns:a16="http://schemas.microsoft.com/office/drawing/2014/main" id="{0F8D9099-6866-44E4-9965-74624903E4E3}"/>
              </a:ext>
            </a:extLst>
          </p:cNvPr>
          <p:cNvSpPr/>
          <p:nvPr/>
        </p:nvSpPr>
        <p:spPr>
          <a:xfrm>
            <a:off x="241575" y="334822"/>
            <a:ext cx="1112245" cy="38145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手順②</a:t>
            </a:r>
          </a:p>
        </p:txBody>
      </p:sp>
      <p:sp>
        <p:nvSpPr>
          <p:cNvPr id="9" name="テキスト ボックス 8">
            <a:extLst>
              <a:ext uri="{FF2B5EF4-FFF2-40B4-BE49-F238E27FC236}">
                <a16:creationId xmlns:a16="http://schemas.microsoft.com/office/drawing/2014/main" id="{317BB77C-970B-41D3-A69C-5104D451A05F}"/>
              </a:ext>
            </a:extLst>
          </p:cNvPr>
          <p:cNvSpPr txBox="1"/>
          <p:nvPr/>
        </p:nvSpPr>
        <p:spPr>
          <a:xfrm>
            <a:off x="1574470" y="341552"/>
            <a:ext cx="4689170" cy="320280"/>
          </a:xfrm>
          <a:prstGeom prst="rect">
            <a:avLst/>
          </a:prstGeom>
          <a:noFill/>
        </p:spPr>
        <p:txBody>
          <a:bodyPr wrap="square" lIns="0" tIns="0" rIns="0" bIns="0" rtlCol="0">
            <a:spAutoFit/>
          </a:bodyPr>
          <a:lstStyle/>
          <a:p>
            <a:pPr algn="just">
              <a:lnSpc>
                <a:spcPct val="120000"/>
              </a:lnSpc>
              <a:spcBef>
                <a:spcPts val="1200"/>
              </a:spcBef>
            </a:pPr>
            <a:r>
              <a:rPr kumimoji="1" lang="ja-JP" altLang="en-US" sz="2000" dirty="0">
                <a:latin typeface="HGP創英角ｺﾞｼｯｸUB" panose="020B0900000000000000" pitchFamily="50" charset="-128"/>
                <a:ea typeface="HGP創英角ｺﾞｼｯｸUB" panose="020B0900000000000000" pitchFamily="50" charset="-128"/>
              </a:rPr>
              <a:t>避難先（どこに）を考える</a:t>
            </a:r>
          </a:p>
        </p:txBody>
      </p:sp>
      <p:sp>
        <p:nvSpPr>
          <p:cNvPr id="11" name="テキスト ボックス 10">
            <a:extLst>
              <a:ext uri="{FF2B5EF4-FFF2-40B4-BE49-F238E27FC236}">
                <a16:creationId xmlns:a16="http://schemas.microsoft.com/office/drawing/2014/main" id="{EE6C3F81-6766-4E24-9D2A-F19B807B9600}"/>
              </a:ext>
            </a:extLst>
          </p:cNvPr>
          <p:cNvSpPr txBox="1"/>
          <p:nvPr/>
        </p:nvSpPr>
        <p:spPr>
          <a:xfrm>
            <a:off x="360711" y="857971"/>
            <a:ext cx="6302396" cy="1246303"/>
          </a:xfrm>
          <a:prstGeom prst="rect">
            <a:avLst/>
          </a:prstGeom>
          <a:noFill/>
        </p:spPr>
        <p:txBody>
          <a:bodyPr wrap="square" lIns="0" tIns="0" rIns="0" bIns="0" rtlCol="0">
            <a:spAutoFit/>
          </a:bodyPr>
          <a:lstStyle/>
          <a:p>
            <a:pPr marL="171450" indent="-171450">
              <a:lnSpc>
                <a:spcPct val="110000"/>
              </a:lnSpc>
              <a:spcBef>
                <a:spcPts val="600"/>
              </a:spcBef>
              <a:buFont typeface="Wingdings" panose="05000000000000000000" pitchFamily="2" charset="2"/>
              <a:buChar char="u"/>
            </a:pPr>
            <a:r>
              <a:rPr kumimoji="1" lang="ja-JP" altLang="en-US" sz="1200" spc="-50" dirty="0">
                <a:latin typeface="ＭＳ Ｐ明朝" panose="02020600040205080304" pitchFamily="18" charset="-128"/>
                <a:ea typeface="ＭＳ Ｐ明朝" panose="02020600040205080304" pitchFamily="18" charset="-128"/>
              </a:rPr>
              <a:t>原則は</a:t>
            </a:r>
            <a:r>
              <a:rPr kumimoji="1" lang="ja-JP" altLang="en-US" sz="1400" spc="-50" dirty="0">
                <a:latin typeface="HGP創英角ｺﾞｼｯｸUB" panose="020B0900000000000000" pitchFamily="50" charset="-128"/>
                <a:ea typeface="HGP創英角ｺﾞｼｯｸUB" panose="020B0900000000000000" pitchFamily="50" charset="-128"/>
              </a:rPr>
              <a:t>「早い段階で水害・土砂災害の危険がない安全な場所への避難</a:t>
            </a:r>
            <a:r>
              <a:rPr kumimoji="1" lang="en-US" altLang="ja-JP" sz="1400" spc="-50" dirty="0">
                <a:latin typeface="HGP創英角ｺﾞｼｯｸUB" panose="020B0900000000000000" pitchFamily="50" charset="-128"/>
                <a:ea typeface="HGP創英角ｺﾞｼｯｸUB" panose="020B0900000000000000" pitchFamily="50" charset="-128"/>
              </a:rPr>
              <a:t>(</a:t>
            </a:r>
            <a:r>
              <a:rPr kumimoji="1" lang="ja-JP" altLang="en-US" sz="1400" spc="-50" dirty="0">
                <a:latin typeface="HGP創英角ｺﾞｼｯｸUB" panose="020B0900000000000000" pitchFamily="50" charset="-128"/>
                <a:ea typeface="HGP創英角ｺﾞｼｯｸUB" panose="020B0900000000000000" pitchFamily="50" charset="-128"/>
              </a:rPr>
              <a:t>早期避難</a:t>
            </a:r>
            <a:r>
              <a:rPr kumimoji="1" lang="en-US" altLang="ja-JP" sz="1400" spc="-50" dirty="0">
                <a:latin typeface="HGP創英角ｺﾞｼｯｸUB" panose="020B0900000000000000" pitchFamily="50" charset="-128"/>
                <a:ea typeface="HGP創英角ｺﾞｼｯｸUB" panose="020B0900000000000000" pitchFamily="50" charset="-128"/>
              </a:rPr>
              <a:t>)</a:t>
            </a:r>
            <a:r>
              <a:rPr kumimoji="1" lang="ja-JP" altLang="en-US" sz="1400" spc="-50" dirty="0">
                <a:latin typeface="HGP創英角ｺﾞｼｯｸUB" panose="020B0900000000000000" pitchFamily="50" charset="-128"/>
                <a:ea typeface="HGP創英角ｺﾞｼｯｸUB" panose="020B0900000000000000" pitchFamily="50" charset="-128"/>
              </a:rPr>
              <a:t>」</a:t>
            </a:r>
            <a:r>
              <a:rPr kumimoji="1" lang="en-US" altLang="ja-JP" sz="1200" spc="-50" dirty="0">
                <a:latin typeface="ＭＳ Ｐ明朝" panose="02020600040205080304" pitchFamily="18" charset="-128"/>
                <a:ea typeface="ＭＳ Ｐ明朝" panose="02020600040205080304" pitchFamily="18" charset="-128"/>
              </a:rPr>
              <a:t/>
            </a:r>
            <a:br>
              <a:rPr kumimoji="1" lang="en-US" altLang="ja-JP" sz="1200" spc="-50" dirty="0">
                <a:latin typeface="ＭＳ Ｐ明朝" panose="02020600040205080304" pitchFamily="18" charset="-128"/>
                <a:ea typeface="ＭＳ Ｐ明朝" panose="02020600040205080304" pitchFamily="18" charset="-128"/>
              </a:rPr>
            </a:br>
            <a:r>
              <a:rPr kumimoji="1" lang="ja-JP" altLang="en-US" sz="1200" dirty="0">
                <a:latin typeface="ＭＳ Ｐ明朝" panose="02020600040205080304" pitchFamily="18" charset="-128"/>
                <a:ea typeface="ＭＳ Ｐ明朝" panose="02020600040205080304" pitchFamily="18" charset="-128"/>
              </a:rPr>
              <a:t>移動することが危険な場合は、</a:t>
            </a:r>
            <a:r>
              <a:rPr kumimoji="1" lang="ja-JP" altLang="en-US" sz="1400" dirty="0">
                <a:latin typeface="HGP創英角ｺﾞｼｯｸUB" panose="020B0900000000000000" pitchFamily="50" charset="-128"/>
                <a:ea typeface="HGP創英角ｺﾞｼｯｸUB" panose="020B0900000000000000" pitchFamily="50" charset="-128"/>
              </a:rPr>
              <a:t>「そのときできる最善の行動をとる</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緊急避難</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a:t>
            </a:r>
            <a:endParaRPr kumimoji="1" lang="en-US" altLang="ja-JP" sz="1400" dirty="0">
              <a:latin typeface="HGP創英角ｺﾞｼｯｸUB" panose="020B0900000000000000" pitchFamily="50" charset="-128"/>
              <a:ea typeface="HGP創英角ｺﾞｼｯｸUB" panose="020B0900000000000000" pitchFamily="50" charset="-128"/>
            </a:endParaRPr>
          </a:p>
          <a:p>
            <a:pPr marL="171450" indent="-171450">
              <a:lnSpc>
                <a:spcPct val="110000"/>
              </a:lnSpc>
              <a:spcBef>
                <a:spcPts val="600"/>
              </a:spcBef>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その時の状況に合わせて避難できるよう、</a:t>
            </a:r>
            <a:r>
              <a:rPr kumimoji="1" lang="ja-JP" altLang="en-US" sz="1200" dirty="0">
                <a:latin typeface="HGP創英角ｺﾞｼｯｸUB" panose="020B0900000000000000" pitchFamily="50" charset="-128"/>
                <a:ea typeface="HGP創英角ｺﾞｼｯｸUB" panose="020B0900000000000000" pitchFamily="50" charset="-128"/>
              </a:rPr>
              <a:t>複数の避難先</a:t>
            </a:r>
            <a:r>
              <a:rPr kumimoji="1" lang="en-US" altLang="ja-JP" sz="12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HGP創英角ｺﾞｼｯｸUB" panose="020B0900000000000000" pitchFamily="50" charset="-128"/>
                <a:ea typeface="HGP創英角ｺﾞｼｯｸUB" panose="020B0900000000000000" pitchFamily="50" charset="-128"/>
              </a:rPr>
              <a:t>最善・次善・三善</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200" dirty="0">
                <a:latin typeface="ＭＳ Ｐ明朝" panose="02020600040205080304" pitchFamily="18" charset="-128"/>
                <a:ea typeface="ＭＳ Ｐ明朝" panose="02020600040205080304" pitchFamily="18" charset="-128"/>
              </a:rPr>
              <a:t>を検討しておいて</a:t>
            </a:r>
            <a:r>
              <a:rPr kumimoji="1" lang="en-US" altLang="ja-JP" sz="1200" dirty="0">
                <a:latin typeface="ＭＳ Ｐ明朝" panose="02020600040205080304" pitchFamily="18" charset="-128"/>
                <a:ea typeface="ＭＳ Ｐ明朝" panose="02020600040205080304" pitchFamily="18" charset="-128"/>
              </a:rPr>
              <a:t/>
            </a:r>
            <a:br>
              <a:rPr kumimoji="1" lang="en-US" altLang="ja-JP" sz="1200" dirty="0">
                <a:latin typeface="ＭＳ Ｐ明朝" panose="02020600040205080304" pitchFamily="18" charset="-128"/>
                <a:ea typeface="ＭＳ Ｐ明朝" panose="02020600040205080304" pitchFamily="18" charset="-128"/>
              </a:rPr>
            </a:br>
            <a:r>
              <a:rPr kumimoji="1" lang="ja-JP" altLang="en-US" sz="1200" dirty="0">
                <a:latin typeface="ＭＳ Ｐ明朝" panose="02020600040205080304" pitchFamily="18" charset="-128"/>
                <a:ea typeface="ＭＳ Ｐ明朝" panose="02020600040205080304" pitchFamily="18" charset="-128"/>
              </a:rPr>
              <a:t>ください。</a:t>
            </a:r>
            <a:endParaRPr kumimoji="1" lang="en-US" altLang="ja-JP" sz="1200" dirty="0">
              <a:latin typeface="ＭＳ Ｐ明朝" panose="02020600040205080304" pitchFamily="18" charset="-128"/>
              <a:ea typeface="ＭＳ Ｐ明朝" panose="02020600040205080304" pitchFamily="18" charset="-128"/>
            </a:endParaRPr>
          </a:p>
          <a:p>
            <a:pPr>
              <a:lnSpc>
                <a:spcPct val="110000"/>
              </a:lnSpc>
              <a:spcBef>
                <a:spcPts val="600"/>
              </a:spcBef>
            </a:pPr>
            <a:r>
              <a:rPr kumimoji="1" lang="ja-JP" altLang="en-US" sz="1200" dirty="0">
                <a:latin typeface="ＭＳ Ｐ明朝" panose="02020600040205080304" pitchFamily="18" charset="-128"/>
                <a:ea typeface="ＭＳ Ｐ明朝" panose="02020600040205080304" pitchFamily="18" charset="-128"/>
              </a:rPr>
              <a:t>　　　避難先ごとに、移動時間等も踏まえ、避難のタイミング（いつ）を検討しておきましょう。</a:t>
            </a:r>
            <a:endParaRPr kumimoji="1" lang="en-US" altLang="ja-JP" sz="1100" dirty="0">
              <a:latin typeface="ＭＳ Ｐ明朝" panose="02020600040205080304" pitchFamily="18" charset="-128"/>
              <a:ea typeface="ＭＳ Ｐ明朝" panose="02020600040205080304" pitchFamily="18" charset="-128"/>
            </a:endParaRPr>
          </a:p>
        </p:txBody>
      </p:sp>
      <p:grpSp>
        <p:nvGrpSpPr>
          <p:cNvPr id="19" name="グループ化 18">
            <a:extLst>
              <a:ext uri="{FF2B5EF4-FFF2-40B4-BE49-F238E27FC236}">
                <a16:creationId xmlns:a16="http://schemas.microsoft.com/office/drawing/2014/main" id="{A07D8BB8-5E12-41E9-9BC1-23553AECDE1C}"/>
              </a:ext>
            </a:extLst>
          </p:cNvPr>
          <p:cNvGrpSpPr/>
          <p:nvPr/>
        </p:nvGrpSpPr>
        <p:grpSpPr>
          <a:xfrm>
            <a:off x="654563" y="2359874"/>
            <a:ext cx="5852203" cy="1622001"/>
            <a:chOff x="-569472" y="1622742"/>
            <a:chExt cx="7215945" cy="2075064"/>
          </a:xfrm>
        </p:grpSpPr>
        <p:pic>
          <p:nvPicPr>
            <p:cNvPr id="20" name="図 19">
              <a:extLst>
                <a:ext uri="{FF2B5EF4-FFF2-40B4-BE49-F238E27FC236}">
                  <a16:creationId xmlns:a16="http://schemas.microsoft.com/office/drawing/2014/main" id="{5ADED8D8-3078-4951-AC4C-A181E9146227}"/>
                </a:ext>
              </a:extLst>
            </p:cNvPr>
            <p:cNvPicPr>
              <a:picLocks noChangeAspect="1"/>
            </p:cNvPicPr>
            <p:nvPr/>
          </p:nvPicPr>
          <p:blipFill rotWithShape="1">
            <a:blip r:embed="rId2"/>
            <a:srcRect b="53957"/>
            <a:stretch/>
          </p:blipFill>
          <p:spPr>
            <a:xfrm>
              <a:off x="-375510" y="1721084"/>
              <a:ext cx="6709473" cy="1976722"/>
            </a:xfrm>
            <a:prstGeom prst="rect">
              <a:avLst/>
            </a:prstGeom>
          </p:spPr>
        </p:pic>
        <p:sp>
          <p:nvSpPr>
            <p:cNvPr id="21" name="テキスト ボックス 20">
              <a:extLst>
                <a:ext uri="{FF2B5EF4-FFF2-40B4-BE49-F238E27FC236}">
                  <a16:creationId xmlns:a16="http://schemas.microsoft.com/office/drawing/2014/main" id="{0D0FA254-DA1F-4DB5-A8D5-D31F73BB07C1}"/>
                </a:ext>
              </a:extLst>
            </p:cNvPr>
            <p:cNvSpPr txBox="1"/>
            <p:nvPr/>
          </p:nvSpPr>
          <p:spPr>
            <a:xfrm>
              <a:off x="-569472" y="1862085"/>
              <a:ext cx="1157628" cy="506887"/>
            </a:xfrm>
            <a:prstGeom prst="rect">
              <a:avLst/>
            </a:prstGeom>
            <a:solidFill>
              <a:schemeClr val="bg1"/>
            </a:solidFill>
            <a:ln w="12700">
              <a:solidFill>
                <a:srgbClr val="009A46"/>
              </a:solidFill>
            </a:ln>
          </p:spPr>
          <p:txBody>
            <a:bodyPr wrap="none" tIns="18000" bIns="18000" rtlCol="0" anchor="ctr">
              <a:noAutofit/>
            </a:bodyPr>
            <a:lstStyle/>
            <a:p>
              <a:pPr algn="ctr" defTabSz="914400" eaLnBrk="0" fontAlgn="base" hangingPunct="0">
                <a:spcBef>
                  <a:spcPct val="0"/>
                </a:spcBef>
                <a:spcAft>
                  <a:spcPct val="0"/>
                </a:spcAft>
              </a:pPr>
              <a:r>
                <a:rPr kumimoji="1" lang="ja-JP" altLang="en-US" sz="1200" dirty="0">
                  <a:solidFill>
                    <a:srgbClr val="009A46"/>
                  </a:solidFill>
                  <a:latin typeface="HGP創英角ｺﾞｼｯｸUB" panose="020B0900000000000000" pitchFamily="50" charset="-128"/>
                  <a:ea typeface="HGP創英角ｺﾞｼｯｸUB" panose="020B0900000000000000" pitchFamily="50" charset="-128"/>
                </a:rPr>
                <a:t>災害の危険が</a:t>
              </a:r>
              <a:endParaRPr kumimoji="1" lang="en-US" altLang="ja-JP" sz="1200" dirty="0">
                <a:solidFill>
                  <a:srgbClr val="009A46"/>
                </a:solidFill>
                <a:latin typeface="HGP創英角ｺﾞｼｯｸUB" panose="020B0900000000000000" pitchFamily="50" charset="-128"/>
                <a:ea typeface="HGP創英角ｺﾞｼｯｸUB" panose="020B0900000000000000" pitchFamily="50" charset="-128"/>
              </a:endParaRPr>
            </a:p>
            <a:p>
              <a:pPr algn="ctr" defTabSz="914400" eaLnBrk="0" fontAlgn="base" hangingPunct="0">
                <a:spcBef>
                  <a:spcPct val="0"/>
                </a:spcBef>
                <a:spcAft>
                  <a:spcPct val="0"/>
                </a:spcAft>
              </a:pPr>
              <a:r>
                <a:rPr kumimoji="1" lang="ja-JP" altLang="en-US" sz="1200" dirty="0">
                  <a:solidFill>
                    <a:srgbClr val="009A46"/>
                  </a:solidFill>
                  <a:latin typeface="HGP創英角ｺﾞｼｯｸUB" panose="020B0900000000000000" pitchFamily="50" charset="-128"/>
                  <a:ea typeface="HGP創英角ｺﾞｼｯｸUB" panose="020B0900000000000000" pitchFamily="50" charset="-128"/>
                </a:rPr>
                <a:t>無い場所</a:t>
              </a:r>
            </a:p>
          </p:txBody>
        </p:sp>
        <p:sp>
          <p:nvSpPr>
            <p:cNvPr id="22" name="テキスト ボックス 21">
              <a:extLst>
                <a:ext uri="{FF2B5EF4-FFF2-40B4-BE49-F238E27FC236}">
                  <a16:creationId xmlns:a16="http://schemas.microsoft.com/office/drawing/2014/main" id="{680BD28F-C2AD-44F0-A228-C27953208DB7}"/>
                </a:ext>
              </a:extLst>
            </p:cNvPr>
            <p:cNvSpPr txBox="1"/>
            <p:nvPr/>
          </p:nvSpPr>
          <p:spPr>
            <a:xfrm>
              <a:off x="1608198" y="2914603"/>
              <a:ext cx="1690373" cy="261602"/>
            </a:xfrm>
            <a:prstGeom prst="rect">
              <a:avLst/>
            </a:prstGeom>
            <a:solidFill>
              <a:srgbClr val="FFFFFF"/>
            </a:solidFill>
            <a:ln w="12700">
              <a:solidFill>
                <a:srgbClr val="C00000"/>
              </a:solidFill>
            </a:ln>
          </p:spPr>
          <p:txBody>
            <a:bodyPr wrap="none" tIns="18000" bIns="18000" rtlCol="0" anchor="ctr">
              <a:spAutoFit/>
            </a:bodyPr>
            <a:lstStyle/>
            <a:p>
              <a:pPr algn="ctr" defTabSz="914400" eaLnBrk="0" fontAlgn="base" hangingPunct="0">
                <a:spcBef>
                  <a:spcPct val="0"/>
                </a:spcBef>
                <a:spcAft>
                  <a:spcPct val="0"/>
                </a:spcAft>
              </a:pPr>
              <a:r>
                <a:rPr kumimoji="1" lang="ja-JP" altLang="en-US" sz="1200" dirty="0">
                  <a:solidFill>
                    <a:srgbClr val="C00000"/>
                  </a:solidFill>
                  <a:latin typeface="HGP創英角ｺﾞｼｯｸUB" panose="020B0900000000000000" pitchFamily="50" charset="-128"/>
                  <a:ea typeface="HGP創英角ｺﾞｼｯｸUB" panose="020B0900000000000000" pitchFamily="50" charset="-128"/>
                </a:rPr>
                <a:t>指定緊急避難場所</a:t>
              </a:r>
            </a:p>
          </p:txBody>
        </p:sp>
        <p:sp>
          <p:nvSpPr>
            <p:cNvPr id="23" name="テキスト ボックス 22">
              <a:extLst>
                <a:ext uri="{FF2B5EF4-FFF2-40B4-BE49-F238E27FC236}">
                  <a16:creationId xmlns:a16="http://schemas.microsoft.com/office/drawing/2014/main" id="{A1BC17EC-DC00-411B-8AC2-819730635821}"/>
                </a:ext>
              </a:extLst>
            </p:cNvPr>
            <p:cNvSpPr txBox="1"/>
            <p:nvPr/>
          </p:nvSpPr>
          <p:spPr>
            <a:xfrm>
              <a:off x="3754265" y="2124155"/>
              <a:ext cx="958105" cy="444814"/>
            </a:xfrm>
            <a:prstGeom prst="rect">
              <a:avLst/>
            </a:prstGeom>
            <a:solidFill>
              <a:srgbClr val="FFFFFF"/>
            </a:solidFill>
            <a:ln w="12700">
              <a:solidFill>
                <a:srgbClr val="C00000"/>
              </a:solidFill>
            </a:ln>
          </p:spPr>
          <p:txBody>
            <a:bodyPr wrap="square" lIns="36000" tIns="18000" rIns="36000" bIns="18000" rtlCol="0" anchor="ctr">
              <a:noAutofit/>
            </a:bodyPr>
            <a:lstStyle/>
            <a:p>
              <a:pPr algn="ctr" defTabSz="914400" eaLnBrk="0" fontAlgn="base" hangingPunct="0">
                <a:spcBef>
                  <a:spcPct val="0"/>
                </a:spcBef>
                <a:spcAft>
                  <a:spcPct val="0"/>
                </a:spcAft>
              </a:pPr>
              <a:r>
                <a:rPr kumimoji="1" lang="ja-JP" altLang="en-US" sz="1200" dirty="0">
                  <a:solidFill>
                    <a:srgbClr val="C00000"/>
                  </a:solidFill>
                  <a:latin typeface="HGP創英角ｺﾞｼｯｸUB" panose="020B0900000000000000" pitchFamily="50" charset="-128"/>
                  <a:ea typeface="HGP創英角ｺﾞｼｯｸUB" panose="020B0900000000000000" pitchFamily="50" charset="-128"/>
                </a:rPr>
                <a:t>高い建物</a:t>
              </a:r>
              <a:endParaRPr kumimoji="1" lang="en-US" altLang="ja-JP" sz="1200" dirty="0">
                <a:solidFill>
                  <a:srgbClr val="C00000"/>
                </a:solidFill>
                <a:latin typeface="HGP創英角ｺﾞｼｯｸUB" panose="020B0900000000000000" pitchFamily="50" charset="-128"/>
                <a:ea typeface="HGP創英角ｺﾞｼｯｸUB" panose="020B0900000000000000" pitchFamily="50" charset="-128"/>
              </a:endParaRPr>
            </a:p>
            <a:p>
              <a:pPr algn="ctr" defTabSz="914400" eaLnBrk="0" fontAlgn="base" hangingPunct="0">
                <a:lnSpc>
                  <a:spcPct val="80000"/>
                </a:lnSpc>
                <a:spcBef>
                  <a:spcPct val="0"/>
                </a:spcBef>
                <a:spcAft>
                  <a:spcPct val="0"/>
                </a:spcAft>
              </a:pPr>
              <a:r>
                <a:rPr kumimoji="1" lang="ja-JP" altLang="en-US" sz="1200" dirty="0">
                  <a:solidFill>
                    <a:srgbClr val="C00000"/>
                  </a:solidFill>
                  <a:latin typeface="HGP創英角ｺﾞｼｯｸUB" panose="020B0900000000000000" pitchFamily="50" charset="-128"/>
                  <a:ea typeface="HGP創英角ｺﾞｼｯｸUB" panose="020B0900000000000000" pitchFamily="50" charset="-128"/>
                </a:rPr>
                <a:t>高台</a:t>
              </a:r>
            </a:p>
          </p:txBody>
        </p:sp>
        <p:sp>
          <p:nvSpPr>
            <p:cNvPr id="24" name="テキスト ボックス 23">
              <a:extLst>
                <a:ext uri="{FF2B5EF4-FFF2-40B4-BE49-F238E27FC236}">
                  <a16:creationId xmlns:a16="http://schemas.microsoft.com/office/drawing/2014/main" id="{E44A2274-F249-40B2-9EA5-6C028D2E03D0}"/>
                </a:ext>
              </a:extLst>
            </p:cNvPr>
            <p:cNvSpPr txBox="1"/>
            <p:nvPr/>
          </p:nvSpPr>
          <p:spPr>
            <a:xfrm>
              <a:off x="5510920" y="1622742"/>
              <a:ext cx="1135553" cy="762280"/>
            </a:xfrm>
            <a:prstGeom prst="rect">
              <a:avLst/>
            </a:prstGeom>
            <a:solidFill>
              <a:srgbClr val="FFFFFF"/>
            </a:solidFill>
            <a:ln w="12700">
              <a:solidFill>
                <a:srgbClr val="C00000"/>
              </a:solidFill>
            </a:ln>
          </p:spPr>
          <p:txBody>
            <a:bodyPr wrap="square" lIns="18000" tIns="18000" rIns="18000" bIns="18000" rtlCol="0" anchor="ctr">
              <a:noAutofit/>
            </a:bodyPr>
            <a:lstStyle/>
            <a:p>
              <a:pPr algn="ctr" defTabSz="914400" eaLnBrk="0" fontAlgn="base" hangingPunct="0">
                <a:spcBef>
                  <a:spcPct val="0"/>
                </a:spcBef>
                <a:spcAft>
                  <a:spcPct val="0"/>
                </a:spcAft>
              </a:pPr>
              <a:r>
                <a:rPr kumimoji="1" lang="ja-JP" altLang="en-US" sz="1200" dirty="0">
                  <a:solidFill>
                    <a:srgbClr val="C00000"/>
                  </a:solidFill>
                  <a:latin typeface="HGP創英角ｺﾞｼｯｸUB" panose="020B0900000000000000" pitchFamily="50" charset="-128"/>
                  <a:ea typeface="HGP創英角ｺﾞｼｯｸUB" panose="020B0900000000000000" pitchFamily="50" charset="-128"/>
                </a:rPr>
                <a:t>自宅の上階、</a:t>
              </a:r>
              <a:endParaRPr kumimoji="1" lang="en-US" altLang="ja-JP" sz="1200" dirty="0">
                <a:solidFill>
                  <a:srgbClr val="C00000"/>
                </a:solidFill>
                <a:latin typeface="HGP創英角ｺﾞｼｯｸUB" panose="020B0900000000000000" pitchFamily="50" charset="-128"/>
                <a:ea typeface="HGP創英角ｺﾞｼｯｸUB" panose="020B0900000000000000" pitchFamily="50" charset="-128"/>
              </a:endParaRPr>
            </a:p>
            <a:p>
              <a:pPr algn="ctr" defTabSz="914400" eaLnBrk="0" fontAlgn="base" hangingPunct="0">
                <a:spcBef>
                  <a:spcPct val="0"/>
                </a:spcBef>
                <a:spcAft>
                  <a:spcPct val="0"/>
                </a:spcAft>
              </a:pPr>
              <a:r>
                <a:rPr kumimoji="1" lang="ja-JP" altLang="en-US" sz="1200" dirty="0">
                  <a:solidFill>
                    <a:srgbClr val="C00000"/>
                  </a:solidFill>
                  <a:latin typeface="HGP創英角ｺﾞｼｯｸUB" panose="020B0900000000000000" pitchFamily="50" charset="-128"/>
                  <a:ea typeface="HGP創英角ｺﾞｼｯｸUB" panose="020B0900000000000000" pitchFamily="50" charset="-128"/>
                </a:rPr>
                <a:t>山から離れた部屋</a:t>
              </a:r>
            </a:p>
          </p:txBody>
        </p:sp>
      </p:grpSp>
      <p:sp>
        <p:nvSpPr>
          <p:cNvPr id="33" name="テキスト ボックス 32">
            <a:extLst>
              <a:ext uri="{FF2B5EF4-FFF2-40B4-BE49-F238E27FC236}">
                <a16:creationId xmlns:a16="http://schemas.microsoft.com/office/drawing/2014/main" id="{D7421D0F-D485-4500-8F2B-2B8E255195BB}"/>
              </a:ext>
            </a:extLst>
          </p:cNvPr>
          <p:cNvSpPr txBox="1"/>
          <p:nvPr/>
        </p:nvSpPr>
        <p:spPr>
          <a:xfrm>
            <a:off x="419900" y="3632625"/>
            <a:ext cx="2251075" cy="461665"/>
          </a:xfrm>
          <a:prstGeom prst="rect">
            <a:avLst/>
          </a:prstGeom>
          <a:noFill/>
          <a:ln w="31750" cmpd="dbl">
            <a:solidFill>
              <a:srgbClr val="009A46"/>
            </a:solidFill>
          </a:ln>
        </p:spPr>
        <p:txBody>
          <a:bodyPr wrap="square" rtlCol="0">
            <a:spAutoFit/>
          </a:bodyPr>
          <a:lstStyle/>
          <a:p>
            <a:r>
              <a:rPr kumimoji="1" lang="ja-JP" altLang="en-US" sz="1200" dirty="0">
                <a:solidFill>
                  <a:srgbClr val="009A46"/>
                </a:solidFill>
                <a:latin typeface="ＭＳ Ｐゴシック" panose="020B0600070205080204" pitchFamily="50" charset="-128"/>
                <a:ea typeface="ＭＳ Ｐゴシック" panose="020B0600070205080204" pitchFamily="50" charset="-128"/>
              </a:rPr>
              <a:t>自宅で安全が確保できる場合は、</a:t>
            </a:r>
            <a:endParaRPr kumimoji="1" lang="en-US" altLang="ja-JP" sz="1200" dirty="0">
              <a:solidFill>
                <a:srgbClr val="009A46"/>
              </a:solidFill>
              <a:latin typeface="ＭＳ Ｐゴシック" panose="020B0600070205080204" pitchFamily="50" charset="-128"/>
              <a:ea typeface="ＭＳ Ｐゴシック" panose="020B0600070205080204" pitchFamily="50" charset="-128"/>
            </a:endParaRPr>
          </a:p>
          <a:p>
            <a:r>
              <a:rPr kumimoji="1" lang="ja-JP" altLang="en-US" sz="1200" dirty="0">
                <a:solidFill>
                  <a:srgbClr val="009A46"/>
                </a:solidFill>
                <a:latin typeface="ＭＳ Ｐゴシック" panose="020B0600070205080204" pitchFamily="50" charset="-128"/>
                <a:ea typeface="ＭＳ Ｐゴシック" panose="020B0600070205080204" pitchFamily="50" charset="-128"/>
              </a:rPr>
              <a:t>自宅で待避（在宅避難）</a:t>
            </a:r>
          </a:p>
        </p:txBody>
      </p:sp>
      <p:sp>
        <p:nvSpPr>
          <p:cNvPr id="34" name="テキスト ボックス 33">
            <a:extLst>
              <a:ext uri="{FF2B5EF4-FFF2-40B4-BE49-F238E27FC236}">
                <a16:creationId xmlns:a16="http://schemas.microsoft.com/office/drawing/2014/main" id="{E268BA82-D69A-4334-8CD9-433D83113B1F}"/>
              </a:ext>
            </a:extLst>
          </p:cNvPr>
          <p:cNvSpPr txBox="1"/>
          <p:nvPr/>
        </p:nvSpPr>
        <p:spPr>
          <a:xfrm>
            <a:off x="550061" y="4231006"/>
            <a:ext cx="5507918" cy="224229"/>
          </a:xfrm>
          <a:prstGeom prst="rect">
            <a:avLst/>
          </a:prstGeom>
          <a:noFill/>
          <a:ln>
            <a:noFill/>
          </a:ln>
        </p:spPr>
        <p:txBody>
          <a:bodyPr wrap="none" lIns="0" tIns="0" rIns="0" bIns="0" rtlCol="0">
            <a:spAutoFit/>
          </a:bodyPr>
          <a:lstStyle/>
          <a:p>
            <a:pPr>
              <a:lnSpc>
                <a:spcPct val="120000"/>
              </a:lnSpc>
              <a:spcBef>
                <a:spcPts val="600"/>
              </a:spcBef>
            </a:pP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市の指定緊急避難場所へ行くことだけが避難ではありません。</a:t>
            </a:r>
            <a:r>
              <a:rPr kumimoji="1" lang="en-US" altLang="ja-JP" sz="1400" dirty="0">
                <a:latin typeface="HGP創英角ｺﾞｼｯｸUB" panose="020B0900000000000000" pitchFamily="50" charset="-128"/>
                <a:ea typeface="HGP創英角ｺﾞｼｯｸUB" panose="020B0900000000000000" pitchFamily="50" charset="-128"/>
              </a:rPr>
              <a:t>(</a:t>
            </a:r>
            <a:r>
              <a:rPr kumimoji="1" lang="ja-JP" altLang="en-US" sz="1400" dirty="0">
                <a:latin typeface="HGP創英角ｺﾞｼｯｸUB" panose="020B0900000000000000" pitchFamily="50" charset="-128"/>
                <a:ea typeface="HGP創英角ｺﾞｼｯｸUB" panose="020B0900000000000000" pitchFamily="50" charset="-128"/>
              </a:rPr>
              <a:t>分散避難</a:t>
            </a:r>
            <a:r>
              <a:rPr kumimoji="1" lang="en-US" altLang="ja-JP" sz="1400" dirty="0">
                <a:latin typeface="HGP創英角ｺﾞｼｯｸUB" panose="020B0900000000000000" pitchFamily="50" charset="-128"/>
                <a:ea typeface="HGP創英角ｺﾞｼｯｸUB" panose="020B0900000000000000" pitchFamily="50" charset="-128"/>
              </a:rPr>
              <a:t>)</a:t>
            </a:r>
          </a:p>
        </p:txBody>
      </p:sp>
      <p:sp>
        <p:nvSpPr>
          <p:cNvPr id="35" name="テキスト ボックス 34">
            <a:extLst>
              <a:ext uri="{FF2B5EF4-FFF2-40B4-BE49-F238E27FC236}">
                <a16:creationId xmlns:a16="http://schemas.microsoft.com/office/drawing/2014/main" id="{B6F2585E-CDA1-43E9-85B8-B11A5ABAE9BB}"/>
              </a:ext>
            </a:extLst>
          </p:cNvPr>
          <p:cNvSpPr txBox="1"/>
          <p:nvPr/>
        </p:nvSpPr>
        <p:spPr>
          <a:xfrm>
            <a:off x="1701144" y="2225892"/>
            <a:ext cx="902811" cy="307777"/>
          </a:xfrm>
          <a:prstGeom prst="rect">
            <a:avLst/>
          </a:prstGeom>
          <a:noFill/>
        </p:spPr>
        <p:txBody>
          <a:bodyPr wrap="none" rtlCol="0">
            <a:spAutoFit/>
          </a:bodyPr>
          <a:lstStyle/>
          <a:p>
            <a:r>
              <a:rPr kumimoji="1" lang="ja-JP" altLang="en-US" sz="1400" dirty="0">
                <a:ln w="9525">
                  <a:noFill/>
                </a:ln>
                <a:solidFill>
                  <a:srgbClr val="009A46"/>
                </a:solidFill>
                <a:effectLst/>
                <a:latin typeface="HGS創英角ｺﾞｼｯｸUB" panose="020B0900000000000000" pitchFamily="50" charset="-128"/>
                <a:ea typeface="HGS創英角ｺﾞｼｯｸUB" panose="020B0900000000000000" pitchFamily="50" charset="-128"/>
              </a:rPr>
              <a:t>早期避難</a:t>
            </a:r>
          </a:p>
        </p:txBody>
      </p:sp>
      <p:sp>
        <p:nvSpPr>
          <p:cNvPr id="36" name="テキスト ボックス 35">
            <a:extLst>
              <a:ext uri="{FF2B5EF4-FFF2-40B4-BE49-F238E27FC236}">
                <a16:creationId xmlns:a16="http://schemas.microsoft.com/office/drawing/2014/main" id="{C1B8BE20-3474-4AEA-A66C-7035D91C6426}"/>
              </a:ext>
            </a:extLst>
          </p:cNvPr>
          <p:cNvSpPr txBox="1"/>
          <p:nvPr/>
        </p:nvSpPr>
        <p:spPr>
          <a:xfrm>
            <a:off x="5293012" y="3783556"/>
            <a:ext cx="902811" cy="307777"/>
          </a:xfrm>
          <a:prstGeom prst="rect">
            <a:avLst/>
          </a:prstGeom>
          <a:noFill/>
        </p:spPr>
        <p:txBody>
          <a:bodyPr wrap="square" rtlCol="0">
            <a:spAutoFit/>
          </a:bodyPr>
          <a:lstStyle/>
          <a:p>
            <a:r>
              <a:rPr kumimoji="1" lang="ja-JP" altLang="en-US" sz="1400" dirty="0">
                <a:ln w="9525">
                  <a:noFill/>
                </a:ln>
                <a:solidFill>
                  <a:srgbClr val="C00000"/>
                </a:solidFill>
                <a:effectLst/>
                <a:latin typeface="HGS創英角ｺﾞｼｯｸUB" panose="020B0900000000000000" pitchFamily="50" charset="-128"/>
                <a:ea typeface="HGS創英角ｺﾞｼｯｸUB" panose="020B0900000000000000" pitchFamily="50" charset="-128"/>
              </a:rPr>
              <a:t>緊急避難</a:t>
            </a:r>
          </a:p>
        </p:txBody>
      </p:sp>
      <p:sp>
        <p:nvSpPr>
          <p:cNvPr id="40" name="テキスト ボックス 39">
            <a:extLst>
              <a:ext uri="{FF2B5EF4-FFF2-40B4-BE49-F238E27FC236}">
                <a16:creationId xmlns:a16="http://schemas.microsoft.com/office/drawing/2014/main" id="{44B772F4-D680-4616-80F9-553B4ACEC640}"/>
              </a:ext>
            </a:extLst>
          </p:cNvPr>
          <p:cNvSpPr txBox="1"/>
          <p:nvPr/>
        </p:nvSpPr>
        <p:spPr>
          <a:xfrm>
            <a:off x="551919" y="4507892"/>
            <a:ext cx="5584118" cy="413768"/>
          </a:xfrm>
          <a:prstGeom prst="rect">
            <a:avLst/>
          </a:prstGeom>
          <a:noFill/>
        </p:spPr>
        <p:txBody>
          <a:bodyPr wrap="square" lIns="0" tIns="0" rIns="0" bIns="0" rtlCol="0">
            <a:spAutoFit/>
          </a:bodyPr>
          <a:lstStyle/>
          <a:p>
            <a:pPr marL="171450" indent="-171450">
              <a:lnSpc>
                <a:spcPct val="120000"/>
              </a:lnSpc>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「難を避けること＝避難」ができれば、避難先はどこでもかまいません。</a:t>
            </a:r>
            <a:endParaRPr kumimoji="1" lang="en-US" altLang="ja-JP" sz="1200" dirty="0">
              <a:latin typeface="ＭＳ Ｐ明朝" panose="02020600040205080304" pitchFamily="18" charset="-128"/>
              <a:ea typeface="ＭＳ Ｐ明朝" panose="02020600040205080304" pitchFamily="18" charset="-128"/>
            </a:endParaRPr>
          </a:p>
          <a:p>
            <a:pPr marL="171450" indent="-171450">
              <a:lnSpc>
                <a:spcPct val="120000"/>
              </a:lnSpc>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３密を避けるためにも、</a:t>
            </a:r>
            <a:r>
              <a:rPr kumimoji="1" lang="ja-JP" altLang="en-US" sz="1200" dirty="0">
                <a:latin typeface="HGP創英角ｺﾞｼｯｸUB" panose="020B0900000000000000" pitchFamily="50" charset="-128"/>
                <a:ea typeface="HGP創英角ｺﾞｼｯｸUB" panose="020B0900000000000000" pitchFamily="50" charset="-128"/>
              </a:rPr>
              <a:t>自らで避難先が確保できる人はその場所に避難</a:t>
            </a:r>
            <a:r>
              <a:rPr kumimoji="1" lang="ja-JP" altLang="en-US" sz="1200" dirty="0">
                <a:latin typeface="ＭＳ Ｐ明朝" panose="02020600040205080304" pitchFamily="18" charset="-128"/>
                <a:ea typeface="ＭＳ Ｐ明朝" panose="02020600040205080304" pitchFamily="18" charset="-128"/>
              </a:rPr>
              <a:t>してください。</a:t>
            </a:r>
            <a:endParaRPr kumimoji="1" lang="en-US" altLang="ja-JP" sz="1200" dirty="0">
              <a:latin typeface="ＭＳ Ｐ明朝" panose="02020600040205080304" pitchFamily="18" charset="-128"/>
              <a:ea typeface="ＭＳ Ｐ明朝" panose="02020600040205080304" pitchFamily="18" charset="-128"/>
            </a:endParaRPr>
          </a:p>
        </p:txBody>
      </p:sp>
      <p:pic>
        <p:nvPicPr>
          <p:cNvPr id="65" name="Picture 8" descr="高齢の親を呼び寄せる家族のイラスト">
            <a:extLst>
              <a:ext uri="{FF2B5EF4-FFF2-40B4-BE49-F238E27FC236}">
                <a16:creationId xmlns:a16="http://schemas.microsoft.com/office/drawing/2014/main" id="{C51C1D49-C65A-48D9-80F6-9A3FDD1E44F2}"/>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632169" y="5825558"/>
            <a:ext cx="918802" cy="726689"/>
          </a:xfrm>
          <a:prstGeom prst="rect">
            <a:avLst/>
          </a:prstGeom>
          <a:noFill/>
          <a:effectLst>
            <a:glow rad="63500">
              <a:sysClr val="window" lastClr="FFFFFF"/>
            </a:glow>
          </a:effectLst>
          <a:extLst>
            <a:ext uri="{909E8E84-426E-40DD-AFC4-6F175D3DCCD1}">
              <a14:hiddenFill xmlns:a14="http://schemas.microsoft.com/office/drawing/2010/main">
                <a:solidFill>
                  <a:srgbClr val="FFFFFF"/>
                </a:solidFill>
              </a14:hiddenFill>
            </a:ext>
          </a:extLst>
        </p:spPr>
      </p:pic>
      <p:sp>
        <p:nvSpPr>
          <p:cNvPr id="66" name="正方形/長方形 65">
            <a:extLst>
              <a:ext uri="{FF2B5EF4-FFF2-40B4-BE49-F238E27FC236}">
                <a16:creationId xmlns:a16="http://schemas.microsoft.com/office/drawing/2014/main" id="{D04AEEFB-94DA-4F27-9007-D64B9DAA3FC7}"/>
              </a:ext>
            </a:extLst>
          </p:cNvPr>
          <p:cNvSpPr/>
          <p:nvPr/>
        </p:nvSpPr>
        <p:spPr>
          <a:xfrm>
            <a:off x="2774190" y="5583465"/>
            <a:ext cx="1313180" cy="1015663"/>
          </a:xfrm>
          <a:prstGeom prst="rect">
            <a:avLst/>
          </a:prstGeom>
          <a:noFill/>
        </p:spPr>
        <p:txBody>
          <a:bodyPr wrap="none">
            <a:spAutoFit/>
          </a:bodyPr>
          <a:lstStyle/>
          <a:p>
            <a:pPr algn="r" defTabSz="914400" eaLnBrk="0" fontAlgn="base" hangingPunct="0">
              <a:spcBef>
                <a:spcPct val="0"/>
              </a:spcBef>
              <a:spcAft>
                <a:spcPct val="0"/>
              </a:spcAft>
              <a:defRPr/>
            </a:pPr>
            <a:r>
              <a:rPr kumimoji="1" lang="ja-JP" altLang="en-US" sz="16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親戚・知人宅</a:t>
            </a:r>
            <a:endParaRPr kumimoji="1" lang="en-US" altLang="ja-JP" sz="16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r" defTabSz="914400" eaLnBrk="0" fontAlgn="base" hangingPunct="0">
              <a:spcBef>
                <a:spcPct val="0"/>
              </a:spcBef>
              <a:spcAft>
                <a:spcPct val="0"/>
              </a:spcAft>
              <a:defRPr/>
            </a:pPr>
            <a:r>
              <a:rPr kumimoji="1" lang="ja-JP" altLang="en-US" sz="16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ホテル</a:t>
            </a:r>
            <a:endParaRPr kumimoji="1" lang="en-US" altLang="ja-JP" sz="16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r" defTabSz="914400" eaLnBrk="0" fontAlgn="base" hangingPunct="0">
              <a:spcBef>
                <a:spcPct val="0"/>
              </a:spcBef>
              <a:spcAft>
                <a:spcPct val="0"/>
              </a:spcAft>
              <a:defRPr/>
            </a:pPr>
            <a:r>
              <a:rPr kumimoji="1" lang="ja-JP" altLang="en-US" sz="16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職場</a:t>
            </a:r>
            <a:endParaRPr kumimoji="1" lang="en-US" altLang="ja-JP" sz="16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algn="r" defTabSz="914400" eaLnBrk="0" fontAlgn="base" hangingPunct="0">
              <a:spcBef>
                <a:spcPct val="0"/>
              </a:spcBef>
              <a:spcAft>
                <a:spcPct val="0"/>
              </a:spcAft>
              <a:defRPr/>
            </a:pPr>
            <a:r>
              <a:rPr kumimoji="1" lang="ja-JP" altLang="en-US" sz="12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など</a:t>
            </a:r>
            <a:endParaRPr kumimoji="1" lang="ja-JP" altLang="en-US" sz="16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p:txBody>
      </p:sp>
      <p:pic>
        <p:nvPicPr>
          <p:cNvPr id="68" name="Picture 12" descr="雨が降る住宅街のイラスト（背景素材）">
            <a:extLst>
              <a:ext uri="{FF2B5EF4-FFF2-40B4-BE49-F238E27FC236}">
                <a16:creationId xmlns:a16="http://schemas.microsoft.com/office/drawing/2014/main" id="{4125E0D2-5886-4180-83FE-077336E01FBB}"/>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988131" y="5971090"/>
            <a:ext cx="955675" cy="538363"/>
          </a:xfrm>
          <a:prstGeom prst="rect">
            <a:avLst/>
          </a:prstGeom>
          <a:noFill/>
          <a:effectLst>
            <a:glow rad="63500">
              <a:sysClr val="window" lastClr="FFFFFF"/>
            </a:glow>
          </a:effectLst>
          <a:extLst>
            <a:ext uri="{909E8E84-426E-40DD-AFC4-6F175D3DCCD1}">
              <a14:hiddenFill xmlns:a14="http://schemas.microsoft.com/office/drawing/2010/main">
                <a:solidFill>
                  <a:srgbClr val="FFFFFF"/>
                </a:solidFill>
              </a14:hiddenFill>
            </a:ext>
          </a:extLst>
        </p:spPr>
      </p:pic>
      <p:sp>
        <p:nvSpPr>
          <p:cNvPr id="69" name="正方形/長方形 68">
            <a:extLst>
              <a:ext uri="{FF2B5EF4-FFF2-40B4-BE49-F238E27FC236}">
                <a16:creationId xmlns:a16="http://schemas.microsoft.com/office/drawing/2014/main" id="{768C60B6-25AD-4B37-A80F-376A632BCF9A}"/>
              </a:ext>
            </a:extLst>
          </p:cNvPr>
          <p:cNvSpPr/>
          <p:nvPr/>
        </p:nvSpPr>
        <p:spPr>
          <a:xfrm>
            <a:off x="546506" y="5649097"/>
            <a:ext cx="1590976" cy="500137"/>
          </a:xfrm>
          <a:prstGeom prst="rect">
            <a:avLst/>
          </a:prstGeom>
          <a:noFill/>
        </p:spPr>
        <p:txBody>
          <a:bodyPr wrap="square">
            <a:spAutoFit/>
          </a:bodyPr>
          <a:lstStyle/>
          <a:p>
            <a:pPr defTabSz="914400" eaLnBrk="0" fontAlgn="base" hangingPunct="0">
              <a:spcBef>
                <a:spcPct val="0"/>
              </a:spcBef>
              <a:spcAft>
                <a:spcPct val="0"/>
              </a:spcAft>
              <a:defRPr/>
            </a:pPr>
            <a:r>
              <a:rPr kumimoji="1" lang="ja-JP" altLang="en-US" sz="16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在宅避難</a:t>
            </a:r>
            <a:endParaRPr kumimoji="1" lang="en-US" altLang="ja-JP" sz="1600" i="1" kern="0" dirty="0">
              <a:solidFill>
                <a:srgbClr val="0070C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endParaRPr>
          </a:p>
          <a:p>
            <a:pPr defTabSz="914400" eaLnBrk="0" fontAlgn="base" hangingPunct="0">
              <a:spcBef>
                <a:spcPct val="0"/>
              </a:spcBef>
              <a:spcAft>
                <a:spcPct val="0"/>
              </a:spcAft>
              <a:defRPr/>
            </a:pPr>
            <a:r>
              <a:rPr kumimoji="1" lang="ja-JP" altLang="en-US" sz="1050" i="1" kern="0" dirty="0">
                <a:solidFill>
                  <a:prstClr val="black"/>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（自宅避難、垂直避難）</a:t>
            </a:r>
          </a:p>
        </p:txBody>
      </p:sp>
      <p:sp>
        <p:nvSpPr>
          <p:cNvPr id="70" name="テキスト ボックス 69">
            <a:extLst>
              <a:ext uri="{FF2B5EF4-FFF2-40B4-BE49-F238E27FC236}">
                <a16:creationId xmlns:a16="http://schemas.microsoft.com/office/drawing/2014/main" id="{BAEDF0B5-3BFB-4A28-B8A8-B27DBE32665D}"/>
              </a:ext>
            </a:extLst>
          </p:cNvPr>
          <p:cNvSpPr txBox="1"/>
          <p:nvPr/>
        </p:nvSpPr>
        <p:spPr>
          <a:xfrm>
            <a:off x="676257" y="5007881"/>
            <a:ext cx="1254849" cy="369332"/>
          </a:xfrm>
          <a:prstGeom prst="rect">
            <a:avLst/>
          </a:prstGeom>
          <a:solidFill>
            <a:schemeClr val="bg1"/>
          </a:solidFill>
          <a:ln w="12700">
            <a:solidFill>
              <a:srgbClr val="0070C0"/>
            </a:solidFill>
          </a:ln>
        </p:spPr>
        <p:txBody>
          <a:bodyPr wrap="square" lIns="36000" tIns="0" rIns="36000" bIns="0" rtlCol="0">
            <a:spAutoFit/>
          </a:bodyPr>
          <a:lstStyle/>
          <a:p>
            <a:pPr defTabSz="914400" eaLnBrk="0" fontAlgn="base" hangingPunct="0">
              <a:spcBef>
                <a:spcPct val="0"/>
              </a:spcBef>
              <a:spcAft>
                <a:spcPct val="0"/>
              </a:spcAft>
              <a:defRPr/>
            </a:pPr>
            <a:r>
              <a:rPr kumimoji="1" lang="ja-JP" altLang="en-US" sz="1200" kern="0" dirty="0">
                <a:solidFill>
                  <a:srgbClr val="0070C0"/>
                </a:solidFill>
                <a:latin typeface="ＭＳ Ｐゴシック"/>
                <a:ea typeface="ＭＳ Ｐゴシック"/>
              </a:rPr>
              <a:t> 　自宅で安全が </a:t>
            </a:r>
            <a:endParaRPr kumimoji="1" lang="en-US" altLang="ja-JP" sz="1200" kern="0" dirty="0">
              <a:solidFill>
                <a:srgbClr val="0070C0"/>
              </a:solidFill>
              <a:latin typeface="ＭＳ Ｐゴシック"/>
              <a:ea typeface="ＭＳ Ｐゴシック"/>
            </a:endParaRPr>
          </a:p>
          <a:p>
            <a:pPr defTabSz="914400" eaLnBrk="0" fontAlgn="base" hangingPunct="0">
              <a:spcBef>
                <a:spcPct val="0"/>
              </a:spcBef>
              <a:spcAft>
                <a:spcPct val="0"/>
              </a:spcAft>
              <a:defRPr/>
            </a:pPr>
            <a:r>
              <a:rPr kumimoji="1" lang="ja-JP" altLang="en-US" sz="1200" kern="0" dirty="0">
                <a:solidFill>
                  <a:srgbClr val="0070C0"/>
                </a:solidFill>
                <a:latin typeface="ＭＳ Ｐゴシック"/>
                <a:ea typeface="ＭＳ Ｐゴシック"/>
              </a:rPr>
              <a:t> 　確保できる</a:t>
            </a:r>
          </a:p>
        </p:txBody>
      </p:sp>
      <p:sp>
        <p:nvSpPr>
          <p:cNvPr id="71" name="テキスト ボックス 70">
            <a:extLst>
              <a:ext uri="{FF2B5EF4-FFF2-40B4-BE49-F238E27FC236}">
                <a16:creationId xmlns:a16="http://schemas.microsoft.com/office/drawing/2014/main" id="{573C6EAC-D6E6-45B7-BCEA-899F074AD5BB}"/>
              </a:ext>
            </a:extLst>
          </p:cNvPr>
          <p:cNvSpPr txBox="1"/>
          <p:nvPr/>
        </p:nvSpPr>
        <p:spPr>
          <a:xfrm>
            <a:off x="2486733" y="5007881"/>
            <a:ext cx="1400174" cy="369332"/>
          </a:xfrm>
          <a:prstGeom prst="rect">
            <a:avLst/>
          </a:prstGeom>
          <a:solidFill>
            <a:schemeClr val="bg1"/>
          </a:solidFill>
          <a:ln w="12700">
            <a:solidFill>
              <a:srgbClr val="0070C0"/>
            </a:solidFill>
          </a:ln>
        </p:spPr>
        <p:txBody>
          <a:bodyPr wrap="square" lIns="36000" tIns="0" rIns="36000" bIns="0" rtlCol="0">
            <a:spAutoFit/>
          </a:bodyPr>
          <a:lstStyle/>
          <a:p>
            <a:pPr defTabSz="914400" eaLnBrk="0" fontAlgn="base" hangingPunct="0">
              <a:spcBef>
                <a:spcPct val="0"/>
              </a:spcBef>
              <a:spcAft>
                <a:spcPct val="0"/>
              </a:spcAft>
              <a:defRPr/>
            </a:pPr>
            <a:r>
              <a:rPr kumimoji="1" lang="ja-JP" altLang="en-US" sz="1200" kern="0" dirty="0">
                <a:solidFill>
                  <a:srgbClr val="0070C0"/>
                </a:solidFill>
                <a:latin typeface="ＭＳ Ｐゴシック"/>
                <a:ea typeface="ＭＳ Ｐゴシック"/>
              </a:rPr>
              <a:t> 　安全な避難先が</a:t>
            </a:r>
            <a:endParaRPr kumimoji="1" lang="en-US" altLang="ja-JP" sz="1200" kern="0" dirty="0">
              <a:solidFill>
                <a:srgbClr val="0070C0"/>
              </a:solidFill>
              <a:latin typeface="ＭＳ Ｐゴシック"/>
              <a:ea typeface="ＭＳ Ｐゴシック"/>
            </a:endParaRPr>
          </a:p>
          <a:p>
            <a:pPr defTabSz="914400" eaLnBrk="0" fontAlgn="base" hangingPunct="0">
              <a:spcBef>
                <a:spcPct val="0"/>
              </a:spcBef>
              <a:spcAft>
                <a:spcPct val="0"/>
              </a:spcAft>
              <a:defRPr/>
            </a:pPr>
            <a:r>
              <a:rPr kumimoji="1" lang="ja-JP" altLang="en-US" sz="1200" kern="0" dirty="0">
                <a:solidFill>
                  <a:srgbClr val="0070C0"/>
                </a:solidFill>
                <a:latin typeface="ＭＳ Ｐゴシック"/>
                <a:ea typeface="ＭＳ Ｐゴシック"/>
              </a:rPr>
              <a:t> 　確保できる</a:t>
            </a:r>
          </a:p>
        </p:txBody>
      </p:sp>
      <p:sp>
        <p:nvSpPr>
          <p:cNvPr id="72" name="テキスト ボックス 71">
            <a:extLst>
              <a:ext uri="{FF2B5EF4-FFF2-40B4-BE49-F238E27FC236}">
                <a16:creationId xmlns:a16="http://schemas.microsoft.com/office/drawing/2014/main" id="{9778B5AA-E2E2-40DD-9C74-1246D972C5FA}"/>
              </a:ext>
            </a:extLst>
          </p:cNvPr>
          <p:cNvSpPr txBox="1"/>
          <p:nvPr/>
        </p:nvSpPr>
        <p:spPr>
          <a:xfrm>
            <a:off x="4488661" y="5007881"/>
            <a:ext cx="1923475" cy="221018"/>
          </a:xfrm>
          <a:prstGeom prst="rect">
            <a:avLst/>
          </a:prstGeom>
          <a:solidFill>
            <a:schemeClr val="bg1"/>
          </a:solidFill>
          <a:ln w="12700">
            <a:solidFill>
              <a:srgbClr val="C00000"/>
            </a:solidFill>
          </a:ln>
        </p:spPr>
        <p:txBody>
          <a:bodyPr wrap="square" lIns="36000" tIns="18000" rIns="36000" bIns="18000" rtlCol="0">
            <a:spAutoFit/>
          </a:bodyPr>
          <a:lstStyle/>
          <a:p>
            <a:pPr algn="ctr" defTabSz="914400" eaLnBrk="0" fontAlgn="base" hangingPunct="0">
              <a:spcBef>
                <a:spcPct val="0"/>
              </a:spcBef>
              <a:spcAft>
                <a:spcPct val="0"/>
              </a:spcAft>
              <a:defRPr/>
            </a:pPr>
            <a:r>
              <a:rPr kumimoji="1" lang="ja-JP" altLang="en-US" sz="1200" kern="0" dirty="0">
                <a:solidFill>
                  <a:srgbClr val="C00000"/>
                </a:solidFill>
                <a:latin typeface="ＭＳ Ｐゴシック"/>
                <a:ea typeface="ＭＳ Ｐゴシック"/>
              </a:rPr>
              <a:t>避難先が確保できない</a:t>
            </a:r>
            <a:endParaRPr kumimoji="1" lang="en-US" altLang="ja-JP" sz="1200" kern="0" dirty="0">
              <a:solidFill>
                <a:srgbClr val="C00000"/>
              </a:solidFill>
              <a:latin typeface="HGP創英角ｺﾞｼｯｸUB" panose="020B0900000000000000" pitchFamily="50" charset="-128"/>
              <a:ea typeface="HGP創英角ｺﾞｼｯｸUB" panose="020B0900000000000000" pitchFamily="50" charset="-128"/>
            </a:endParaRPr>
          </a:p>
        </p:txBody>
      </p:sp>
      <p:pic>
        <p:nvPicPr>
          <p:cNvPr id="75" name="図 74" descr="建物, スポーツゲーム, 部屋, 男 が含まれている画像&#10;&#10;自動的に生成された説明">
            <a:extLst>
              <a:ext uri="{FF2B5EF4-FFF2-40B4-BE49-F238E27FC236}">
                <a16:creationId xmlns:a16="http://schemas.microsoft.com/office/drawing/2014/main" id="{33C0AB72-188B-45AE-A5C6-939B8EBF24B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713405" y="5687682"/>
            <a:ext cx="819324" cy="649315"/>
          </a:xfrm>
          <a:prstGeom prst="rect">
            <a:avLst/>
          </a:prstGeom>
          <a:effectLst>
            <a:glow rad="63500">
              <a:sysClr val="window" lastClr="FFFFFF"/>
            </a:glow>
          </a:effectLst>
        </p:spPr>
      </p:pic>
      <p:pic>
        <p:nvPicPr>
          <p:cNvPr id="76" name="図 75">
            <a:extLst>
              <a:ext uri="{FF2B5EF4-FFF2-40B4-BE49-F238E27FC236}">
                <a16:creationId xmlns:a16="http://schemas.microsoft.com/office/drawing/2014/main" id="{44B75963-D03C-4022-ADF9-E028E90936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90351" y="6047966"/>
            <a:ext cx="654067" cy="591278"/>
          </a:xfrm>
          <a:prstGeom prst="rect">
            <a:avLst/>
          </a:prstGeom>
          <a:effectLst>
            <a:glow rad="63500">
              <a:sysClr val="window" lastClr="FFFFFF"/>
            </a:glow>
          </a:effectLst>
        </p:spPr>
      </p:pic>
      <p:sp>
        <p:nvSpPr>
          <p:cNvPr id="77" name="テキスト ボックス 76">
            <a:extLst>
              <a:ext uri="{FF2B5EF4-FFF2-40B4-BE49-F238E27FC236}">
                <a16:creationId xmlns:a16="http://schemas.microsoft.com/office/drawing/2014/main" id="{2CDD4ABF-1CE2-4EB1-B7E1-E0FE3DC269D6}"/>
              </a:ext>
            </a:extLst>
          </p:cNvPr>
          <p:cNvSpPr txBox="1"/>
          <p:nvPr/>
        </p:nvSpPr>
        <p:spPr>
          <a:xfrm>
            <a:off x="4485194" y="5259225"/>
            <a:ext cx="1923604" cy="553998"/>
          </a:xfrm>
          <a:prstGeom prst="rect">
            <a:avLst/>
          </a:prstGeom>
          <a:noFill/>
        </p:spPr>
        <p:txBody>
          <a:bodyPr wrap="none" lIns="0" tIns="0" rIns="0" bIns="0" rtlCol="0" anchor="ctr" anchorCtr="0">
            <a:spAutoFit/>
          </a:bodyPr>
          <a:lstStyle/>
          <a:p>
            <a:pPr>
              <a:lnSpc>
                <a:spcPct val="90000"/>
              </a:lnSpc>
            </a:pPr>
            <a:r>
              <a:rPr kumimoji="1" lang="ja-JP" altLang="en-US" sz="1200" dirty="0">
                <a:solidFill>
                  <a:prstClr val="black"/>
                </a:solidFill>
                <a:latin typeface="Arial"/>
                <a:ea typeface="ＭＳ Ｐゴシック"/>
              </a:rPr>
              <a:t>迷わず</a:t>
            </a:r>
            <a:endParaRPr kumimoji="1" lang="en-US" altLang="ja-JP" sz="1200" dirty="0">
              <a:solidFill>
                <a:prstClr val="black"/>
              </a:solidFill>
              <a:latin typeface="Arial"/>
              <a:ea typeface="ＭＳ Ｐゴシック"/>
            </a:endParaRPr>
          </a:p>
          <a:p>
            <a:pPr algn="ctr">
              <a:lnSpc>
                <a:spcPct val="90000"/>
              </a:lnSpc>
            </a:pPr>
            <a:r>
              <a:rPr kumimoji="1" lang="ja-JP" altLang="en-US" sz="1600" dirty="0">
                <a:solidFill>
                  <a:prstClr val="black"/>
                </a:solidFill>
                <a:latin typeface="HGP創英角ｺﾞｼｯｸUB"/>
                <a:ea typeface="HGP創英角ｺﾞｼｯｸUB"/>
              </a:rPr>
              <a:t>指定緊急避難難所</a:t>
            </a:r>
            <a:endParaRPr kumimoji="1" lang="en-US" altLang="ja-JP" sz="1600" dirty="0">
              <a:solidFill>
                <a:prstClr val="black"/>
              </a:solidFill>
              <a:latin typeface="HGP創英角ｺﾞｼｯｸUB"/>
              <a:ea typeface="HGP創英角ｺﾞｼｯｸUB"/>
            </a:endParaRPr>
          </a:p>
          <a:p>
            <a:pPr algn="r">
              <a:lnSpc>
                <a:spcPct val="90000"/>
              </a:lnSpc>
            </a:pPr>
            <a:r>
              <a:rPr kumimoji="1" lang="ja-JP" altLang="en-US" sz="1200" dirty="0">
                <a:solidFill>
                  <a:prstClr val="black"/>
                </a:solidFill>
                <a:latin typeface="ＭＳ Ｐゴシック"/>
                <a:ea typeface="ＭＳ Ｐゴシック"/>
              </a:rPr>
              <a:t>へ避難</a:t>
            </a:r>
            <a:endParaRPr kumimoji="1" lang="ja-JP" altLang="en-US" sz="1400" dirty="0">
              <a:solidFill>
                <a:prstClr val="black"/>
              </a:solidFill>
              <a:latin typeface="ＭＳ Ｐゴシック"/>
              <a:ea typeface="ＭＳ Ｐゴシック"/>
            </a:endParaRPr>
          </a:p>
        </p:txBody>
      </p:sp>
      <p:sp>
        <p:nvSpPr>
          <p:cNvPr id="78" name="正方形/長方形 77">
            <a:extLst>
              <a:ext uri="{FF2B5EF4-FFF2-40B4-BE49-F238E27FC236}">
                <a16:creationId xmlns:a16="http://schemas.microsoft.com/office/drawing/2014/main" id="{07477DA4-CFA9-4AD5-BFF8-5786FBA878C9}"/>
              </a:ext>
            </a:extLst>
          </p:cNvPr>
          <p:cNvSpPr/>
          <p:nvPr/>
        </p:nvSpPr>
        <p:spPr>
          <a:xfrm>
            <a:off x="5143895" y="5844002"/>
            <a:ext cx="1210588" cy="338554"/>
          </a:xfrm>
          <a:prstGeom prst="rect">
            <a:avLst/>
          </a:prstGeom>
          <a:noFill/>
        </p:spPr>
        <p:txBody>
          <a:bodyPr wrap="none">
            <a:spAutoFit/>
          </a:bodyPr>
          <a:lstStyle/>
          <a:p>
            <a:pPr algn="r" defTabSz="914400" eaLnBrk="0" fontAlgn="base" hangingPunct="0">
              <a:spcBef>
                <a:spcPct val="0"/>
              </a:spcBef>
              <a:spcAft>
                <a:spcPct val="0"/>
              </a:spcAft>
              <a:defRPr/>
            </a:pPr>
            <a:r>
              <a:rPr kumimoji="1" lang="ja-JP" altLang="en-US" sz="1600" i="1" kern="0" dirty="0">
                <a:solidFill>
                  <a:srgbClr val="C00000"/>
                </a:solidFill>
                <a:effectLst>
                  <a:glow rad="127000">
                    <a:prstClr val="white"/>
                  </a:glow>
                  <a:outerShdw blurRad="38100" dist="38100" dir="2700000" algn="tl">
                    <a:srgbClr val="000000">
                      <a:alpha val="43137"/>
                    </a:srgbClr>
                  </a:outerShdw>
                </a:effectLst>
                <a:latin typeface="HGP創英角ｺﾞｼｯｸUB" panose="020B0900000000000000" pitchFamily="50" charset="-128"/>
                <a:ea typeface="HGP創英角ｺﾞｼｯｸUB" panose="020B0900000000000000" pitchFamily="50" charset="-128"/>
              </a:rPr>
              <a:t>避難所避難</a:t>
            </a:r>
          </a:p>
        </p:txBody>
      </p:sp>
      <p:cxnSp>
        <p:nvCxnSpPr>
          <p:cNvPr id="79" name="直線矢印コネクタ 78">
            <a:extLst>
              <a:ext uri="{FF2B5EF4-FFF2-40B4-BE49-F238E27FC236}">
                <a16:creationId xmlns:a16="http://schemas.microsoft.com/office/drawing/2014/main" id="{14DEAACC-5CBA-4FA0-891D-73771924F5BE}"/>
              </a:ext>
            </a:extLst>
          </p:cNvPr>
          <p:cNvCxnSpPr>
            <a:cxnSpLocks/>
          </p:cNvCxnSpPr>
          <p:nvPr/>
        </p:nvCxnSpPr>
        <p:spPr>
          <a:xfrm>
            <a:off x="1931106" y="5102675"/>
            <a:ext cx="561975" cy="0"/>
          </a:xfrm>
          <a:prstGeom prst="straightConnector1">
            <a:avLst/>
          </a:prstGeom>
          <a:noFill/>
          <a:ln w="28575" cap="flat" cmpd="sng" algn="ctr">
            <a:solidFill>
              <a:srgbClr val="C00000"/>
            </a:solidFill>
            <a:prstDash val="solid"/>
            <a:miter lim="800000"/>
            <a:tailEnd type="triangle"/>
          </a:ln>
          <a:effectLst/>
        </p:spPr>
      </p:cxnSp>
      <p:cxnSp>
        <p:nvCxnSpPr>
          <p:cNvPr id="80" name="直線矢印コネクタ 79">
            <a:extLst>
              <a:ext uri="{FF2B5EF4-FFF2-40B4-BE49-F238E27FC236}">
                <a16:creationId xmlns:a16="http://schemas.microsoft.com/office/drawing/2014/main" id="{F69E2741-FFE0-4DA0-8EC2-2151C98B8304}"/>
              </a:ext>
            </a:extLst>
          </p:cNvPr>
          <p:cNvCxnSpPr>
            <a:cxnSpLocks/>
          </p:cNvCxnSpPr>
          <p:nvPr/>
        </p:nvCxnSpPr>
        <p:spPr>
          <a:xfrm>
            <a:off x="3886907" y="5102675"/>
            <a:ext cx="601754" cy="0"/>
          </a:xfrm>
          <a:prstGeom prst="straightConnector1">
            <a:avLst/>
          </a:prstGeom>
          <a:noFill/>
          <a:ln w="28575" cap="flat" cmpd="sng" algn="ctr">
            <a:solidFill>
              <a:srgbClr val="C00000"/>
            </a:solidFill>
            <a:prstDash val="solid"/>
            <a:miter lim="800000"/>
            <a:tailEnd type="triangle"/>
          </a:ln>
          <a:effectLst/>
        </p:spPr>
      </p:cxnSp>
      <p:sp>
        <p:nvSpPr>
          <p:cNvPr id="81" name="十字形 80">
            <a:extLst>
              <a:ext uri="{FF2B5EF4-FFF2-40B4-BE49-F238E27FC236}">
                <a16:creationId xmlns:a16="http://schemas.microsoft.com/office/drawing/2014/main" id="{BA8B3D2A-7A2F-4F6E-80AE-9CF43DCC05A0}"/>
              </a:ext>
            </a:extLst>
          </p:cNvPr>
          <p:cNvSpPr/>
          <p:nvPr/>
        </p:nvSpPr>
        <p:spPr>
          <a:xfrm rot="2700000">
            <a:off x="2044236" y="5135587"/>
            <a:ext cx="209913" cy="209913"/>
          </a:xfrm>
          <a:prstGeom prst="plus">
            <a:avLst>
              <a:gd name="adj" fmla="val 39706"/>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82" name="円: 塗りつぶしなし 81">
            <a:extLst>
              <a:ext uri="{FF2B5EF4-FFF2-40B4-BE49-F238E27FC236}">
                <a16:creationId xmlns:a16="http://schemas.microsoft.com/office/drawing/2014/main" id="{1F79C7E8-1E92-480A-82E4-485B519D3C86}"/>
              </a:ext>
            </a:extLst>
          </p:cNvPr>
          <p:cNvSpPr/>
          <p:nvPr/>
        </p:nvSpPr>
        <p:spPr>
          <a:xfrm>
            <a:off x="1415171" y="5441506"/>
            <a:ext cx="190500" cy="190500"/>
          </a:xfrm>
          <a:prstGeom prst="donut">
            <a:avLst>
              <a:gd name="adj" fmla="val 16025"/>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83" name="矢印: 下 82">
            <a:extLst>
              <a:ext uri="{FF2B5EF4-FFF2-40B4-BE49-F238E27FC236}">
                <a16:creationId xmlns:a16="http://schemas.microsoft.com/office/drawing/2014/main" id="{033D233A-09D3-4BBD-86F8-337A97B36864}"/>
              </a:ext>
            </a:extLst>
          </p:cNvPr>
          <p:cNvSpPr/>
          <p:nvPr/>
        </p:nvSpPr>
        <p:spPr>
          <a:xfrm>
            <a:off x="1177045" y="5429259"/>
            <a:ext cx="200025" cy="219075"/>
          </a:xfrm>
          <a:prstGeom prst="downArrow">
            <a:avLst/>
          </a:prstGeom>
          <a:solidFill>
            <a:srgbClr val="99CCFF"/>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84" name="円: 塗りつぶしなし 83">
            <a:extLst>
              <a:ext uri="{FF2B5EF4-FFF2-40B4-BE49-F238E27FC236}">
                <a16:creationId xmlns:a16="http://schemas.microsoft.com/office/drawing/2014/main" id="{1943B3BA-ABB5-4E46-9ADB-26FB347B2BFF}"/>
              </a:ext>
            </a:extLst>
          </p:cNvPr>
          <p:cNvSpPr/>
          <p:nvPr/>
        </p:nvSpPr>
        <p:spPr>
          <a:xfrm>
            <a:off x="3329696" y="5441506"/>
            <a:ext cx="190500" cy="190500"/>
          </a:xfrm>
          <a:prstGeom prst="donut">
            <a:avLst>
              <a:gd name="adj" fmla="val 16025"/>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Arial"/>
              <a:ea typeface="ＭＳ Ｐゴシック"/>
              <a:cs typeface="+mn-cs"/>
            </a:endParaRPr>
          </a:p>
        </p:txBody>
      </p:sp>
      <p:sp>
        <p:nvSpPr>
          <p:cNvPr id="85" name="矢印: 下 84">
            <a:extLst>
              <a:ext uri="{FF2B5EF4-FFF2-40B4-BE49-F238E27FC236}">
                <a16:creationId xmlns:a16="http://schemas.microsoft.com/office/drawing/2014/main" id="{A3C081F9-723D-40CC-9053-039584CA53B8}"/>
              </a:ext>
            </a:extLst>
          </p:cNvPr>
          <p:cNvSpPr/>
          <p:nvPr/>
        </p:nvSpPr>
        <p:spPr>
          <a:xfrm>
            <a:off x="3091570" y="5429259"/>
            <a:ext cx="200025" cy="219075"/>
          </a:xfrm>
          <a:prstGeom prst="downArrow">
            <a:avLst/>
          </a:prstGeom>
          <a:solidFill>
            <a:srgbClr val="99CCFF"/>
          </a:solidFill>
          <a:ln w="12700" cap="flat" cmpd="sng" algn="ctr">
            <a:solidFill>
              <a:srgbClr val="0070C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86" name="十字形 85">
            <a:extLst>
              <a:ext uri="{FF2B5EF4-FFF2-40B4-BE49-F238E27FC236}">
                <a16:creationId xmlns:a16="http://schemas.microsoft.com/office/drawing/2014/main" id="{5BB54C8E-C700-40E2-B40A-0791828C31EE}"/>
              </a:ext>
            </a:extLst>
          </p:cNvPr>
          <p:cNvSpPr/>
          <p:nvPr/>
        </p:nvSpPr>
        <p:spPr>
          <a:xfrm rot="2700000">
            <a:off x="4006386" y="5135586"/>
            <a:ext cx="209913" cy="209913"/>
          </a:xfrm>
          <a:prstGeom prst="plus">
            <a:avLst>
              <a:gd name="adj" fmla="val 39706"/>
            </a:avLst>
          </a:prstGeom>
          <a:solidFill>
            <a:srgbClr val="C00000"/>
          </a:solidFill>
          <a:ln w="12700" cap="flat" cmpd="sng" algn="ctr">
            <a:solidFill>
              <a:srgbClr val="C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89" name="四角形: 角を丸くする 88">
            <a:extLst>
              <a:ext uri="{FF2B5EF4-FFF2-40B4-BE49-F238E27FC236}">
                <a16:creationId xmlns:a16="http://schemas.microsoft.com/office/drawing/2014/main" id="{AE3E2A92-1F7F-409E-BBB6-422FF1793322}"/>
              </a:ext>
            </a:extLst>
          </p:cNvPr>
          <p:cNvSpPr/>
          <p:nvPr/>
        </p:nvSpPr>
        <p:spPr>
          <a:xfrm>
            <a:off x="7730946" y="334821"/>
            <a:ext cx="6396715" cy="381459"/>
          </a:xfrm>
          <a:prstGeom prst="roundRect">
            <a:avLst>
              <a:gd name="adj" fmla="val 50000"/>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四角形: 角を丸くする 89">
            <a:extLst>
              <a:ext uri="{FF2B5EF4-FFF2-40B4-BE49-F238E27FC236}">
                <a16:creationId xmlns:a16="http://schemas.microsoft.com/office/drawing/2014/main" id="{388F6C6D-1988-4F7F-8440-27B389F6F715}"/>
              </a:ext>
            </a:extLst>
          </p:cNvPr>
          <p:cNvSpPr/>
          <p:nvPr/>
        </p:nvSpPr>
        <p:spPr>
          <a:xfrm>
            <a:off x="7730946" y="334822"/>
            <a:ext cx="1112245" cy="38145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手順③</a:t>
            </a:r>
          </a:p>
        </p:txBody>
      </p:sp>
      <p:sp>
        <p:nvSpPr>
          <p:cNvPr id="91" name="テキスト ボックス 90">
            <a:extLst>
              <a:ext uri="{FF2B5EF4-FFF2-40B4-BE49-F238E27FC236}">
                <a16:creationId xmlns:a16="http://schemas.microsoft.com/office/drawing/2014/main" id="{71C729B6-7F3A-4AFD-98B8-767C2E84829F}"/>
              </a:ext>
            </a:extLst>
          </p:cNvPr>
          <p:cNvSpPr txBox="1"/>
          <p:nvPr/>
        </p:nvSpPr>
        <p:spPr>
          <a:xfrm>
            <a:off x="9063840" y="356066"/>
            <a:ext cx="4034939" cy="320280"/>
          </a:xfrm>
          <a:prstGeom prst="rect">
            <a:avLst/>
          </a:prstGeom>
          <a:noFill/>
        </p:spPr>
        <p:txBody>
          <a:bodyPr wrap="square" lIns="0" tIns="0" rIns="0" bIns="0" rtlCol="0">
            <a:spAutoFit/>
          </a:bodyPr>
          <a:lstStyle/>
          <a:p>
            <a:pPr algn="just">
              <a:lnSpc>
                <a:spcPct val="120000"/>
              </a:lnSpc>
              <a:spcBef>
                <a:spcPts val="1200"/>
              </a:spcBef>
            </a:pPr>
            <a:r>
              <a:rPr kumimoji="1" lang="ja-JP" altLang="en-US" sz="2000" dirty="0">
                <a:latin typeface="HGP創英角ｺﾞｼｯｸUB" panose="020B0900000000000000" pitchFamily="50" charset="-128"/>
                <a:ea typeface="HGP創英角ｺﾞｼｯｸUB" panose="020B0900000000000000" pitchFamily="50" charset="-128"/>
              </a:rPr>
              <a:t>避難のタイミング（いつ）を考える</a:t>
            </a:r>
          </a:p>
        </p:txBody>
      </p:sp>
      <p:sp>
        <p:nvSpPr>
          <p:cNvPr id="97" name="楕円 96">
            <a:extLst>
              <a:ext uri="{FF2B5EF4-FFF2-40B4-BE49-F238E27FC236}">
                <a16:creationId xmlns:a16="http://schemas.microsoft.com/office/drawing/2014/main" id="{A6BB839A-62EE-4466-8D9C-D3C11A9AB601}"/>
              </a:ext>
            </a:extLst>
          </p:cNvPr>
          <p:cNvSpPr/>
          <p:nvPr/>
        </p:nvSpPr>
        <p:spPr>
          <a:xfrm>
            <a:off x="7955538" y="5103594"/>
            <a:ext cx="171450" cy="171450"/>
          </a:xfrm>
          <a:prstGeom prst="ellipse">
            <a:avLst/>
          </a:prstGeom>
          <a:solidFill>
            <a:sysClr val="windowText" lastClr="000000"/>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98" name="テキスト ボックス 97">
            <a:extLst>
              <a:ext uri="{FF2B5EF4-FFF2-40B4-BE49-F238E27FC236}">
                <a16:creationId xmlns:a16="http://schemas.microsoft.com/office/drawing/2014/main" id="{C3FAB850-5AE3-47EB-8EFE-F6943CD497E7}"/>
              </a:ext>
            </a:extLst>
          </p:cNvPr>
          <p:cNvSpPr txBox="1"/>
          <p:nvPr/>
        </p:nvSpPr>
        <p:spPr>
          <a:xfrm>
            <a:off x="8088594" y="4250715"/>
            <a:ext cx="1917513" cy="221018"/>
          </a:xfrm>
          <a:prstGeom prst="rect">
            <a:avLst/>
          </a:prstGeom>
          <a:solidFill>
            <a:srgbClr val="009A46"/>
          </a:solidFill>
          <a:ln>
            <a:noFill/>
          </a:ln>
        </p:spPr>
        <p:txBody>
          <a:bodyPr wrap="none" tIns="18000" bIns="18000" rtlCol="0">
            <a:spAutoFit/>
          </a:bodyPr>
          <a:lstStyle/>
          <a:p>
            <a:pPr defTabSz="914400"/>
            <a:r>
              <a:rPr kumimoji="1" lang="ja-JP" altLang="en-US" sz="1200" dirty="0">
                <a:solidFill>
                  <a:prstClr val="white"/>
                </a:solidFill>
                <a:latin typeface="HGP創英角ｺﾞｼｯｸUB" panose="020B0900000000000000" pitchFamily="50" charset="-128"/>
                <a:ea typeface="HGP創英角ｺﾞｼｯｸUB" panose="020B0900000000000000" pitchFamily="50" charset="-128"/>
              </a:rPr>
              <a:t>「自主避難所の開設」 情報</a:t>
            </a:r>
          </a:p>
        </p:txBody>
      </p:sp>
      <p:sp>
        <p:nvSpPr>
          <p:cNvPr id="99" name="テキスト ボックス 98">
            <a:extLst>
              <a:ext uri="{FF2B5EF4-FFF2-40B4-BE49-F238E27FC236}">
                <a16:creationId xmlns:a16="http://schemas.microsoft.com/office/drawing/2014/main" id="{ED07DBB7-E284-4629-A9B6-E92CE5C9C6AB}"/>
              </a:ext>
            </a:extLst>
          </p:cNvPr>
          <p:cNvSpPr txBox="1"/>
          <p:nvPr/>
        </p:nvSpPr>
        <p:spPr>
          <a:xfrm>
            <a:off x="7873756" y="4246526"/>
            <a:ext cx="179536" cy="215444"/>
          </a:xfrm>
          <a:prstGeom prst="rect">
            <a:avLst/>
          </a:prstGeom>
          <a:noFill/>
        </p:spPr>
        <p:txBody>
          <a:bodyPr wrap="none" lIns="0" tIns="0" rIns="0" bIns="0" rtlCol="0">
            <a:spAutoFit/>
          </a:bodyPr>
          <a:lstStyle/>
          <a:p>
            <a:r>
              <a:rPr kumimoji="1" lang="en-US" altLang="ja-JP" sz="1400" dirty="0">
                <a:solidFill>
                  <a:srgbClr val="009A46"/>
                </a:solidFill>
                <a:latin typeface="HGP創英角ｺﾞｼｯｸUB" panose="020B0900000000000000" pitchFamily="50" charset="-128"/>
                <a:ea typeface="HGP創英角ｺﾞｼｯｸUB" panose="020B0900000000000000" pitchFamily="50" charset="-128"/>
              </a:rPr>
              <a:t>※</a:t>
            </a:r>
            <a:endParaRPr kumimoji="1" lang="ja-JP" altLang="en-US" sz="1400" dirty="0">
              <a:solidFill>
                <a:srgbClr val="009A46"/>
              </a:solidFill>
              <a:latin typeface="HGP創英角ｺﾞｼｯｸUB" panose="020B0900000000000000" pitchFamily="50" charset="-128"/>
              <a:ea typeface="HGP創英角ｺﾞｼｯｸUB" panose="020B0900000000000000" pitchFamily="50" charset="-128"/>
            </a:endParaRPr>
          </a:p>
        </p:txBody>
      </p:sp>
      <p:sp>
        <p:nvSpPr>
          <p:cNvPr id="100" name="正方形/長方形 99">
            <a:extLst>
              <a:ext uri="{FF2B5EF4-FFF2-40B4-BE49-F238E27FC236}">
                <a16:creationId xmlns:a16="http://schemas.microsoft.com/office/drawing/2014/main" id="{FDE643D8-7C76-4A03-80FC-8625AD5B81FF}"/>
              </a:ext>
            </a:extLst>
          </p:cNvPr>
          <p:cNvSpPr>
            <a:spLocks noChangeArrowheads="1"/>
          </p:cNvSpPr>
          <p:nvPr/>
        </p:nvSpPr>
        <p:spPr bwMode="auto">
          <a:xfrm>
            <a:off x="7755988" y="4228072"/>
            <a:ext cx="6194961" cy="461665"/>
          </a:xfrm>
          <a:prstGeom prst="rect">
            <a:avLst/>
          </a:prstGeom>
          <a:noFill/>
          <a:ln>
            <a:noFill/>
          </a:ln>
        </p:spPr>
        <p:txBody>
          <a:bodyPr wrap="square" anchor="t">
            <a:spAutoFit/>
          </a:bodyPr>
          <a:lstStyle>
            <a:lvl1pPr defTabSz="457200">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defTabSz="45720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defTabSz="4572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defTabSz="4572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indent="2239963" algn="just">
              <a:spcBef>
                <a:spcPct val="0"/>
              </a:spcBef>
              <a:buFontTx/>
              <a:buNone/>
            </a:pPr>
            <a:r>
              <a:rPr kumimoji="0" lang="ja-JP" altLang="en-US" sz="1200" dirty="0">
                <a:solidFill>
                  <a:srgbClr val="009A46"/>
                </a:solidFill>
                <a:latin typeface="ＭＳ Ｐゴシック" panose="020B0600070205080204" pitchFamily="50" charset="-128"/>
              </a:rPr>
              <a:t>夜間に</a:t>
            </a:r>
            <a:r>
              <a:rPr kumimoji="0" lang="en-US" altLang="ja-JP" sz="1200" dirty="0">
                <a:solidFill>
                  <a:srgbClr val="009A46"/>
                </a:solidFill>
                <a:latin typeface="ＭＳ Ｐゴシック" panose="020B0600070205080204" pitchFamily="50" charset="-128"/>
              </a:rPr>
              <a:t>【</a:t>
            </a:r>
            <a:r>
              <a:rPr kumimoji="0" lang="ja-JP" altLang="en-US" sz="1200" dirty="0">
                <a:solidFill>
                  <a:srgbClr val="009A46"/>
                </a:solidFill>
                <a:latin typeface="ＭＳ Ｐゴシック" panose="020B0600070205080204" pitchFamily="50" charset="-128"/>
              </a:rPr>
              <a:t>警戒レベル４</a:t>
            </a:r>
            <a:r>
              <a:rPr kumimoji="0" lang="en-US" altLang="ja-JP" sz="1200" dirty="0">
                <a:solidFill>
                  <a:srgbClr val="009A46"/>
                </a:solidFill>
                <a:latin typeface="ＭＳ Ｐゴシック" panose="020B0600070205080204" pitchFamily="50" charset="-128"/>
              </a:rPr>
              <a:t>】</a:t>
            </a:r>
            <a:r>
              <a:rPr kumimoji="0" lang="ja-JP" altLang="en-US" sz="1200" dirty="0">
                <a:solidFill>
                  <a:srgbClr val="009A46"/>
                </a:solidFill>
                <a:latin typeface="ＭＳ Ｐゴシック" panose="020B0600070205080204" pitchFamily="50" charset="-128"/>
              </a:rPr>
              <a:t>避難勧告以上の情報を発令する</a:t>
            </a:r>
            <a:r>
              <a:rPr kumimoji="0" lang="en-US" altLang="ja-JP" sz="1200" dirty="0">
                <a:solidFill>
                  <a:srgbClr val="009A46"/>
                </a:solidFill>
                <a:latin typeface="ＭＳ Ｐゴシック" panose="020B0600070205080204" pitchFamily="50" charset="-128"/>
              </a:rPr>
              <a:t/>
            </a:r>
            <a:br>
              <a:rPr kumimoji="0" lang="en-US" altLang="ja-JP" sz="1200" dirty="0">
                <a:solidFill>
                  <a:srgbClr val="009A46"/>
                </a:solidFill>
                <a:latin typeface="ＭＳ Ｐゴシック" panose="020B0600070205080204" pitchFamily="50" charset="-128"/>
              </a:rPr>
            </a:br>
            <a:r>
              <a:rPr kumimoji="0" lang="ja-JP" altLang="en-US" sz="1200" dirty="0">
                <a:solidFill>
                  <a:srgbClr val="009A46"/>
                </a:solidFill>
                <a:latin typeface="ＭＳ Ｐゴシック" panose="020B0600070205080204" pitchFamily="50" charset="-128"/>
              </a:rPr>
              <a:t>　　　可能性がある時は、夜間の避難が不安な方を対象に、早めの自主避難を呼びかけます。</a:t>
            </a:r>
            <a:endParaRPr kumimoji="0" lang="en-US" altLang="ja-JP" sz="1200" dirty="0">
              <a:solidFill>
                <a:srgbClr val="009A46"/>
              </a:solidFill>
              <a:latin typeface="ＭＳ Ｐゴシック" panose="020B0600070205080204" pitchFamily="50" charset="-128"/>
            </a:endParaRPr>
          </a:p>
        </p:txBody>
      </p:sp>
      <p:sp>
        <p:nvSpPr>
          <p:cNvPr id="101" name="四角形: 上の 2 つの角を丸める 100">
            <a:extLst>
              <a:ext uri="{FF2B5EF4-FFF2-40B4-BE49-F238E27FC236}">
                <a16:creationId xmlns:a16="http://schemas.microsoft.com/office/drawing/2014/main" id="{A02CDCAE-EB4D-4958-9CD7-3996F2E50A80}"/>
              </a:ext>
            </a:extLst>
          </p:cNvPr>
          <p:cNvSpPr/>
          <p:nvPr/>
        </p:nvSpPr>
        <p:spPr>
          <a:xfrm>
            <a:off x="7813040" y="852476"/>
            <a:ext cx="1760220" cy="391802"/>
          </a:xfrm>
          <a:prstGeom prst="round2SameRect">
            <a:avLst>
              <a:gd name="adj1" fmla="val 19061"/>
              <a:gd name="adj2" fmla="val 0"/>
            </a:avLst>
          </a:prstGeom>
          <a:solidFill>
            <a:sysClr val="window" lastClr="FFFFFF">
              <a:lumMod val="75000"/>
            </a:sysClr>
          </a:solidFill>
          <a:ln w="12700" cap="flat" cmpd="sng" algn="ctr">
            <a:noFill/>
            <a:prstDash val="solid"/>
            <a:miter lim="800000"/>
          </a:ln>
          <a:effectLst/>
        </p:spPr>
        <p:txBody>
          <a:bodyPr wrap="none" lIns="0" tIns="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cs typeface="+mn-cs"/>
              </a:rPr>
              <a:t>行政が出す</a:t>
            </a:r>
            <a:endParaRPr kumimoji="1" lang="en-US" altLang="ja-JP" sz="1200" b="0" i="0" u="none" strike="noStrike" kern="0" cap="none" spc="0" normalizeH="0" baseline="0" noProof="0" dirty="0">
              <a:ln>
                <a:noFill/>
              </a:ln>
              <a:solidFill>
                <a:prstClr val="black"/>
              </a:solidFill>
              <a:effectLst/>
              <a:uLnTx/>
              <a:uFillTx/>
              <a:latin typeface="HGP創英角ｺﾞｼｯｸUB"/>
              <a:ea typeface="HGP創英角ｺﾞｼｯｸUB"/>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cs typeface="+mn-cs"/>
              </a:rPr>
              <a:t>避難・防災情報</a:t>
            </a:r>
            <a:r>
              <a:rPr kumimoji="1" lang="en-US" altLang="ja-JP" sz="1200" b="0" i="0" u="none" strike="noStrike" kern="0" cap="none" spc="0" normalizeH="0" baseline="30000" noProof="0" dirty="0">
                <a:ln>
                  <a:noFill/>
                </a:ln>
                <a:solidFill>
                  <a:prstClr val="black"/>
                </a:solidFill>
                <a:effectLst/>
                <a:uLnTx/>
                <a:uFillTx/>
                <a:latin typeface="HGP創英角ｺﾞｼｯｸUB"/>
                <a:ea typeface="HGP創英角ｺﾞｼｯｸUB"/>
                <a:cs typeface="+mn-cs"/>
              </a:rPr>
              <a:t>※</a:t>
            </a:r>
            <a:r>
              <a:rPr kumimoji="1" lang="ja-JP" altLang="en-US" sz="1200" b="0" i="0" u="none" strike="noStrike" kern="0" cap="none" spc="0" normalizeH="0" baseline="30000" noProof="0" dirty="0">
                <a:ln>
                  <a:noFill/>
                </a:ln>
                <a:solidFill>
                  <a:prstClr val="black"/>
                </a:solidFill>
                <a:effectLst/>
                <a:uLnTx/>
                <a:uFillTx/>
                <a:latin typeface="HGP創英角ｺﾞｼｯｸUB"/>
                <a:ea typeface="HGP創英角ｺﾞｼｯｸUB"/>
                <a:cs typeface="+mn-cs"/>
              </a:rPr>
              <a:t>１</a:t>
            </a:r>
          </a:p>
        </p:txBody>
      </p:sp>
      <p:sp>
        <p:nvSpPr>
          <p:cNvPr id="102" name="四角形: 上の 2 つの角を丸める 101">
            <a:extLst>
              <a:ext uri="{FF2B5EF4-FFF2-40B4-BE49-F238E27FC236}">
                <a16:creationId xmlns:a16="http://schemas.microsoft.com/office/drawing/2014/main" id="{7A8C76EA-14D9-4335-AA48-20AE889D3A7D}"/>
              </a:ext>
            </a:extLst>
          </p:cNvPr>
          <p:cNvSpPr/>
          <p:nvPr/>
        </p:nvSpPr>
        <p:spPr>
          <a:xfrm>
            <a:off x="9604743" y="852476"/>
            <a:ext cx="368567" cy="391802"/>
          </a:xfrm>
          <a:prstGeom prst="round2SameRect">
            <a:avLst>
              <a:gd name="adj1" fmla="val 24292"/>
              <a:gd name="adj2" fmla="val 0"/>
            </a:avLst>
          </a:prstGeom>
          <a:solidFill>
            <a:sysClr val="window" lastClr="FFFFFF">
              <a:lumMod val="75000"/>
            </a:sysClr>
          </a:solidFill>
          <a:ln w="12700" cap="flat" cmpd="sng" algn="ctr">
            <a:noFill/>
            <a:prstDash val="solid"/>
            <a:miter lim="800000"/>
          </a:ln>
          <a:effectLst/>
        </p:spPr>
        <p:txBody>
          <a:bodyPr wrap="none" lIns="0" tIns="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cs typeface="+mn-cs"/>
              </a:rPr>
              <a:t>警戒</a:t>
            </a:r>
            <a:endParaRPr kumimoji="1" lang="en-US" altLang="ja-JP" sz="1200" b="0" i="0" u="none" strike="noStrike" kern="0" cap="none" spc="0" normalizeH="0" baseline="0" noProof="0" dirty="0">
              <a:ln>
                <a:noFill/>
              </a:ln>
              <a:solidFill>
                <a:prstClr val="black"/>
              </a:solidFill>
              <a:effectLst/>
              <a:uLnTx/>
              <a:uFillTx/>
              <a:latin typeface="HGP創英角ｺﾞｼｯｸUB"/>
              <a:ea typeface="HGP創英角ｺﾞｼｯｸUB"/>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100" normalizeH="0" baseline="0" noProof="0" dirty="0">
                <a:ln>
                  <a:noFill/>
                </a:ln>
                <a:solidFill>
                  <a:prstClr val="black"/>
                </a:solidFill>
                <a:effectLst/>
                <a:uLnTx/>
                <a:uFillTx/>
                <a:latin typeface="HGP創英角ｺﾞｼｯｸUB"/>
                <a:ea typeface="HGP創英角ｺﾞｼｯｸUB"/>
                <a:cs typeface="+mn-cs"/>
              </a:rPr>
              <a:t>レベル</a:t>
            </a:r>
          </a:p>
        </p:txBody>
      </p:sp>
      <p:sp>
        <p:nvSpPr>
          <p:cNvPr id="103" name="四角形: 上の 2 つの角を丸める 102">
            <a:extLst>
              <a:ext uri="{FF2B5EF4-FFF2-40B4-BE49-F238E27FC236}">
                <a16:creationId xmlns:a16="http://schemas.microsoft.com/office/drawing/2014/main" id="{0401DDBA-F68D-403E-A7A5-BCA39ADC09D7}"/>
              </a:ext>
            </a:extLst>
          </p:cNvPr>
          <p:cNvSpPr/>
          <p:nvPr/>
        </p:nvSpPr>
        <p:spPr>
          <a:xfrm>
            <a:off x="10011410" y="852476"/>
            <a:ext cx="2376000" cy="391802"/>
          </a:xfrm>
          <a:prstGeom prst="round2SameRect">
            <a:avLst>
              <a:gd name="adj1" fmla="val 19061"/>
              <a:gd name="adj2" fmla="val 0"/>
            </a:avLst>
          </a:prstGeom>
          <a:solidFill>
            <a:sysClr val="window" lastClr="FFFFFF">
              <a:lumMod val="75000"/>
            </a:sysClr>
          </a:solidFill>
          <a:ln w="12700" cap="flat" cmpd="sng" algn="ctr">
            <a:noFill/>
            <a:prstDash val="solid"/>
            <a:miter lim="800000"/>
          </a:ln>
          <a:effectLst/>
        </p:spPr>
        <p:txBody>
          <a:bodyPr wrap="none" lIns="0" tIns="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cs typeface="+mn-cs"/>
              </a:rPr>
              <a:t>とるべき行動の目安</a:t>
            </a:r>
          </a:p>
        </p:txBody>
      </p:sp>
      <p:sp>
        <p:nvSpPr>
          <p:cNvPr id="104" name="四角形: 上の 2 つの角を丸める 103">
            <a:extLst>
              <a:ext uri="{FF2B5EF4-FFF2-40B4-BE49-F238E27FC236}">
                <a16:creationId xmlns:a16="http://schemas.microsoft.com/office/drawing/2014/main" id="{21A9326B-C5EB-4CFC-899D-9C75FFFB5E56}"/>
              </a:ext>
            </a:extLst>
          </p:cNvPr>
          <p:cNvSpPr/>
          <p:nvPr/>
        </p:nvSpPr>
        <p:spPr>
          <a:xfrm>
            <a:off x="12445979" y="852476"/>
            <a:ext cx="1581150" cy="391802"/>
          </a:xfrm>
          <a:prstGeom prst="round2SameRect">
            <a:avLst/>
          </a:prstGeom>
          <a:solidFill>
            <a:sysClr val="window" lastClr="FFFFFF">
              <a:lumMod val="75000"/>
            </a:sysClr>
          </a:solidFill>
          <a:ln w="12700" cap="flat" cmpd="sng" algn="ctr">
            <a:noFill/>
            <a:prstDash val="solid"/>
            <a:miter lim="800000"/>
          </a:ln>
          <a:effectLst/>
        </p:spPr>
        <p:txBody>
          <a:bodyPr wrap="none" lIns="0" tIns="0" rIns="0" b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cs typeface="+mn-cs"/>
              </a:rPr>
              <a:t>川などの状況</a:t>
            </a:r>
          </a:p>
        </p:txBody>
      </p:sp>
      <p:graphicFrame>
        <p:nvGraphicFramePr>
          <p:cNvPr id="105" name="表 172">
            <a:extLst>
              <a:ext uri="{FF2B5EF4-FFF2-40B4-BE49-F238E27FC236}">
                <a16:creationId xmlns:a16="http://schemas.microsoft.com/office/drawing/2014/main" id="{8A2F5A54-6B6E-4A1D-AD7C-4C72C0A881B0}"/>
              </a:ext>
            </a:extLst>
          </p:cNvPr>
          <p:cNvGraphicFramePr>
            <a:graphicFrameLocks noGrp="1"/>
          </p:cNvGraphicFramePr>
          <p:nvPr>
            <p:extLst>
              <p:ext uri="{D42A27DB-BD31-4B8C-83A1-F6EECF244321}">
                <p14:modId xmlns:p14="http://schemas.microsoft.com/office/powerpoint/2010/main" val="200888565"/>
              </p:ext>
            </p:extLst>
          </p:nvPr>
        </p:nvGraphicFramePr>
        <p:xfrm>
          <a:off x="7797800" y="1259508"/>
          <a:ext cx="6197040" cy="2728816"/>
        </p:xfrm>
        <a:graphic>
          <a:graphicData uri="http://schemas.openxmlformats.org/drawingml/2006/table">
            <a:tbl>
              <a:tblPr firstRow="1" bandRow="1"/>
              <a:tblGrid>
                <a:gridCol w="1798943">
                  <a:extLst>
                    <a:ext uri="{9D8B030D-6E8A-4147-A177-3AD203B41FA5}">
                      <a16:colId xmlns:a16="http://schemas.microsoft.com/office/drawing/2014/main" val="3338121508"/>
                    </a:ext>
                  </a:extLst>
                </a:gridCol>
                <a:gridCol w="380377">
                  <a:extLst>
                    <a:ext uri="{9D8B030D-6E8A-4147-A177-3AD203B41FA5}">
                      <a16:colId xmlns:a16="http://schemas.microsoft.com/office/drawing/2014/main" val="2860643630"/>
                    </a:ext>
                  </a:extLst>
                </a:gridCol>
                <a:gridCol w="2448000">
                  <a:extLst>
                    <a:ext uri="{9D8B030D-6E8A-4147-A177-3AD203B41FA5}">
                      <a16:colId xmlns:a16="http://schemas.microsoft.com/office/drawing/2014/main" val="2742975816"/>
                    </a:ext>
                  </a:extLst>
                </a:gridCol>
                <a:gridCol w="1569720">
                  <a:extLst>
                    <a:ext uri="{9D8B030D-6E8A-4147-A177-3AD203B41FA5}">
                      <a16:colId xmlns:a16="http://schemas.microsoft.com/office/drawing/2014/main" val="810891265"/>
                    </a:ext>
                  </a:extLst>
                </a:gridCol>
              </a:tblGrid>
              <a:tr h="465079">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ctr" defTabSz="914400">
                        <a:defRPr/>
                      </a:pPr>
                      <a:r>
                        <a:rPr lang="ja-JP" altLang="en-US" sz="1400" kern="0" dirty="0">
                          <a:solidFill>
                            <a:prstClr val="white"/>
                          </a:solidFill>
                          <a:latin typeface="HGP創英角ｺﾞｼｯｸUB" panose="020B0900000000000000" pitchFamily="50" charset="-128"/>
                          <a:ea typeface="HGP創英角ｺﾞｼｯｸUB" panose="020B0900000000000000" pitchFamily="50" charset="-128"/>
                        </a:rPr>
                        <a:t>災害発生情報</a:t>
                      </a:r>
                    </a:p>
                  </a:txBody>
                  <a:tcPr marL="0" marR="0"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dash"/>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ctr"/>
                      <a:r>
                        <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rPr>
                        <a:t>５</a:t>
                      </a:r>
                    </a:p>
                  </a:txBody>
                  <a:tcPr marL="0" marR="0" marT="0" marB="0" anchor="ctr">
                    <a:lnL w="19050" cap="flat" cmpd="sng" algn="ctr">
                      <a:solidFill>
                        <a:sysClr val="window" lastClr="FFFFFF"/>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0000"/>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spcBef>
                          <a:spcPts val="300"/>
                        </a:spcBef>
                      </a:pPr>
                      <a:r>
                        <a:rPr kumimoji="1" lang="ja-JP" altLang="en-US" sz="1200" dirty="0">
                          <a:latin typeface="HGP創英角ｺﾞｼｯｸUB" panose="020B0900000000000000" pitchFamily="50" charset="-128"/>
                          <a:ea typeface="HGP創英角ｺﾞｼｯｸUB" panose="020B0900000000000000" pitchFamily="50" charset="-128"/>
                        </a:rPr>
                        <a:t>・命を守る最善の行動をとる</a:t>
                      </a:r>
                    </a:p>
                  </a:txBody>
                  <a:tcPr marL="72000" marR="36000" marT="0" marB="0" anchor="ctr">
                    <a:lnL w="19050" cap="flat" cmpd="sng" algn="ctr">
                      <a:noFill/>
                      <a:prstDash val="solid"/>
                      <a:round/>
                      <a:headEnd type="none" w="med" len="med"/>
                      <a:tailEnd type="none" w="med" len="med"/>
                    </a:lnL>
                    <a:lnR w="19050" cap="flat" cmpd="sng" algn="ctr">
                      <a:solidFill>
                        <a:sysClr val="windowText" lastClr="000000"/>
                      </a:solidFill>
                      <a:prstDash val="dash"/>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r>
                        <a:rPr kumimoji="1" lang="ja-JP" altLang="en-US" sz="1000" dirty="0"/>
                        <a:t>・災害発生時</a:t>
                      </a:r>
                    </a:p>
                    <a:p>
                      <a:r>
                        <a:rPr kumimoji="1" lang="ja-JP" altLang="en-US" sz="1000" dirty="0"/>
                        <a:t>・氾濫発生情報発表</a:t>
                      </a:r>
                    </a:p>
                    <a:p>
                      <a:r>
                        <a:rPr kumimoji="1" lang="ja-JP" altLang="en-US" sz="1000" dirty="0"/>
                        <a:t>・大雨特別警報発表</a:t>
                      </a:r>
                    </a:p>
                  </a:txBody>
                  <a:tcPr marT="0" marB="0" anchor="ctr">
                    <a:lnL w="19050" cap="flat" cmpd="sng" algn="ctr">
                      <a:solidFill>
                        <a:sysClr val="windowText" lastClr="000000"/>
                      </a:solidFill>
                      <a:prstDash val="dash"/>
                      <a:round/>
                      <a:headEnd type="none" w="med" len="med"/>
                      <a:tailEnd type="none" w="med" len="med"/>
                    </a:lnL>
                    <a:lnR w="19050" cap="flat" cmpd="sng" algn="ctr">
                      <a:noFill/>
                      <a:prstDash val="dash"/>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0715703"/>
                  </a:ext>
                </a:extLst>
              </a:tr>
              <a:tr h="620105">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避難指示</a:t>
                      </a:r>
                      <a:r>
                        <a:rPr kumimoji="1" lang="ja-JP" altLang="en-US" sz="12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（緊急）</a:t>
                      </a:r>
                      <a:endParaRPr kumimoji="1" lang="ja-JP" altLang="en-US" sz="1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txBody>
                  <a:tcPr marL="0" marR="0"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dash"/>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A00AA"/>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ctr"/>
                      <a:endParaRPr kumimoji="1" lang="ja-JP" altLang="en-US" sz="2000" dirty="0">
                        <a:latin typeface="HGP創英角ｺﾞｼｯｸUB" panose="020B0900000000000000" pitchFamily="50" charset="-128"/>
                        <a:ea typeface="HGP創英角ｺﾞｼｯｸUB" panose="020B0900000000000000" pitchFamily="50" charset="-128"/>
                      </a:endParaRPr>
                    </a:p>
                  </a:txBody>
                  <a:tcPr marL="0" marR="0" marT="0" marB="0" anchor="ctr">
                    <a:lnL w="19050" cap="flat" cmpd="sng" algn="ctr">
                      <a:solidFill>
                        <a:sysClr val="window" lastClr="FFFFFF"/>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AA00AA"/>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90488" indent="-90488" defTabSz="914400">
                        <a:lnSpc>
                          <a:spcPct val="90000"/>
                        </a:lnSpc>
                        <a:spcBef>
                          <a:spcPts val="300"/>
                        </a:spcBef>
                      </a:pPr>
                      <a:r>
                        <a:rPr kumimoji="1" lang="ja-JP" altLang="en-US" sz="1200" dirty="0">
                          <a:solidFill>
                            <a:srgbClr val="AA00AA"/>
                          </a:solidFill>
                          <a:latin typeface="HGP創英角ｺﾞｼｯｸUB" panose="020B0900000000000000" pitchFamily="50" charset="-128"/>
                          <a:ea typeface="HGP創英角ｺﾞｼｯｸUB" panose="020B0900000000000000" pitchFamily="50" charset="-128"/>
                        </a:rPr>
                        <a:t>・</a:t>
                      </a:r>
                      <a:r>
                        <a:rPr kumimoji="1" lang="en-US" altLang="ja-JP" sz="1200" dirty="0">
                          <a:solidFill>
                            <a:srgbClr val="AA00AA"/>
                          </a:solidFill>
                          <a:latin typeface="HGP創英角ｺﾞｼｯｸUB" panose="020B0900000000000000" pitchFamily="50" charset="-128"/>
                          <a:ea typeface="HGP創英角ｺﾞｼｯｸUB" panose="020B0900000000000000" pitchFamily="50" charset="-128"/>
                        </a:rPr>
                        <a:t>	</a:t>
                      </a:r>
                      <a:r>
                        <a:rPr kumimoji="1" lang="ja-JP" altLang="en-US" sz="1200" dirty="0">
                          <a:solidFill>
                            <a:srgbClr val="AA00AA"/>
                          </a:solidFill>
                          <a:latin typeface="HGP創英角ｺﾞｼｯｸUB" panose="020B0900000000000000" pitchFamily="50" charset="-128"/>
                          <a:ea typeface="HGP創英角ｺﾞｼｯｸUB" panose="020B0900000000000000" pitchFamily="50" charset="-128"/>
                        </a:rPr>
                        <a:t>直ちに避難</a:t>
                      </a:r>
                      <a:r>
                        <a:rPr kumimoji="1" lang="ja-JP" altLang="en-US" sz="1050" dirty="0">
                          <a:solidFill>
                            <a:srgbClr val="AA00AA"/>
                          </a:solidFill>
                          <a:latin typeface="HGP創英角ｺﾞｼｯｸUB" panose="020B0900000000000000" pitchFamily="50" charset="-128"/>
                          <a:ea typeface="HGP創英角ｺﾞｼｯｸUB" panose="020B0900000000000000" pitchFamily="50" charset="-128"/>
                        </a:rPr>
                        <a:t>（身を守る行動）</a:t>
                      </a:r>
                      <a:r>
                        <a:rPr kumimoji="1" lang="ja-JP" altLang="en-US" sz="1200" dirty="0">
                          <a:solidFill>
                            <a:srgbClr val="AA00AA"/>
                          </a:solidFill>
                          <a:latin typeface="HGP創英角ｺﾞｼｯｸUB" panose="020B0900000000000000" pitchFamily="50" charset="-128"/>
                          <a:ea typeface="HGP創英角ｺﾞｼｯｸUB" panose="020B0900000000000000" pitchFamily="50" charset="-128"/>
                        </a:rPr>
                        <a:t>を</a:t>
                      </a:r>
                      <a:r>
                        <a:rPr kumimoji="1" lang="ja-JP" altLang="en-US" sz="600" dirty="0">
                          <a:solidFill>
                            <a:srgbClr val="AA00AA"/>
                          </a:solidFill>
                          <a:latin typeface="HGP創英角ｺﾞｼｯｸUB" panose="020B0900000000000000" pitchFamily="50" charset="-128"/>
                          <a:ea typeface="HGP創英角ｺﾞｼｯｸUB" panose="020B0900000000000000" pitchFamily="50" charset="-128"/>
                        </a:rPr>
                        <a:t> </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終える</a:t>
                      </a:r>
                      <a:endParaRPr kumimoji="1" lang="en-US" altLang="ja-JP" sz="1200" dirty="0">
                        <a:solidFill>
                          <a:schemeClr val="bg1"/>
                        </a:solidFill>
                        <a:latin typeface="HGP創英角ｺﾞｼｯｸUB" panose="020B0900000000000000" pitchFamily="50" charset="-128"/>
                        <a:ea typeface="HGP創英角ｺﾞｼｯｸUB" panose="020B0900000000000000" pitchFamily="50" charset="-128"/>
                      </a:endParaRPr>
                    </a:p>
                    <a:p>
                      <a:pPr marL="90488" indent="-90488" defTabSz="914400">
                        <a:lnSpc>
                          <a:spcPct val="90000"/>
                        </a:lnSpc>
                        <a:spcBef>
                          <a:spcPts val="300"/>
                        </a:spcBef>
                      </a:pPr>
                      <a:r>
                        <a:rPr kumimoji="1" lang="ja-JP" altLang="en-US" sz="1200" dirty="0">
                          <a:solidFill>
                            <a:srgbClr val="AA00AA"/>
                          </a:solidFill>
                          <a:latin typeface="HGP創英角ｺﾞｼｯｸUB" panose="020B0900000000000000" pitchFamily="50" charset="-128"/>
                          <a:ea typeface="HGP創英角ｺﾞｼｯｸUB" panose="020B0900000000000000" pitchFamily="50" charset="-128"/>
                        </a:rPr>
                        <a:t>・</a:t>
                      </a:r>
                      <a:r>
                        <a:rPr kumimoji="1" lang="en-US" altLang="ja-JP" sz="1200" dirty="0">
                          <a:solidFill>
                            <a:srgbClr val="AA00AA"/>
                          </a:solidFill>
                          <a:latin typeface="HGP創英角ｺﾞｼｯｸUB" panose="020B0900000000000000" pitchFamily="50" charset="-128"/>
                          <a:ea typeface="HGP創英角ｺﾞｼｯｸUB" panose="020B0900000000000000" pitchFamily="50" charset="-128"/>
                        </a:rPr>
                        <a:t>	</a:t>
                      </a:r>
                      <a:r>
                        <a:rPr kumimoji="1" lang="ja-JP" altLang="en-US" sz="1200" dirty="0">
                          <a:solidFill>
                            <a:srgbClr val="AA00AA"/>
                          </a:solidFill>
                          <a:latin typeface="HGP創英角ｺﾞｼｯｸUB" panose="020B0900000000000000" pitchFamily="50" charset="-128"/>
                          <a:ea typeface="HGP創英角ｺﾞｼｯｸUB" panose="020B0900000000000000" pitchFamily="50" charset="-128"/>
                        </a:rPr>
                        <a:t>終了できない場合は、</a:t>
                      </a:r>
                      <a:r>
                        <a:rPr kumimoji="1" lang="en-US" altLang="ja-JP" sz="1200" dirty="0">
                          <a:solidFill>
                            <a:srgbClr val="AA00AA"/>
                          </a:solidFill>
                          <a:latin typeface="HGP創英角ｺﾞｼｯｸUB" panose="020B0900000000000000" pitchFamily="50" charset="-128"/>
                          <a:ea typeface="HGP創英角ｺﾞｼｯｸUB" panose="020B0900000000000000" pitchFamily="50" charset="-128"/>
                        </a:rPr>
                        <a:t/>
                      </a:r>
                      <a:br>
                        <a:rPr kumimoji="1" lang="en-US" altLang="ja-JP" sz="1200" dirty="0">
                          <a:solidFill>
                            <a:srgbClr val="AA00AA"/>
                          </a:solidFill>
                          <a:latin typeface="HGP創英角ｺﾞｼｯｸUB" panose="020B0900000000000000" pitchFamily="50" charset="-128"/>
                          <a:ea typeface="HGP創英角ｺﾞｼｯｸUB" panose="020B0900000000000000" pitchFamily="50" charset="-128"/>
                        </a:rPr>
                      </a:br>
                      <a:r>
                        <a:rPr kumimoji="1" lang="ja-JP" altLang="en-US" sz="1200" dirty="0">
                          <a:solidFill>
                            <a:srgbClr val="AA00AA"/>
                          </a:solidFill>
                          <a:latin typeface="HGP創英角ｺﾞｼｯｸUB" panose="020B0900000000000000" pitchFamily="50" charset="-128"/>
                          <a:ea typeface="HGP創英角ｺﾞｼｯｸUB" panose="020B0900000000000000" pitchFamily="50" charset="-128"/>
                        </a:rPr>
                        <a:t>  建物の２階以上に緊急退避</a:t>
                      </a:r>
                    </a:p>
                  </a:txBody>
                  <a:tcPr marL="72000" marR="36000" marT="0" marB="0" anchor="ctr">
                    <a:lnL w="19050" cap="flat" cmpd="sng" algn="ctr">
                      <a:noFill/>
                      <a:prstDash val="solid"/>
                      <a:round/>
                      <a:headEnd type="none" w="med" len="med"/>
                      <a:tailEnd type="none" w="med" len="med"/>
                    </a:lnL>
                    <a:lnR w="19050" cap="flat" cmpd="sng" algn="ctr">
                      <a:solidFill>
                        <a:sysClr val="windowText" lastClr="000000"/>
                      </a:solidFill>
                      <a:prstDash val="dash"/>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r>
                        <a:rPr kumimoji="1" lang="ja-JP" altLang="en-US" sz="1000" dirty="0"/>
                        <a:t>・円山川水位　</a:t>
                      </a:r>
                      <a:r>
                        <a:rPr kumimoji="1" lang="en-US" altLang="ja-JP" sz="1000" dirty="0"/>
                        <a:t>7.16m</a:t>
                      </a:r>
                      <a:r>
                        <a:rPr kumimoji="1" lang="en-US" altLang="ja-JP" sz="1000" baseline="30000" dirty="0"/>
                        <a:t>※2</a:t>
                      </a:r>
                      <a:endParaRPr kumimoji="1" lang="en-US" altLang="ja-JP" sz="1000" dirty="0"/>
                    </a:p>
                    <a:p>
                      <a:r>
                        <a:rPr kumimoji="1" lang="ja-JP" altLang="en-US" sz="1000" dirty="0"/>
                        <a:t>・排水ポンプ停止</a:t>
                      </a:r>
                    </a:p>
                    <a:p>
                      <a:r>
                        <a:rPr kumimoji="1" lang="ja-JP" altLang="en-US" sz="1000" dirty="0"/>
                        <a:t>・土砂災害警戒情報発表</a:t>
                      </a:r>
                    </a:p>
                    <a:p>
                      <a:r>
                        <a:rPr kumimoji="1" lang="ja-JP" altLang="en-US" sz="1000" dirty="0"/>
                        <a:t>・土砂災害の発生を確認</a:t>
                      </a:r>
                    </a:p>
                  </a:txBody>
                  <a:tcPr marT="0" marB="0" anchor="ctr">
                    <a:lnL w="19050" cap="flat" cmpd="sng" algn="ctr">
                      <a:solidFill>
                        <a:sysClr val="windowText" lastClr="000000"/>
                      </a:solidFill>
                      <a:prstDash val="dash"/>
                      <a:round/>
                      <a:headEnd type="none" w="med" len="med"/>
                      <a:tailEnd type="none" w="med" len="med"/>
                    </a:lnL>
                    <a:lnR w="19050" cap="flat" cmpd="sng" algn="ctr">
                      <a:noFill/>
                      <a:prstDash val="dash"/>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9193252"/>
                  </a:ext>
                </a:extLst>
              </a:tr>
              <a:tr h="429297">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避難勧告</a:t>
                      </a:r>
                    </a:p>
                  </a:txBody>
                  <a:tcPr marL="0" marR="0"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dash"/>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A00AA"/>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ctr"/>
                      <a:endParaRPr kumimoji="1" lang="ja-JP" altLang="en-US" sz="2000" dirty="0">
                        <a:latin typeface="HGP創英角ｺﾞｼｯｸUB" panose="020B0900000000000000" pitchFamily="50" charset="-128"/>
                        <a:ea typeface="HGP創英角ｺﾞｼｯｸUB" panose="020B0900000000000000" pitchFamily="50" charset="-128"/>
                      </a:endParaRPr>
                    </a:p>
                  </a:txBody>
                  <a:tcPr marL="0" marR="0" marT="0" marB="0" anchor="ctr">
                    <a:lnL w="19050" cap="flat" cmpd="sng" algn="ctr">
                      <a:solidFill>
                        <a:sysClr val="window" lastClr="FFFFFF"/>
                      </a:solidFill>
                      <a:prstDash val="dash"/>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AA00AA"/>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85725" marR="0" lvl="0" indent="-85725" algn="l" defTabSz="685800" rtl="0" eaLnBrk="1" fontAlgn="auto" latinLnBrk="0" hangingPunct="1">
                        <a:lnSpc>
                          <a:spcPct val="100000"/>
                        </a:lnSpc>
                        <a:spcBef>
                          <a:spcPts val="300"/>
                        </a:spcBef>
                        <a:spcAft>
                          <a:spcPts val="0"/>
                        </a:spcAft>
                        <a:buClrTx/>
                        <a:buSzTx/>
                        <a:buFontTx/>
                        <a:buNone/>
                        <a:tabLst/>
                        <a:defRPr/>
                      </a:pPr>
                      <a:r>
                        <a:rPr kumimoji="1" lang="ja-JP" altLang="en-US" sz="1200" dirty="0">
                          <a:solidFill>
                            <a:srgbClr val="AA00AA"/>
                          </a:solidFill>
                          <a:latin typeface="HGP創英角ｺﾞｼｯｸUB" panose="020B0900000000000000" pitchFamily="50" charset="-128"/>
                          <a:ea typeface="HGP創英角ｺﾞｼｯｸUB" panose="020B0900000000000000" pitchFamily="50" charset="-128"/>
                        </a:rPr>
                        <a:t>・</a:t>
                      </a:r>
                      <a:r>
                        <a:rPr kumimoji="1" lang="en-US" altLang="ja-JP" sz="1200" dirty="0">
                          <a:solidFill>
                            <a:srgbClr val="AA00AA"/>
                          </a:solidFill>
                          <a:latin typeface="HGP創英角ｺﾞｼｯｸUB" panose="020B0900000000000000" pitchFamily="50" charset="-128"/>
                          <a:ea typeface="HGP創英角ｺﾞｼｯｸUB" panose="020B0900000000000000" pitchFamily="50" charset="-128"/>
                        </a:rPr>
                        <a:t>	</a:t>
                      </a:r>
                      <a:r>
                        <a:rPr kumimoji="1" lang="ja-JP" altLang="en-US" sz="1200" dirty="0">
                          <a:solidFill>
                            <a:srgbClr val="AA00AA"/>
                          </a:solidFill>
                          <a:latin typeface="HGP創英角ｺﾞｼｯｸUB" panose="020B0900000000000000" pitchFamily="50" charset="-128"/>
                          <a:ea typeface="HGP創英角ｺﾞｼｯｸUB" panose="020B0900000000000000" pitchFamily="50" charset="-128"/>
                        </a:rPr>
                        <a:t>全員が速やかに避難</a:t>
                      </a:r>
                      <a:r>
                        <a:rPr kumimoji="1" lang="en-US" altLang="ja-JP" sz="1200" dirty="0">
                          <a:solidFill>
                            <a:srgbClr val="AA00AA"/>
                          </a:solidFill>
                          <a:latin typeface="HGP創英角ｺﾞｼｯｸUB" panose="020B0900000000000000" pitchFamily="50" charset="-128"/>
                          <a:ea typeface="HGP創英角ｺﾞｼｯｸUB" panose="020B0900000000000000" pitchFamily="50" charset="-128"/>
                        </a:rPr>
                        <a:t/>
                      </a:r>
                      <a:br>
                        <a:rPr kumimoji="1" lang="en-US" altLang="ja-JP" sz="1200" dirty="0">
                          <a:solidFill>
                            <a:srgbClr val="AA00AA"/>
                          </a:solidFill>
                          <a:latin typeface="HGP創英角ｺﾞｼｯｸUB" panose="020B0900000000000000" pitchFamily="50" charset="-128"/>
                          <a:ea typeface="HGP創英角ｺﾞｼｯｸUB" panose="020B0900000000000000" pitchFamily="50" charset="-128"/>
                        </a:rPr>
                      </a:br>
                      <a:r>
                        <a:rPr kumimoji="1" lang="ja-JP" altLang="en-US" sz="1050" dirty="0">
                          <a:solidFill>
                            <a:srgbClr val="AA00AA"/>
                          </a:solidFill>
                          <a:latin typeface="HGP創英角ｺﾞｼｯｸUB" panose="020B0900000000000000" pitchFamily="50" charset="-128"/>
                          <a:ea typeface="HGP創英角ｺﾞｼｯｸUB" panose="020B0900000000000000" pitchFamily="50" charset="-128"/>
                        </a:rPr>
                        <a:t>（身を守る行動）</a:t>
                      </a:r>
                      <a:r>
                        <a:rPr kumimoji="1" lang="ja-JP" altLang="en-US" sz="1200" dirty="0">
                          <a:solidFill>
                            <a:srgbClr val="AA00AA"/>
                          </a:solidFill>
                          <a:latin typeface="HGP創英角ｺﾞｼｯｸUB" panose="020B0900000000000000" pitchFamily="50" charset="-128"/>
                          <a:ea typeface="HGP創英角ｺﾞｼｯｸUB" panose="020B0900000000000000" pitchFamily="50" charset="-128"/>
                        </a:rPr>
                        <a:t>を</a:t>
                      </a:r>
                      <a:r>
                        <a:rPr kumimoji="1" lang="ja-JP" altLang="en-US" sz="600" dirty="0">
                          <a:solidFill>
                            <a:srgbClr val="AA00AA"/>
                          </a:solidFill>
                          <a:latin typeface="HGP創英角ｺﾞｼｯｸUB" panose="020B0900000000000000" pitchFamily="50" charset="-128"/>
                          <a:ea typeface="HGP創英角ｺﾞｼｯｸUB" panose="020B0900000000000000" pitchFamily="50" charset="-128"/>
                        </a:rPr>
                        <a:t> </a:t>
                      </a:r>
                      <a:r>
                        <a:rPr kumimoji="1" lang="ja-JP" altLang="en-US" sz="1200" dirty="0">
                          <a:solidFill>
                            <a:schemeClr val="bg1"/>
                          </a:solidFill>
                          <a:latin typeface="HGP創英角ｺﾞｼｯｸUB" panose="020B0900000000000000" pitchFamily="50" charset="-128"/>
                          <a:ea typeface="HGP創英角ｺﾞｼｯｸUB" panose="020B0900000000000000" pitchFamily="50" charset="-128"/>
                        </a:rPr>
                        <a:t>開始する</a:t>
                      </a:r>
                    </a:p>
                  </a:txBody>
                  <a:tcPr marL="72000" marR="36000" marT="0" marB="0" anchor="ctr">
                    <a:lnL w="19050" cap="flat" cmpd="sng" algn="ctr">
                      <a:noFill/>
                      <a:prstDash val="solid"/>
                      <a:round/>
                      <a:headEnd type="none" w="med" len="med"/>
                      <a:tailEnd type="none" w="med" len="med"/>
                    </a:lnL>
                    <a:lnR w="19050" cap="flat" cmpd="sng" algn="ctr">
                      <a:solidFill>
                        <a:sysClr val="windowText" lastClr="000000"/>
                      </a:solidFill>
                      <a:prstDash val="dash"/>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r>
                        <a:rPr kumimoji="1" lang="ja-JP" altLang="en-US" sz="1000" dirty="0"/>
                        <a:t>・円山川水位　</a:t>
                      </a:r>
                      <a:r>
                        <a:rPr kumimoji="1" lang="en-US" altLang="ja-JP" sz="1000" dirty="0"/>
                        <a:t>6.20m</a:t>
                      </a:r>
                      <a:r>
                        <a:rPr kumimoji="1" lang="en-US" altLang="ja-JP" sz="1000" baseline="30000" dirty="0"/>
                        <a:t>※2</a:t>
                      </a:r>
                      <a:endParaRPr kumimoji="1" lang="en-US" altLang="ja-JP" sz="1000" dirty="0"/>
                    </a:p>
                    <a:p>
                      <a:r>
                        <a:rPr kumimoji="1" lang="ja-JP" altLang="en-US" sz="1000" dirty="0"/>
                        <a:t>・土砂災害警戒情報発表</a:t>
                      </a:r>
                    </a:p>
                  </a:txBody>
                  <a:tcPr marT="0" marB="0" anchor="ctr">
                    <a:lnL w="19050" cap="flat" cmpd="sng" algn="ctr">
                      <a:solidFill>
                        <a:sysClr val="windowText" lastClr="000000"/>
                      </a:solidFill>
                      <a:prstDash val="dash"/>
                      <a:round/>
                      <a:headEnd type="none" w="med" len="med"/>
                      <a:tailEnd type="none" w="med" len="med"/>
                    </a:lnL>
                    <a:lnR w="19050" cap="flat" cmpd="sng" algn="ctr">
                      <a:noFill/>
                      <a:prstDash val="dash"/>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6650642"/>
                  </a:ext>
                </a:extLst>
              </a:tr>
              <a:tr h="594229">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00" normalizeH="0" baseline="0" noProof="0" dirty="0">
                          <a:ln w="6350">
                            <a:solidFill>
                              <a:schemeClr val="tx1"/>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避難準備・高齢者等</a:t>
                      </a:r>
                      <a:endParaRPr kumimoji="1" lang="en-US" altLang="ja-JP" sz="1100" b="0" i="0" u="none" strike="noStrike" kern="1200" cap="none" spc="-100" normalizeH="0" baseline="0" noProof="0" dirty="0">
                        <a:ln w="6350">
                          <a:solidFill>
                            <a:schemeClr val="tx1"/>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100" normalizeH="0" baseline="0" noProof="0" dirty="0">
                          <a:ln w="6350">
                            <a:solidFill>
                              <a:schemeClr val="tx1"/>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避難開始</a:t>
                      </a:r>
                      <a:endParaRPr kumimoji="1" lang="ja-JP" altLang="en-US" sz="1200" b="0" spc="-100" baseline="0" dirty="0">
                        <a:ln w="6350">
                          <a:solidFill>
                            <a:schemeClr val="tx1"/>
                          </a:solidFill>
                        </a:ln>
                        <a:effectLst/>
                        <a:latin typeface="HGP創英角ｺﾞｼｯｸUB" panose="020B0900000000000000" pitchFamily="50" charset="-128"/>
                        <a:ea typeface="HGP創英角ｺﾞｼｯｸUB" panose="020B0900000000000000" pitchFamily="50" charset="-128"/>
                      </a:endParaRPr>
                    </a:p>
                  </a:txBody>
                  <a:tcPr marL="0" marR="0"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dash"/>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2800"/>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ctr"/>
                      <a:r>
                        <a:rPr kumimoji="1" lang="ja-JP" altLang="en-US" sz="2000" b="1" i="0" u="none" strike="noStrike" kern="1200" cap="none" spc="-100" normalizeH="0" baseline="0" dirty="0">
                          <a:ln>
                            <a:solidFill>
                              <a:schemeClr val="tx1"/>
                            </a:solid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３</a:t>
                      </a:r>
                    </a:p>
                  </a:txBody>
                  <a:tcPr marL="0" marR="0" marT="0" marB="0" anchor="ctr">
                    <a:lnL w="19050" cap="flat" cmpd="sng" algn="ctr">
                      <a:solidFill>
                        <a:sysClr val="window" lastClr="FFFFFF"/>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F2800"/>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85725" indent="-85725" defTabSz="914400">
                        <a:lnSpc>
                          <a:spcPct val="90000"/>
                        </a:lnSpc>
                        <a:spcBef>
                          <a:spcPts val="300"/>
                        </a:spcBef>
                      </a:pP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高齢者など、避難に時間を要する</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
                      </a:r>
                      <a:b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b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人は避難を開始</a:t>
                      </a:r>
                      <a:endPar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endParaRPr>
                    </a:p>
                    <a:p>
                      <a:pPr marL="85725" indent="-85725" defTabSz="914400">
                        <a:lnSpc>
                          <a:spcPct val="90000"/>
                        </a:lnSpc>
                        <a:spcBef>
                          <a:spcPts val="300"/>
                        </a:spcBef>
                      </a:pP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a:t>
                      </a:r>
                      <a:r>
                        <a:rPr kumimoji="1" lang="en-US" altLang="ja-JP" sz="1200" dirty="0">
                          <a:solidFill>
                            <a:srgbClr val="FF0000"/>
                          </a:solidFill>
                          <a:latin typeface="HGP創英角ｺﾞｼｯｸUB" panose="020B0900000000000000" pitchFamily="50" charset="-128"/>
                          <a:ea typeface="HGP創英角ｺﾞｼｯｸUB" panose="020B0900000000000000" pitchFamily="50" charset="-128"/>
                        </a:rPr>
                        <a:t>	</a:t>
                      </a:r>
                      <a:r>
                        <a:rPr kumimoji="1" lang="ja-JP" altLang="en-US" sz="1200" dirty="0">
                          <a:solidFill>
                            <a:srgbClr val="FF0000"/>
                          </a:solidFill>
                          <a:latin typeface="HGP創英角ｺﾞｼｯｸUB" panose="020B0900000000000000" pitchFamily="50" charset="-128"/>
                          <a:ea typeface="HGP創英角ｺﾞｼｯｸUB" panose="020B0900000000000000" pitchFamily="50" charset="-128"/>
                        </a:rPr>
                        <a:t>他の方は避難の準備を始める</a:t>
                      </a:r>
                    </a:p>
                  </a:txBody>
                  <a:tcPr marL="72000" marR="36000" marT="0" marB="0" anchor="ctr">
                    <a:lnL w="19050" cap="flat" cmpd="sng" algn="ctr">
                      <a:noFill/>
                      <a:prstDash val="solid"/>
                      <a:round/>
                      <a:headEnd type="none" w="med" len="med"/>
                      <a:tailEnd type="none" w="med" len="med"/>
                    </a:lnL>
                    <a:lnR w="19050" cap="flat" cmpd="sng" algn="ctr">
                      <a:solidFill>
                        <a:sysClr val="windowText" lastClr="000000"/>
                      </a:solidFill>
                      <a:prstDash val="dash"/>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r>
                        <a:rPr kumimoji="1" lang="ja-JP" altLang="en-US" sz="1000" dirty="0"/>
                        <a:t>・円山川水位　</a:t>
                      </a:r>
                      <a:r>
                        <a:rPr kumimoji="1" lang="en-US" altLang="ja-JP" sz="1000" dirty="0"/>
                        <a:t>4.50m</a:t>
                      </a:r>
                      <a:r>
                        <a:rPr kumimoji="1" lang="en-US" altLang="ja-JP" sz="1000" baseline="30000" dirty="0"/>
                        <a:t>※2</a:t>
                      </a:r>
                      <a:endParaRPr kumimoji="1" lang="ja-JP" altLang="en-US" sz="1000" dirty="0"/>
                    </a:p>
                    <a:p>
                      <a:r>
                        <a:rPr kumimoji="1" lang="ja-JP" altLang="en-US" sz="1000" dirty="0"/>
                        <a:t>・土砂災害警戒情報発表</a:t>
                      </a:r>
                    </a:p>
                  </a:txBody>
                  <a:tcPr marT="0" marB="0" anchor="ctr">
                    <a:lnL w="19050" cap="flat" cmpd="sng" algn="ctr">
                      <a:solidFill>
                        <a:sysClr val="windowText" lastClr="000000"/>
                      </a:solidFill>
                      <a:prstDash val="dash"/>
                      <a:round/>
                      <a:headEnd type="none" w="med" len="med"/>
                      <a:tailEnd type="none" w="med" len="med"/>
                    </a:lnL>
                    <a:lnR w="19050" cap="flat" cmpd="sng" algn="ctr">
                      <a:noFill/>
                      <a:prstDash val="dash"/>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9951286"/>
                  </a:ext>
                </a:extLst>
              </a:tr>
              <a:tr h="310053">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spc="-100" baseline="0" dirty="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1200" spc="-100" baseline="0" dirty="0">
                          <a:solidFill>
                            <a:prstClr val="black"/>
                          </a:solidFill>
                          <a:latin typeface="HGP創英角ｺﾞｼｯｸUB" panose="020B0900000000000000" pitchFamily="50" charset="-128"/>
                          <a:ea typeface="HGP創英角ｺﾞｼｯｸUB" panose="020B0900000000000000" pitchFamily="50" charset="-128"/>
                        </a:rPr>
                        <a:t>気象庁</a:t>
                      </a:r>
                      <a:r>
                        <a:rPr kumimoji="1" lang="en-US" altLang="ja-JP" sz="1200" spc="-100" baseline="0" dirty="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1200" spc="-100" baseline="0" dirty="0">
                          <a:solidFill>
                            <a:prstClr val="black"/>
                          </a:solidFill>
                          <a:latin typeface="HGP創英角ｺﾞｼｯｸUB" panose="020B0900000000000000" pitchFamily="50" charset="-128"/>
                          <a:ea typeface="HGP創英角ｺﾞｼｯｸUB" panose="020B0900000000000000" pitchFamily="50" charset="-128"/>
                        </a:rPr>
                        <a:t>注意報</a:t>
                      </a:r>
                    </a:p>
                  </a:txBody>
                  <a:tcPr marL="0" marR="0"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dash"/>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E700"/>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ctr"/>
                      <a:r>
                        <a:rPr kumimoji="1" lang="ja-JP" altLang="en-US" sz="2000" b="1" dirty="0">
                          <a:ln>
                            <a:solidFill>
                              <a:schemeClr val="bg1"/>
                            </a:solidFill>
                          </a:ln>
                          <a:effectLst/>
                          <a:latin typeface="HGP創英角ｺﾞｼｯｸUB" panose="020B0900000000000000" pitchFamily="50" charset="-128"/>
                          <a:ea typeface="HGP創英角ｺﾞｼｯｸUB" panose="020B0900000000000000" pitchFamily="50" charset="-128"/>
                        </a:rPr>
                        <a:t>２</a:t>
                      </a:r>
                    </a:p>
                  </a:txBody>
                  <a:tcPr marL="0" marR="0" marT="0" marB="0" anchor="ctr">
                    <a:lnL w="19050" cap="flat" cmpd="sng" algn="ctr">
                      <a:solidFill>
                        <a:sysClr val="window" lastClr="FFFFFF"/>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F2E700"/>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1" lang="ja-JP" altLang="en-US" sz="1100" dirty="0">
                          <a:solidFill>
                            <a:prstClr val="black"/>
                          </a:solidFill>
                          <a:ea typeface="ＭＳ Ｐゴシック" panose="020B0600070205080204" pitchFamily="50" charset="-128"/>
                        </a:rPr>
                        <a:t>・防災マップ等でとるべき避難を確認</a:t>
                      </a:r>
                      <a:endParaRPr kumimoji="1" lang="ja-JP" altLang="en-US" sz="1100" dirty="0"/>
                    </a:p>
                  </a:txBody>
                  <a:tcPr marL="72000" marR="36000" marT="0" marB="0" anchor="ctr">
                    <a:lnL w="19050" cap="flat" cmpd="sng" algn="ctr">
                      <a:noFill/>
                      <a:prstDash val="solid"/>
                      <a:round/>
                      <a:headEnd type="none" w="med" len="med"/>
                      <a:tailEnd type="none" w="med" len="med"/>
                    </a:lnL>
                    <a:lnR w="19050" cap="flat" cmpd="sng" algn="ctr">
                      <a:solidFill>
                        <a:sysClr val="windowText" lastClr="000000"/>
                      </a:solidFill>
                      <a:prstDash val="dash"/>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endParaRPr kumimoji="1" lang="ja-JP" altLang="en-US" sz="1000" dirty="0"/>
                    </a:p>
                  </a:txBody>
                  <a:tcPr marT="0" marB="0">
                    <a:lnL w="19050" cap="flat" cmpd="sng" algn="ctr">
                      <a:solidFill>
                        <a:sysClr val="windowText" lastClr="000000"/>
                      </a:solidFill>
                      <a:prstDash val="dash"/>
                      <a:round/>
                      <a:headEnd type="none" w="med" len="med"/>
                      <a:tailEnd type="none" w="med" len="med"/>
                    </a:lnL>
                    <a:lnR w="19050" cap="flat" cmpd="sng" algn="ctr">
                      <a:noFill/>
                      <a:prstDash val="dash"/>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no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68407793"/>
                  </a:ext>
                </a:extLst>
              </a:tr>
              <a:tr h="310053">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en-US" altLang="ja-JP" sz="1200" dirty="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1200" dirty="0">
                          <a:solidFill>
                            <a:prstClr val="black"/>
                          </a:solidFill>
                          <a:latin typeface="HGP創英角ｺﾞｼｯｸUB" panose="020B0900000000000000" pitchFamily="50" charset="-128"/>
                          <a:ea typeface="HGP創英角ｺﾞｼｯｸUB" panose="020B0900000000000000" pitchFamily="50" charset="-128"/>
                        </a:rPr>
                        <a:t>気象庁</a:t>
                      </a:r>
                      <a:r>
                        <a:rPr kumimoji="1" lang="en-US" altLang="ja-JP" sz="1200" dirty="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1200" dirty="0">
                          <a:solidFill>
                            <a:prstClr val="black"/>
                          </a:solidFill>
                          <a:latin typeface="HGP創英角ｺﾞｼｯｸUB" panose="020B0900000000000000" pitchFamily="50" charset="-128"/>
                          <a:ea typeface="HGP創英角ｺﾞｼｯｸUB" panose="020B0900000000000000" pitchFamily="50" charset="-128"/>
                        </a:rPr>
                        <a:t>早期注意情報</a:t>
                      </a:r>
                      <a:endParaRPr kumimoji="1" lang="ja-JP" altLang="en-US" sz="1100" dirty="0">
                        <a:latin typeface="HGP創英角ｺﾞｼｯｸUB" panose="020B0900000000000000" pitchFamily="50" charset="-128"/>
                        <a:ea typeface="HGP創英角ｺﾞｼｯｸUB" panose="020B0900000000000000" pitchFamily="50" charset="-128"/>
                      </a:endParaRPr>
                    </a:p>
                  </a:txBody>
                  <a:tcPr marL="0" marR="0" marT="0" marB="0" anchor="ctr">
                    <a:lnL w="19050" cap="flat" cmpd="sng" algn="ctr">
                      <a:solidFill>
                        <a:sysClr val="window" lastClr="FFFFFF"/>
                      </a:solidFill>
                      <a:prstDash val="solid"/>
                      <a:round/>
                      <a:headEnd type="none" w="med" len="med"/>
                      <a:tailEnd type="none" w="med" len="med"/>
                    </a:lnL>
                    <a:lnR w="19050" cap="flat" cmpd="sng" algn="ctr">
                      <a:solidFill>
                        <a:sysClr val="window" lastClr="FFFFFF"/>
                      </a:solidFill>
                      <a:prstDash val="dash"/>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8C8C8"/>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ctr"/>
                      <a:r>
                        <a:rPr kumimoji="1" lang="ja-JP" altLang="en-US" sz="2000" dirty="0">
                          <a:ln>
                            <a:solidFill>
                              <a:schemeClr val="bg1"/>
                            </a:solidFill>
                          </a:ln>
                          <a:latin typeface="HGP創英角ｺﾞｼｯｸUB" panose="020B0900000000000000" pitchFamily="50" charset="-128"/>
                          <a:ea typeface="HGP創英角ｺﾞｼｯｸUB" panose="020B0900000000000000" pitchFamily="50" charset="-128"/>
                        </a:rPr>
                        <a:t>１</a:t>
                      </a:r>
                    </a:p>
                  </a:txBody>
                  <a:tcPr marL="0" marR="0" marT="0" marB="0" anchor="ctr">
                    <a:lnL w="19050" cap="flat" cmpd="sng" algn="ctr">
                      <a:solidFill>
                        <a:sysClr val="window" lastClr="FFFFFF"/>
                      </a:solidFill>
                      <a:prstDash val="dash"/>
                      <a:round/>
                      <a:headEnd type="none" w="med" len="med"/>
                      <a:tailEnd type="none" w="med" len="med"/>
                    </a:lnL>
                    <a:lnR w="19050" cap="flat" cmpd="sng" algn="ctr">
                      <a:noFill/>
                      <a:prstDash val="solid"/>
                      <a:round/>
                      <a:headEnd type="none" w="med" len="med"/>
                      <a:tailEnd type="none" w="med" len="med"/>
                    </a:lnR>
                    <a:lnT w="19050" cap="flat" cmpd="sng" algn="ctr">
                      <a:solidFill>
                        <a:sysClr val="window" lastClr="FFFFFF"/>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8C8C8"/>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marL="0" marR="0" lvl="0" indent="0" algn="l" defTabSz="685800" rtl="0" eaLnBrk="1" fontAlgn="auto" latinLnBrk="0" hangingPunct="1">
                        <a:lnSpc>
                          <a:spcPct val="100000"/>
                        </a:lnSpc>
                        <a:spcBef>
                          <a:spcPts val="300"/>
                        </a:spcBef>
                        <a:spcAft>
                          <a:spcPts val="0"/>
                        </a:spcAft>
                        <a:buClrTx/>
                        <a:buSzTx/>
                        <a:buFontTx/>
                        <a:buNone/>
                        <a:tabLst/>
                        <a:defRPr/>
                      </a:pPr>
                      <a:r>
                        <a:rPr kumimoji="1" lang="ja-JP" altLang="en-US" sz="1100" dirty="0">
                          <a:solidFill>
                            <a:prstClr val="black"/>
                          </a:solidFill>
                          <a:ea typeface="ＭＳ Ｐゴシック" panose="020B0600070205080204" pitchFamily="50" charset="-128"/>
                        </a:rPr>
                        <a:t>・災害への心構えを高める</a:t>
                      </a:r>
                      <a:endParaRPr kumimoji="1" lang="ja-JP" altLang="en-US" sz="1100" dirty="0"/>
                    </a:p>
                  </a:txBody>
                  <a:tcPr marL="72000" marR="36000" marT="0" marB="0" anchor="ctr">
                    <a:lnL w="19050" cap="flat" cmpd="sng" algn="ctr">
                      <a:noFill/>
                      <a:prstDash val="solid"/>
                      <a:round/>
                      <a:headEnd type="none" w="med" len="med"/>
                      <a:tailEnd type="none" w="med" len="med"/>
                    </a:lnL>
                    <a:lnR w="19050" cap="flat" cmpd="sng" algn="ctr">
                      <a:solidFill>
                        <a:sysClr val="windowText" lastClr="000000"/>
                      </a:solidFill>
                      <a:prstDash val="dash"/>
                      <a:round/>
                      <a:headEnd type="none" w="med" len="med"/>
                      <a:tailEnd type="none" w="med" len="med"/>
                    </a:lnR>
                    <a:lnT w="19050" cap="flat" cmpd="sng" algn="ctr">
                      <a:solidFill>
                        <a:sysClr val="windowText" lastClr="000000"/>
                      </a:solidFill>
                      <a:prstDash val="solid"/>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endParaRPr kumimoji="1" lang="ja-JP" altLang="en-US" sz="1000" dirty="0"/>
                    </a:p>
                  </a:txBody>
                  <a:tcPr marT="0" marB="0">
                    <a:lnL w="19050" cap="flat" cmpd="sng" algn="ctr">
                      <a:solidFill>
                        <a:sysClr val="windowText" lastClr="000000"/>
                      </a:solidFill>
                      <a:prstDash val="dash"/>
                      <a:round/>
                      <a:headEnd type="none" w="med" len="med"/>
                      <a:tailEnd type="none" w="med" len="med"/>
                    </a:lnL>
                    <a:lnR w="19050" cap="flat" cmpd="sng" algn="ctr">
                      <a:noFill/>
                      <a:prstDash val="dash"/>
                      <a:round/>
                      <a:headEnd type="none" w="med" len="med"/>
                      <a:tailEnd type="none" w="med" len="med"/>
                    </a:lnR>
                    <a:lnT w="19050" cap="flat" cmpd="sng" algn="ctr">
                      <a:noFill/>
                      <a:prstDash val="dash"/>
                      <a:round/>
                      <a:headEnd type="none" w="med" len="med"/>
                      <a:tailEnd type="none" w="med" len="med"/>
                    </a:lnT>
                    <a:lnB w="190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8545884"/>
                  </a:ext>
                </a:extLst>
              </a:tr>
            </a:tbl>
          </a:graphicData>
        </a:graphic>
      </p:graphicFrame>
      <p:sp>
        <p:nvSpPr>
          <p:cNvPr id="106" name="テキスト ボックス 105">
            <a:extLst>
              <a:ext uri="{FF2B5EF4-FFF2-40B4-BE49-F238E27FC236}">
                <a16:creationId xmlns:a16="http://schemas.microsoft.com/office/drawing/2014/main" id="{C9570804-27C2-47BA-B08B-3DD6BAB3BA61}"/>
              </a:ext>
            </a:extLst>
          </p:cNvPr>
          <p:cNvSpPr txBox="1"/>
          <p:nvPr/>
        </p:nvSpPr>
        <p:spPr>
          <a:xfrm>
            <a:off x="9690151" y="2142077"/>
            <a:ext cx="192361" cy="307777"/>
          </a:xfrm>
          <a:prstGeom prst="rect">
            <a:avLst/>
          </a:prstGeom>
          <a:noFill/>
        </p:spPr>
        <p:txBody>
          <a:bodyPr wrap="none" lIns="0" tIns="0" rIns="0" bIns="0" rtlCol="0">
            <a:spAutoFit/>
          </a:bodyPr>
          <a:lstStyle/>
          <a:p>
            <a:pPr algn="ctr" defTabSz="914400"/>
            <a:r>
              <a:rPr kumimoji="1" lang="ja-JP" altLang="en-US" sz="2000" b="1" dirty="0">
                <a:ln>
                  <a:solidFill>
                    <a:schemeClr val="tx1"/>
                  </a:solidFill>
                </a:ln>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rPr>
              <a:t>４</a:t>
            </a:r>
            <a:endParaRPr kumimoji="1" lang="en-US" altLang="ja-JP" sz="2000" b="1" dirty="0">
              <a:ln>
                <a:solidFill>
                  <a:schemeClr val="tx1"/>
                </a:solidFill>
              </a:ln>
              <a:solidFill>
                <a:srgbClr val="FFFFFF"/>
              </a:solidFill>
              <a:effectLst/>
              <a:latin typeface="HGP創英角ｺﾞｼｯｸUB" panose="020B0900000000000000" pitchFamily="50" charset="-128"/>
              <a:ea typeface="HGP創英角ｺﾞｼｯｸUB" panose="020B0900000000000000" pitchFamily="50" charset="-128"/>
              <a:cs typeface="Arial" panose="020B0604020202020204" pitchFamily="34" charset="0"/>
            </a:endParaRPr>
          </a:p>
        </p:txBody>
      </p:sp>
      <p:sp>
        <p:nvSpPr>
          <p:cNvPr id="107" name="テキスト ボックス 106">
            <a:extLst>
              <a:ext uri="{FF2B5EF4-FFF2-40B4-BE49-F238E27FC236}">
                <a16:creationId xmlns:a16="http://schemas.microsoft.com/office/drawing/2014/main" id="{5CC289C7-6254-4DB8-8809-F4A85DF6B21F}"/>
              </a:ext>
            </a:extLst>
          </p:cNvPr>
          <p:cNvSpPr txBox="1"/>
          <p:nvPr/>
        </p:nvSpPr>
        <p:spPr>
          <a:xfrm>
            <a:off x="12473792" y="3399438"/>
            <a:ext cx="1530467" cy="576000"/>
          </a:xfrm>
          <a:prstGeom prst="rect">
            <a:avLst/>
          </a:prstGeom>
          <a:solidFill>
            <a:sysClr val="window" lastClr="FFFFFF">
              <a:lumMod val="85000"/>
            </a:sysClr>
          </a:solidFill>
        </p:spPr>
        <p:txBody>
          <a:bodyPr wrap="square" lIns="36000" tIns="36000" rIns="36000" bIns="36000" rtlCol="0" anchor="ctr" anchorCtr="0">
            <a:spAutoFit/>
          </a:bodyPr>
          <a:lstStyle/>
          <a:p>
            <a:pPr marL="0" marR="0" lvl="0" indent="0" algn="just" defTabSz="914400" eaLnBrk="1" fontAlgn="auto" latinLnBrk="0" hangingPunct="1">
              <a:lnSpc>
                <a:spcPts val="1000"/>
              </a:lnSpc>
              <a:spcBef>
                <a:spcPts val="30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t>※1</a:t>
            </a:r>
            <a:r>
              <a:rPr kumimoji="1" lang="ja-JP" altLang="en-US"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t>　災害時の状況により、</a:t>
            </a:r>
            <a:r>
              <a:rPr kumimoji="1" lang="en-US" altLang="ja-JP"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t/>
            </a:r>
            <a:br>
              <a:rPr kumimoji="1" lang="en-US" altLang="ja-JP"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br>
            <a:r>
              <a:rPr kumimoji="1" lang="ja-JP" altLang="en-US"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t>　　必ずしも警戒レベルの順に</a:t>
            </a:r>
            <a:r>
              <a:rPr kumimoji="1" lang="en-US" altLang="ja-JP"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t/>
            </a:r>
            <a:br>
              <a:rPr kumimoji="1" lang="en-US" altLang="ja-JP"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br>
            <a:r>
              <a:rPr kumimoji="1" lang="ja-JP" altLang="en-US"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t>　　発表されるとは限りません。</a:t>
            </a:r>
            <a:endParaRPr kumimoji="1" lang="en-US" altLang="ja-JP"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endParaRPr>
          </a:p>
          <a:p>
            <a:pPr marL="266700" marR="0" lvl="0" indent="-266700" algn="just" defTabSz="914400" eaLnBrk="1" fontAlgn="auto" latinLnBrk="0" hangingPunct="1">
              <a:lnSpc>
                <a:spcPts val="1000"/>
              </a:lnSpc>
              <a:spcBef>
                <a:spcPts val="30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t>※2	</a:t>
            </a:r>
            <a:r>
              <a:rPr kumimoji="1" lang="ja-JP" altLang="en-US"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rPr>
              <a:t>立野地点の水位</a:t>
            </a:r>
            <a:endParaRPr kumimoji="1" lang="en-US" altLang="ja-JP" sz="900" b="0" i="0" u="none" strike="noStrike" kern="0" cap="none" spc="0" normalizeH="0" baseline="0" noProof="0" dirty="0">
              <a:ln>
                <a:noFill/>
              </a:ln>
              <a:solidFill>
                <a:prstClr val="black"/>
              </a:solidFill>
              <a:effectLst/>
              <a:uLnTx/>
              <a:uFillTx/>
              <a:latin typeface="Arial"/>
              <a:ea typeface="ＭＳ Ｐゴシック" panose="020B0600070205080204" pitchFamily="50" charset="-128"/>
            </a:endParaRPr>
          </a:p>
        </p:txBody>
      </p:sp>
      <p:sp>
        <p:nvSpPr>
          <p:cNvPr id="108" name="テキスト ボックス 107">
            <a:extLst>
              <a:ext uri="{FF2B5EF4-FFF2-40B4-BE49-F238E27FC236}">
                <a16:creationId xmlns:a16="http://schemas.microsoft.com/office/drawing/2014/main" id="{D69F7F50-0632-4703-B2B1-B26ABB497D9D}"/>
              </a:ext>
            </a:extLst>
          </p:cNvPr>
          <p:cNvSpPr txBox="1"/>
          <p:nvPr/>
        </p:nvSpPr>
        <p:spPr>
          <a:xfrm>
            <a:off x="10485060" y="4760260"/>
            <a:ext cx="1764000" cy="264872"/>
          </a:xfrm>
          <a:prstGeom prst="rect">
            <a:avLst/>
          </a:prstGeom>
          <a:solidFill>
            <a:schemeClr val="bg1"/>
          </a:solidFill>
          <a:ln>
            <a:solidFill>
              <a:sysClr val="windowText" lastClr="000000"/>
            </a:solidFill>
          </a:ln>
        </p:spPr>
        <p:txBody>
          <a:bodyPr wrap="square" lIns="36000" tIns="18000" rIns="36000" bIns="18000" rtlCol="0" anchor="ctr" anchorCtr="0">
            <a:noAutofit/>
          </a:bodyPr>
          <a:lstStyle/>
          <a:p>
            <a:pPr marL="0" marR="0" lvl="0" indent="0" algn="dist" defTabSz="914400" eaLnBrk="1" fontAlgn="auto" latinLnBrk="0" hangingPunct="1">
              <a:lnSpc>
                <a:spcPct val="120000"/>
              </a:lnSpc>
              <a:spcBef>
                <a:spcPts val="0"/>
              </a:spcBef>
              <a:spcAft>
                <a:spcPts val="600"/>
              </a:spcAft>
              <a:buClrTx/>
              <a:buSzTx/>
              <a:buFontTx/>
              <a:buNone/>
              <a:tabLst/>
              <a:defRPr/>
            </a:pPr>
            <a:r>
              <a:rPr kumimoji="1" lang="ja-JP" altLang="en-US" sz="1200" b="0" i="0" u="none" strike="noStrike" kern="0" cap="none" spc="-10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パソコン・スマートフォン</a:t>
            </a:r>
            <a:r>
              <a:rPr kumimoji="1" lang="ja-JP" altLang="en-US" sz="1050" b="0" i="0" u="none" strike="noStrike" kern="0" cap="none" spc="-10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で</a:t>
            </a:r>
            <a:r>
              <a:rPr kumimoji="1" lang="ja-JP" altLang="en-US" sz="1200" b="0" i="0" u="none" strike="noStrike" kern="0" cap="none" spc="-10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確認</a:t>
            </a:r>
          </a:p>
        </p:txBody>
      </p:sp>
      <p:sp>
        <p:nvSpPr>
          <p:cNvPr id="109" name="テキスト ボックス 108">
            <a:extLst>
              <a:ext uri="{FF2B5EF4-FFF2-40B4-BE49-F238E27FC236}">
                <a16:creationId xmlns:a16="http://schemas.microsoft.com/office/drawing/2014/main" id="{A2339AE1-A411-4AFA-8F7D-50738260BD56}"/>
              </a:ext>
            </a:extLst>
          </p:cNvPr>
          <p:cNvSpPr txBox="1"/>
          <p:nvPr/>
        </p:nvSpPr>
        <p:spPr>
          <a:xfrm>
            <a:off x="7898458" y="4764552"/>
            <a:ext cx="1070339" cy="260580"/>
          </a:xfrm>
          <a:prstGeom prst="rect">
            <a:avLst/>
          </a:prstGeom>
          <a:solidFill>
            <a:schemeClr val="bg1"/>
          </a:solidFill>
          <a:ln>
            <a:solidFill>
              <a:sysClr val="windowText" lastClr="000000"/>
            </a:solidFill>
          </a:ln>
        </p:spPr>
        <p:txBody>
          <a:bodyPr wrap="none" lIns="72000" tIns="18000" rIns="72000" bIns="18000" rtlCol="0" anchor="ctr" anchorCtr="0">
            <a:spAutoFit/>
          </a:bodyPr>
          <a:lstStyle/>
          <a:p>
            <a:pPr marL="0" marR="0" lvl="0" indent="0" defTabSz="914400" eaLnBrk="1" fontAlgn="auto" latinLnBrk="0" hangingPunct="1">
              <a:lnSpc>
                <a:spcPct val="120000"/>
              </a:lnSpc>
              <a:spcBef>
                <a:spcPts val="0"/>
              </a:spcBef>
              <a:spcAft>
                <a:spcPts val="60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テレビ</a:t>
            </a:r>
            <a:r>
              <a:rPr kumimoji="1" lang="ja-JP" altLang="en-US" sz="11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で</a:t>
            </a:r>
            <a:r>
              <a:rPr kumimoji="1" lang="ja-JP" altLang="en-US" sz="14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rPr>
              <a:t>確認</a:t>
            </a:r>
            <a:endParaRPr kumimoji="1" lang="en-US" altLang="ja-JP" sz="1400" b="0" i="0" u="none" strike="noStrike" kern="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endParaRPr>
          </a:p>
        </p:txBody>
      </p:sp>
      <p:pic>
        <p:nvPicPr>
          <p:cNvPr id="110" name="図 109">
            <a:extLst>
              <a:ext uri="{FF2B5EF4-FFF2-40B4-BE49-F238E27FC236}">
                <a16:creationId xmlns:a16="http://schemas.microsoft.com/office/drawing/2014/main" id="{855AF8AC-D1D4-43FF-B3F0-2E878BBEB72D}"/>
              </a:ext>
            </a:extLst>
          </p:cNvPr>
          <p:cNvPicPr>
            <a:picLocks noChangeAspect="1"/>
          </p:cNvPicPr>
          <p:nvPr/>
        </p:nvPicPr>
        <p:blipFill>
          <a:blip r:embed="rId7"/>
          <a:stretch>
            <a:fillRect/>
          </a:stretch>
        </p:blipFill>
        <p:spPr>
          <a:xfrm>
            <a:off x="9160535" y="4770892"/>
            <a:ext cx="1134771" cy="710063"/>
          </a:xfrm>
          <a:prstGeom prst="rect">
            <a:avLst/>
          </a:prstGeom>
          <a:effectLst>
            <a:outerShdw blurRad="50800" dist="38100" dir="2700000" algn="tl" rotWithShape="0">
              <a:prstClr val="black">
                <a:alpha val="40000"/>
              </a:prstClr>
            </a:outerShdw>
          </a:effectLst>
        </p:spPr>
      </p:pic>
      <p:sp>
        <p:nvSpPr>
          <p:cNvPr id="111" name="テキスト ボックス 110">
            <a:extLst>
              <a:ext uri="{FF2B5EF4-FFF2-40B4-BE49-F238E27FC236}">
                <a16:creationId xmlns:a16="http://schemas.microsoft.com/office/drawing/2014/main" id="{68223C9B-B72E-4631-92A2-2155FCB1B8EF}"/>
              </a:ext>
            </a:extLst>
          </p:cNvPr>
          <p:cNvSpPr txBox="1"/>
          <p:nvPr/>
        </p:nvSpPr>
        <p:spPr>
          <a:xfrm>
            <a:off x="7940056" y="5089551"/>
            <a:ext cx="1427759" cy="507831"/>
          </a:xfrm>
          <a:prstGeom prst="rect">
            <a:avLst/>
          </a:prstGeom>
          <a:noFill/>
        </p:spPr>
        <p:txBody>
          <a:bodyPr wrap="square" lIns="0" tIns="0" rIns="0" bIns="0" rtlCol="0" anchor="ctr" anchorCtr="0">
            <a:spAutoFit/>
          </a:bodyPr>
          <a:lstStyle/>
          <a:p>
            <a:r>
              <a:rPr kumimoji="1" lang="ja-JP" altLang="en-US" sz="1100" dirty="0">
                <a:solidFill>
                  <a:prstClr val="black"/>
                </a:solidFill>
                <a:latin typeface="ＭＳ Ｐ明朝" panose="02020600040205080304" pitchFamily="18" charset="-128"/>
                <a:ea typeface="ＭＳ Ｐ明朝" panose="02020600040205080304" pitchFamily="18" charset="-128"/>
              </a:rPr>
              <a:t> </a:t>
            </a:r>
            <a:r>
              <a:rPr kumimoji="1" lang="ja-JP" altLang="en-US" sz="1100" i="1" dirty="0">
                <a:solidFill>
                  <a:srgbClr val="FFFFFF"/>
                </a:solidFill>
                <a:latin typeface="ＭＳ Ｐゴシック" panose="020B0600070205080204" pitchFamily="50" charset="-128"/>
                <a:ea typeface="ＭＳ Ｐゴシック" panose="020B0600070205080204" pitchFamily="50" charset="-128"/>
              </a:rPr>
              <a:t>ｄ</a:t>
            </a:r>
            <a:r>
              <a:rPr kumimoji="1" lang="ja-JP" altLang="en-US" sz="1100" dirty="0">
                <a:solidFill>
                  <a:srgbClr val="FFFFFF"/>
                </a:solidFill>
                <a:latin typeface="ＭＳ Ｐゴシック" panose="020B0600070205080204" pitchFamily="50" charset="-128"/>
                <a:ea typeface="ＭＳ Ｐゴシック" panose="020B0600070205080204" pitchFamily="50" charset="-128"/>
              </a:rPr>
              <a:t> </a:t>
            </a:r>
            <a:r>
              <a:rPr kumimoji="1" lang="ja-JP" altLang="en-US" sz="1100" dirty="0">
                <a:solidFill>
                  <a:prstClr val="black"/>
                </a:solidFill>
                <a:latin typeface="ＭＳ Ｐ明朝" panose="02020600040205080304" pitchFamily="18" charset="-128"/>
                <a:ea typeface="ＭＳ Ｐ明朝" panose="02020600040205080304" pitchFamily="18" charset="-128"/>
              </a:rPr>
              <a:t> ボタンを押すと、</a:t>
            </a:r>
            <a:endParaRPr kumimoji="1" lang="en-US" altLang="ja-JP" sz="1100" dirty="0">
              <a:solidFill>
                <a:prstClr val="black"/>
              </a:solidFill>
              <a:latin typeface="ＭＳ Ｐ明朝" panose="02020600040205080304" pitchFamily="18" charset="-128"/>
              <a:ea typeface="ＭＳ Ｐ明朝" panose="02020600040205080304" pitchFamily="18" charset="-128"/>
            </a:endParaRPr>
          </a:p>
          <a:p>
            <a:r>
              <a:rPr kumimoji="1" lang="ja-JP" altLang="en-US" sz="1100" dirty="0">
                <a:solidFill>
                  <a:prstClr val="black"/>
                </a:solidFill>
                <a:latin typeface="ＭＳ Ｐ明朝" panose="02020600040205080304" pitchFamily="18" charset="-128"/>
                <a:ea typeface="ＭＳ Ｐ明朝" panose="02020600040205080304" pitchFamily="18" charset="-128"/>
              </a:rPr>
              <a:t>気象情報や避難</a:t>
            </a:r>
            <a:r>
              <a:rPr kumimoji="1" lang="en-US" altLang="ja-JP" sz="1100" dirty="0">
                <a:solidFill>
                  <a:prstClr val="black"/>
                </a:solidFill>
                <a:latin typeface="ＭＳ Ｐ明朝" panose="02020600040205080304" pitchFamily="18" charset="-128"/>
                <a:ea typeface="ＭＳ Ｐ明朝" panose="02020600040205080304" pitchFamily="18" charset="-128"/>
              </a:rPr>
              <a:t/>
            </a:r>
            <a:br>
              <a:rPr kumimoji="1" lang="en-US" altLang="ja-JP" sz="1100" dirty="0">
                <a:solidFill>
                  <a:prstClr val="black"/>
                </a:solidFill>
                <a:latin typeface="ＭＳ Ｐ明朝" panose="02020600040205080304" pitchFamily="18" charset="-128"/>
                <a:ea typeface="ＭＳ Ｐ明朝" panose="02020600040205080304" pitchFamily="18" charset="-128"/>
              </a:rPr>
            </a:br>
            <a:r>
              <a:rPr kumimoji="1" lang="ja-JP" altLang="en-US" sz="1100" dirty="0">
                <a:solidFill>
                  <a:prstClr val="black"/>
                </a:solidFill>
                <a:latin typeface="ＭＳ Ｐ明朝" panose="02020600040205080304" pitchFamily="18" charset="-128"/>
                <a:ea typeface="ＭＳ Ｐ明朝" panose="02020600040205080304" pitchFamily="18" charset="-128"/>
              </a:rPr>
              <a:t>情報を確認できます。</a:t>
            </a:r>
          </a:p>
        </p:txBody>
      </p:sp>
      <p:sp>
        <p:nvSpPr>
          <p:cNvPr id="112" name="テキスト ボックス 111">
            <a:extLst>
              <a:ext uri="{FF2B5EF4-FFF2-40B4-BE49-F238E27FC236}">
                <a16:creationId xmlns:a16="http://schemas.microsoft.com/office/drawing/2014/main" id="{11562E62-D981-4705-945D-3809EFF4A6DA}"/>
              </a:ext>
            </a:extLst>
          </p:cNvPr>
          <p:cNvSpPr txBox="1"/>
          <p:nvPr/>
        </p:nvSpPr>
        <p:spPr>
          <a:xfrm>
            <a:off x="9164111" y="5507317"/>
            <a:ext cx="1154162" cy="138499"/>
          </a:xfrm>
          <a:prstGeom prst="rect">
            <a:avLst/>
          </a:prstGeom>
          <a:noFill/>
        </p:spPr>
        <p:txBody>
          <a:bodyPr wrap="none" lIns="0" tIns="0" rIns="0" bIns="0" rtlCol="0" anchor="ctr" anchorCtr="0">
            <a:spAutoFit/>
          </a:bodyPr>
          <a:lstStyle/>
          <a:p>
            <a:pPr algn="r"/>
            <a:r>
              <a:rPr kumimoji="1" lang="ja-JP" altLang="en-US" sz="900" dirty="0">
                <a:solidFill>
                  <a:prstClr val="black"/>
                </a:solidFill>
                <a:latin typeface="Arial"/>
                <a:ea typeface="ＭＳ Ｐゴシック"/>
              </a:rPr>
              <a:t>（テレビ画面のイメージ）</a:t>
            </a:r>
          </a:p>
        </p:txBody>
      </p:sp>
      <p:sp>
        <p:nvSpPr>
          <p:cNvPr id="113" name="テキスト ボックス 112">
            <a:extLst>
              <a:ext uri="{FF2B5EF4-FFF2-40B4-BE49-F238E27FC236}">
                <a16:creationId xmlns:a16="http://schemas.microsoft.com/office/drawing/2014/main" id="{C88752A7-FDA8-4F05-ADD2-949B2CD1D7D0}"/>
              </a:ext>
            </a:extLst>
          </p:cNvPr>
          <p:cNvSpPr txBox="1"/>
          <p:nvPr/>
        </p:nvSpPr>
        <p:spPr>
          <a:xfrm>
            <a:off x="10453917" y="5086847"/>
            <a:ext cx="1593831" cy="507831"/>
          </a:xfrm>
          <a:prstGeom prst="rect">
            <a:avLst/>
          </a:prstGeom>
          <a:noFill/>
        </p:spPr>
        <p:txBody>
          <a:bodyPr wrap="square" lIns="0" tIns="0" rIns="0" bIns="0">
            <a:spAutoFit/>
          </a:bodyPr>
          <a:lstStyle/>
          <a:p>
            <a:pPr algn="just"/>
            <a:r>
              <a:rPr kumimoji="1" lang="ja-JP" altLang="en-US" sz="1100" dirty="0">
                <a:solidFill>
                  <a:prstClr val="black"/>
                </a:solidFill>
                <a:latin typeface="ＭＳ Ｐ明朝" panose="02020600040205080304" pitchFamily="18" charset="-128"/>
                <a:ea typeface="ＭＳ Ｐ明朝" panose="02020600040205080304" pitchFamily="18" charset="-128"/>
              </a:rPr>
              <a:t>「川の水位情報」にアクセスすると、川の状況</a:t>
            </a:r>
            <a:r>
              <a:rPr kumimoji="1" lang="en-US" altLang="ja-JP" sz="1100" dirty="0">
                <a:solidFill>
                  <a:prstClr val="black"/>
                </a:solidFill>
                <a:latin typeface="ＭＳ Ｐ明朝" panose="02020600040205080304" pitchFamily="18" charset="-128"/>
                <a:ea typeface="ＭＳ Ｐ明朝" panose="02020600040205080304" pitchFamily="18" charset="-128"/>
              </a:rPr>
              <a:t>(</a:t>
            </a:r>
            <a:r>
              <a:rPr kumimoji="1" lang="ja-JP" altLang="en-US" sz="1100" dirty="0">
                <a:solidFill>
                  <a:prstClr val="black"/>
                </a:solidFill>
                <a:latin typeface="ＭＳ Ｐ明朝" panose="02020600040205080304" pitchFamily="18" charset="-128"/>
                <a:ea typeface="ＭＳ Ｐ明朝" panose="02020600040205080304" pitchFamily="18" charset="-128"/>
              </a:rPr>
              <a:t>水位や画像</a:t>
            </a:r>
            <a:r>
              <a:rPr kumimoji="1" lang="en-US" altLang="ja-JP" sz="1100" dirty="0">
                <a:solidFill>
                  <a:prstClr val="black"/>
                </a:solidFill>
                <a:latin typeface="ＭＳ Ｐ明朝" panose="02020600040205080304" pitchFamily="18" charset="-128"/>
                <a:ea typeface="ＭＳ Ｐ明朝" panose="02020600040205080304" pitchFamily="18" charset="-128"/>
              </a:rPr>
              <a:t>)</a:t>
            </a:r>
            <a:r>
              <a:rPr kumimoji="1" lang="ja-JP" altLang="en-US" sz="1100" dirty="0">
                <a:solidFill>
                  <a:prstClr val="black"/>
                </a:solidFill>
                <a:latin typeface="ＭＳ Ｐ明朝" panose="02020600040205080304" pitchFamily="18" charset="-128"/>
                <a:ea typeface="ＭＳ Ｐ明朝" panose="02020600040205080304" pitchFamily="18" charset="-128"/>
              </a:rPr>
              <a:t>を確認できます。</a:t>
            </a:r>
            <a:endParaRPr lang="ja-JP" altLang="en-US" sz="1100" dirty="0">
              <a:solidFill>
                <a:prstClr val="black"/>
              </a:solidFill>
              <a:latin typeface="ＭＳ Ｐ明朝" panose="02020600040205080304" pitchFamily="18" charset="-128"/>
              <a:ea typeface="ＭＳ Ｐ明朝" panose="02020600040205080304" pitchFamily="18" charset="-128"/>
            </a:endParaRPr>
          </a:p>
        </p:txBody>
      </p:sp>
      <p:pic>
        <p:nvPicPr>
          <p:cNvPr id="114" name="図 113">
            <a:extLst>
              <a:ext uri="{FF2B5EF4-FFF2-40B4-BE49-F238E27FC236}">
                <a16:creationId xmlns:a16="http://schemas.microsoft.com/office/drawing/2014/main" id="{4F7C4DC9-DB9A-4DB6-AFBB-34DE12B158BF}"/>
              </a:ext>
            </a:extLst>
          </p:cNvPr>
          <p:cNvPicPr/>
          <p:nvPr/>
        </p:nvPicPr>
        <p:blipFill rotWithShape="1">
          <a:blip r:embed="rId8" cstate="hqprint">
            <a:extLst>
              <a:ext uri="{28A0092B-C50C-407E-A947-70E740481C1C}">
                <a14:useLocalDpi xmlns:a14="http://schemas.microsoft.com/office/drawing/2010/main" val="0"/>
              </a:ext>
            </a:extLst>
          </a:blip>
          <a:srcRect t="11981" b="9826"/>
          <a:stretch/>
        </p:blipFill>
        <p:spPr bwMode="auto">
          <a:xfrm>
            <a:off x="12134850" y="5109203"/>
            <a:ext cx="1323124" cy="545559"/>
          </a:xfrm>
          <a:prstGeom prst="rect">
            <a:avLst/>
          </a:prstGeom>
          <a:noFill/>
          <a:ln>
            <a:noFill/>
          </a:ln>
        </p:spPr>
      </p:pic>
      <p:sp>
        <p:nvSpPr>
          <p:cNvPr id="115" name="正方形/長方形 114">
            <a:extLst>
              <a:ext uri="{FF2B5EF4-FFF2-40B4-BE49-F238E27FC236}">
                <a16:creationId xmlns:a16="http://schemas.microsoft.com/office/drawing/2014/main" id="{AC0DA190-26F4-4598-8396-FBDBEB727C54}"/>
              </a:ext>
            </a:extLst>
          </p:cNvPr>
          <p:cNvSpPr/>
          <p:nvPr/>
        </p:nvSpPr>
        <p:spPr>
          <a:xfrm>
            <a:off x="12489283" y="4793127"/>
            <a:ext cx="989057" cy="180000"/>
          </a:xfrm>
          <a:prstGeom prst="rect">
            <a:avLst/>
          </a:prstGeom>
          <a:solidFill>
            <a:schemeClr val="bg1"/>
          </a:solidFill>
          <a:ln w="12700" cap="flat" cmpd="sng" algn="ctr">
            <a:solidFill>
              <a:schemeClr val="tx1"/>
            </a:solid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Arial"/>
                <a:ea typeface="ＭＳ Ｐゴシック"/>
                <a:cs typeface="+mn-cs"/>
              </a:rPr>
              <a:t>川の水位情報</a:t>
            </a:r>
          </a:p>
        </p:txBody>
      </p:sp>
      <p:sp>
        <p:nvSpPr>
          <p:cNvPr id="116" name="正方形/長方形 115">
            <a:extLst>
              <a:ext uri="{FF2B5EF4-FFF2-40B4-BE49-F238E27FC236}">
                <a16:creationId xmlns:a16="http://schemas.microsoft.com/office/drawing/2014/main" id="{B1966AF0-4021-4089-89BA-98787D10B443}"/>
              </a:ext>
            </a:extLst>
          </p:cNvPr>
          <p:cNvSpPr/>
          <p:nvPr/>
        </p:nvSpPr>
        <p:spPr>
          <a:xfrm>
            <a:off x="13472300" y="4793127"/>
            <a:ext cx="484051" cy="180000"/>
          </a:xfrm>
          <a:prstGeom prst="rect">
            <a:avLst/>
          </a:prstGeom>
          <a:solidFill>
            <a:srgbClr val="4472C4"/>
          </a:solidFill>
          <a:ln w="12700" cap="flat" cmpd="sng" algn="ctr">
            <a:solidFill>
              <a:schemeClr val="tx1"/>
            </a:solidFill>
            <a:prstDash val="solid"/>
            <a:miter lim="800000"/>
          </a:ln>
          <a:effectLst/>
        </p:spPr>
        <p:txBody>
          <a:bodyPr t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white"/>
                </a:solidFill>
                <a:effectLst/>
                <a:uLnTx/>
                <a:uFillTx/>
                <a:latin typeface="Arial"/>
                <a:ea typeface="ＭＳ Ｐゴシック"/>
                <a:cs typeface="+mn-cs"/>
              </a:rPr>
              <a:t>検索</a:t>
            </a:r>
          </a:p>
        </p:txBody>
      </p:sp>
      <p:sp>
        <p:nvSpPr>
          <p:cNvPr id="119" name="テキスト ボックス 118">
            <a:extLst>
              <a:ext uri="{FF2B5EF4-FFF2-40B4-BE49-F238E27FC236}">
                <a16:creationId xmlns:a16="http://schemas.microsoft.com/office/drawing/2014/main" id="{3D938E94-8477-42EF-BF8C-96442339A96D}"/>
              </a:ext>
            </a:extLst>
          </p:cNvPr>
          <p:cNvSpPr txBox="1"/>
          <p:nvPr/>
        </p:nvSpPr>
        <p:spPr>
          <a:xfrm>
            <a:off x="12870529" y="4952303"/>
            <a:ext cx="1099660" cy="161583"/>
          </a:xfrm>
          <a:prstGeom prst="rect">
            <a:avLst/>
          </a:prstGeom>
          <a:noFill/>
        </p:spPr>
        <p:txBody>
          <a:bodyPr wrap="none" lIns="0" tIns="0" rIns="0" bIns="0" rtlCol="0" anchor="ctr" anchorCtr="0">
            <a:spAutoFit/>
          </a:bodyPr>
          <a:lstStyle/>
          <a:p>
            <a:pPr algn="ctr"/>
            <a:r>
              <a:rPr kumimoji="1" lang="en-US" altLang="ja-JP" sz="1050" dirty="0">
                <a:solidFill>
                  <a:prstClr val="black"/>
                </a:solidFill>
                <a:latin typeface="Arial"/>
                <a:ea typeface="ＭＳ Ｐゴシック"/>
              </a:rPr>
              <a:t>https://k.river.go.jp</a:t>
            </a:r>
            <a:endParaRPr kumimoji="1" lang="ja-JP" altLang="en-US" sz="1050" dirty="0">
              <a:solidFill>
                <a:prstClr val="black"/>
              </a:solidFill>
              <a:latin typeface="Arial"/>
              <a:ea typeface="ＭＳ Ｐゴシック"/>
            </a:endParaRPr>
          </a:p>
        </p:txBody>
      </p:sp>
      <p:sp>
        <p:nvSpPr>
          <p:cNvPr id="120" name="正方形/長方形 119">
            <a:extLst>
              <a:ext uri="{FF2B5EF4-FFF2-40B4-BE49-F238E27FC236}">
                <a16:creationId xmlns:a16="http://schemas.microsoft.com/office/drawing/2014/main" id="{16E2C81C-BB80-4C15-8016-4C90E0975F33}"/>
              </a:ext>
            </a:extLst>
          </p:cNvPr>
          <p:cNvSpPr/>
          <p:nvPr/>
        </p:nvSpPr>
        <p:spPr>
          <a:xfrm>
            <a:off x="7804150" y="4207770"/>
            <a:ext cx="6184547" cy="456463"/>
          </a:xfrm>
          <a:prstGeom prst="rect">
            <a:avLst/>
          </a:prstGeom>
          <a:noFill/>
          <a:ln w="19050" cap="flat" cmpd="sng" algn="ctr">
            <a:solidFill>
              <a:srgbClr val="009A4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122" name="四角形: 角を丸くする 121">
            <a:extLst>
              <a:ext uri="{FF2B5EF4-FFF2-40B4-BE49-F238E27FC236}">
                <a16:creationId xmlns:a16="http://schemas.microsoft.com/office/drawing/2014/main" id="{8C04DD5A-4C16-4EEC-A06E-9B7599002C9D}"/>
              </a:ext>
            </a:extLst>
          </p:cNvPr>
          <p:cNvSpPr/>
          <p:nvPr/>
        </p:nvSpPr>
        <p:spPr>
          <a:xfrm>
            <a:off x="301446" y="7228376"/>
            <a:ext cx="6396715" cy="381459"/>
          </a:xfrm>
          <a:prstGeom prst="roundRect">
            <a:avLst>
              <a:gd name="adj" fmla="val 50000"/>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四角形: 角を丸くする 122">
            <a:extLst>
              <a:ext uri="{FF2B5EF4-FFF2-40B4-BE49-F238E27FC236}">
                <a16:creationId xmlns:a16="http://schemas.microsoft.com/office/drawing/2014/main" id="{1CD0CEE9-7A43-4D6C-80E0-219EA990E9AC}"/>
              </a:ext>
            </a:extLst>
          </p:cNvPr>
          <p:cNvSpPr/>
          <p:nvPr/>
        </p:nvSpPr>
        <p:spPr>
          <a:xfrm>
            <a:off x="301446" y="7228376"/>
            <a:ext cx="1112245" cy="38145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手順④</a:t>
            </a:r>
          </a:p>
        </p:txBody>
      </p:sp>
      <p:sp>
        <p:nvSpPr>
          <p:cNvPr id="124" name="テキスト ボックス 123">
            <a:extLst>
              <a:ext uri="{FF2B5EF4-FFF2-40B4-BE49-F238E27FC236}">
                <a16:creationId xmlns:a16="http://schemas.microsoft.com/office/drawing/2014/main" id="{526FA4C1-E6D5-4440-B0D4-9BBDA4C341CD}"/>
              </a:ext>
            </a:extLst>
          </p:cNvPr>
          <p:cNvSpPr txBox="1"/>
          <p:nvPr/>
        </p:nvSpPr>
        <p:spPr>
          <a:xfrm>
            <a:off x="1634340" y="7258965"/>
            <a:ext cx="4652160" cy="320280"/>
          </a:xfrm>
          <a:prstGeom prst="rect">
            <a:avLst/>
          </a:prstGeom>
          <a:noFill/>
        </p:spPr>
        <p:txBody>
          <a:bodyPr wrap="square" lIns="0" tIns="0" rIns="0" bIns="0" rtlCol="0">
            <a:spAutoFit/>
          </a:bodyPr>
          <a:lstStyle/>
          <a:p>
            <a:pPr algn="just">
              <a:lnSpc>
                <a:spcPct val="120000"/>
              </a:lnSpc>
              <a:spcBef>
                <a:spcPts val="1200"/>
              </a:spcBef>
            </a:pPr>
            <a:r>
              <a:rPr kumimoji="1" lang="ja-JP" altLang="en-US" sz="2000" dirty="0">
                <a:latin typeface="HGP創英角ｺﾞｼｯｸUB" panose="020B0900000000000000" pitchFamily="50" charset="-128"/>
                <a:ea typeface="HGP創英角ｺﾞｼｯｸUB" panose="020B0900000000000000" pitchFamily="50" charset="-128"/>
              </a:rPr>
              <a:t>避難の方法（どのように・誰と）を考える</a:t>
            </a:r>
          </a:p>
        </p:txBody>
      </p:sp>
      <p:sp>
        <p:nvSpPr>
          <p:cNvPr id="125" name="テキスト ボックス 124">
            <a:extLst>
              <a:ext uri="{FF2B5EF4-FFF2-40B4-BE49-F238E27FC236}">
                <a16:creationId xmlns:a16="http://schemas.microsoft.com/office/drawing/2014/main" id="{A5B9DE78-72C8-4D50-92FB-02B83DC7B779}"/>
              </a:ext>
            </a:extLst>
          </p:cNvPr>
          <p:cNvSpPr txBox="1"/>
          <p:nvPr/>
        </p:nvSpPr>
        <p:spPr>
          <a:xfrm>
            <a:off x="9484288" y="5755840"/>
            <a:ext cx="4441922" cy="677108"/>
          </a:xfrm>
          <a:prstGeom prst="rect">
            <a:avLst/>
          </a:prstGeom>
          <a:noFill/>
        </p:spPr>
        <p:txBody>
          <a:bodyPr wrap="none" lIns="0" tIns="0" rIns="0" bIns="0" rtlCol="0">
            <a:spAutoFit/>
          </a:bodyPr>
          <a:lstStyle/>
          <a:p>
            <a:pPr marL="177800" indent="-177800"/>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早い段階で気象庁が緊急記者会見を行ったとき　　</a:t>
            </a:r>
            <a:endParaRPr kumimoji="1" lang="en-US" altLang="ja-JP" sz="1100" dirty="0">
              <a:latin typeface="ＭＳ Ｐゴシック" panose="020B0600070205080204" pitchFamily="50" charset="-128"/>
              <a:ea typeface="ＭＳ Ｐゴシック" panose="020B0600070205080204" pitchFamily="50" charset="-128"/>
            </a:endParaRPr>
          </a:p>
          <a:p>
            <a:pPr marL="177800" indent="-177800"/>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降雨予測で、線状降水帯など、強い雨が長い間降り続くと予想されるとき</a:t>
            </a:r>
          </a:p>
          <a:p>
            <a:pPr marL="177800" indent="-177800"/>
            <a:r>
              <a:rPr kumimoji="1" lang="ja-JP" altLang="en-US" sz="1100" dirty="0">
                <a:latin typeface="ＭＳ Ｐゴシック" panose="020B0600070205080204" pitchFamily="50" charset="-128"/>
                <a:ea typeface="ＭＳ Ｐゴシック" panose="020B0600070205080204" pitchFamily="50" charset="-128"/>
              </a:rPr>
              <a:t>✓</a:t>
            </a:r>
            <a:r>
              <a:rPr kumimoji="1" lang="en-US" altLang="ja-JP" sz="1100" dirty="0">
                <a:latin typeface="ＭＳ Ｐゴシック" panose="020B0600070205080204" pitchFamily="50" charset="-128"/>
                <a:ea typeface="ＭＳ Ｐゴシック" panose="020B0600070205080204" pitchFamily="50" charset="-128"/>
              </a:rPr>
              <a:t>	</a:t>
            </a:r>
            <a:r>
              <a:rPr kumimoji="1" lang="ja-JP" altLang="en-US" sz="1100" dirty="0">
                <a:latin typeface="ＭＳ Ｐゴシック" panose="020B0600070205080204" pitchFamily="50" charset="-128"/>
                <a:ea typeface="ＭＳ Ｐゴシック" panose="020B0600070205080204" pitchFamily="50" charset="-128"/>
              </a:rPr>
              <a:t>台風情報の進路予測で豊岡市に影響が出ると予想されるとき</a:t>
            </a:r>
            <a:endParaRPr kumimoji="1" lang="en-US" altLang="ja-JP" sz="1100" dirty="0">
              <a:latin typeface="ＭＳ Ｐゴシック" panose="020B0600070205080204" pitchFamily="50" charset="-128"/>
              <a:ea typeface="ＭＳ Ｐゴシック" panose="020B0600070205080204" pitchFamily="50" charset="-128"/>
            </a:endParaRPr>
          </a:p>
          <a:p>
            <a:pPr marL="177800" indent="-177800"/>
            <a:r>
              <a:rPr kumimoji="1" lang="ja-JP" altLang="en-US" sz="1100" dirty="0">
                <a:latin typeface="ＭＳ Ｐゴシック" panose="020B0600070205080204" pitchFamily="50" charset="-128"/>
                <a:ea typeface="ＭＳ Ｐゴシック" panose="020B0600070205080204" pitchFamily="50" charset="-128"/>
              </a:rPr>
              <a:t>✓ 土砂災害の前兆現象が確認されたとき</a:t>
            </a:r>
            <a:endParaRPr kumimoji="1" lang="en-US" altLang="ja-JP" sz="1100" dirty="0">
              <a:latin typeface="ＭＳ Ｐゴシック" panose="020B0600070205080204" pitchFamily="50" charset="-128"/>
              <a:ea typeface="ＭＳ Ｐゴシック" panose="020B0600070205080204" pitchFamily="50" charset="-128"/>
            </a:endParaRPr>
          </a:p>
        </p:txBody>
      </p:sp>
      <p:sp>
        <p:nvSpPr>
          <p:cNvPr id="126" name="テキスト ボックス 125">
            <a:extLst>
              <a:ext uri="{FF2B5EF4-FFF2-40B4-BE49-F238E27FC236}">
                <a16:creationId xmlns:a16="http://schemas.microsoft.com/office/drawing/2014/main" id="{947E2262-05CA-4E08-A190-23F3BC04F739}"/>
              </a:ext>
            </a:extLst>
          </p:cNvPr>
          <p:cNvSpPr txBox="1"/>
          <p:nvPr/>
        </p:nvSpPr>
        <p:spPr>
          <a:xfrm>
            <a:off x="320040" y="7676622"/>
            <a:ext cx="6314440" cy="192168"/>
          </a:xfrm>
          <a:prstGeom prst="rect">
            <a:avLst/>
          </a:prstGeom>
          <a:noFill/>
        </p:spPr>
        <p:txBody>
          <a:bodyPr wrap="square" lIns="0" tIns="0" rIns="0" bIns="0" rtlCol="0">
            <a:spAutoFit/>
          </a:bodyPr>
          <a:lstStyle/>
          <a:p>
            <a:pPr marL="171450" indent="-171450">
              <a:lnSpc>
                <a:spcPct val="120000"/>
              </a:lnSpc>
              <a:spcBef>
                <a:spcPts val="600"/>
              </a:spcBef>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手順②「どこに」、手順③「いつ」をふまえて、「どのように」避難するかを検討しておきましょう。</a:t>
            </a:r>
            <a:endParaRPr kumimoji="1" lang="en-US" altLang="ja-JP" sz="1200" dirty="0">
              <a:latin typeface="ＭＳ Ｐ明朝" panose="02020600040205080304" pitchFamily="18" charset="-128"/>
              <a:ea typeface="ＭＳ Ｐ明朝" panose="02020600040205080304" pitchFamily="18" charset="-128"/>
            </a:endParaRPr>
          </a:p>
        </p:txBody>
      </p:sp>
      <p:sp>
        <p:nvSpPr>
          <p:cNvPr id="150" name="テキスト ボックス 10">
            <a:extLst>
              <a:ext uri="{FF2B5EF4-FFF2-40B4-BE49-F238E27FC236}">
                <a16:creationId xmlns:a16="http://schemas.microsoft.com/office/drawing/2014/main" id="{F0B49B72-B2D5-497A-9405-F85A7023BF87}"/>
              </a:ext>
            </a:extLst>
          </p:cNvPr>
          <p:cNvSpPr txBox="1">
            <a:spLocks noChangeArrowheads="1"/>
          </p:cNvSpPr>
          <p:nvPr/>
        </p:nvSpPr>
        <p:spPr bwMode="auto">
          <a:xfrm>
            <a:off x="2889680" y="8279972"/>
            <a:ext cx="3632477" cy="1614561"/>
          </a:xfrm>
          <a:prstGeom prst="rect">
            <a:avLst/>
          </a:prstGeom>
          <a:solidFill>
            <a:schemeClr val="bg1"/>
          </a:solidFill>
          <a:ln w="19050">
            <a:solidFill>
              <a:srgbClr val="C00000"/>
            </a:solidFill>
          </a:ln>
        </p:spPr>
        <p:txBody>
          <a:bodyPr wrap="square" lIns="108000" tIns="72000" rIns="0" bIns="36000">
            <a:no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266700" marR="0" lvl="0" indent="-138113" defTabSz="914400" eaLnBrk="1" fontAlgn="auto" latinLnBrk="0" hangingPunct="1">
              <a:lnSpc>
                <a:spcPct val="100000"/>
              </a:lnSpc>
              <a:spcBef>
                <a:spcPts val="300"/>
              </a:spcBef>
              <a:spcAft>
                <a:spcPts val="0"/>
              </a:spcAft>
              <a:buClrTx/>
              <a:buSzTx/>
              <a:buFont typeface="+mj-ea"/>
              <a:buAutoNum type="circleNumDbPlain"/>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rPr>
              <a:t>同居、別居に関わらず「家族」、「親族」</a:t>
            </a:r>
            <a:endParaRPr kumimoji="1" lang="en-US" altLang="ja-JP" sz="1200" b="0" i="0" u="none" strike="noStrike" kern="0" cap="none" spc="0" normalizeH="0" baseline="0" noProof="0" dirty="0">
              <a:ln>
                <a:noFill/>
              </a:ln>
              <a:solidFill>
                <a:prstClr val="black"/>
              </a:solidFill>
              <a:effectLst/>
              <a:uLnTx/>
              <a:uFillTx/>
              <a:latin typeface="HGP創英角ｺﾞｼｯｸUB"/>
              <a:ea typeface="HGP創英角ｺﾞｼｯｸUB"/>
            </a:endParaRPr>
          </a:p>
          <a:p>
            <a:pPr marL="266700" marR="0" lvl="0" indent="-138113" defTabSz="914400" eaLnBrk="1" fontAlgn="auto" latinLnBrk="0" hangingPunct="1">
              <a:lnSpc>
                <a:spcPct val="100000"/>
              </a:lnSpc>
              <a:spcBef>
                <a:spcPts val="300"/>
              </a:spcBef>
              <a:spcAft>
                <a:spcPts val="0"/>
              </a:spcAft>
              <a:buClrTx/>
              <a:buSzTx/>
              <a:buFont typeface="+mj-ea"/>
              <a:buAutoNum type="circleNumDbPlain"/>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rPr>
              <a:t>普段利用されている介護サービスの方</a:t>
            </a:r>
            <a:endParaRPr kumimoji="1" lang="en-US" altLang="ja-JP" sz="1200" b="0" i="0" u="none" strike="noStrike" kern="0" cap="none" spc="0" normalizeH="0" baseline="0" noProof="0" dirty="0">
              <a:ln>
                <a:noFill/>
              </a:ln>
              <a:solidFill>
                <a:prstClr val="black"/>
              </a:solidFill>
              <a:effectLst/>
              <a:uLnTx/>
              <a:uFillTx/>
              <a:latin typeface="HGP創英角ｺﾞｼｯｸUB"/>
              <a:ea typeface="HGP創英角ｺﾞｼｯｸUB"/>
            </a:endParaRPr>
          </a:p>
          <a:p>
            <a:pPr marL="266700" marR="0" lvl="0" indent="-138113" defTabSz="914400" eaLnBrk="1" fontAlgn="auto" latinLnBrk="0" hangingPunct="1">
              <a:lnSpc>
                <a:spcPct val="100000"/>
              </a:lnSpc>
              <a:spcBef>
                <a:spcPts val="300"/>
              </a:spcBef>
              <a:spcAft>
                <a:spcPts val="0"/>
              </a:spcAft>
              <a:buClrTx/>
              <a:buSzTx/>
              <a:buFont typeface="+mj-ea"/>
              <a:buAutoNum type="circleNumDbPlain"/>
              <a:tabLst/>
              <a:defRPr/>
            </a:pPr>
            <a:r>
              <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rPr>
              <a:t>隣近所の気ごころの知れた方　  　</a:t>
            </a:r>
            <a:endParaRPr kumimoji="1" lang="en-US" altLang="ja-JP" sz="1200" b="0" i="0" u="none" strike="noStrike" kern="0" cap="none" spc="0" normalizeH="0" baseline="0" noProof="0" dirty="0">
              <a:ln>
                <a:noFill/>
              </a:ln>
              <a:solidFill>
                <a:prstClr val="black"/>
              </a:solidFill>
              <a:effectLst/>
              <a:uLnTx/>
              <a:uFillTx/>
              <a:latin typeface="HGP創英角ｺﾞｼｯｸUB"/>
              <a:ea typeface="HGP創英角ｺﾞｼｯｸUB"/>
            </a:endParaRPr>
          </a:p>
          <a:p>
            <a:pPr marL="0" marR="0" lvl="0" indent="0" defTabSz="914400" eaLnBrk="1" fontAlgn="auto" latinLnBrk="0" hangingPunct="1">
              <a:lnSpc>
                <a:spcPct val="100000"/>
              </a:lnSpc>
              <a:spcBef>
                <a:spcPts val="60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HGP創英角ｺﾞｼｯｸUB"/>
                <a:ea typeface="HGP創英角ｺﾞｼｯｸUB"/>
              </a:rPr>
              <a:t/>
            </a:r>
            <a:br>
              <a:rPr kumimoji="1" lang="en-US" altLang="ja-JP" sz="1200" b="0" i="0" u="none" strike="noStrike" kern="0" cap="none" spc="0" normalizeH="0" baseline="0" noProof="0" dirty="0">
                <a:ln>
                  <a:noFill/>
                </a:ln>
                <a:solidFill>
                  <a:prstClr val="black"/>
                </a:solidFill>
                <a:effectLst/>
                <a:uLnTx/>
                <a:uFillTx/>
                <a:latin typeface="HGP創英角ｺﾞｼｯｸUB"/>
                <a:ea typeface="HGP創英角ｺﾞｼｯｸUB"/>
              </a:rPr>
            </a:br>
            <a:endParaRPr kumimoji="1" lang="ja-JP" altLang="en-US" sz="1200" b="0" i="0" u="none" strike="noStrike" kern="0" cap="none" spc="0" normalizeH="0" baseline="0" noProof="0" dirty="0">
              <a:ln>
                <a:noFill/>
              </a:ln>
              <a:solidFill>
                <a:prstClr val="black"/>
              </a:solidFill>
              <a:effectLst/>
              <a:uLnTx/>
              <a:uFillTx/>
              <a:latin typeface="HGP創英角ｺﾞｼｯｸUB"/>
              <a:ea typeface="HGP創英角ｺﾞｼｯｸUB"/>
            </a:endParaRPr>
          </a:p>
        </p:txBody>
      </p:sp>
      <p:sp>
        <p:nvSpPr>
          <p:cNvPr id="152" name="矢印: 下 151">
            <a:extLst>
              <a:ext uri="{FF2B5EF4-FFF2-40B4-BE49-F238E27FC236}">
                <a16:creationId xmlns:a16="http://schemas.microsoft.com/office/drawing/2014/main" id="{6421A645-EBB1-4562-9B12-DF2A9F3B605E}"/>
              </a:ext>
            </a:extLst>
          </p:cNvPr>
          <p:cNvSpPr/>
          <p:nvPr/>
        </p:nvSpPr>
        <p:spPr>
          <a:xfrm>
            <a:off x="2938967" y="8363646"/>
            <a:ext cx="152603" cy="633400"/>
          </a:xfrm>
          <a:prstGeom prst="downArrow">
            <a:avLst>
              <a:gd name="adj1" fmla="val 50000"/>
              <a:gd name="adj2" fmla="val 96684"/>
            </a:avLst>
          </a:prstGeom>
          <a:solidFill>
            <a:srgbClr val="C00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153" name="テキスト ボックス 152">
            <a:extLst>
              <a:ext uri="{FF2B5EF4-FFF2-40B4-BE49-F238E27FC236}">
                <a16:creationId xmlns:a16="http://schemas.microsoft.com/office/drawing/2014/main" id="{039705C2-245E-4AF9-A3FD-92DDFC2DE4D1}"/>
              </a:ext>
            </a:extLst>
          </p:cNvPr>
          <p:cNvSpPr txBox="1"/>
          <p:nvPr/>
        </p:nvSpPr>
        <p:spPr>
          <a:xfrm>
            <a:off x="546506" y="7954770"/>
            <a:ext cx="5227393" cy="224229"/>
          </a:xfrm>
          <a:prstGeom prst="rect">
            <a:avLst/>
          </a:prstGeom>
          <a:noFill/>
        </p:spPr>
        <p:txBody>
          <a:bodyPr wrap="none" lIns="0" tIns="0" rIns="0" bIns="0" rtlCol="0">
            <a:spAutoFit/>
          </a:bodyPr>
          <a:lstStyle/>
          <a:p>
            <a:pPr>
              <a:lnSpc>
                <a:spcPct val="120000"/>
              </a:lnSpc>
              <a:spcBef>
                <a:spcPts val="600"/>
              </a:spcBef>
            </a:pP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一人での避難が難しい方の避難について　</a:t>
            </a:r>
            <a:r>
              <a:rPr kumimoji="1" lang="ja-JP" altLang="en-US" sz="1200" dirty="0">
                <a:latin typeface="HGP創英角ｺﾞｼｯｸUB" panose="020B0900000000000000" pitchFamily="50" charset="-128"/>
                <a:ea typeface="HGP創英角ｺﾞｼｯｸUB" panose="020B0900000000000000" pitchFamily="50" charset="-128"/>
              </a:rPr>
              <a:t>（「誰と」を考えるときの留意点）</a:t>
            </a: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158" name="四角形: 角を丸くする 157">
            <a:extLst>
              <a:ext uri="{FF2B5EF4-FFF2-40B4-BE49-F238E27FC236}">
                <a16:creationId xmlns:a16="http://schemas.microsoft.com/office/drawing/2014/main" id="{863C9C98-F941-4FE1-9C14-C3F4FD114526}"/>
              </a:ext>
            </a:extLst>
          </p:cNvPr>
          <p:cNvSpPr/>
          <p:nvPr/>
        </p:nvSpPr>
        <p:spPr>
          <a:xfrm>
            <a:off x="419900" y="9064814"/>
            <a:ext cx="2302423" cy="720000"/>
          </a:xfrm>
          <a:prstGeom prst="roundRect">
            <a:avLst>
              <a:gd name="adj" fmla="val 11856"/>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Arial"/>
              <a:ea typeface="ＭＳ Ｐゴシック"/>
              <a:cs typeface="+mn-cs"/>
            </a:endParaRPr>
          </a:p>
        </p:txBody>
      </p:sp>
      <p:sp>
        <p:nvSpPr>
          <p:cNvPr id="159" name="テキスト ボックス 158">
            <a:extLst>
              <a:ext uri="{FF2B5EF4-FFF2-40B4-BE49-F238E27FC236}">
                <a16:creationId xmlns:a16="http://schemas.microsoft.com/office/drawing/2014/main" id="{ADF4640F-0CEA-490D-A471-2E49C0DACCAD}"/>
              </a:ext>
            </a:extLst>
          </p:cNvPr>
          <p:cNvSpPr txBox="1"/>
          <p:nvPr/>
        </p:nvSpPr>
        <p:spPr>
          <a:xfrm>
            <a:off x="541896" y="9139566"/>
            <a:ext cx="2016000" cy="553998"/>
          </a:xfrm>
          <a:prstGeom prst="rect">
            <a:avLst/>
          </a:prstGeom>
          <a:noFill/>
        </p:spPr>
        <p:txBody>
          <a:bodyPr wrap="square" lIns="0" tIns="0" rIns="0" bIns="0">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50" normalizeH="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避難先や協力をお願いする方（「共助」をお願いする方）を</a:t>
            </a:r>
            <a:r>
              <a:rPr kumimoji="1" lang="ja-JP" altLang="en-US" sz="1200" b="0" i="0" u="none" strike="noStrike" kern="1200" cap="none" spc="-5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自ら</a:t>
            </a:r>
            <a:r>
              <a:rPr kumimoji="1" lang="en-US" altLang="ja-JP" sz="1200" b="0" i="0" u="none" strike="noStrike" kern="1200" cap="none" spc="-5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r>
            <a:br>
              <a:rPr kumimoji="1" lang="en-US" altLang="ja-JP" sz="1200" b="0" i="0" u="none" strike="noStrike" kern="1200" cap="none" spc="-5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br>
            <a:r>
              <a:rPr kumimoji="1" lang="ja-JP" altLang="en-US" sz="1200" b="0" i="0" u="none" strike="noStrike" kern="1200" cap="none" spc="-5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考えることも「自助」のひとつ</a:t>
            </a:r>
            <a:r>
              <a:rPr kumimoji="1" lang="ja-JP" altLang="en-US" sz="1200" b="0" i="0" u="none" strike="noStrike" kern="1200" cap="none" spc="-50" normalizeH="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です。</a:t>
            </a:r>
            <a:endParaRPr kumimoji="0" lang="ja-JP" altLang="en-US" sz="1200" b="0" i="0" u="none" strike="noStrike" kern="1200" cap="none" spc="-50" normalizeH="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163" name="四角形: 角を丸くする 162">
            <a:extLst>
              <a:ext uri="{FF2B5EF4-FFF2-40B4-BE49-F238E27FC236}">
                <a16:creationId xmlns:a16="http://schemas.microsoft.com/office/drawing/2014/main" id="{B2B9CA18-F58D-49D3-93EB-AB050D806CC3}"/>
              </a:ext>
            </a:extLst>
          </p:cNvPr>
          <p:cNvSpPr/>
          <p:nvPr/>
        </p:nvSpPr>
        <p:spPr>
          <a:xfrm>
            <a:off x="7708086" y="7228376"/>
            <a:ext cx="6396715" cy="381459"/>
          </a:xfrm>
          <a:prstGeom prst="roundRect">
            <a:avLst>
              <a:gd name="adj" fmla="val 50000"/>
            </a:avLst>
          </a:prstGeom>
          <a:solidFill>
            <a:srgbClr val="FFFF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4" name="四角形: 角を丸くする 163">
            <a:extLst>
              <a:ext uri="{FF2B5EF4-FFF2-40B4-BE49-F238E27FC236}">
                <a16:creationId xmlns:a16="http://schemas.microsoft.com/office/drawing/2014/main" id="{4CEFB74C-25F5-4A82-983C-733CB3495466}"/>
              </a:ext>
            </a:extLst>
          </p:cNvPr>
          <p:cNvSpPr/>
          <p:nvPr/>
        </p:nvSpPr>
        <p:spPr>
          <a:xfrm>
            <a:off x="7708086" y="7228376"/>
            <a:ext cx="1112245" cy="38145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HGP創英角ｺﾞｼｯｸUB" panose="020B0900000000000000" pitchFamily="50" charset="-128"/>
                <a:ea typeface="HGP創英角ｺﾞｼｯｸUB" panose="020B0900000000000000" pitchFamily="50" charset="-128"/>
              </a:rPr>
              <a:t>手順⑤</a:t>
            </a:r>
          </a:p>
        </p:txBody>
      </p:sp>
      <p:sp>
        <p:nvSpPr>
          <p:cNvPr id="165" name="テキスト ボックス 164">
            <a:extLst>
              <a:ext uri="{FF2B5EF4-FFF2-40B4-BE49-F238E27FC236}">
                <a16:creationId xmlns:a16="http://schemas.microsoft.com/office/drawing/2014/main" id="{B3637231-D980-448F-B3BA-B04900F9CF01}"/>
              </a:ext>
            </a:extLst>
          </p:cNvPr>
          <p:cNvSpPr txBox="1"/>
          <p:nvPr/>
        </p:nvSpPr>
        <p:spPr>
          <a:xfrm>
            <a:off x="9040980" y="7258965"/>
            <a:ext cx="4652160" cy="320280"/>
          </a:xfrm>
          <a:prstGeom prst="rect">
            <a:avLst/>
          </a:prstGeom>
          <a:noFill/>
        </p:spPr>
        <p:txBody>
          <a:bodyPr wrap="square" lIns="0" tIns="0" rIns="0" bIns="0" rtlCol="0">
            <a:spAutoFit/>
          </a:bodyPr>
          <a:lstStyle/>
          <a:p>
            <a:pPr algn="just">
              <a:lnSpc>
                <a:spcPct val="120000"/>
              </a:lnSpc>
              <a:spcBef>
                <a:spcPts val="1200"/>
              </a:spcBef>
            </a:pPr>
            <a:r>
              <a:rPr kumimoji="1" lang="ja-JP" altLang="en-US" sz="2000" dirty="0">
                <a:latin typeface="HGP創英角ｺﾞｼｯｸUB" panose="020B0900000000000000" pitchFamily="50" charset="-128"/>
                <a:ea typeface="HGP創英角ｺﾞｼｯｸUB" panose="020B0900000000000000" pitchFamily="50" charset="-128"/>
              </a:rPr>
              <a:t>非常持出品・備蓄品を準備する</a:t>
            </a:r>
          </a:p>
        </p:txBody>
      </p:sp>
      <p:sp>
        <p:nvSpPr>
          <p:cNvPr id="166" name="テキスト ボックス 165">
            <a:extLst>
              <a:ext uri="{FF2B5EF4-FFF2-40B4-BE49-F238E27FC236}">
                <a16:creationId xmlns:a16="http://schemas.microsoft.com/office/drawing/2014/main" id="{21D15A8E-38D8-4421-B1FD-038CC4ED1917}"/>
              </a:ext>
            </a:extLst>
          </p:cNvPr>
          <p:cNvSpPr txBox="1"/>
          <p:nvPr/>
        </p:nvSpPr>
        <p:spPr>
          <a:xfrm>
            <a:off x="9961155" y="7868410"/>
            <a:ext cx="3996145" cy="712311"/>
          </a:xfrm>
          <a:prstGeom prst="rect">
            <a:avLst/>
          </a:prstGeom>
          <a:noFill/>
        </p:spPr>
        <p:txBody>
          <a:bodyPr wrap="square" lIns="0" tIns="0" rIns="0" bIns="0" rtlCol="0">
            <a:spAutoFit/>
          </a:bodyPr>
          <a:lstStyle/>
          <a:p>
            <a:pPr marL="171450" indent="-171450" algn="just">
              <a:lnSpc>
                <a:spcPct val="120000"/>
              </a:lnSpc>
              <a:spcBef>
                <a:spcPts val="600"/>
              </a:spcBef>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災害時、必要なものは自分や家族の状態によって違います。</a:t>
            </a:r>
            <a:endParaRPr kumimoji="1" lang="en-US" altLang="ja-JP" sz="1200" dirty="0">
              <a:latin typeface="ＭＳ Ｐ明朝" panose="02020600040205080304" pitchFamily="18" charset="-128"/>
              <a:ea typeface="ＭＳ Ｐ明朝" panose="02020600040205080304" pitchFamily="18" charset="-128"/>
            </a:endParaRPr>
          </a:p>
          <a:p>
            <a:pPr marL="171450" indent="-171450" algn="just">
              <a:lnSpc>
                <a:spcPct val="120000"/>
              </a:lnSpc>
              <a:spcBef>
                <a:spcPts val="600"/>
              </a:spcBef>
              <a:buFont typeface="Wingdings" panose="05000000000000000000" pitchFamily="2" charset="2"/>
              <a:buChar char="u"/>
            </a:pPr>
            <a:r>
              <a:rPr kumimoji="1" lang="ja-JP" altLang="en-US" sz="1200" dirty="0">
                <a:latin typeface="HGP創英角ｺﾞｼｯｸUB" panose="020B0900000000000000" pitchFamily="50" charset="-128"/>
                <a:ea typeface="HGP創英角ｺﾞｼｯｸUB" panose="020B0900000000000000" pitchFamily="50" charset="-128"/>
              </a:rPr>
              <a:t>自分や家族にとって必要なものが何かを想定</a:t>
            </a:r>
            <a:r>
              <a:rPr kumimoji="1" lang="ja-JP" altLang="en-US" sz="1200" dirty="0">
                <a:latin typeface="ＭＳ Ｐ明朝" panose="02020600040205080304" pitchFamily="18" charset="-128"/>
                <a:ea typeface="ＭＳ Ｐ明朝" panose="02020600040205080304" pitchFamily="18" charset="-128"/>
              </a:rPr>
              <a:t>し、事前に準備しておきましょう。</a:t>
            </a:r>
          </a:p>
        </p:txBody>
      </p:sp>
      <p:sp>
        <p:nvSpPr>
          <p:cNvPr id="171" name="テキスト ボックス 170">
            <a:extLst>
              <a:ext uri="{FF2B5EF4-FFF2-40B4-BE49-F238E27FC236}">
                <a16:creationId xmlns:a16="http://schemas.microsoft.com/office/drawing/2014/main" id="{DAF5642B-94B8-4821-BB2B-3994587E2DDC}"/>
              </a:ext>
            </a:extLst>
          </p:cNvPr>
          <p:cNvSpPr txBox="1"/>
          <p:nvPr/>
        </p:nvSpPr>
        <p:spPr>
          <a:xfrm>
            <a:off x="7773646" y="8699876"/>
            <a:ext cx="1758495" cy="184666"/>
          </a:xfrm>
          <a:prstGeom prst="rect">
            <a:avLst/>
          </a:prstGeom>
          <a:noFill/>
        </p:spPr>
        <p:txBody>
          <a:bodyPr wrap="none" lIns="0" tIns="0" rIns="0" bIns="0" rtlCol="0" anchor="ctr" anchorCtr="0">
            <a:spAutoFit/>
          </a:bodyPr>
          <a:lstStyle/>
          <a:p>
            <a:r>
              <a:rPr kumimoji="1" lang="en-US" altLang="ja-JP" sz="1200" dirty="0">
                <a:solidFill>
                  <a:prstClr val="black"/>
                </a:solidFill>
                <a:latin typeface="HGP創英角ｺﾞｼｯｸUB"/>
                <a:ea typeface="HGP創英角ｺﾞｼｯｸUB"/>
              </a:rPr>
              <a:t>【</a:t>
            </a:r>
            <a:r>
              <a:rPr kumimoji="1" lang="ja-JP" altLang="en-US" sz="1200" dirty="0">
                <a:solidFill>
                  <a:prstClr val="black"/>
                </a:solidFill>
                <a:latin typeface="HGP創英角ｺﾞｼｯｸUB"/>
                <a:ea typeface="HGP創英角ｺﾞｼｯｸUB"/>
              </a:rPr>
              <a:t>非常持出品・備蓄品の例</a:t>
            </a:r>
            <a:r>
              <a:rPr kumimoji="1" lang="en-US" altLang="ja-JP" sz="1200" dirty="0">
                <a:solidFill>
                  <a:prstClr val="black"/>
                </a:solidFill>
                <a:latin typeface="HGP創英角ｺﾞｼｯｸUB"/>
                <a:ea typeface="HGP創英角ｺﾞｼｯｸUB"/>
              </a:rPr>
              <a:t>】</a:t>
            </a:r>
            <a:endParaRPr kumimoji="1" lang="ja-JP" altLang="en-US" sz="1200" dirty="0">
              <a:solidFill>
                <a:prstClr val="black"/>
              </a:solidFill>
              <a:latin typeface="HGP創英角ｺﾞｼｯｸUB"/>
              <a:ea typeface="HGP創英角ｺﾞｼｯｸUB"/>
            </a:endParaRPr>
          </a:p>
        </p:txBody>
      </p:sp>
      <p:graphicFrame>
        <p:nvGraphicFramePr>
          <p:cNvPr id="172" name="表 56">
            <a:extLst>
              <a:ext uri="{FF2B5EF4-FFF2-40B4-BE49-F238E27FC236}">
                <a16:creationId xmlns:a16="http://schemas.microsoft.com/office/drawing/2014/main" id="{89372326-9860-4BB0-B1B5-AE7171F34648}"/>
              </a:ext>
            </a:extLst>
          </p:cNvPr>
          <p:cNvGraphicFramePr>
            <a:graphicFrameLocks noGrp="1"/>
          </p:cNvGraphicFramePr>
          <p:nvPr>
            <p:extLst>
              <p:ext uri="{D42A27DB-BD31-4B8C-83A1-F6EECF244321}">
                <p14:modId xmlns:p14="http://schemas.microsoft.com/office/powerpoint/2010/main" val="4210217358"/>
              </p:ext>
            </p:extLst>
          </p:nvPr>
        </p:nvGraphicFramePr>
        <p:xfrm>
          <a:off x="7798670" y="8918199"/>
          <a:ext cx="6283090" cy="1018200"/>
        </p:xfrm>
        <a:graphic>
          <a:graphicData uri="http://schemas.openxmlformats.org/drawingml/2006/table">
            <a:tbl>
              <a:tblPr firstRow="1" bandRow="1"/>
              <a:tblGrid>
                <a:gridCol w="863579">
                  <a:extLst>
                    <a:ext uri="{9D8B030D-6E8A-4147-A177-3AD203B41FA5}">
                      <a16:colId xmlns:a16="http://schemas.microsoft.com/office/drawing/2014/main" val="1414806471"/>
                    </a:ext>
                  </a:extLst>
                </a:gridCol>
                <a:gridCol w="5419511">
                  <a:extLst>
                    <a:ext uri="{9D8B030D-6E8A-4147-A177-3AD203B41FA5}">
                      <a16:colId xmlns:a16="http://schemas.microsoft.com/office/drawing/2014/main" val="3132422504"/>
                    </a:ext>
                  </a:extLst>
                </a:gridCol>
              </a:tblGrid>
              <a:tr h="186690">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dist"/>
                      <a:r>
                        <a:rPr kumimoji="1" lang="ja-JP" altLang="en-US" sz="1100" dirty="0">
                          <a:solidFill>
                            <a:srgbClr val="FFFFFF"/>
                          </a:solidFill>
                          <a:latin typeface="HGP創英角ｺﾞｼｯｸUB" panose="020B0900000000000000" pitchFamily="50" charset="-128"/>
                          <a:ea typeface="HGP創英角ｺﾞｼｯｸUB" panose="020B0900000000000000" pitchFamily="50" charset="-128"/>
                        </a:rPr>
                        <a:t>食料品</a:t>
                      </a:r>
                    </a:p>
                  </a:txBody>
                  <a:tcPr marL="36000" marR="36000" marT="18000" marB="18000">
                    <a:lnL w="1270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r>
                        <a:rPr kumimoji="1" lang="ja-JP" altLang="en-US" sz="1100" dirty="0"/>
                        <a:t>非常食、缶詰、レトルト食品、流動食、菓子パン、おやつ　　</a:t>
                      </a:r>
                      <a:r>
                        <a:rPr kumimoji="1" lang="ja-JP" altLang="en-US" sz="900" dirty="0"/>
                        <a:t>など</a:t>
                      </a:r>
                    </a:p>
                  </a:txBody>
                  <a:tcPr marL="36000" marR="36000" marT="18000" marB="18000">
                    <a:lnL w="635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1270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41116597"/>
                  </a:ext>
                </a:extLst>
              </a:tr>
              <a:tr h="186690">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dist"/>
                      <a:r>
                        <a:rPr kumimoji="1" lang="ja-JP" altLang="en-US" sz="1100" dirty="0">
                          <a:solidFill>
                            <a:srgbClr val="FFFFFF"/>
                          </a:solidFill>
                          <a:latin typeface="HGP創英角ｺﾞｼｯｸUB" panose="020B0900000000000000" pitchFamily="50" charset="-128"/>
                          <a:ea typeface="HGP創英角ｺﾞｼｯｸUB" panose="020B0900000000000000" pitchFamily="50" charset="-128"/>
                        </a:rPr>
                        <a:t>飲み物</a:t>
                      </a:r>
                    </a:p>
                  </a:txBody>
                  <a:tcPr marL="36000" marR="36000" marT="18000" marB="18000">
                    <a:lnL w="1270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r>
                        <a:rPr kumimoji="1" lang="ja-JP" altLang="en-US" sz="1100" dirty="0"/>
                        <a:t>水、お茶、ジュース　　</a:t>
                      </a:r>
                      <a:r>
                        <a:rPr kumimoji="1" lang="ja-JP" altLang="en-US" sz="900" dirty="0"/>
                        <a:t>など</a:t>
                      </a:r>
                      <a:r>
                        <a:rPr kumimoji="1" lang="ja-JP" altLang="en-US" sz="1100" dirty="0"/>
                        <a:t>　　　　</a:t>
                      </a:r>
                      <a:r>
                        <a:rPr kumimoji="1" lang="en-US" altLang="ja-JP" sz="1100" dirty="0"/>
                        <a:t>※1</a:t>
                      </a:r>
                      <a:r>
                        <a:rPr kumimoji="1" lang="ja-JP" altLang="en-US" sz="1100" dirty="0"/>
                        <a:t>人</a:t>
                      </a:r>
                      <a:r>
                        <a:rPr kumimoji="1" lang="en-US" altLang="ja-JP" sz="1100" dirty="0"/>
                        <a:t>1</a:t>
                      </a:r>
                      <a:r>
                        <a:rPr kumimoji="1" lang="ja-JP" altLang="en-US" sz="1100" dirty="0"/>
                        <a:t>日</a:t>
                      </a:r>
                      <a:r>
                        <a:rPr kumimoji="1" lang="en-US" altLang="ja-JP" sz="1100" dirty="0"/>
                        <a:t>2</a:t>
                      </a:r>
                      <a:r>
                        <a:rPr kumimoji="1" lang="ja-JP" altLang="en-US" sz="1100" dirty="0"/>
                        <a:t>リットルが基本</a:t>
                      </a:r>
                    </a:p>
                  </a:txBody>
                  <a:tcPr marL="36000" marR="36000" marT="18000" marB="18000">
                    <a:lnL w="635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74796592"/>
                  </a:ext>
                </a:extLst>
              </a:tr>
              <a:tr h="186690">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dist"/>
                      <a:r>
                        <a:rPr kumimoji="1" lang="ja-JP" altLang="en-US" sz="1100" dirty="0">
                          <a:solidFill>
                            <a:srgbClr val="FFFFFF"/>
                          </a:solidFill>
                          <a:latin typeface="HGP創英角ｺﾞｼｯｸUB" panose="020B0900000000000000" pitchFamily="50" charset="-128"/>
                          <a:ea typeface="HGP創英角ｺﾞｼｯｸUB" panose="020B0900000000000000" pitchFamily="50" charset="-128"/>
                        </a:rPr>
                        <a:t>生活用品</a:t>
                      </a:r>
                    </a:p>
                  </a:txBody>
                  <a:tcPr marL="36000" marR="36000" marT="18000" marB="18000">
                    <a:lnL w="1270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r>
                        <a:rPr kumimoji="1" lang="ja-JP" altLang="en-US" sz="1100" dirty="0"/>
                        <a:t>着替え、防寒具、電池、充電器、懐中電灯、携帯ラジオ　　</a:t>
                      </a:r>
                      <a:r>
                        <a:rPr kumimoji="1" lang="ja-JP" altLang="en-US" sz="900" dirty="0"/>
                        <a:t>など</a:t>
                      </a:r>
                      <a:endParaRPr kumimoji="1" lang="ja-JP" altLang="en-US" sz="1100" dirty="0"/>
                    </a:p>
                  </a:txBody>
                  <a:tcPr marL="36000" marR="36000" marT="18000" marB="18000">
                    <a:lnL w="635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4211805"/>
                  </a:ext>
                </a:extLst>
              </a:tr>
              <a:tr h="186690">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dist"/>
                      <a:r>
                        <a:rPr kumimoji="1" lang="ja-JP" altLang="en-US" sz="1100" dirty="0">
                          <a:solidFill>
                            <a:srgbClr val="FFFFFF"/>
                          </a:solidFill>
                          <a:latin typeface="HGP創英角ｺﾞｼｯｸUB" panose="020B0900000000000000" pitchFamily="50" charset="-128"/>
                          <a:ea typeface="HGP創英角ｺﾞｼｯｸUB" panose="020B0900000000000000" pitchFamily="50" charset="-128"/>
                        </a:rPr>
                        <a:t>感染症対策</a:t>
                      </a:r>
                    </a:p>
                  </a:txBody>
                  <a:tcPr marL="36000" marR="36000" marT="18000" marB="18000">
                    <a:lnL w="1270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635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r>
                        <a:rPr kumimoji="1" lang="ja-JP" altLang="en-US" sz="1100" dirty="0"/>
                        <a:t>マスク、消毒液、体温計　　</a:t>
                      </a:r>
                      <a:r>
                        <a:rPr kumimoji="1" lang="ja-JP" altLang="en-US" sz="900" dirty="0"/>
                        <a:t>など</a:t>
                      </a:r>
                      <a:endParaRPr kumimoji="1" lang="ja-JP" altLang="en-US" sz="1100" dirty="0"/>
                    </a:p>
                  </a:txBody>
                  <a:tcPr marL="36000" marR="36000" marT="18000" marB="18000">
                    <a:lnL w="635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635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8338834"/>
                  </a:ext>
                </a:extLst>
              </a:tr>
              <a:tr h="186690">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pPr algn="dist"/>
                      <a:r>
                        <a:rPr kumimoji="1" lang="ja-JP" altLang="en-US" sz="1100" dirty="0">
                          <a:solidFill>
                            <a:srgbClr val="FFFFFF"/>
                          </a:solidFill>
                          <a:latin typeface="HGP創英角ｺﾞｼｯｸUB" panose="020B0900000000000000" pitchFamily="50" charset="-128"/>
                          <a:ea typeface="HGP創英角ｺﾞｼｯｸUB" panose="020B0900000000000000" pitchFamily="50" charset="-128"/>
                        </a:rPr>
                        <a:t>その他</a:t>
                      </a:r>
                    </a:p>
                  </a:txBody>
                  <a:tcPr marL="36000" marR="36000" marT="18000" marB="18000">
                    <a:lnL w="12700" cap="flat" cmpd="sng" algn="ctr">
                      <a:solidFill>
                        <a:sysClr val="window" lastClr="FFFFFF">
                          <a:lumMod val="50000"/>
                        </a:sysClr>
                      </a:solidFill>
                      <a:prstDash val="solid"/>
                      <a:round/>
                      <a:headEnd type="none" w="med" len="med"/>
                      <a:tailEnd type="none" w="med" len="med"/>
                    </a:lnL>
                    <a:lnR w="6350" cap="flat" cmpd="sng" algn="ctr">
                      <a:solidFill>
                        <a:sysClr val="window" lastClr="FFFFFF">
                          <a:lumMod val="50000"/>
                        </a:sysClr>
                      </a:solidFill>
                      <a:prstDash val="solid"/>
                      <a:round/>
                      <a:headEnd type="none" w="med" len="med"/>
                      <a:tailEnd type="none" w="med" len="med"/>
                    </a:lnR>
                    <a:lnT w="6350" cap="flat" cmpd="sng" algn="ctr">
                      <a:solidFill>
                        <a:sysClr val="window" lastClr="FFFFFF"/>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50000"/>
                      </a:sysClr>
                    </a:solidFill>
                  </a:tcPr>
                </a:tc>
                <a:tc>
                  <a:txBody>
                    <a:bodyPr/>
                    <a:lstStyle>
                      <a:lvl1pPr marL="0" algn="l" defTabSz="1339230" rtl="0" eaLnBrk="1" latinLnBrk="0" hangingPunct="1">
                        <a:defRPr kumimoji="1" sz="2636" kern="1200">
                          <a:solidFill>
                            <a:schemeClr val="tx1"/>
                          </a:solidFill>
                          <a:latin typeface="Arial"/>
                          <a:ea typeface="ＭＳ Ｐゴシック"/>
                        </a:defRPr>
                      </a:lvl1pPr>
                      <a:lvl2pPr marL="669615" algn="l" defTabSz="1339230" rtl="0" eaLnBrk="1" latinLnBrk="0" hangingPunct="1">
                        <a:defRPr kumimoji="1" sz="2636" kern="1200">
                          <a:solidFill>
                            <a:schemeClr val="tx1"/>
                          </a:solidFill>
                          <a:latin typeface="Arial"/>
                          <a:ea typeface="ＭＳ Ｐゴシック"/>
                        </a:defRPr>
                      </a:lvl2pPr>
                      <a:lvl3pPr marL="1339230" algn="l" defTabSz="1339230" rtl="0" eaLnBrk="1" latinLnBrk="0" hangingPunct="1">
                        <a:defRPr kumimoji="1" sz="2636" kern="1200">
                          <a:solidFill>
                            <a:schemeClr val="tx1"/>
                          </a:solidFill>
                          <a:latin typeface="Arial"/>
                          <a:ea typeface="ＭＳ Ｐゴシック"/>
                        </a:defRPr>
                      </a:lvl3pPr>
                      <a:lvl4pPr marL="2008845" algn="l" defTabSz="1339230" rtl="0" eaLnBrk="1" latinLnBrk="0" hangingPunct="1">
                        <a:defRPr kumimoji="1" sz="2636" kern="1200">
                          <a:solidFill>
                            <a:schemeClr val="tx1"/>
                          </a:solidFill>
                          <a:latin typeface="Arial"/>
                          <a:ea typeface="ＭＳ Ｐゴシック"/>
                        </a:defRPr>
                      </a:lvl4pPr>
                      <a:lvl5pPr marL="2678460" algn="l" defTabSz="1339230" rtl="0" eaLnBrk="1" latinLnBrk="0" hangingPunct="1">
                        <a:defRPr kumimoji="1" sz="2636" kern="1200">
                          <a:solidFill>
                            <a:schemeClr val="tx1"/>
                          </a:solidFill>
                          <a:latin typeface="Arial"/>
                          <a:ea typeface="ＭＳ Ｐゴシック"/>
                        </a:defRPr>
                      </a:lvl5pPr>
                      <a:lvl6pPr marL="3348076" algn="l" defTabSz="1339230" rtl="0" eaLnBrk="1" latinLnBrk="0" hangingPunct="1">
                        <a:defRPr kumimoji="1" sz="2636" kern="1200">
                          <a:solidFill>
                            <a:schemeClr val="tx1"/>
                          </a:solidFill>
                          <a:latin typeface="Arial"/>
                          <a:ea typeface="ＭＳ Ｐゴシック"/>
                        </a:defRPr>
                      </a:lvl6pPr>
                      <a:lvl7pPr marL="4017691" algn="l" defTabSz="1339230" rtl="0" eaLnBrk="1" latinLnBrk="0" hangingPunct="1">
                        <a:defRPr kumimoji="1" sz="2636" kern="1200">
                          <a:solidFill>
                            <a:schemeClr val="tx1"/>
                          </a:solidFill>
                          <a:latin typeface="Arial"/>
                          <a:ea typeface="ＭＳ Ｐゴシック"/>
                        </a:defRPr>
                      </a:lvl7pPr>
                      <a:lvl8pPr marL="4687306" algn="l" defTabSz="1339230" rtl="0" eaLnBrk="1" latinLnBrk="0" hangingPunct="1">
                        <a:defRPr kumimoji="1" sz="2636" kern="1200">
                          <a:solidFill>
                            <a:schemeClr val="tx1"/>
                          </a:solidFill>
                          <a:latin typeface="Arial"/>
                          <a:ea typeface="ＭＳ Ｐゴシック"/>
                        </a:defRPr>
                      </a:lvl8pPr>
                      <a:lvl9pPr marL="5356921" algn="l" defTabSz="1339230" rtl="0" eaLnBrk="1" latinLnBrk="0" hangingPunct="1">
                        <a:defRPr kumimoji="1" sz="2636" kern="1200">
                          <a:solidFill>
                            <a:schemeClr val="tx1"/>
                          </a:solidFill>
                          <a:latin typeface="Arial"/>
                          <a:ea typeface="ＭＳ Ｐゴシック"/>
                        </a:defRPr>
                      </a:lvl9pPr>
                    </a:lstStyle>
                    <a:p>
                      <a:r>
                        <a:rPr kumimoji="1" lang="ja-JP" altLang="en-US" sz="1100" dirty="0"/>
                        <a:t>常備薬、お薬手帳、介護用品、障がい者手帳、母子手帳、粉ミルク、オムツ　　</a:t>
                      </a:r>
                      <a:r>
                        <a:rPr kumimoji="1" lang="ja-JP" altLang="en-US" sz="900" dirty="0"/>
                        <a:t>など</a:t>
                      </a:r>
                      <a:endParaRPr kumimoji="1" lang="ja-JP" altLang="en-US" sz="1100" dirty="0"/>
                    </a:p>
                  </a:txBody>
                  <a:tcPr marL="36000" marR="36000" marT="18000" marB="18000">
                    <a:lnL w="6350" cap="flat" cmpd="sng" algn="ctr">
                      <a:solidFill>
                        <a:sysClr val="window" lastClr="FFFFFF">
                          <a:lumMod val="50000"/>
                        </a:sysClr>
                      </a:solidFill>
                      <a:prstDash val="solid"/>
                      <a:round/>
                      <a:headEnd type="none" w="med" len="med"/>
                      <a:tailEnd type="none" w="med" len="med"/>
                    </a:lnL>
                    <a:lnR w="12700" cap="flat" cmpd="sng" algn="ctr">
                      <a:solidFill>
                        <a:sysClr val="window" lastClr="FFFFFF">
                          <a:lumMod val="50000"/>
                        </a:sysClr>
                      </a:solidFill>
                      <a:prstDash val="solid"/>
                      <a:round/>
                      <a:headEnd type="none" w="med" len="med"/>
                      <a:tailEnd type="none" w="med" len="med"/>
                    </a:lnR>
                    <a:lnT w="6350" cap="flat" cmpd="sng" algn="ctr">
                      <a:solidFill>
                        <a:sysClr val="window" lastClr="FFFFFF">
                          <a:lumMod val="50000"/>
                        </a:sysClr>
                      </a:solidFill>
                      <a:prstDash val="solid"/>
                      <a:round/>
                      <a:headEnd type="none" w="med" len="med"/>
                      <a:tailEnd type="none" w="med" len="med"/>
                    </a:lnT>
                    <a:lnB w="12700"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50114815"/>
                  </a:ext>
                </a:extLst>
              </a:tr>
            </a:tbl>
          </a:graphicData>
        </a:graphic>
      </p:graphicFrame>
      <p:pic>
        <p:nvPicPr>
          <p:cNvPr id="174" name="図 173">
            <a:extLst>
              <a:ext uri="{FF2B5EF4-FFF2-40B4-BE49-F238E27FC236}">
                <a16:creationId xmlns:a16="http://schemas.microsoft.com/office/drawing/2014/main" id="{D48C7677-6B2B-40FA-B115-7D5809C74350}"/>
              </a:ext>
            </a:extLst>
          </p:cNvPr>
          <p:cNvPicPr>
            <a:picLocks noChangeAspect="1"/>
          </p:cNvPicPr>
          <p:nvPr/>
        </p:nvPicPr>
        <p:blipFill>
          <a:blip r:embed="rId9"/>
          <a:stretch>
            <a:fillRect/>
          </a:stretch>
        </p:blipFill>
        <p:spPr>
          <a:xfrm>
            <a:off x="7810564" y="7775458"/>
            <a:ext cx="1928781" cy="861628"/>
          </a:xfrm>
          <a:prstGeom prst="rect">
            <a:avLst/>
          </a:prstGeom>
        </p:spPr>
      </p:pic>
      <p:cxnSp>
        <p:nvCxnSpPr>
          <p:cNvPr id="188" name="直線矢印コネクタ 187">
            <a:extLst>
              <a:ext uri="{FF2B5EF4-FFF2-40B4-BE49-F238E27FC236}">
                <a16:creationId xmlns:a16="http://schemas.microsoft.com/office/drawing/2014/main" id="{4A214243-F809-4477-B1A4-F513F7567DF3}"/>
              </a:ext>
            </a:extLst>
          </p:cNvPr>
          <p:cNvCxnSpPr>
            <a:cxnSpLocks/>
            <a:stCxn id="122" idx="3"/>
            <a:endCxn id="164" idx="1"/>
          </p:cNvCxnSpPr>
          <p:nvPr/>
        </p:nvCxnSpPr>
        <p:spPr>
          <a:xfrm>
            <a:off x="6698161" y="7419106"/>
            <a:ext cx="1009925" cy="0"/>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直線矢印コネクタ 193">
            <a:extLst>
              <a:ext uri="{FF2B5EF4-FFF2-40B4-BE49-F238E27FC236}">
                <a16:creationId xmlns:a16="http://schemas.microsoft.com/office/drawing/2014/main" id="{43CE04FC-A949-4592-92BF-67AE8731B247}"/>
              </a:ext>
            </a:extLst>
          </p:cNvPr>
          <p:cNvCxnSpPr/>
          <p:nvPr/>
        </p:nvCxnSpPr>
        <p:spPr>
          <a:xfrm>
            <a:off x="638704" y="82550"/>
            <a:ext cx="0" cy="252271"/>
          </a:xfrm>
          <a:prstGeom prst="straightConnector1">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9" name="テキスト ボックス 198">
            <a:extLst>
              <a:ext uri="{FF2B5EF4-FFF2-40B4-BE49-F238E27FC236}">
                <a16:creationId xmlns:a16="http://schemas.microsoft.com/office/drawing/2014/main" id="{FC0E919E-DB8E-47FA-B24A-4B8DEA0FFEB9}"/>
              </a:ext>
            </a:extLst>
          </p:cNvPr>
          <p:cNvSpPr txBox="1"/>
          <p:nvPr/>
        </p:nvSpPr>
        <p:spPr>
          <a:xfrm>
            <a:off x="714305" y="47199"/>
            <a:ext cx="1340432" cy="276999"/>
          </a:xfrm>
          <a:prstGeom prst="rect">
            <a:avLst/>
          </a:prstGeom>
          <a:noFill/>
        </p:spPr>
        <p:txBody>
          <a:bodyPr wrap="none" rtlCol="0">
            <a:spAutoFit/>
          </a:bodyPr>
          <a:lstStyle/>
          <a:p>
            <a:r>
              <a:rPr kumimoji="1" lang="ja-JP" altLang="en-US" sz="1200" dirty="0">
                <a:solidFill>
                  <a:schemeClr val="bg1">
                    <a:lumMod val="50000"/>
                  </a:schemeClr>
                </a:solidFill>
                <a:latin typeface="HGP創英角ｺﾞｼｯｸUB" panose="020B0900000000000000" pitchFamily="50" charset="-128"/>
                <a:ea typeface="HGP創英角ｺﾞｼｯｸUB" panose="020B0900000000000000" pitchFamily="50" charset="-128"/>
              </a:rPr>
              <a:t>手順①からの続き</a:t>
            </a:r>
            <a:endParaRPr kumimoji="1" lang="en-US" altLang="ja-JP" sz="1200" dirty="0">
              <a:solidFill>
                <a:schemeClr val="bg1">
                  <a:lumMod val="50000"/>
                </a:schemeClr>
              </a:solidFill>
              <a:latin typeface="HGP創英角ｺﾞｼｯｸUB" panose="020B0900000000000000" pitchFamily="50" charset="-128"/>
              <a:ea typeface="HGP創英角ｺﾞｼｯｸUB" panose="020B0900000000000000" pitchFamily="50" charset="-128"/>
            </a:endParaRPr>
          </a:p>
        </p:txBody>
      </p:sp>
      <p:sp>
        <p:nvSpPr>
          <p:cNvPr id="2" name="テキスト ボックス 1">
            <a:extLst>
              <a:ext uri="{FF2B5EF4-FFF2-40B4-BE49-F238E27FC236}">
                <a16:creationId xmlns:a16="http://schemas.microsoft.com/office/drawing/2014/main" id="{B8E61457-AD94-4BBD-BBFC-3D33AD6680C2}"/>
              </a:ext>
            </a:extLst>
          </p:cNvPr>
          <p:cNvSpPr txBox="1"/>
          <p:nvPr/>
        </p:nvSpPr>
        <p:spPr>
          <a:xfrm>
            <a:off x="7975181" y="4019301"/>
            <a:ext cx="5823837" cy="153888"/>
          </a:xfrm>
          <a:prstGeom prst="rect">
            <a:avLst/>
          </a:prstGeom>
          <a:noFill/>
        </p:spPr>
        <p:txBody>
          <a:bodyPr wrap="square" lIns="0" tIns="0" rIns="0" bIns="0" rtlCol="0" anchor="ctr" anchorCtr="0">
            <a:spAutoFit/>
          </a:bodyPr>
          <a:lstStyle/>
          <a:p>
            <a:pPr algn="dist" defTabSz="914400"/>
            <a:r>
              <a:rPr kumimoji="1" lang="en-US" altLang="ja-JP" sz="1000" u="wavyDbl" spc="-100" dirty="0">
                <a:ea typeface="ＭＳ Ｐゴシック" panose="020B0600070205080204" pitchFamily="50" charset="-128"/>
              </a:rPr>
              <a:t>!!!</a:t>
            </a:r>
            <a:r>
              <a:rPr kumimoji="1" lang="ja-JP" altLang="en-US" sz="1000" u="wavyDbl" spc="-100" dirty="0">
                <a:ea typeface="ＭＳ Ｐゴシック" panose="020B0600070205080204" pitchFamily="50" charset="-128"/>
              </a:rPr>
              <a:t> 警戒レベルの運用は、内閣府での検討を踏まえて、令和３年の梅雨期を目途に変更となる見込みです </a:t>
            </a:r>
            <a:r>
              <a:rPr kumimoji="1" lang="en-US" altLang="ja-JP" sz="1000" u="wavyDbl" spc="-100" dirty="0">
                <a:ea typeface="ＭＳ Ｐゴシック" panose="020B0600070205080204" pitchFamily="50" charset="-128"/>
              </a:rPr>
              <a:t>!!!</a:t>
            </a:r>
          </a:p>
        </p:txBody>
      </p:sp>
      <p:sp>
        <p:nvSpPr>
          <p:cNvPr id="211" name="テキスト ボックス 210">
            <a:extLst>
              <a:ext uri="{FF2B5EF4-FFF2-40B4-BE49-F238E27FC236}">
                <a16:creationId xmlns:a16="http://schemas.microsoft.com/office/drawing/2014/main" id="{218708E0-869A-49D4-B7E1-8C79CCB141D8}"/>
              </a:ext>
            </a:extLst>
          </p:cNvPr>
          <p:cNvSpPr txBox="1"/>
          <p:nvPr/>
        </p:nvSpPr>
        <p:spPr>
          <a:xfrm>
            <a:off x="8001087" y="1896952"/>
            <a:ext cx="1404000" cy="288000"/>
          </a:xfrm>
          <a:prstGeom prst="rect">
            <a:avLst/>
          </a:prstGeom>
          <a:solidFill>
            <a:srgbClr val="AA00AA"/>
          </a:solidFill>
          <a:ln w="9525" cap="sq">
            <a:solidFill>
              <a:schemeClr val="bg1"/>
            </a:solidFill>
            <a:miter lim="800000"/>
          </a:ln>
          <a:effectLst/>
        </p:spPr>
        <p:txBody>
          <a:bodyPr wrap="square" lIns="0" tIns="0" rIns="0" bIns="18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避難指示</a:t>
            </a:r>
            <a:r>
              <a:rPr kumimoji="1" lang="ja-JP" altLang="en-US" sz="12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rPr>
              <a:t>（緊急）</a:t>
            </a:r>
            <a:endParaRPr kumimoji="1" lang="ja-JP" altLang="en-US" sz="1400" b="0" i="0" u="none" strike="noStrike" kern="1200" cap="none" spc="0" normalizeH="0" baseline="0" noProof="0" dirty="0">
              <a:ln>
                <a:noFill/>
              </a:ln>
              <a:solidFill>
                <a:prstClr val="white"/>
              </a:solidFill>
              <a:effectLst/>
              <a:uLnTx/>
              <a:uFillTx/>
              <a:latin typeface="HGP創英角ｺﾞｼｯｸUB" panose="020B0900000000000000" pitchFamily="50" charset="-128"/>
              <a:ea typeface="HGP創英角ｺﾞｼｯｸUB" panose="020B0900000000000000" pitchFamily="50" charset="-128"/>
              <a:cs typeface="+mn-cs"/>
            </a:endParaRPr>
          </a:p>
        </p:txBody>
      </p:sp>
      <p:sp>
        <p:nvSpPr>
          <p:cNvPr id="212" name="テキスト ボックス 211">
            <a:extLst>
              <a:ext uri="{FF2B5EF4-FFF2-40B4-BE49-F238E27FC236}">
                <a16:creationId xmlns:a16="http://schemas.microsoft.com/office/drawing/2014/main" id="{9D0635EC-9E59-47AD-8E43-1606D5F5FF66}"/>
              </a:ext>
            </a:extLst>
          </p:cNvPr>
          <p:cNvSpPr txBox="1"/>
          <p:nvPr/>
        </p:nvSpPr>
        <p:spPr>
          <a:xfrm>
            <a:off x="8001087" y="2412450"/>
            <a:ext cx="1404000" cy="288000"/>
          </a:xfrm>
          <a:prstGeom prst="rect">
            <a:avLst/>
          </a:prstGeom>
          <a:solidFill>
            <a:schemeClr val="bg1"/>
          </a:solidFill>
          <a:ln w="9525" cap="sq">
            <a:solidFill>
              <a:schemeClr val="bg1"/>
            </a:solidFill>
            <a:miter lim="800000"/>
          </a:ln>
          <a:effectLst/>
        </p:spPr>
        <p:txBody>
          <a:bodyPr wrap="square" lIns="0" tIns="0" rIns="0" bIns="180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srgbClr val="AA00AA"/>
                </a:solidFill>
                <a:effectLst/>
                <a:uLnTx/>
                <a:uFillTx/>
                <a:latin typeface="HGP創英角ｺﾞｼｯｸUB" panose="020B0900000000000000" pitchFamily="50" charset="-128"/>
                <a:ea typeface="HGP創英角ｺﾞｼｯｸUB" panose="020B0900000000000000" pitchFamily="50" charset="-128"/>
                <a:cs typeface="+mn-cs"/>
              </a:rPr>
              <a:t>避難勧告</a:t>
            </a:r>
          </a:p>
        </p:txBody>
      </p:sp>
      <p:cxnSp>
        <p:nvCxnSpPr>
          <p:cNvPr id="127" name="直線コネクタ 126">
            <a:extLst>
              <a:ext uri="{FF2B5EF4-FFF2-40B4-BE49-F238E27FC236}">
                <a16:creationId xmlns:a16="http://schemas.microsoft.com/office/drawing/2014/main" id="{D2A9B367-C77A-4151-A5B3-1A4F9F8B4197}"/>
              </a:ext>
            </a:extLst>
          </p:cNvPr>
          <p:cNvCxnSpPr>
            <a:cxnSpLocks/>
          </p:cNvCxnSpPr>
          <p:nvPr/>
        </p:nvCxnSpPr>
        <p:spPr>
          <a:xfrm>
            <a:off x="522839" y="8198049"/>
            <a:ext cx="5232711"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3" name="矢印: 右 2">
            <a:extLst>
              <a:ext uri="{FF2B5EF4-FFF2-40B4-BE49-F238E27FC236}">
                <a16:creationId xmlns:a16="http://schemas.microsoft.com/office/drawing/2014/main" id="{1C5F8E48-7CD6-4248-A90C-819EAC117BDF}"/>
              </a:ext>
            </a:extLst>
          </p:cNvPr>
          <p:cNvSpPr/>
          <p:nvPr/>
        </p:nvSpPr>
        <p:spPr>
          <a:xfrm>
            <a:off x="411582" y="1905587"/>
            <a:ext cx="210923" cy="206289"/>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テキスト ボックス 127">
            <a:extLst>
              <a:ext uri="{FF2B5EF4-FFF2-40B4-BE49-F238E27FC236}">
                <a16:creationId xmlns:a16="http://schemas.microsoft.com/office/drawing/2014/main" id="{2CAF5703-1623-43AF-BC9E-3FEB78B3109E}"/>
              </a:ext>
            </a:extLst>
          </p:cNvPr>
          <p:cNvSpPr txBox="1"/>
          <p:nvPr/>
        </p:nvSpPr>
        <p:spPr>
          <a:xfrm>
            <a:off x="7901104" y="6535885"/>
            <a:ext cx="5621732" cy="224229"/>
          </a:xfrm>
          <a:prstGeom prst="rect">
            <a:avLst/>
          </a:prstGeom>
          <a:noFill/>
          <a:ln>
            <a:noFill/>
          </a:ln>
        </p:spPr>
        <p:txBody>
          <a:bodyPr wrap="none" lIns="0" tIns="0" rIns="0" bIns="0" rtlCol="0">
            <a:spAutoFit/>
          </a:bodyPr>
          <a:lstStyle/>
          <a:p>
            <a:pPr>
              <a:lnSpc>
                <a:spcPct val="120000"/>
              </a:lnSpc>
              <a:spcBef>
                <a:spcPts val="600"/>
              </a:spcBef>
            </a:pP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市役所の情報・災害が発生しそうな状況まで避難を待つ必要はありません！</a:t>
            </a: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129" name="テキスト ボックス 128">
            <a:extLst>
              <a:ext uri="{FF2B5EF4-FFF2-40B4-BE49-F238E27FC236}">
                <a16:creationId xmlns:a16="http://schemas.microsoft.com/office/drawing/2014/main" id="{D7A16D75-1B90-40B7-918E-04CCAE6A66B6}"/>
              </a:ext>
            </a:extLst>
          </p:cNvPr>
          <p:cNvSpPr txBox="1"/>
          <p:nvPr/>
        </p:nvSpPr>
        <p:spPr>
          <a:xfrm>
            <a:off x="7872043" y="6802217"/>
            <a:ext cx="6317646" cy="192168"/>
          </a:xfrm>
          <a:prstGeom prst="rect">
            <a:avLst/>
          </a:prstGeom>
          <a:noFill/>
        </p:spPr>
        <p:txBody>
          <a:bodyPr wrap="square" lIns="0" tIns="0" rIns="0" bIns="0" rtlCol="0">
            <a:spAutoFit/>
          </a:bodyPr>
          <a:lstStyle/>
          <a:p>
            <a:pPr marL="171450" indent="-171450">
              <a:lnSpc>
                <a:spcPct val="120000"/>
              </a:lnSpc>
              <a:buFont typeface="Wingdings" panose="05000000000000000000" pitchFamily="2" charset="2"/>
              <a:buChar char="u"/>
            </a:pPr>
            <a:r>
              <a:rPr kumimoji="1" lang="ja-JP" altLang="en-US" sz="1200" dirty="0">
                <a:latin typeface="ＭＳ Ｐ明朝" panose="02020600040205080304" pitchFamily="18" charset="-128"/>
                <a:ea typeface="ＭＳ Ｐ明朝" panose="02020600040205080304" pitchFamily="18" charset="-128"/>
              </a:rPr>
              <a:t>親戚・知人宅など、安全が確保できる場所がある場合は、</a:t>
            </a:r>
            <a:r>
              <a:rPr kumimoji="1" lang="ja-JP" altLang="en-US" sz="1200" dirty="0">
                <a:latin typeface="HGP創英角ｺﾞｼｯｸUB" panose="020B0900000000000000" pitchFamily="50" charset="-128"/>
                <a:ea typeface="HGP創英角ｺﾞｼｯｸUB" panose="020B0900000000000000" pitchFamily="50" charset="-128"/>
              </a:rPr>
              <a:t>早めの避難（最善）を心がけましょう。</a:t>
            </a:r>
            <a:endParaRPr kumimoji="1" lang="en-US" altLang="ja-JP" sz="1200" dirty="0">
              <a:latin typeface="HGP創英角ｺﾞｼｯｸUB" panose="020B0900000000000000" pitchFamily="50" charset="-128"/>
              <a:ea typeface="HGP創英角ｺﾞｼｯｸUB" panose="020B0900000000000000" pitchFamily="50" charset="-128"/>
            </a:endParaRPr>
          </a:p>
        </p:txBody>
      </p:sp>
      <p:cxnSp>
        <p:nvCxnSpPr>
          <p:cNvPr id="130" name="直線コネクタ 129">
            <a:extLst>
              <a:ext uri="{FF2B5EF4-FFF2-40B4-BE49-F238E27FC236}">
                <a16:creationId xmlns:a16="http://schemas.microsoft.com/office/drawing/2014/main" id="{410DE5DC-5E80-44C9-9483-A43B77931359}"/>
              </a:ext>
            </a:extLst>
          </p:cNvPr>
          <p:cNvCxnSpPr>
            <a:cxnSpLocks/>
          </p:cNvCxnSpPr>
          <p:nvPr/>
        </p:nvCxnSpPr>
        <p:spPr>
          <a:xfrm>
            <a:off x="7862394" y="6766105"/>
            <a:ext cx="5554305" cy="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a:extLst>
              <a:ext uri="{FF2B5EF4-FFF2-40B4-BE49-F238E27FC236}">
                <a16:creationId xmlns:a16="http://schemas.microsoft.com/office/drawing/2014/main" id="{6BD2F778-D98F-4464-8BEE-79181F81FAD3}"/>
              </a:ext>
            </a:extLst>
          </p:cNvPr>
          <p:cNvCxnSpPr>
            <a:cxnSpLocks/>
          </p:cNvCxnSpPr>
          <p:nvPr/>
        </p:nvCxnSpPr>
        <p:spPr>
          <a:xfrm>
            <a:off x="7936741" y="6128047"/>
            <a:ext cx="1057820" cy="0"/>
          </a:xfrm>
          <a:prstGeom prst="line">
            <a:avLst/>
          </a:prstGeom>
          <a:ln w="57150">
            <a:solidFill>
              <a:srgbClr val="FFCCCC"/>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a:extLst>
              <a:ext uri="{FF2B5EF4-FFF2-40B4-BE49-F238E27FC236}">
                <a16:creationId xmlns:a16="http://schemas.microsoft.com/office/drawing/2014/main" id="{819549FC-4255-40EF-B59F-D6736DD3A68D}"/>
              </a:ext>
            </a:extLst>
          </p:cNvPr>
          <p:cNvCxnSpPr>
            <a:cxnSpLocks/>
          </p:cNvCxnSpPr>
          <p:nvPr/>
        </p:nvCxnSpPr>
        <p:spPr>
          <a:xfrm>
            <a:off x="8534400" y="6351573"/>
            <a:ext cx="775861" cy="0"/>
          </a:xfrm>
          <a:prstGeom prst="line">
            <a:avLst/>
          </a:prstGeom>
          <a:ln w="57150">
            <a:solidFill>
              <a:srgbClr val="FFCCCC"/>
            </a:solidFill>
          </a:ln>
        </p:spPr>
        <p:style>
          <a:lnRef idx="1">
            <a:schemeClr val="accent1"/>
          </a:lnRef>
          <a:fillRef idx="0">
            <a:schemeClr val="accent1"/>
          </a:fillRef>
          <a:effectRef idx="0">
            <a:schemeClr val="accent1"/>
          </a:effectRef>
          <a:fontRef idx="minor">
            <a:schemeClr val="tx1"/>
          </a:fontRef>
        </p:style>
      </p:cxnSp>
      <p:sp>
        <p:nvSpPr>
          <p:cNvPr id="182" name="テキスト ボックス 181">
            <a:extLst>
              <a:ext uri="{FF2B5EF4-FFF2-40B4-BE49-F238E27FC236}">
                <a16:creationId xmlns:a16="http://schemas.microsoft.com/office/drawing/2014/main" id="{355758D8-B299-42A6-B2C6-4395A1D65B92}"/>
              </a:ext>
            </a:extLst>
          </p:cNvPr>
          <p:cNvSpPr txBox="1"/>
          <p:nvPr/>
        </p:nvSpPr>
        <p:spPr>
          <a:xfrm>
            <a:off x="7866813" y="5769236"/>
            <a:ext cx="1443448" cy="600164"/>
          </a:xfrm>
          <a:prstGeom prst="rect">
            <a:avLst/>
          </a:prstGeom>
          <a:noFill/>
        </p:spPr>
        <p:txBody>
          <a:bodyPr wrap="square" lIns="0" tIns="0" rIns="0" bIns="0" rtlCol="0">
            <a:spAutoFit/>
          </a:bodyPr>
          <a:lstStyle/>
          <a:p>
            <a:r>
              <a:rPr kumimoji="1" lang="ja-JP" altLang="en-US" sz="1100" dirty="0">
                <a:latin typeface="HGP創英角ｺﾞｼｯｸUB" panose="020B0900000000000000" pitchFamily="50" charset="-128"/>
                <a:ea typeface="HGP創英角ｺﾞｼｯｸUB" panose="020B0900000000000000" pitchFamily="50" charset="-128"/>
              </a:rPr>
              <a:t>  避難・防災情報のほか</a:t>
            </a:r>
            <a:endParaRPr kumimoji="1" lang="en-US" altLang="ja-JP" sz="1100" dirty="0">
              <a:latin typeface="HGP創英角ｺﾞｼｯｸUB" panose="020B0900000000000000" pitchFamily="50" charset="-128"/>
              <a:ea typeface="HGP創英角ｺﾞｼｯｸUB" panose="020B0900000000000000" pitchFamily="50" charset="-128"/>
            </a:endParaRPr>
          </a:p>
          <a:p>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　こんなときは</a:t>
            </a:r>
            <a:endParaRPr kumimoji="1" lang="en-US" altLang="ja-JP" sz="1400" dirty="0">
              <a:solidFill>
                <a:srgbClr val="C00000"/>
              </a:solidFill>
              <a:latin typeface="HGP創英角ｺﾞｼｯｸUB" panose="020B0900000000000000" pitchFamily="50" charset="-128"/>
              <a:ea typeface="HGP創英角ｺﾞｼｯｸUB" panose="020B0900000000000000" pitchFamily="50" charset="-128"/>
            </a:endParaRPr>
          </a:p>
          <a:p>
            <a:pPr algn="r"/>
            <a:r>
              <a:rPr kumimoji="1" lang="ja-JP" altLang="en-US" sz="1400" dirty="0">
                <a:solidFill>
                  <a:srgbClr val="C00000"/>
                </a:solidFill>
                <a:latin typeface="HGP創英角ｺﾞｼｯｸUB" panose="020B0900000000000000" pitchFamily="50" charset="-128"/>
                <a:ea typeface="HGP創英角ｺﾞｼｯｸUB" panose="020B0900000000000000" pitchFamily="50" charset="-128"/>
              </a:rPr>
              <a:t>要注意！</a:t>
            </a:r>
            <a:endParaRPr kumimoji="1" lang="en-US" altLang="ja-JP" sz="1400" dirty="0">
              <a:latin typeface="HGP創英角ｺﾞｼｯｸUB" panose="020B0900000000000000" pitchFamily="50" charset="-128"/>
              <a:ea typeface="HGP創英角ｺﾞｼｯｸUB" panose="020B0900000000000000" pitchFamily="50" charset="-128"/>
            </a:endParaRPr>
          </a:p>
        </p:txBody>
      </p:sp>
      <p:sp>
        <p:nvSpPr>
          <p:cNvPr id="135" name="矢印: 右 134">
            <a:extLst>
              <a:ext uri="{FF2B5EF4-FFF2-40B4-BE49-F238E27FC236}">
                <a16:creationId xmlns:a16="http://schemas.microsoft.com/office/drawing/2014/main" id="{4148BEE1-1345-4311-B659-2FC76BACE600}"/>
              </a:ext>
            </a:extLst>
          </p:cNvPr>
          <p:cNvSpPr/>
          <p:nvPr/>
        </p:nvSpPr>
        <p:spPr>
          <a:xfrm>
            <a:off x="3169105" y="9048781"/>
            <a:ext cx="244979" cy="235900"/>
          </a:xfrm>
          <a:prstGeom prst="rightArrow">
            <a:avLst/>
          </a:prstGeom>
          <a:solidFill>
            <a:schemeClr val="bg1">
              <a:lumMod val="5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136" name="テキスト ボックス 135">
            <a:extLst>
              <a:ext uri="{FF2B5EF4-FFF2-40B4-BE49-F238E27FC236}">
                <a16:creationId xmlns:a16="http://schemas.microsoft.com/office/drawing/2014/main" id="{1093421C-6A8B-470E-8B55-7630FFA5D999}"/>
              </a:ext>
            </a:extLst>
          </p:cNvPr>
          <p:cNvSpPr txBox="1"/>
          <p:nvPr/>
        </p:nvSpPr>
        <p:spPr>
          <a:xfrm>
            <a:off x="3414084" y="9049410"/>
            <a:ext cx="2904641" cy="184666"/>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ＭＳ Ｐ明朝" panose="02020600040205080304" pitchFamily="18" charset="-128"/>
                <a:ea typeface="ＭＳ Ｐ明朝" panose="02020600040205080304" pitchFamily="18" charset="-128"/>
              </a:rPr>
              <a:t>（個人で支援先を確保することが難しい場合）</a:t>
            </a:r>
            <a:endParaRPr kumimoji="0"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p:txBody>
      </p:sp>
      <p:sp>
        <p:nvSpPr>
          <p:cNvPr id="137" name="テキスト ボックス 136">
            <a:extLst>
              <a:ext uri="{FF2B5EF4-FFF2-40B4-BE49-F238E27FC236}">
                <a16:creationId xmlns:a16="http://schemas.microsoft.com/office/drawing/2014/main" id="{A2EFA498-40D1-4D39-AEF9-380F1FAEF4BD}"/>
              </a:ext>
            </a:extLst>
          </p:cNvPr>
          <p:cNvSpPr txBox="1"/>
          <p:nvPr/>
        </p:nvSpPr>
        <p:spPr>
          <a:xfrm>
            <a:off x="392874" y="8290903"/>
            <a:ext cx="2422715" cy="635367"/>
          </a:xfrm>
          <a:prstGeom prst="rect">
            <a:avLst/>
          </a:prstGeom>
          <a:noFill/>
        </p:spPr>
        <p:txBody>
          <a:bodyPr wrap="square" lIns="0" tIns="0" rIns="0" bIns="0" rtlCol="0">
            <a:spAutoFit/>
          </a:bodyPr>
          <a:lstStyle/>
          <a:p>
            <a:pPr marL="171450" marR="0" lvl="0" indent="-171450" algn="just" defTabSz="457200" rtl="0" eaLnBrk="1" fontAlgn="auto" latinLnBrk="0" hangingPunct="1">
              <a:lnSpc>
                <a:spcPct val="120000"/>
              </a:lnSpc>
              <a:spcBef>
                <a:spcPts val="0"/>
              </a:spcBef>
              <a:spcAft>
                <a:spcPts val="0"/>
              </a:spcAft>
              <a:buClrTx/>
              <a:buSzTx/>
              <a:buFont typeface="Wingdings" panose="05000000000000000000" pitchFamily="2" charset="2"/>
              <a:buChar char="u"/>
              <a:tabLst/>
              <a:defRPr/>
            </a:pPr>
            <a:r>
              <a:rPr kumimoji="1" lang="ja-JP" altLang="en-US" sz="1200" b="0" i="0" u="none" strike="noStrike" kern="1200" cap="none" spc="-30" normalizeH="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一人での避難が難しい方（避難行動要援護者の方）においても、</a:t>
            </a:r>
            <a:r>
              <a:rPr kumimoji="1" lang="ja-JP" altLang="en-US" sz="1200" b="0" i="0" u="none" strike="noStrike" kern="1200" cap="none" spc="-3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まずは</a:t>
            </a:r>
            <a:r>
              <a:rPr kumimoji="1" lang="en-US" altLang="ja-JP" sz="1200" b="0" i="0" u="none" strike="noStrike" kern="1200" cap="none" spc="-3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
            </a:r>
            <a:br>
              <a:rPr kumimoji="1" lang="en-US" altLang="ja-JP" sz="1200" b="0" i="0" u="none" strike="noStrike" kern="1200" cap="none" spc="-3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br>
            <a:r>
              <a:rPr kumimoji="1" lang="ja-JP" altLang="en-US" sz="1200" b="0" i="0" u="none" strike="noStrike" kern="1200" cap="none" spc="-30" normalizeH="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n-cs"/>
              </a:rPr>
              <a:t>「自助」でできることを考えてください。</a:t>
            </a:r>
            <a:endParaRPr kumimoji="1" lang="en-US" altLang="ja-JP" sz="1200" b="0" i="0" u="none" strike="noStrike" kern="1200" cap="none" spc="-30" normalizeH="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139" name="テキスト ボックス 138">
            <a:extLst>
              <a:ext uri="{FF2B5EF4-FFF2-40B4-BE49-F238E27FC236}">
                <a16:creationId xmlns:a16="http://schemas.microsoft.com/office/drawing/2014/main" id="{69576732-F3FF-4C26-B702-94CE89943E6C}"/>
              </a:ext>
            </a:extLst>
          </p:cNvPr>
          <p:cNvSpPr txBox="1"/>
          <p:nvPr/>
        </p:nvSpPr>
        <p:spPr>
          <a:xfrm>
            <a:off x="3361344" y="9238147"/>
            <a:ext cx="2815362" cy="184666"/>
          </a:xfrm>
          <a:prstGeom prst="rect">
            <a:avLst/>
          </a:prstGeom>
          <a:noFill/>
        </p:spPr>
        <p:txBody>
          <a:bodyPr wrap="square" lIns="0" tIns="0" rIns="0" bIns="0">
            <a:spAutoFit/>
          </a:bodyPr>
          <a:lstStyle/>
          <a:p>
            <a:pPr marL="128587" marR="0" lvl="0" defTabSz="914400" eaLnBrk="1" fontAlgn="auto" latinLnBrk="0" hangingPunct="1">
              <a:lnSpc>
                <a:spcPct val="100000"/>
              </a:lnSpc>
              <a:spcBef>
                <a:spcPts val="300"/>
              </a:spcBef>
              <a:spcAft>
                <a:spcPts val="0"/>
              </a:spcAft>
              <a:buClrTx/>
              <a:buSzTx/>
              <a:tabLst/>
              <a:defRPr/>
            </a:pPr>
            <a:r>
              <a:rPr kumimoji="1" lang="ja-JP" altLang="en-US" sz="1200" kern="0" dirty="0">
                <a:solidFill>
                  <a:prstClr val="black"/>
                </a:solidFill>
                <a:latin typeface="ＭＳ Ｐゴシック" panose="020B0600070205080204" pitchFamily="50" charset="-128"/>
                <a:ea typeface="ＭＳ Ｐゴシック" panose="020B0600070205080204" pitchFamily="50" charset="-128"/>
              </a:rPr>
              <a:t>行政区に相談（</a:t>
            </a:r>
            <a:r>
              <a:rPr kumimoji="1" lang="ja-JP" altLang="en-US"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rPr>
              <a:t>個別支援計画の作成等）</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140" name="矢印: 右 139">
            <a:extLst>
              <a:ext uri="{FF2B5EF4-FFF2-40B4-BE49-F238E27FC236}">
                <a16:creationId xmlns:a16="http://schemas.microsoft.com/office/drawing/2014/main" id="{B87C4EF4-14AA-44AC-B310-0A2AF914498A}"/>
              </a:ext>
            </a:extLst>
          </p:cNvPr>
          <p:cNvSpPr/>
          <p:nvPr/>
        </p:nvSpPr>
        <p:spPr>
          <a:xfrm>
            <a:off x="3467778" y="9474232"/>
            <a:ext cx="244979" cy="235900"/>
          </a:xfrm>
          <a:prstGeom prst="rightArrow">
            <a:avLst/>
          </a:prstGeom>
          <a:solidFill>
            <a:schemeClr val="bg1">
              <a:lumMod val="50000"/>
            </a:schemeClr>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Arial"/>
              <a:ea typeface="ＭＳ Ｐゴシック"/>
              <a:cs typeface="+mn-cs"/>
            </a:endParaRPr>
          </a:p>
        </p:txBody>
      </p:sp>
      <p:sp>
        <p:nvSpPr>
          <p:cNvPr id="142" name="テキスト ボックス 141">
            <a:extLst>
              <a:ext uri="{FF2B5EF4-FFF2-40B4-BE49-F238E27FC236}">
                <a16:creationId xmlns:a16="http://schemas.microsoft.com/office/drawing/2014/main" id="{9AAC05AE-13C0-401D-B728-251A2FFF3966}"/>
              </a:ext>
            </a:extLst>
          </p:cNvPr>
          <p:cNvSpPr txBox="1"/>
          <p:nvPr/>
        </p:nvSpPr>
        <p:spPr>
          <a:xfrm>
            <a:off x="3731414" y="9490578"/>
            <a:ext cx="2261838" cy="184666"/>
          </a:xfrm>
          <a:prstGeom prst="rect">
            <a:avLst/>
          </a:prstGeom>
          <a:noFill/>
        </p:spPr>
        <p:txBody>
          <a:bodyPr wrap="non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ＭＳ Ｐ明朝" panose="02020600040205080304" pitchFamily="18" charset="-128"/>
                <a:ea typeface="ＭＳ Ｐ明朝" panose="02020600040205080304" pitchFamily="18" charset="-128"/>
              </a:rPr>
              <a:t>（それでも難しいと考えられる場合）</a:t>
            </a:r>
            <a:endParaRPr kumimoji="0"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p:txBody>
      </p:sp>
      <p:sp>
        <p:nvSpPr>
          <p:cNvPr id="143" name="テキスト ボックス 142">
            <a:extLst>
              <a:ext uri="{FF2B5EF4-FFF2-40B4-BE49-F238E27FC236}">
                <a16:creationId xmlns:a16="http://schemas.microsoft.com/office/drawing/2014/main" id="{14194573-28D7-4429-AB7B-B273CEE79440}"/>
              </a:ext>
            </a:extLst>
          </p:cNvPr>
          <p:cNvSpPr txBox="1"/>
          <p:nvPr/>
        </p:nvSpPr>
        <p:spPr>
          <a:xfrm>
            <a:off x="3658049" y="9662544"/>
            <a:ext cx="2246270" cy="184666"/>
          </a:xfrm>
          <a:prstGeom prst="rect">
            <a:avLst/>
          </a:prstGeom>
          <a:noFill/>
        </p:spPr>
        <p:txBody>
          <a:bodyPr wrap="square" lIns="0" tIns="0" rIns="0" bIns="0">
            <a:spAutoFit/>
          </a:bodyPr>
          <a:lstStyle/>
          <a:p>
            <a:pPr marL="128587" marR="0" lvl="0" defTabSz="914400" eaLnBrk="1" fontAlgn="auto" latinLnBrk="0" hangingPunct="1">
              <a:lnSpc>
                <a:spcPct val="100000"/>
              </a:lnSpc>
              <a:spcBef>
                <a:spcPts val="300"/>
              </a:spcBef>
              <a:spcAft>
                <a:spcPts val="0"/>
              </a:spcAft>
              <a:buClrTx/>
              <a:buSzTx/>
              <a:tabLst/>
              <a:defRPr/>
            </a:pPr>
            <a:r>
              <a:rPr kumimoji="1" lang="ja-JP" altLang="en-US" sz="1200" kern="0" dirty="0">
                <a:solidFill>
                  <a:prstClr val="black"/>
                </a:solidFill>
                <a:latin typeface="ＭＳ Ｐゴシック" panose="020B0600070205080204" pitchFamily="50" charset="-128"/>
                <a:ea typeface="ＭＳ Ｐゴシック" panose="020B0600070205080204" pitchFamily="50" charset="-128"/>
              </a:rPr>
              <a:t>市役所に相談してください</a:t>
            </a:r>
            <a:endParaRPr kumimoji="1" lang="en-US" altLang="ja-JP" sz="1200" b="0" i="0" u="none" strike="noStrike" kern="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endParaRPr>
          </a:p>
        </p:txBody>
      </p:sp>
      <p:sp>
        <p:nvSpPr>
          <p:cNvPr id="32" name="フリーフォーム: 図形 31">
            <a:extLst>
              <a:ext uri="{FF2B5EF4-FFF2-40B4-BE49-F238E27FC236}">
                <a16:creationId xmlns:a16="http://schemas.microsoft.com/office/drawing/2014/main" id="{6AB7441A-43B0-4BA0-AFF1-AE289D72E6A7}"/>
              </a:ext>
            </a:extLst>
          </p:cNvPr>
          <p:cNvSpPr/>
          <p:nvPr/>
        </p:nvSpPr>
        <p:spPr>
          <a:xfrm>
            <a:off x="2698069" y="8918199"/>
            <a:ext cx="284877" cy="403601"/>
          </a:xfrm>
          <a:custGeom>
            <a:avLst/>
            <a:gdLst>
              <a:gd name="connsiteX0" fmla="*/ 0 w 393700"/>
              <a:gd name="connsiteY0" fmla="*/ 254000 h 431800"/>
              <a:gd name="connsiteX1" fmla="*/ 393700 w 393700"/>
              <a:gd name="connsiteY1" fmla="*/ 0 h 431800"/>
              <a:gd name="connsiteX2" fmla="*/ 38100 w 393700"/>
              <a:gd name="connsiteY2" fmla="*/ 431800 h 431800"/>
              <a:gd name="connsiteX0" fmla="*/ 0 w 361950"/>
              <a:gd name="connsiteY0" fmla="*/ 241300 h 431800"/>
              <a:gd name="connsiteX1" fmla="*/ 361950 w 361950"/>
              <a:gd name="connsiteY1" fmla="*/ 0 h 431800"/>
              <a:gd name="connsiteX2" fmla="*/ 6350 w 361950"/>
              <a:gd name="connsiteY2" fmla="*/ 431800 h 431800"/>
              <a:gd name="connsiteX0" fmla="*/ 0 w 361950"/>
              <a:gd name="connsiteY0" fmla="*/ 241300 h 431800"/>
              <a:gd name="connsiteX1" fmla="*/ 361950 w 361950"/>
              <a:gd name="connsiteY1" fmla="*/ 0 h 431800"/>
              <a:gd name="connsiteX2" fmla="*/ 6350 w 361950"/>
              <a:gd name="connsiteY2" fmla="*/ 431800 h 431800"/>
              <a:gd name="connsiteX0" fmla="*/ 0 w 361950"/>
              <a:gd name="connsiteY0" fmla="*/ 241300 h 431800"/>
              <a:gd name="connsiteX1" fmla="*/ 361950 w 361950"/>
              <a:gd name="connsiteY1" fmla="*/ 0 h 431800"/>
              <a:gd name="connsiteX2" fmla="*/ 25400 w 361950"/>
              <a:gd name="connsiteY2" fmla="*/ 431800 h 431800"/>
              <a:gd name="connsiteX0" fmla="*/ 0 w 361950"/>
              <a:gd name="connsiteY0" fmla="*/ 241300 h 431800"/>
              <a:gd name="connsiteX1" fmla="*/ 361950 w 361950"/>
              <a:gd name="connsiteY1" fmla="*/ 0 h 431800"/>
              <a:gd name="connsiteX2" fmla="*/ 6350 w 361950"/>
              <a:gd name="connsiteY2" fmla="*/ 431800 h 431800"/>
            </a:gdLst>
            <a:ahLst/>
            <a:cxnLst>
              <a:cxn ang="0">
                <a:pos x="connsiteX0" y="connsiteY0"/>
              </a:cxn>
              <a:cxn ang="0">
                <a:pos x="connsiteX1" y="connsiteY1"/>
              </a:cxn>
              <a:cxn ang="0">
                <a:pos x="connsiteX2" y="connsiteY2"/>
              </a:cxn>
            </a:cxnLst>
            <a:rect l="l" t="t" r="r" b="b"/>
            <a:pathLst>
              <a:path w="361950" h="431800">
                <a:moveTo>
                  <a:pt x="0" y="241300"/>
                </a:moveTo>
                <a:lnTo>
                  <a:pt x="361950" y="0"/>
                </a:lnTo>
                <a:lnTo>
                  <a:pt x="6350" y="431800"/>
                </a:lnTo>
              </a:path>
            </a:pathLst>
          </a:cu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6AF63C51-84EB-486C-9D3F-873F0868F1DA}"/>
              </a:ext>
            </a:extLst>
          </p:cNvPr>
          <p:cNvPicPr/>
          <p:nvPr/>
        </p:nvPicPr>
        <p:blipFill rotWithShape="1">
          <a:blip r:embed="rId10" cstate="hqprint">
            <a:extLst>
              <a:ext uri="{28A0092B-C50C-407E-A947-70E740481C1C}">
                <a14:useLocalDpi xmlns:a14="http://schemas.microsoft.com/office/drawing/2010/main" val="0"/>
              </a:ext>
            </a:extLst>
          </a:blip>
          <a:srcRect l="70616"/>
          <a:stretch/>
        </p:blipFill>
        <p:spPr bwMode="auto">
          <a:xfrm>
            <a:off x="13455471" y="5137654"/>
            <a:ext cx="536578" cy="516577"/>
          </a:xfrm>
          <a:prstGeom prst="rect">
            <a:avLst/>
          </a:prstGeom>
          <a:noFill/>
          <a:ln>
            <a:noFill/>
          </a:ln>
        </p:spPr>
      </p:pic>
      <p:sp>
        <p:nvSpPr>
          <p:cNvPr id="10" name="右中かっこ 9">
            <a:extLst>
              <a:ext uri="{FF2B5EF4-FFF2-40B4-BE49-F238E27FC236}">
                <a16:creationId xmlns:a16="http://schemas.microsoft.com/office/drawing/2014/main" id="{7FDDF381-5B65-49F4-A8F3-79FE294FF779}"/>
              </a:ext>
            </a:extLst>
          </p:cNvPr>
          <p:cNvSpPr/>
          <p:nvPr/>
        </p:nvSpPr>
        <p:spPr>
          <a:xfrm>
            <a:off x="5725368" y="8369300"/>
            <a:ext cx="103932" cy="579137"/>
          </a:xfrm>
          <a:prstGeom prst="rightBrace">
            <a:avLst>
              <a:gd name="adj1" fmla="val 8333"/>
              <a:gd name="adj2" fmla="val 3684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77D3DF0B-7A21-40CC-B833-1A7594C8E45D}"/>
              </a:ext>
            </a:extLst>
          </p:cNvPr>
          <p:cNvSpPr txBox="1"/>
          <p:nvPr/>
        </p:nvSpPr>
        <p:spPr>
          <a:xfrm>
            <a:off x="5906113" y="8492420"/>
            <a:ext cx="586699" cy="369332"/>
          </a:xfrm>
          <a:prstGeom prst="rect">
            <a:avLst/>
          </a:prstGeom>
          <a:noFill/>
        </p:spPr>
        <p:txBody>
          <a:bodyPr wrap="none" lIns="0" tIns="0" rIns="0" bIns="0" rtlCol="0">
            <a:spAutoFit/>
          </a:bodyPr>
          <a:lstStyle/>
          <a:p>
            <a:r>
              <a:rPr kumimoji="1" lang="ja-JP" altLang="en-US" sz="1200" dirty="0">
                <a:latin typeface="HGP創英角ｺﾞｼｯｸUB" panose="020B0900000000000000" pitchFamily="50" charset="-128"/>
                <a:ea typeface="HGP創英角ｺﾞｼｯｸUB" panose="020B0900000000000000" pitchFamily="50" charset="-128"/>
              </a:rPr>
              <a:t>を支援者</a:t>
            </a:r>
            <a:endParaRPr kumimoji="1" lang="en-US" altLang="ja-JP" sz="1200" dirty="0">
              <a:latin typeface="HGP創英角ｺﾞｼｯｸUB" panose="020B0900000000000000" pitchFamily="50" charset="-128"/>
              <a:ea typeface="HGP創英角ｺﾞｼｯｸUB" panose="020B0900000000000000" pitchFamily="50" charset="-128"/>
            </a:endParaRPr>
          </a:p>
          <a:p>
            <a:r>
              <a:rPr kumimoji="1" lang="ja-JP" altLang="en-US" sz="1200" dirty="0">
                <a:latin typeface="HGP創英角ｺﾞｼｯｸUB" panose="020B0900000000000000" pitchFamily="50" charset="-128"/>
                <a:ea typeface="HGP創英角ｺﾞｼｯｸUB" panose="020B0900000000000000" pitchFamily="50" charset="-128"/>
              </a:rPr>
              <a:t>　 とする</a:t>
            </a:r>
          </a:p>
        </p:txBody>
      </p:sp>
    </p:spTree>
    <p:extLst>
      <p:ext uri="{BB962C8B-B14F-4D97-AF65-F5344CB8AC3E}">
        <p14:creationId xmlns:p14="http://schemas.microsoft.com/office/powerpoint/2010/main" val="4279955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1012</TotalTime>
  <Words>1758</Words>
  <Application>Microsoft Office PowerPoint</Application>
  <PresentationFormat>ユーザー設定</PresentationFormat>
  <Paragraphs>184</Paragraphs>
  <Slides>2</Slides>
  <Notes>0</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vt:i4>
      </vt:variant>
    </vt:vector>
  </HeadingPairs>
  <TitlesOfParts>
    <vt:vector size="13" baseType="lpstr">
      <vt:lpstr>HGP創英角ｺﾞｼｯｸUB</vt:lpstr>
      <vt:lpstr>HGS創英角ｺﾞｼｯｸUB</vt:lpstr>
      <vt:lpstr>ＭＳ Ｐゴシック</vt:lpstr>
      <vt:lpstr>ＭＳ Ｐ明朝</vt:lpstr>
      <vt:lpstr>游ゴシック</vt:lpstr>
      <vt:lpstr>游ゴシック Light</vt:lpstr>
      <vt:lpstr>Arial</vt:lpstr>
      <vt:lpstr>Calibri</vt:lpstr>
      <vt:lpstr>Calibri Light</vt:lpstr>
      <vt:lpstr>Wingdings</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兒玉 真</dc:creator>
  <cp:lastModifiedBy>Windows ユーザー</cp:lastModifiedBy>
  <cp:revision>64</cp:revision>
  <cp:lastPrinted>2020-11-13T02:05:25Z</cp:lastPrinted>
  <dcterms:created xsi:type="dcterms:W3CDTF">2020-10-21T09:49:34Z</dcterms:created>
  <dcterms:modified xsi:type="dcterms:W3CDTF">2020-11-16T04:16:55Z</dcterms:modified>
</cp:coreProperties>
</file>