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2"/>
  </p:notesMasterIdLst>
  <p:sldIdLst>
    <p:sldId id="311" r:id="rId2"/>
    <p:sldId id="289" r:id="rId3"/>
    <p:sldId id="290" r:id="rId4"/>
    <p:sldId id="291" r:id="rId5"/>
    <p:sldId id="341" r:id="rId6"/>
    <p:sldId id="292" r:id="rId7"/>
    <p:sldId id="293" r:id="rId8"/>
    <p:sldId id="326" r:id="rId9"/>
    <p:sldId id="330" r:id="rId10"/>
    <p:sldId id="327" r:id="rId11"/>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資料(1)WSとりまとめ" id="{632B8E1A-80B8-4FEB-A853-7BE976F7DA79}">
          <p14:sldIdLst>
            <p14:sldId id="311"/>
            <p14:sldId id="289"/>
            <p14:sldId id="290"/>
            <p14:sldId id="291"/>
            <p14:sldId id="341"/>
            <p14:sldId id="292"/>
            <p14:sldId id="293"/>
          </p14:sldIdLst>
        </p14:section>
        <p14:section name="資料(2)他市町村の取り組み事例" id="{AD874D08-C126-424E-A425-CB97E099D7AD}">
          <p14:sldIdLst>
            <p14:sldId id="326"/>
            <p14:sldId id="330"/>
            <p14:sldId id="3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AA00AA"/>
    <a:srgbClr val="FFCDFF"/>
    <a:srgbClr val="F3EADE"/>
    <a:srgbClr val="FDE5CD"/>
    <a:srgbClr val="0070C0"/>
    <a:srgbClr val="CCCCFF"/>
    <a:srgbClr val="FFFFFF"/>
    <a:srgbClr val="009A4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0" autoAdjust="0"/>
    <p:restoredTop sz="94660"/>
  </p:normalViewPr>
  <p:slideViewPr>
    <p:cSldViewPr snapToGrid="0">
      <p:cViewPr varScale="1">
        <p:scale>
          <a:sx n="80" d="100"/>
          <a:sy n="80" d="100"/>
        </p:scale>
        <p:origin x="3624" y="108"/>
      </p:cViewPr>
      <p:guideLst/>
    </p:cSldViewPr>
  </p:slideViewPr>
  <p:notesTextViewPr>
    <p:cViewPr>
      <p:scale>
        <a:sx n="1" d="1"/>
        <a:sy n="1" d="1"/>
      </p:scale>
      <p:origin x="0" y="0"/>
    </p:cViewPr>
  </p:notesTextViewPr>
  <p:sorterViewPr>
    <p:cViewPr varScale="1">
      <p:scale>
        <a:sx n="1" d="1"/>
        <a:sy n="1" d="1"/>
      </p:scale>
      <p:origin x="0" y="-127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977" cy="513789"/>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650" y="0"/>
            <a:ext cx="3076976" cy="513789"/>
          </a:xfrm>
          <a:prstGeom prst="rect">
            <a:avLst/>
          </a:prstGeom>
        </p:spPr>
        <p:txBody>
          <a:bodyPr vert="horz" lIns="95448" tIns="47724" rIns="95448" bIns="47724" rtlCol="0"/>
          <a:lstStyle>
            <a:lvl1pPr algn="r">
              <a:defRPr sz="1300"/>
            </a:lvl1pPr>
          </a:lstStyle>
          <a:p>
            <a:fld id="{EF42966B-5AA7-4E82-A45D-C518C68182F8}" type="datetimeFigureOut">
              <a:rPr kumimoji="1" lang="ja-JP" altLang="en-US" smtClean="0"/>
              <a:t>2020/12/3</a:t>
            </a:fld>
            <a:endParaRPr kumimoji="1" lang="ja-JP" altLang="en-US"/>
          </a:p>
        </p:txBody>
      </p:sp>
      <p:sp>
        <p:nvSpPr>
          <p:cNvPr id="4" name="スライド イメージ プレースホルダー 3"/>
          <p:cNvSpPr>
            <a:spLocks noGrp="1" noRot="1" noChangeAspect="1"/>
          </p:cNvSpPr>
          <p:nvPr>
            <p:ph type="sldImg" idx="2"/>
          </p:nvPr>
        </p:nvSpPr>
        <p:spPr>
          <a:xfrm>
            <a:off x="2354263" y="1279525"/>
            <a:ext cx="2390775" cy="3452813"/>
          </a:xfrm>
          <a:prstGeom prst="rect">
            <a:avLst/>
          </a:prstGeom>
          <a:noFill/>
          <a:ln w="12700">
            <a:solidFill>
              <a:prstClr val="black"/>
            </a:solidFill>
          </a:ln>
        </p:spPr>
        <p:txBody>
          <a:bodyPr vert="horz" lIns="95448" tIns="47724" rIns="95448" bIns="47724" rtlCol="0" anchor="ctr"/>
          <a:lstStyle/>
          <a:p>
            <a:endParaRPr lang="ja-JP" altLang="en-US"/>
          </a:p>
        </p:txBody>
      </p:sp>
      <p:sp>
        <p:nvSpPr>
          <p:cNvPr id="5" name="ノート プレースホルダー 4"/>
          <p:cNvSpPr>
            <a:spLocks noGrp="1"/>
          </p:cNvSpPr>
          <p:nvPr>
            <p:ph type="body" sz="quarter" idx="3"/>
          </p:nvPr>
        </p:nvSpPr>
        <p:spPr>
          <a:xfrm>
            <a:off x="709430" y="4925459"/>
            <a:ext cx="5680444" cy="4029621"/>
          </a:xfrm>
          <a:prstGeom prst="rect">
            <a:avLst/>
          </a:prstGeom>
        </p:spPr>
        <p:txBody>
          <a:bodyPr vert="horz" lIns="95448" tIns="47724" rIns="95448" bIns="47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0825"/>
            <a:ext cx="3076977" cy="513789"/>
          </a:xfrm>
          <a:prstGeom prst="rect">
            <a:avLst/>
          </a:prstGeom>
        </p:spPr>
        <p:txBody>
          <a:bodyPr vert="horz" lIns="95448" tIns="47724" rIns="95448" bIns="477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650" y="9720825"/>
            <a:ext cx="3076976" cy="513789"/>
          </a:xfrm>
          <a:prstGeom prst="rect">
            <a:avLst/>
          </a:prstGeom>
        </p:spPr>
        <p:txBody>
          <a:bodyPr vert="horz" lIns="95448" tIns="47724" rIns="95448" bIns="47724" rtlCol="0" anchor="b"/>
          <a:lstStyle>
            <a:lvl1pPr algn="r">
              <a:defRPr sz="1300"/>
            </a:lvl1pPr>
          </a:lstStyle>
          <a:p>
            <a:fld id="{8235C1A5-70B5-4A78-9250-0C7ECC821A9F}" type="slidenum">
              <a:rPr kumimoji="1" lang="ja-JP" altLang="en-US" smtClean="0"/>
              <a:t>‹#›</a:t>
            </a:fld>
            <a:endParaRPr kumimoji="1" lang="ja-JP" altLang="en-US"/>
          </a:p>
        </p:txBody>
      </p:sp>
    </p:spTree>
    <p:extLst>
      <p:ext uri="{BB962C8B-B14F-4D97-AF65-F5344CB8AC3E}">
        <p14:creationId xmlns:p14="http://schemas.microsoft.com/office/powerpoint/2010/main" val="34072364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頁番号あり・下部線あり">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21A5FB8-36DA-438C-A94F-646BAAAFB3D2}"/>
              </a:ext>
            </a:extLst>
          </p:cNvPr>
          <p:cNvSpPr>
            <a:spLocks noGrp="1"/>
          </p:cNvSpPr>
          <p:nvPr>
            <p:ph type="sldNum" sz="quarter" idx="10"/>
          </p:nvPr>
        </p:nvSpPr>
        <p:spPr/>
        <p:txBody>
          <a:bodyPr/>
          <a:lstStyle/>
          <a:p>
            <a:fld id="{3AA9EDAE-9077-4D61-94DE-B60AAEAE655E}" type="slidenum">
              <a:rPr kumimoji="1" lang="ja-JP" altLang="en-US" smtClean="0"/>
              <a:pPr/>
              <a:t>‹#›</a:t>
            </a:fld>
            <a:endParaRPr kumimoji="1" lang="ja-JP" altLang="en-US"/>
          </a:p>
        </p:txBody>
      </p:sp>
      <p:cxnSp>
        <p:nvCxnSpPr>
          <p:cNvPr id="3" name="直線コネクタ 2">
            <a:extLst>
              <a:ext uri="{FF2B5EF4-FFF2-40B4-BE49-F238E27FC236}">
                <a16:creationId xmlns:a16="http://schemas.microsoft.com/office/drawing/2014/main" id="{49E33EC6-C28B-418B-8AAB-B95365C40F9A}"/>
              </a:ext>
            </a:extLst>
          </p:cNvPr>
          <p:cNvCxnSpPr/>
          <p:nvPr userDrawn="1"/>
        </p:nvCxnSpPr>
        <p:spPr>
          <a:xfrm>
            <a:off x="0" y="9714157"/>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71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頁番号あり・下部線あり">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21A5FB8-36DA-438C-A94F-646BAAAFB3D2}"/>
              </a:ext>
            </a:extLst>
          </p:cNvPr>
          <p:cNvSpPr>
            <a:spLocks noGrp="1"/>
          </p:cNvSpPr>
          <p:nvPr>
            <p:ph type="sldNum" sz="quarter" idx="10"/>
          </p:nvPr>
        </p:nvSpPr>
        <p:spPr/>
        <p:txBody>
          <a:bodyPr/>
          <a:lstStyle/>
          <a:p>
            <a:fld id="{3AA9EDAE-9077-4D61-94DE-B60AAEAE655E}" type="slidenum">
              <a:rPr kumimoji="1" lang="ja-JP" altLang="en-US" smtClean="0"/>
              <a:pPr/>
              <a:t>‹#›</a:t>
            </a:fld>
            <a:endParaRPr kumimoji="1" lang="ja-JP" altLang="en-US"/>
          </a:p>
        </p:txBody>
      </p:sp>
      <p:cxnSp>
        <p:nvCxnSpPr>
          <p:cNvPr id="3" name="直線コネクタ 2">
            <a:extLst>
              <a:ext uri="{FF2B5EF4-FFF2-40B4-BE49-F238E27FC236}">
                <a16:creationId xmlns:a16="http://schemas.microsoft.com/office/drawing/2014/main" id="{06882375-81B7-49AF-8AA4-52564CCA33C8}"/>
              </a:ext>
            </a:extLst>
          </p:cNvPr>
          <p:cNvCxnSpPr/>
          <p:nvPr userDrawn="1"/>
        </p:nvCxnSpPr>
        <p:spPr>
          <a:xfrm>
            <a:off x="0" y="9714157"/>
            <a:ext cx="6858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頁番号あり・下部線あり">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21A5FB8-36DA-438C-A94F-646BAAAFB3D2}"/>
              </a:ext>
            </a:extLst>
          </p:cNvPr>
          <p:cNvSpPr>
            <a:spLocks noGrp="1"/>
          </p:cNvSpPr>
          <p:nvPr>
            <p:ph type="sldNum" sz="quarter" idx="10"/>
          </p:nvPr>
        </p:nvSpPr>
        <p:spPr/>
        <p:txBody>
          <a:bodyPr/>
          <a:lstStyle/>
          <a:p>
            <a:fld id="{3AA9EDAE-9077-4D61-94DE-B60AAEAE655E}" type="slidenum">
              <a:rPr kumimoji="1" lang="ja-JP" altLang="en-US" smtClean="0"/>
              <a:pPr/>
              <a:t>‹#›</a:t>
            </a:fld>
            <a:endParaRPr kumimoji="1" lang="ja-JP" altLang="en-US"/>
          </a:p>
        </p:txBody>
      </p:sp>
      <p:cxnSp>
        <p:nvCxnSpPr>
          <p:cNvPr id="3" name="直線コネクタ 2">
            <a:extLst>
              <a:ext uri="{FF2B5EF4-FFF2-40B4-BE49-F238E27FC236}">
                <a16:creationId xmlns:a16="http://schemas.microsoft.com/office/drawing/2014/main" id="{F29CD6D3-7168-40A7-AA6C-DDED52C414EF}"/>
              </a:ext>
            </a:extLst>
          </p:cNvPr>
          <p:cNvCxnSpPr/>
          <p:nvPr userDrawn="1"/>
        </p:nvCxnSpPr>
        <p:spPr>
          <a:xfrm>
            <a:off x="0" y="9714157"/>
            <a:ext cx="685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42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頁番号あり・下部線あり">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21A5FB8-36DA-438C-A94F-646BAAAFB3D2}"/>
              </a:ext>
            </a:extLst>
          </p:cNvPr>
          <p:cNvSpPr>
            <a:spLocks noGrp="1"/>
          </p:cNvSpPr>
          <p:nvPr>
            <p:ph type="sldNum" sz="quarter" idx="10"/>
          </p:nvPr>
        </p:nvSpPr>
        <p:spPr/>
        <p:txBody>
          <a:bodyPr/>
          <a:lstStyle/>
          <a:p>
            <a:fld id="{3AA9EDAE-9077-4D61-94DE-B60AAEAE655E}" type="slidenum">
              <a:rPr kumimoji="1" lang="ja-JP" altLang="en-US" smtClean="0"/>
              <a:pPr/>
              <a:t>‹#›</a:t>
            </a:fld>
            <a:endParaRPr kumimoji="1" lang="ja-JP" altLang="en-US"/>
          </a:p>
        </p:txBody>
      </p:sp>
      <p:cxnSp>
        <p:nvCxnSpPr>
          <p:cNvPr id="3" name="直線コネクタ 2">
            <a:extLst>
              <a:ext uri="{FF2B5EF4-FFF2-40B4-BE49-F238E27FC236}">
                <a16:creationId xmlns:a16="http://schemas.microsoft.com/office/drawing/2014/main" id="{F29CD6D3-7168-40A7-AA6C-DDED52C414EF}"/>
              </a:ext>
            </a:extLst>
          </p:cNvPr>
          <p:cNvCxnSpPr/>
          <p:nvPr userDrawn="1"/>
        </p:nvCxnSpPr>
        <p:spPr>
          <a:xfrm>
            <a:off x="0" y="9714157"/>
            <a:ext cx="6858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19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1BAAD01-E4AA-4D23-BB53-4250BFCA583A}"/>
              </a:ext>
            </a:extLst>
          </p:cNvPr>
          <p:cNvSpPr/>
          <p:nvPr userDrawn="1"/>
        </p:nvSpPr>
        <p:spPr>
          <a:xfrm>
            <a:off x="0" y="8780318"/>
            <a:ext cx="6858000" cy="1125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4487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0" y="9692640"/>
            <a:ext cx="6858000" cy="213360"/>
          </a:xfrm>
          <a:prstGeom prst="rect">
            <a:avLst/>
          </a:prstGeom>
        </p:spPr>
        <p:txBody>
          <a:bodyPr vert="horz" lIns="91440" tIns="45720" rIns="91440" bIns="45720" rtlCol="0" anchor="ctr"/>
          <a:lstStyle>
            <a:lvl1pPr algn="ctr">
              <a:defRPr sz="1100">
                <a:solidFill>
                  <a:schemeClr val="tx1"/>
                </a:solidFill>
                <a:latin typeface="Arial" panose="020B0604020202020204" pitchFamily="34" charset="0"/>
                <a:cs typeface="Arial" panose="020B0604020202020204" pitchFamily="34" charset="0"/>
              </a:defRPr>
            </a:lvl1pPr>
          </a:lstStyle>
          <a:p>
            <a:fld id="{3AA9EDAE-9077-4D61-94DE-B60AAEAE655E}" type="slidenum">
              <a:rPr kumimoji="1" lang="ja-JP" altLang="en-US" smtClean="0"/>
              <a:pPr/>
              <a:t>‹#›</a:t>
            </a:fld>
            <a:endParaRPr kumimoji="1" lang="ja-JP" altLang="en-US"/>
          </a:p>
        </p:txBody>
      </p:sp>
    </p:spTree>
    <p:extLst>
      <p:ext uri="{BB962C8B-B14F-4D97-AF65-F5344CB8AC3E}">
        <p14:creationId xmlns:p14="http://schemas.microsoft.com/office/powerpoint/2010/main" val="2606691234"/>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 id="2147483668" r:id="rId5"/>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2B28165-9300-49D0-B674-205886EC7E44}"/>
              </a:ext>
            </a:extLst>
          </p:cNvPr>
          <p:cNvSpPr txBox="1"/>
          <p:nvPr/>
        </p:nvSpPr>
        <p:spPr>
          <a:xfrm>
            <a:off x="110190" y="204192"/>
            <a:ext cx="6573638" cy="369332"/>
          </a:xfrm>
          <a:prstGeom prst="rect">
            <a:avLst/>
          </a:prstGeom>
          <a:solidFill>
            <a:schemeClr val="tx1"/>
          </a:solidFill>
          <a:ln>
            <a:solidFill>
              <a:schemeClr val="tx1"/>
            </a:solidFill>
          </a:ln>
        </p:spPr>
        <p:txBody>
          <a:bodyPr wrap="square" rtlCol="0">
            <a:spAutoFit/>
          </a:bodyPr>
          <a:lstStyle/>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■資料編</a:t>
            </a:r>
          </a:p>
        </p:txBody>
      </p:sp>
      <p:sp>
        <p:nvSpPr>
          <p:cNvPr id="5" name="テキスト ボックス 4">
            <a:extLst>
              <a:ext uri="{FF2B5EF4-FFF2-40B4-BE49-F238E27FC236}">
                <a16:creationId xmlns:a16="http://schemas.microsoft.com/office/drawing/2014/main" id="{6F712C5C-BC84-4656-8C2D-2708B8527572}"/>
              </a:ext>
            </a:extLst>
          </p:cNvPr>
          <p:cNvSpPr txBox="1"/>
          <p:nvPr/>
        </p:nvSpPr>
        <p:spPr>
          <a:xfrm>
            <a:off x="148290" y="657762"/>
            <a:ext cx="6493810" cy="338554"/>
          </a:xfrm>
          <a:prstGeom prst="rect">
            <a:avLst/>
          </a:prstGeom>
          <a:noFill/>
          <a:ln>
            <a:solidFill>
              <a:schemeClr val="tx1"/>
            </a:solidFill>
          </a:ln>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（１）ワークショップでのグループ討議のとりまとめ</a:t>
            </a:r>
          </a:p>
        </p:txBody>
      </p:sp>
      <p:sp>
        <p:nvSpPr>
          <p:cNvPr id="7" name="テキスト ボックス 6">
            <a:extLst>
              <a:ext uri="{FF2B5EF4-FFF2-40B4-BE49-F238E27FC236}">
                <a16:creationId xmlns:a16="http://schemas.microsoft.com/office/drawing/2014/main" id="{8984EE33-23EE-47AD-AC9D-449D3693E001}"/>
              </a:ext>
            </a:extLst>
          </p:cNvPr>
          <p:cNvSpPr txBox="1"/>
          <p:nvPr/>
        </p:nvSpPr>
        <p:spPr>
          <a:xfrm>
            <a:off x="244822" y="1141345"/>
            <a:ext cx="6368356" cy="766748"/>
          </a:xfrm>
          <a:prstGeom prst="rect">
            <a:avLst/>
          </a:prstGeom>
          <a:noFill/>
        </p:spPr>
        <p:txBody>
          <a:bodyPr wrap="square" lIns="0" tIns="0" rIns="0" bIns="0" rtlCol="0">
            <a:spAutoFit/>
          </a:bodyPr>
          <a:lstStyle/>
          <a:p>
            <a:pPr marL="171450" indent="-171450" algn="just">
              <a:lnSpc>
                <a:spcPct val="120000"/>
              </a:lnSpc>
              <a:spcAft>
                <a:spcPts val="9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ワークショップでは、地域の災害リスクをふまえ、各行政区での避難場所、避難の対象、避難のタイミングについて話し合いました。</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spcAft>
                <a:spcPts val="9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「マイ避難カード」の普及と併せて参考にしてください。</a:t>
            </a:r>
            <a:endParaRPr kumimoji="1" lang="en-US" altLang="ja-JP" sz="1200" dirty="0">
              <a:latin typeface="游明朝" panose="02020400000000000000" pitchFamily="18" charset="-128"/>
              <a:ea typeface="游明朝" panose="02020400000000000000" pitchFamily="18" charset="-128"/>
            </a:endParaRPr>
          </a:p>
        </p:txBody>
      </p:sp>
      <p:pic>
        <p:nvPicPr>
          <p:cNvPr id="9" name="図 8">
            <a:extLst>
              <a:ext uri="{FF2B5EF4-FFF2-40B4-BE49-F238E27FC236}">
                <a16:creationId xmlns:a16="http://schemas.microsoft.com/office/drawing/2014/main" id="{13A95D95-1CFC-475B-8B51-3DFE41BBF26C}"/>
              </a:ext>
            </a:extLst>
          </p:cNvPr>
          <p:cNvPicPr>
            <a:picLocks noChangeAspect="1"/>
          </p:cNvPicPr>
          <p:nvPr/>
        </p:nvPicPr>
        <p:blipFill rotWithShape="1">
          <a:blip r:embed="rId2"/>
          <a:srcRect l="14966" t="53477" r="15048" b="4427"/>
          <a:stretch/>
        </p:blipFill>
        <p:spPr>
          <a:xfrm>
            <a:off x="546097" y="5187010"/>
            <a:ext cx="5995537" cy="2470689"/>
          </a:xfrm>
          <a:prstGeom prst="rect">
            <a:avLst/>
          </a:prstGeom>
        </p:spPr>
      </p:pic>
      <p:sp>
        <p:nvSpPr>
          <p:cNvPr id="11" name="テキスト ボックス 10">
            <a:extLst>
              <a:ext uri="{FF2B5EF4-FFF2-40B4-BE49-F238E27FC236}">
                <a16:creationId xmlns:a16="http://schemas.microsoft.com/office/drawing/2014/main" id="{94C213E7-16E6-4B62-A44A-7EBF44A1F2C8}"/>
              </a:ext>
            </a:extLst>
          </p:cNvPr>
          <p:cNvSpPr txBox="1"/>
          <p:nvPr/>
        </p:nvSpPr>
        <p:spPr>
          <a:xfrm>
            <a:off x="2730500" y="7716099"/>
            <a:ext cx="4035077" cy="430887"/>
          </a:xfrm>
          <a:prstGeom prst="rect">
            <a:avLst/>
          </a:prstGeom>
          <a:noFill/>
        </p:spPr>
        <p:txBody>
          <a:bodyPr wrap="square" rtlCol="0">
            <a:spAutoFit/>
          </a:bodyPr>
          <a:lstStyle/>
          <a:p>
            <a:pPr defTabSz="914400" eaLnBrk="0" fontAlgn="base" hangingPunct="0">
              <a:spcBef>
                <a:spcPct val="0"/>
              </a:spcBef>
              <a:spcAft>
                <a:spcPct val="0"/>
              </a:spcAft>
            </a:pPr>
            <a:r>
              <a:rPr kumimoji="1" lang="en-US" altLang="ja-JP" sz="1050" dirty="0">
                <a:solidFill>
                  <a:prstClr val="black"/>
                </a:solidFill>
                <a:latin typeface="ＭＳ ゴシック" panose="020B0609070205080204" pitchFamily="49" charset="-128"/>
                <a:ea typeface="ＭＳ ゴシック" panose="020B0609070205080204" pitchFamily="49" charset="-128"/>
              </a:rPr>
              <a:t>※『</a:t>
            </a:r>
            <a:r>
              <a:rPr kumimoji="1" lang="ja-JP" altLang="en-US" sz="1050" dirty="0">
                <a:solidFill>
                  <a:prstClr val="black"/>
                </a:solidFill>
                <a:latin typeface="ＭＳ ゴシック" panose="020B0609070205080204" pitchFamily="49" charset="-128"/>
                <a:ea typeface="ＭＳ ゴシック" panose="020B0609070205080204" pitchFamily="49" charset="-128"/>
              </a:rPr>
              <a:t>洪水・高潮氾濫からの大規模・広域避難検討ワーキング</a:t>
            </a:r>
            <a:r>
              <a:rPr kumimoji="1" lang="en-US" altLang="ja-JP" sz="1050" dirty="0">
                <a:solidFill>
                  <a:prstClr val="black"/>
                </a:solidFill>
                <a:latin typeface="ＭＳ ゴシック" panose="020B0609070205080204" pitchFamily="49" charset="-128"/>
                <a:ea typeface="ＭＳ ゴシック" panose="020B0609070205080204" pitchFamily="49" charset="-128"/>
              </a:rPr>
              <a:t/>
            </a:r>
            <a:br>
              <a:rPr kumimoji="1" lang="en-US" altLang="ja-JP" sz="1050" dirty="0">
                <a:solidFill>
                  <a:prstClr val="black"/>
                </a:solidFill>
                <a:latin typeface="ＭＳ ゴシック" panose="020B0609070205080204" pitchFamily="49" charset="-128"/>
                <a:ea typeface="ＭＳ ゴシック" panose="020B0609070205080204" pitchFamily="49" charset="-128"/>
              </a:rPr>
            </a:br>
            <a:r>
              <a:rPr kumimoji="1" lang="ja-JP" altLang="en-US" sz="1050" dirty="0">
                <a:solidFill>
                  <a:prstClr val="black"/>
                </a:solidFill>
                <a:latin typeface="ＭＳ ゴシック" panose="020B0609070205080204" pitchFamily="49" charset="-128"/>
                <a:ea typeface="ＭＳ ゴシック" panose="020B0609070205080204" pitchFamily="49" charset="-128"/>
              </a:rPr>
              <a:t>　　グループ（内閣府）</a:t>
            </a:r>
            <a:r>
              <a:rPr kumimoji="1" lang="en-US" altLang="ja-JP" sz="1050" dirty="0">
                <a:solidFill>
                  <a:prstClr val="black"/>
                </a:solidFill>
                <a:latin typeface="ＭＳ ゴシック" panose="020B0609070205080204" pitchFamily="49" charset="-128"/>
                <a:ea typeface="ＭＳ ゴシック" panose="020B0609070205080204" pitchFamily="49" charset="-128"/>
              </a:rPr>
              <a:t>』</a:t>
            </a:r>
            <a:r>
              <a:rPr kumimoji="1" lang="ja-JP" altLang="en-US" sz="1050" dirty="0">
                <a:solidFill>
                  <a:prstClr val="black"/>
                </a:solidFill>
                <a:latin typeface="ＭＳ ゴシック" panose="020B0609070205080204" pitchFamily="49" charset="-128"/>
                <a:ea typeface="ＭＳ ゴシック" panose="020B0609070205080204" pitchFamily="49" charset="-128"/>
              </a:rPr>
              <a:t>の資料に一部加筆して作成</a:t>
            </a:r>
          </a:p>
        </p:txBody>
      </p:sp>
      <p:graphicFrame>
        <p:nvGraphicFramePr>
          <p:cNvPr id="13" name="表 12">
            <a:extLst>
              <a:ext uri="{FF2B5EF4-FFF2-40B4-BE49-F238E27FC236}">
                <a16:creationId xmlns:a16="http://schemas.microsoft.com/office/drawing/2014/main" id="{9715BB02-0F13-4DB1-9539-D42B35FD63FB}"/>
              </a:ext>
            </a:extLst>
          </p:cNvPr>
          <p:cNvGraphicFramePr>
            <a:graphicFrameLocks noGrp="1"/>
          </p:cNvGraphicFramePr>
          <p:nvPr>
            <p:extLst>
              <p:ext uri="{D42A27DB-BD31-4B8C-83A1-F6EECF244321}">
                <p14:modId xmlns:p14="http://schemas.microsoft.com/office/powerpoint/2010/main" val="3954475050"/>
              </p:ext>
            </p:extLst>
          </p:nvPr>
        </p:nvGraphicFramePr>
        <p:xfrm>
          <a:off x="316363" y="2605630"/>
          <a:ext cx="6225271" cy="2374755"/>
        </p:xfrm>
        <a:graphic>
          <a:graphicData uri="http://schemas.openxmlformats.org/drawingml/2006/table">
            <a:tbl>
              <a:tblPr firstRow="1" bandRow="1"/>
              <a:tblGrid>
                <a:gridCol w="207740">
                  <a:extLst>
                    <a:ext uri="{9D8B030D-6E8A-4147-A177-3AD203B41FA5}">
                      <a16:colId xmlns:a16="http://schemas.microsoft.com/office/drawing/2014/main" val="2940753888"/>
                    </a:ext>
                  </a:extLst>
                </a:gridCol>
                <a:gridCol w="736600">
                  <a:extLst>
                    <a:ext uri="{9D8B030D-6E8A-4147-A177-3AD203B41FA5}">
                      <a16:colId xmlns:a16="http://schemas.microsoft.com/office/drawing/2014/main" val="648488387"/>
                    </a:ext>
                  </a:extLst>
                </a:gridCol>
                <a:gridCol w="2641600">
                  <a:extLst>
                    <a:ext uri="{9D8B030D-6E8A-4147-A177-3AD203B41FA5}">
                      <a16:colId xmlns:a16="http://schemas.microsoft.com/office/drawing/2014/main" val="3739956213"/>
                    </a:ext>
                  </a:extLst>
                </a:gridCol>
                <a:gridCol w="2639331">
                  <a:extLst>
                    <a:ext uri="{9D8B030D-6E8A-4147-A177-3AD203B41FA5}">
                      <a16:colId xmlns:a16="http://schemas.microsoft.com/office/drawing/2014/main" val="1139645372"/>
                    </a:ext>
                  </a:extLst>
                </a:gridCol>
              </a:tblGrid>
              <a:tr h="219075">
                <a:tc gridSpan="2">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pPr algn="ctr"/>
                      <a:r>
                        <a:rPr kumimoji="1" lang="ja-JP" altLang="en-US" sz="1100" dirty="0">
                          <a:latin typeface="ＭＳ Ｐゴシック" panose="020B0600070205080204" pitchFamily="50" charset="-128"/>
                          <a:ea typeface="ＭＳ Ｐゴシック" panose="020B0600070205080204" pitchFamily="50" charset="-128"/>
                        </a:rPr>
                        <a:t>避難形態</a:t>
                      </a:r>
                    </a:p>
                  </a:txBody>
                  <a:tcPr marL="36000" marR="36000" marT="18000" marB="1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hMerge="1">
                  <a:txBody>
                    <a:bodyPr/>
                    <a:lstStyle/>
                    <a:p>
                      <a:endParaRPr kumimoji="1" lang="ja-JP" altLang="en-US"/>
                    </a:p>
                  </a:txBody>
                  <a:tcPr/>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pPr algn="ctr"/>
                      <a:r>
                        <a:rPr kumimoji="1" lang="ja-JP" altLang="en-US" sz="1100" dirty="0">
                          <a:latin typeface="ＭＳ Ｐゴシック" panose="020B0600070205080204" pitchFamily="50" charset="-128"/>
                          <a:ea typeface="ＭＳ Ｐゴシック" panose="020B0600070205080204" pitchFamily="50" charset="-128"/>
                        </a:rPr>
                        <a:t>内容</a:t>
                      </a:r>
                    </a:p>
                  </a:txBody>
                  <a:tcPr marL="36000" marR="36000" marT="18000" marB="1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pPr algn="ctr"/>
                      <a:r>
                        <a:rPr kumimoji="1" lang="ja-JP" altLang="en-US" sz="1100" dirty="0">
                          <a:latin typeface="ＭＳ Ｐゴシック" panose="020B0600070205080204" pitchFamily="50" charset="-128"/>
                          <a:ea typeface="ＭＳ Ｐゴシック" panose="020B0600070205080204" pitchFamily="50" charset="-128"/>
                        </a:rPr>
                        <a:t>避難場所例</a:t>
                      </a:r>
                    </a:p>
                  </a:txBody>
                  <a:tcPr marL="36000" marR="36000" marT="18000" marB="1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830115170"/>
                  </a:ext>
                </a:extLst>
              </a:tr>
              <a:tr h="370840">
                <a:tc gridSpan="2">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r>
                        <a:rPr kumimoji="1" lang="ja-JP" altLang="en-US" sz="1100" dirty="0"/>
                        <a:t>危険区域外</a:t>
                      </a:r>
                      <a:endParaRPr kumimoji="1" lang="en-US" altLang="ja-JP" sz="1100" dirty="0"/>
                    </a:p>
                    <a:p>
                      <a:r>
                        <a:rPr kumimoji="1" lang="ja-JP" altLang="en-US" sz="1100" dirty="0"/>
                        <a:t>への早期避難</a:t>
                      </a:r>
                    </a:p>
                  </a:txBody>
                  <a:tcPr marL="36000" marR="0" marT="18000" marB="1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1B587C">
                        <a:lumMod val="40000"/>
                        <a:lumOff val="60000"/>
                      </a:srgbClr>
                    </a:solidFill>
                  </a:tcPr>
                </a:tc>
                <a:tc hMerge="1">
                  <a:txBody>
                    <a:bodyPr/>
                    <a:lstStyle/>
                    <a:p>
                      <a:endParaRPr kumimoji="1" lang="ja-JP" altLang="en-US"/>
                    </a:p>
                  </a:txBody>
                  <a:tcPr/>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r>
                        <a:rPr kumimoji="1" lang="ja-JP" altLang="en-US" sz="1100" dirty="0">
                          <a:solidFill>
                            <a:srgbClr val="FF0000"/>
                          </a:solidFill>
                        </a:rPr>
                        <a:t>浸水想定区域外、土砂災害警戒区域外</a:t>
                      </a:r>
                      <a:r>
                        <a:rPr kumimoji="1" lang="ja-JP" altLang="en-US" sz="1100" dirty="0"/>
                        <a:t>への避難</a:t>
                      </a:r>
                    </a:p>
                  </a:txBody>
                  <a:tcPr marL="36000" marR="36000" marT="18000" marB="1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r>
                        <a:rPr kumimoji="1" lang="ja-JP" altLang="en-US" sz="1100" dirty="0"/>
                        <a:t>・市外や地区外の家族・知人宅</a:t>
                      </a:r>
                      <a:endParaRPr kumimoji="1" lang="en-US" altLang="ja-JP" sz="1100" dirty="0"/>
                    </a:p>
                    <a:p>
                      <a:r>
                        <a:rPr kumimoji="1" lang="ja-JP" altLang="en-US" sz="1100" dirty="0"/>
                        <a:t>・安全が確保できる家族・知人宅</a:t>
                      </a:r>
                    </a:p>
                  </a:txBody>
                  <a:tcPr marL="36000" marR="36000" marT="18000" marB="1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791185217"/>
                  </a:ext>
                </a:extLst>
              </a:tr>
              <a:tr h="370840">
                <a:tc rowSpan="2">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pPr algn="ctr"/>
                      <a:r>
                        <a:rPr kumimoji="1" lang="ja-JP" altLang="en-US" sz="1100" dirty="0"/>
                        <a:t>避難</a:t>
                      </a:r>
                    </a:p>
                  </a:txBody>
                  <a:tcPr marL="36000" marR="36000" marT="18000" marB="18000" vert="eaVert"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07F09">
                        <a:lumMod val="20000"/>
                        <a:lumOff val="80000"/>
                      </a:srgbClr>
                    </a:solidFill>
                  </a:tcPr>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r>
                        <a:rPr kumimoji="1" lang="ja-JP" altLang="en-US" sz="1100" u="sng" dirty="0"/>
                        <a:t>警戒</a:t>
                      </a:r>
                      <a:r>
                        <a:rPr kumimoji="1" lang="en-US" altLang="ja-JP" sz="1100" u="sng" dirty="0"/>
                        <a:t>Lv.3</a:t>
                      </a:r>
                    </a:p>
                    <a:p>
                      <a:r>
                        <a:rPr kumimoji="1" lang="ja-JP" altLang="en-US" sz="1100" dirty="0"/>
                        <a:t>災害時</a:t>
                      </a:r>
                      <a:endParaRPr kumimoji="1" lang="en-US" altLang="ja-JP" sz="1100" dirty="0"/>
                    </a:p>
                    <a:p>
                      <a:r>
                        <a:rPr kumimoji="1" lang="ja-JP" altLang="en-US" sz="1100" dirty="0"/>
                        <a:t>要援護者</a:t>
                      </a:r>
                      <a:endParaRPr kumimoji="1" lang="en-US" altLang="ja-JP" sz="1100" dirty="0"/>
                    </a:p>
                    <a:p>
                      <a:r>
                        <a:rPr kumimoji="1" lang="ja-JP" altLang="en-US" sz="1100" dirty="0"/>
                        <a:t>避難</a:t>
                      </a:r>
                    </a:p>
                  </a:txBody>
                  <a:tcPr marL="36000" marR="0" marT="18000" marB="18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07F09">
                        <a:lumMod val="20000"/>
                        <a:lumOff val="80000"/>
                      </a:srgbClr>
                    </a:solidFill>
                  </a:tcPr>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r>
                        <a:rPr kumimoji="1" lang="ja-JP" altLang="en-US" sz="1100" dirty="0"/>
                        <a:t>災害時要援護者の安全を確保するため、</a:t>
                      </a:r>
                      <a:endParaRPr kumimoji="1" lang="en-US" altLang="ja-JP" sz="1100" dirty="0"/>
                    </a:p>
                    <a:p>
                      <a:r>
                        <a:rPr kumimoji="1" lang="ja-JP" altLang="en-US" sz="1100" dirty="0">
                          <a:solidFill>
                            <a:srgbClr val="FF0000"/>
                          </a:solidFill>
                        </a:rPr>
                        <a:t>災害時要援護者の避難に要する時間や介護等に必要な機器・設備を考慮</a:t>
                      </a:r>
                      <a:r>
                        <a:rPr kumimoji="1" lang="ja-JP" altLang="en-US" sz="1100" dirty="0"/>
                        <a:t>した避難</a:t>
                      </a:r>
                    </a:p>
                  </a:txBody>
                  <a:tcPr marL="36000" marR="36000" marT="18000" marB="18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r>
                        <a:rPr kumimoji="1" lang="ja-JP" altLang="en-US" sz="1100" dirty="0"/>
                        <a:t>・安心できて、かつ安全なご近所宅等</a:t>
                      </a:r>
                      <a:endParaRPr kumimoji="1" lang="en-US" altLang="ja-JP" sz="1100" dirty="0"/>
                    </a:p>
                    <a:p>
                      <a:r>
                        <a:rPr kumimoji="1" lang="ja-JP" altLang="en-US" sz="1100" dirty="0"/>
                        <a:t>・専用スペースを用意できる施設</a:t>
                      </a:r>
                      <a:r>
                        <a:rPr kumimoji="1" lang="en-US" altLang="ja-JP" sz="1100" dirty="0"/>
                        <a:t/>
                      </a:r>
                      <a:br>
                        <a:rPr kumimoji="1" lang="en-US" altLang="ja-JP" sz="1100" dirty="0"/>
                      </a:br>
                      <a:r>
                        <a:rPr kumimoji="1" lang="ja-JP" altLang="en-US" sz="1100" dirty="0"/>
                        <a:t>　 （学校等では機器等を要準備）</a:t>
                      </a:r>
                      <a:endParaRPr kumimoji="1" lang="en-US" altLang="ja-JP" sz="1100" dirty="0"/>
                    </a:p>
                    <a:p>
                      <a:r>
                        <a:rPr kumimoji="1" lang="ja-JP" altLang="en-US" sz="1100" dirty="0"/>
                        <a:t>・市外や地区外の高齢者・介護施設</a:t>
                      </a:r>
                      <a:endParaRPr kumimoji="1" lang="en-US" altLang="ja-JP" sz="1100" dirty="0"/>
                    </a:p>
                    <a:p>
                      <a:r>
                        <a:rPr kumimoji="1" lang="ja-JP" altLang="en-US" sz="1100" dirty="0"/>
                        <a:t>・指定緊急避難場所</a:t>
                      </a:r>
                    </a:p>
                  </a:txBody>
                  <a:tcPr marL="36000" marR="36000" marT="18000" marB="1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44453781"/>
                  </a:ext>
                </a:extLst>
              </a:tr>
              <a:tr h="370840">
                <a:tc vMerge="1">
                  <a:txBody>
                    <a:bodyPr/>
                    <a:lstStyle/>
                    <a:p>
                      <a:endParaRPr kumimoji="1" lang="ja-JP" altLang="en-US" sz="1600" dirty="0"/>
                    </a:p>
                  </a:txBody>
                  <a:tcPr marL="36000" marR="36000" marT="18000" marB="18000"/>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r>
                        <a:rPr kumimoji="1" lang="ja-JP" altLang="en-US" sz="1100" u="sng" dirty="0"/>
                        <a:t>警戒</a:t>
                      </a:r>
                      <a:r>
                        <a:rPr kumimoji="1" lang="en-US" altLang="ja-JP" sz="1100" u="sng" dirty="0"/>
                        <a:t>Lv.4</a:t>
                      </a:r>
                    </a:p>
                    <a:p>
                      <a:r>
                        <a:rPr kumimoji="1" lang="ja-JP" altLang="en-US" sz="1100" dirty="0"/>
                        <a:t>住民避難</a:t>
                      </a:r>
                    </a:p>
                  </a:txBody>
                  <a:tcPr marL="36000" marR="0" marT="18000" marB="18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07F09">
                        <a:lumMod val="20000"/>
                        <a:lumOff val="80000"/>
                      </a:srgbClr>
                    </a:solidFill>
                  </a:tcPr>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r>
                        <a:rPr kumimoji="1" lang="ja-JP" altLang="en-US" sz="1100" dirty="0"/>
                        <a:t>住民全員の安全を確保するため、</a:t>
                      </a:r>
                      <a:endParaRPr kumimoji="1" lang="en-US" altLang="ja-JP" sz="1100" dirty="0"/>
                    </a:p>
                    <a:p>
                      <a:r>
                        <a:rPr kumimoji="1" lang="ja-JP" altLang="en-US" sz="1100" dirty="0">
                          <a:solidFill>
                            <a:srgbClr val="FF0000"/>
                          </a:solidFill>
                        </a:rPr>
                        <a:t>より安全な避難場所</a:t>
                      </a:r>
                      <a:r>
                        <a:rPr kumimoji="1" lang="ja-JP" altLang="en-US" sz="1100" dirty="0"/>
                        <a:t>への避難</a:t>
                      </a:r>
                    </a:p>
                  </a:txBody>
                  <a:tcPr marL="36000" marR="36000" marT="18000" marB="1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r>
                        <a:rPr kumimoji="1" lang="ja-JP" altLang="en-US" sz="1100" dirty="0"/>
                        <a:t>・家屋の上階　・近所の丈夫な高い建物</a:t>
                      </a:r>
                      <a:endParaRPr kumimoji="1" lang="en-US" altLang="ja-JP" sz="1100" dirty="0"/>
                    </a:p>
                    <a:p>
                      <a:r>
                        <a:rPr kumimoji="1" lang="ja-JP" altLang="en-US" sz="1100" dirty="0"/>
                        <a:t>・指定緊急避難場所　</a:t>
                      </a:r>
                      <a:endParaRPr kumimoji="1" lang="en-US" altLang="ja-JP" sz="1100" dirty="0"/>
                    </a:p>
                  </a:txBody>
                  <a:tcPr marL="36000" marR="36000" marT="18000" marB="1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09281361"/>
                  </a:ext>
                </a:extLst>
              </a:tr>
              <a:tr h="370840">
                <a:tc gridSpan="2">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pPr algn="ctr"/>
                      <a:r>
                        <a:rPr kumimoji="1" lang="ja-JP" altLang="en-US" sz="1100" dirty="0">
                          <a:solidFill>
                            <a:schemeClr val="bg1"/>
                          </a:solidFill>
                        </a:rPr>
                        <a:t>緊急避難</a:t>
                      </a:r>
                    </a:p>
                  </a:txBody>
                  <a:tcPr marL="36000" marR="0" marT="18000" marB="18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0000"/>
                    </a:solidFill>
                  </a:tcPr>
                </a:tc>
                <a:tc hMerge="1">
                  <a:txBody>
                    <a:bodyPr/>
                    <a:lstStyle/>
                    <a:p>
                      <a:endParaRPr kumimoji="1" lang="ja-JP" altLang="en-US"/>
                    </a:p>
                  </a:txBody>
                  <a:tcPr/>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r>
                        <a:rPr kumimoji="1" lang="ja-JP" altLang="en-US" sz="1100" dirty="0"/>
                        <a:t>道路の冠水や土砂災害発生の恐れ、災害の発生により、</a:t>
                      </a:r>
                      <a:r>
                        <a:rPr kumimoji="1" lang="ja-JP" altLang="en-US" sz="1100" dirty="0">
                          <a:solidFill>
                            <a:srgbClr val="FF0000"/>
                          </a:solidFill>
                        </a:rPr>
                        <a:t>屋外に出ることで避難が危険</a:t>
                      </a:r>
                      <a:r>
                        <a:rPr kumimoji="1" lang="ja-JP" altLang="en-US" sz="1100" dirty="0"/>
                        <a:t>な場合の避難</a:t>
                      </a:r>
                    </a:p>
                  </a:txBody>
                  <a:tcPr marL="36000" marR="36000" marT="18000" marB="1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Arial"/>
                          <a:ea typeface="ＭＳ Ｐゴシック"/>
                          <a:cs typeface="ＭＳ Ｐゴシック"/>
                        </a:defRPr>
                      </a:lvl1pPr>
                      <a:lvl2pPr marL="342900" algn="l" defTabSz="685800" rtl="0" eaLnBrk="1" latinLnBrk="0" hangingPunct="1">
                        <a:defRPr kumimoji="1" sz="1350" kern="1200">
                          <a:solidFill>
                            <a:schemeClr val="tx1"/>
                          </a:solidFill>
                          <a:latin typeface="Arial"/>
                          <a:ea typeface="ＭＳ Ｐゴシック"/>
                          <a:cs typeface="ＭＳ Ｐゴシック"/>
                        </a:defRPr>
                      </a:lvl2pPr>
                      <a:lvl3pPr marL="685800" algn="l" defTabSz="685800" rtl="0" eaLnBrk="1" latinLnBrk="0" hangingPunct="1">
                        <a:defRPr kumimoji="1" sz="1350" kern="1200">
                          <a:solidFill>
                            <a:schemeClr val="tx1"/>
                          </a:solidFill>
                          <a:latin typeface="Arial"/>
                          <a:ea typeface="ＭＳ Ｐゴシック"/>
                          <a:cs typeface="ＭＳ Ｐゴシック"/>
                        </a:defRPr>
                      </a:lvl3pPr>
                      <a:lvl4pPr marL="1028700" algn="l" defTabSz="685800" rtl="0" eaLnBrk="1" latinLnBrk="0" hangingPunct="1">
                        <a:defRPr kumimoji="1" sz="1350" kern="1200">
                          <a:solidFill>
                            <a:schemeClr val="tx1"/>
                          </a:solidFill>
                          <a:latin typeface="Arial"/>
                          <a:ea typeface="ＭＳ Ｐゴシック"/>
                          <a:cs typeface="ＭＳ Ｐゴシック"/>
                        </a:defRPr>
                      </a:lvl4pPr>
                      <a:lvl5pPr marL="1371600" algn="l" defTabSz="685800" rtl="0" eaLnBrk="1" latinLnBrk="0" hangingPunct="1">
                        <a:defRPr kumimoji="1" sz="1350" kern="1200">
                          <a:solidFill>
                            <a:schemeClr val="tx1"/>
                          </a:solidFill>
                          <a:latin typeface="Arial"/>
                          <a:ea typeface="ＭＳ Ｐゴシック"/>
                          <a:cs typeface="ＭＳ Ｐゴシック"/>
                        </a:defRPr>
                      </a:lvl5pPr>
                      <a:lvl6pPr marL="1714500" algn="l" defTabSz="685800" rtl="0" eaLnBrk="1" latinLnBrk="0" hangingPunct="1">
                        <a:defRPr kumimoji="1" sz="1350" kern="1200">
                          <a:solidFill>
                            <a:schemeClr val="tx1"/>
                          </a:solidFill>
                          <a:latin typeface="Arial"/>
                          <a:ea typeface="ＭＳ Ｐゴシック"/>
                          <a:cs typeface="ＭＳ Ｐゴシック"/>
                        </a:defRPr>
                      </a:lvl6pPr>
                      <a:lvl7pPr marL="2057400" algn="l" defTabSz="685800" rtl="0" eaLnBrk="1" latinLnBrk="0" hangingPunct="1">
                        <a:defRPr kumimoji="1" sz="1350" kern="1200">
                          <a:solidFill>
                            <a:schemeClr val="tx1"/>
                          </a:solidFill>
                          <a:latin typeface="Arial"/>
                          <a:ea typeface="ＭＳ Ｐゴシック"/>
                          <a:cs typeface="ＭＳ Ｐゴシック"/>
                        </a:defRPr>
                      </a:lvl7pPr>
                      <a:lvl8pPr marL="2400300" algn="l" defTabSz="685800" rtl="0" eaLnBrk="1" latinLnBrk="0" hangingPunct="1">
                        <a:defRPr kumimoji="1" sz="1350" kern="1200">
                          <a:solidFill>
                            <a:schemeClr val="tx1"/>
                          </a:solidFill>
                          <a:latin typeface="Arial"/>
                          <a:ea typeface="ＭＳ Ｐゴシック"/>
                          <a:cs typeface="ＭＳ Ｐゴシック"/>
                        </a:defRPr>
                      </a:lvl8pPr>
                      <a:lvl9pPr marL="2743200" algn="l" defTabSz="685800" rtl="0" eaLnBrk="1" latinLnBrk="0" hangingPunct="1">
                        <a:defRPr kumimoji="1" sz="1350" kern="1200">
                          <a:solidFill>
                            <a:schemeClr val="tx1"/>
                          </a:solidFill>
                          <a:latin typeface="Arial"/>
                          <a:ea typeface="ＭＳ Ｐゴシック"/>
                          <a:cs typeface="ＭＳ Ｐゴシック"/>
                        </a:defRPr>
                      </a:lvl9pPr>
                    </a:lstStyle>
                    <a:p>
                      <a:r>
                        <a:rPr kumimoji="1" lang="ja-JP" altLang="en-US" sz="1100" dirty="0"/>
                        <a:t>・家屋の上階</a:t>
                      </a:r>
                    </a:p>
                  </a:txBody>
                  <a:tcPr marL="36000" marR="36000" marT="18000" marB="1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64115506"/>
                  </a:ext>
                </a:extLst>
              </a:tr>
            </a:tbl>
          </a:graphicData>
        </a:graphic>
      </p:graphicFrame>
      <p:sp>
        <p:nvSpPr>
          <p:cNvPr id="15" name="テキスト ボックス 14">
            <a:extLst>
              <a:ext uri="{FF2B5EF4-FFF2-40B4-BE49-F238E27FC236}">
                <a16:creationId xmlns:a16="http://schemas.microsoft.com/office/drawing/2014/main" id="{9E59C806-8613-435B-B07D-F17217421847}"/>
              </a:ext>
            </a:extLst>
          </p:cNvPr>
          <p:cNvSpPr txBox="1"/>
          <p:nvPr/>
        </p:nvSpPr>
        <p:spPr>
          <a:xfrm>
            <a:off x="218987" y="2306136"/>
            <a:ext cx="5524269" cy="276999"/>
          </a:xfrm>
          <a:prstGeom prst="rect">
            <a:avLst/>
          </a:prstGeom>
          <a:noFill/>
        </p:spPr>
        <p:txBody>
          <a:bodyPr wrap="none" rtlCol="0">
            <a:spAutoFit/>
          </a:bodyPr>
          <a:lstStyle/>
          <a:p>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ワークショップでは、下図の避難の考え方を提示したうえで、グループ討議を実施</a:t>
            </a:r>
          </a:p>
        </p:txBody>
      </p:sp>
      <p:sp>
        <p:nvSpPr>
          <p:cNvPr id="2" name="スライド番号プレースホルダー 1">
            <a:extLst>
              <a:ext uri="{FF2B5EF4-FFF2-40B4-BE49-F238E27FC236}">
                <a16:creationId xmlns:a16="http://schemas.microsoft.com/office/drawing/2014/main" id="{08B8C9EA-3A99-49BA-9881-C46DE9B96B80}"/>
              </a:ext>
            </a:extLst>
          </p:cNvPr>
          <p:cNvSpPr>
            <a:spLocks noGrp="1"/>
          </p:cNvSpPr>
          <p:nvPr>
            <p:ph type="sldNum" sz="quarter" idx="10"/>
          </p:nvPr>
        </p:nvSpPr>
        <p:spPr/>
        <p:txBody>
          <a:bodyPr/>
          <a:lstStyle/>
          <a:p>
            <a:fld id="{3AA9EDAE-9077-4D61-94DE-B60AAEAE655E}" type="slidenum">
              <a:rPr kumimoji="1" lang="ja-JP" altLang="en-US" smtClean="0"/>
              <a:pPr/>
              <a:t>0</a:t>
            </a:fld>
            <a:endParaRPr kumimoji="1" lang="ja-JP" altLang="en-US"/>
          </a:p>
        </p:txBody>
      </p:sp>
    </p:spTree>
    <p:extLst>
      <p:ext uri="{BB962C8B-B14F-4D97-AF65-F5344CB8AC3E}">
        <p14:creationId xmlns:p14="http://schemas.microsoft.com/office/powerpoint/2010/main" val="1890104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E635D3-019E-4F52-9C64-74BE7919A53F}"/>
              </a:ext>
            </a:extLst>
          </p:cNvPr>
          <p:cNvSpPr>
            <a:spLocks noGrp="1"/>
          </p:cNvSpPr>
          <p:nvPr>
            <p:ph type="sldNum" sz="quarter" idx="10"/>
          </p:nvPr>
        </p:nvSpPr>
        <p:spPr/>
        <p:txBody>
          <a:bodyPr/>
          <a:lstStyle/>
          <a:p>
            <a:fld id="{3AA9EDAE-9077-4D61-94DE-B60AAEAE655E}" type="slidenum">
              <a:rPr kumimoji="1" lang="ja-JP" altLang="en-US" smtClean="0"/>
              <a:pPr/>
              <a:t>9</a:t>
            </a:fld>
            <a:endParaRPr kumimoji="1" lang="ja-JP" altLang="en-US"/>
          </a:p>
        </p:txBody>
      </p:sp>
      <p:sp>
        <p:nvSpPr>
          <p:cNvPr id="39" name="四角形: 角を丸くする 38">
            <a:extLst>
              <a:ext uri="{FF2B5EF4-FFF2-40B4-BE49-F238E27FC236}">
                <a16:creationId xmlns:a16="http://schemas.microsoft.com/office/drawing/2014/main" id="{82C40329-9ACC-46C7-ADAD-30A7DAFC302C}"/>
              </a:ext>
            </a:extLst>
          </p:cNvPr>
          <p:cNvSpPr/>
          <p:nvPr/>
        </p:nvSpPr>
        <p:spPr>
          <a:xfrm>
            <a:off x="211627" y="195943"/>
            <a:ext cx="6443176" cy="9448348"/>
          </a:xfrm>
          <a:prstGeom prst="roundRect">
            <a:avLst>
              <a:gd name="adj" fmla="val 286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36E72564-3015-4ACF-B89A-153CBD3AB916}"/>
              </a:ext>
            </a:extLst>
          </p:cNvPr>
          <p:cNvSpPr txBox="1"/>
          <p:nvPr/>
        </p:nvSpPr>
        <p:spPr>
          <a:xfrm>
            <a:off x="217714" y="355949"/>
            <a:ext cx="4825360" cy="307777"/>
          </a:xfrm>
          <a:prstGeom prst="rect">
            <a:avLst/>
          </a:prstGeom>
          <a:noFill/>
        </p:spPr>
        <p:txBody>
          <a:bodyPr wrap="none" rtlCol="0">
            <a:spAutoFit/>
          </a:bodyPr>
          <a:lstStyle/>
          <a:p>
            <a:r>
              <a:rPr kumimoji="1" lang="ja-JP" altLang="en-US" sz="1400" dirty="0">
                <a:latin typeface="HGP創英角ｺﾞｼｯｸUB" panose="020B0900000000000000" pitchFamily="50" charset="-128"/>
                <a:ea typeface="HGP創英角ｺﾞｼｯｸUB" panose="020B0900000000000000" pitchFamily="50" charset="-128"/>
              </a:rPr>
              <a:t> </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参考</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　地域の自主避難体制の構築</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岩手県釜石市の事例</a:t>
            </a:r>
            <a:r>
              <a:rPr kumimoji="1" lang="en-US" altLang="ja-JP" sz="1400" dirty="0">
                <a:latin typeface="HGP創英角ｺﾞｼｯｸUB" panose="020B0900000000000000" pitchFamily="50" charset="-128"/>
                <a:ea typeface="HGP創英角ｺﾞｼｯｸUB" panose="020B0900000000000000" pitchFamily="50" charset="-128"/>
              </a:rPr>
              <a:t>)</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43" name="テキスト ボックス 42">
            <a:extLst>
              <a:ext uri="{FF2B5EF4-FFF2-40B4-BE49-F238E27FC236}">
                <a16:creationId xmlns:a16="http://schemas.microsoft.com/office/drawing/2014/main" id="{771E16A2-01CB-458A-931C-5D35B1660660}"/>
              </a:ext>
            </a:extLst>
          </p:cNvPr>
          <p:cNvSpPr txBox="1"/>
          <p:nvPr/>
        </p:nvSpPr>
        <p:spPr>
          <a:xfrm>
            <a:off x="402666" y="735699"/>
            <a:ext cx="6102910" cy="2356414"/>
          </a:xfrm>
          <a:prstGeom prst="rect">
            <a:avLst/>
          </a:prstGeom>
          <a:noFill/>
        </p:spPr>
        <p:txBody>
          <a:bodyPr wrap="square" lIns="0" tIns="0" rIns="0" bIns="0" rtlCol="0">
            <a:spAutoFit/>
          </a:bodyPr>
          <a:lstStyle/>
          <a:p>
            <a:pPr marL="171450" indent="-171450" algn="just">
              <a:lnSpc>
                <a:spcPct val="120000"/>
              </a:lnSpc>
              <a:spcAft>
                <a:spcPts val="600"/>
              </a:spcAft>
              <a:buFont typeface="Arial" panose="020B0604020202020204" pitchFamily="34" charset="0"/>
              <a:buChar char="•"/>
            </a:pPr>
            <a:r>
              <a:rPr kumimoji="1" lang="ja-JP" altLang="en-US" sz="1200" dirty="0">
                <a:latin typeface="游明朝" panose="02020400000000000000" pitchFamily="18" charset="-128"/>
                <a:ea typeface="游明朝" panose="02020400000000000000" pitchFamily="18" charset="-128"/>
              </a:rPr>
              <a:t>災害時、人は一人ではなかなか避難を決断することができません。逆に、声を掛け合い、周りが避難している様子を見れば、みんなが避難するようになります。</a:t>
            </a:r>
          </a:p>
          <a:p>
            <a:pPr marL="171450" indent="-171450" algn="just">
              <a:lnSpc>
                <a:spcPct val="120000"/>
              </a:lnSpc>
              <a:spcAft>
                <a:spcPts val="600"/>
              </a:spcAft>
              <a:buFont typeface="Arial" panose="020B0604020202020204" pitchFamily="34" charset="0"/>
              <a:buChar char="•"/>
            </a:pPr>
            <a:r>
              <a:rPr kumimoji="1" lang="ja-JP" altLang="en-US" sz="1200" dirty="0">
                <a:latin typeface="游明朝" panose="02020400000000000000" pitchFamily="18" charset="-128"/>
                <a:ea typeface="游明朝" panose="02020400000000000000" pitchFamily="18" charset="-128"/>
              </a:rPr>
              <a:t>岩手県釜石市では、水害・土砂災害に関わる地域の危険性をマップにまとめることに加え、災害につながる前兆現象や状況を自主避難の判断基準としてピックアップしています。それを地域住民と共有しておき、災害時には、地域住民が周辺状況に注意</a:t>
            </a:r>
            <a:br>
              <a:rPr kumimoji="1" lang="ja-JP" altLang="en-US" sz="1200" dirty="0">
                <a:latin typeface="游明朝" panose="02020400000000000000" pitchFamily="18" charset="-128"/>
                <a:ea typeface="游明朝" panose="02020400000000000000" pitchFamily="18" charset="-128"/>
              </a:rPr>
            </a:br>
            <a:r>
              <a:rPr kumimoji="1" lang="ja-JP" altLang="en-US" sz="1200" dirty="0">
                <a:latin typeface="游明朝" panose="02020400000000000000" pitchFamily="18" charset="-128"/>
                <a:ea typeface="游明朝" panose="02020400000000000000" pitchFamily="18" charset="-128"/>
              </a:rPr>
              <a:t>し、自主避難の判断基準となる現象を見つけた際には、地域で決めた体制に基づき情報共有することで、避難につなげるといった取り組みをしています。</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spcAft>
                <a:spcPts val="600"/>
              </a:spcAft>
              <a:buFont typeface="Arial" panose="020B0604020202020204" pitchFamily="34" charset="0"/>
              <a:buChar char="•"/>
            </a:pPr>
            <a:r>
              <a:rPr kumimoji="1" lang="ja-JP" altLang="en-US" sz="1200" dirty="0">
                <a:latin typeface="游明朝" panose="02020400000000000000" pitchFamily="18" charset="-128"/>
                <a:ea typeface="游明朝" panose="02020400000000000000" pitchFamily="18" charset="-128"/>
              </a:rPr>
              <a:t>土砂災害や小規模河川など、地域の局所的な危険を察知できるのは、その地域に住まう方々です。そうした情報を共有することで、みんなで避難する仕組みを構築することが重要です。</a:t>
            </a:r>
          </a:p>
        </p:txBody>
      </p:sp>
      <p:grpSp>
        <p:nvGrpSpPr>
          <p:cNvPr id="38" name="グループ化 37">
            <a:extLst>
              <a:ext uri="{FF2B5EF4-FFF2-40B4-BE49-F238E27FC236}">
                <a16:creationId xmlns:a16="http://schemas.microsoft.com/office/drawing/2014/main" id="{F0C33266-4A16-4E97-BF3A-A286EBD16EA6}"/>
              </a:ext>
            </a:extLst>
          </p:cNvPr>
          <p:cNvGrpSpPr/>
          <p:nvPr/>
        </p:nvGrpSpPr>
        <p:grpSpPr>
          <a:xfrm>
            <a:off x="539274" y="6088002"/>
            <a:ext cx="5836601" cy="3203583"/>
            <a:chOff x="323470" y="1641276"/>
            <a:chExt cx="8498831" cy="4664820"/>
          </a:xfrm>
        </p:grpSpPr>
        <p:sp>
          <p:nvSpPr>
            <p:cNvPr id="40" name="角丸四角形 3">
              <a:extLst>
                <a:ext uri="{FF2B5EF4-FFF2-40B4-BE49-F238E27FC236}">
                  <a16:creationId xmlns:a16="http://schemas.microsoft.com/office/drawing/2014/main" id="{0EB84094-61D1-4FDE-BA46-226624954AC7}"/>
                </a:ext>
              </a:extLst>
            </p:cNvPr>
            <p:cNvSpPr/>
            <p:nvPr/>
          </p:nvSpPr>
          <p:spPr bwMode="auto">
            <a:xfrm>
              <a:off x="329324" y="1641276"/>
              <a:ext cx="3752944" cy="2160000"/>
            </a:xfrm>
            <a:prstGeom prst="roundRect">
              <a:avLst>
                <a:gd name="adj" fmla="val 7436"/>
              </a:avLst>
            </a:prstGeom>
            <a:solidFill>
              <a:srgbClr val="DBDD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400" fontAlgn="base">
                <a:spcBef>
                  <a:spcPct val="0"/>
                </a:spcBef>
                <a:spcAft>
                  <a:spcPct val="0"/>
                </a:spcAft>
                <a:defRPr/>
              </a:pPr>
              <a:endParaRPr lang="ja-JP" altLang="en-US" sz="1050" kern="0">
                <a:solidFill>
                  <a:srgbClr val="000000"/>
                </a:solidFill>
                <a:latin typeface="ＭＳ Ｐゴシック" charset="-128"/>
                <a:ea typeface="ＭＳ Ｐゴシック"/>
              </a:endParaRPr>
            </a:p>
          </p:txBody>
        </p:sp>
        <p:sp>
          <p:nvSpPr>
            <p:cNvPr id="42" name="角丸四角形 4">
              <a:extLst>
                <a:ext uri="{FF2B5EF4-FFF2-40B4-BE49-F238E27FC236}">
                  <a16:creationId xmlns:a16="http://schemas.microsoft.com/office/drawing/2014/main" id="{F263FBC0-889A-4A8C-BFEA-A1EE269BA87D}"/>
                </a:ext>
              </a:extLst>
            </p:cNvPr>
            <p:cNvSpPr/>
            <p:nvPr/>
          </p:nvSpPr>
          <p:spPr bwMode="auto">
            <a:xfrm>
              <a:off x="1043582" y="4082348"/>
              <a:ext cx="3744000" cy="2160000"/>
            </a:xfrm>
            <a:prstGeom prst="roundRect">
              <a:avLst>
                <a:gd name="adj" fmla="val 7436"/>
              </a:avLst>
            </a:prstGeom>
            <a:solidFill>
              <a:srgbClr val="DBDD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400" fontAlgn="base">
                <a:spcBef>
                  <a:spcPct val="0"/>
                </a:spcBef>
                <a:spcAft>
                  <a:spcPct val="0"/>
                </a:spcAft>
                <a:defRPr/>
              </a:pPr>
              <a:endParaRPr lang="ja-JP" altLang="en-US" sz="1050" kern="0">
                <a:solidFill>
                  <a:srgbClr val="000000"/>
                </a:solidFill>
                <a:latin typeface="ＭＳ Ｐゴシック" charset="-128"/>
                <a:ea typeface="ＭＳ Ｐゴシック"/>
              </a:endParaRPr>
            </a:p>
          </p:txBody>
        </p:sp>
        <p:sp>
          <p:nvSpPr>
            <p:cNvPr id="44" name="角丸四角形 5">
              <a:extLst>
                <a:ext uri="{FF2B5EF4-FFF2-40B4-BE49-F238E27FC236}">
                  <a16:creationId xmlns:a16="http://schemas.microsoft.com/office/drawing/2014/main" id="{EE0AED93-C92F-4F5D-AB96-D86EB7EACA69}"/>
                </a:ext>
              </a:extLst>
            </p:cNvPr>
            <p:cNvSpPr/>
            <p:nvPr/>
          </p:nvSpPr>
          <p:spPr bwMode="auto">
            <a:xfrm>
              <a:off x="4350555" y="1644867"/>
              <a:ext cx="4176000" cy="2160000"/>
            </a:xfrm>
            <a:prstGeom prst="roundRect">
              <a:avLst>
                <a:gd name="adj" fmla="val 7436"/>
              </a:avLst>
            </a:prstGeom>
            <a:solidFill>
              <a:srgbClr val="DBDD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400" fontAlgn="base">
                <a:spcBef>
                  <a:spcPct val="0"/>
                </a:spcBef>
                <a:spcAft>
                  <a:spcPct val="0"/>
                </a:spcAft>
                <a:defRPr/>
              </a:pPr>
              <a:endParaRPr lang="ja-JP" altLang="en-US" sz="1050" kern="0">
                <a:solidFill>
                  <a:srgbClr val="000000"/>
                </a:solidFill>
                <a:latin typeface="ＭＳ Ｐゴシック" charset="-128"/>
                <a:ea typeface="ＭＳ Ｐゴシック"/>
              </a:endParaRPr>
            </a:p>
          </p:txBody>
        </p:sp>
        <p:sp>
          <p:nvSpPr>
            <p:cNvPr id="45" name="角丸四角形 6">
              <a:extLst>
                <a:ext uri="{FF2B5EF4-FFF2-40B4-BE49-F238E27FC236}">
                  <a16:creationId xmlns:a16="http://schemas.microsoft.com/office/drawing/2014/main" id="{8BEE0F6D-A29C-4950-9CBC-676E42FF239F}"/>
                </a:ext>
              </a:extLst>
            </p:cNvPr>
            <p:cNvSpPr/>
            <p:nvPr/>
          </p:nvSpPr>
          <p:spPr bwMode="auto">
            <a:xfrm>
              <a:off x="5078301" y="4082348"/>
              <a:ext cx="3744000" cy="2160000"/>
            </a:xfrm>
            <a:prstGeom prst="roundRect">
              <a:avLst>
                <a:gd name="adj" fmla="val 7436"/>
              </a:avLst>
            </a:prstGeom>
            <a:solidFill>
              <a:srgbClr val="DBDD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400" fontAlgn="base">
                <a:spcBef>
                  <a:spcPct val="0"/>
                </a:spcBef>
                <a:spcAft>
                  <a:spcPct val="0"/>
                </a:spcAft>
                <a:defRPr/>
              </a:pPr>
              <a:endParaRPr lang="ja-JP" altLang="en-US" sz="1050" kern="0">
                <a:solidFill>
                  <a:srgbClr val="000000"/>
                </a:solidFill>
                <a:latin typeface="ＭＳ Ｐゴシック" charset="-128"/>
                <a:ea typeface="ＭＳ Ｐゴシック"/>
              </a:endParaRPr>
            </a:p>
          </p:txBody>
        </p:sp>
        <p:grpSp>
          <p:nvGrpSpPr>
            <p:cNvPr id="46" name="グループ化 45">
              <a:extLst>
                <a:ext uri="{FF2B5EF4-FFF2-40B4-BE49-F238E27FC236}">
                  <a16:creationId xmlns:a16="http://schemas.microsoft.com/office/drawing/2014/main" id="{DCC3E7FF-9500-4C51-B0A0-2F06A73619F5}"/>
                </a:ext>
              </a:extLst>
            </p:cNvPr>
            <p:cNvGrpSpPr/>
            <p:nvPr/>
          </p:nvGrpSpPr>
          <p:grpSpPr>
            <a:xfrm>
              <a:off x="2269886" y="1932616"/>
              <a:ext cx="1368425" cy="1208088"/>
              <a:chOff x="2198688" y="2181225"/>
              <a:chExt cx="1368425" cy="1208088"/>
            </a:xfrm>
          </p:grpSpPr>
          <p:sp>
            <p:nvSpPr>
              <p:cNvPr id="120" name="Freeform 6">
                <a:extLst>
                  <a:ext uri="{FF2B5EF4-FFF2-40B4-BE49-F238E27FC236}">
                    <a16:creationId xmlns:a16="http://schemas.microsoft.com/office/drawing/2014/main" id="{D178D0EA-B31F-4BCB-BB72-1F871905E60A}"/>
                  </a:ext>
                </a:extLst>
              </p:cNvPr>
              <p:cNvSpPr>
                <a:spLocks/>
              </p:cNvSpPr>
              <p:nvPr/>
            </p:nvSpPr>
            <p:spPr bwMode="auto">
              <a:xfrm flipH="1">
                <a:off x="3019425" y="2389188"/>
                <a:ext cx="407988" cy="298450"/>
              </a:xfrm>
              <a:custGeom>
                <a:avLst/>
                <a:gdLst>
                  <a:gd name="T0" fmla="*/ 0 w 822"/>
                  <a:gd name="T1" fmla="*/ 0 h 598"/>
                  <a:gd name="T2" fmla="*/ 0 w 822"/>
                  <a:gd name="T3" fmla="*/ 0 h 598"/>
                  <a:gd name="T4" fmla="*/ 0 w 822"/>
                  <a:gd name="T5" fmla="*/ 0 h 598"/>
                  <a:gd name="T6" fmla="*/ 0 w 822"/>
                  <a:gd name="T7" fmla="*/ 0 h 598"/>
                  <a:gd name="T8" fmla="*/ 0 w 822"/>
                  <a:gd name="T9" fmla="*/ 0 h 598"/>
                  <a:gd name="T10" fmla="*/ 0 w 822"/>
                  <a:gd name="T11" fmla="*/ 0 h 598"/>
                  <a:gd name="T12" fmla="*/ 0 w 822"/>
                  <a:gd name="T13" fmla="*/ 0 h 598"/>
                  <a:gd name="T14" fmla="*/ 0 w 822"/>
                  <a:gd name="T15" fmla="*/ 0 h 598"/>
                  <a:gd name="T16" fmla="*/ 0 w 822"/>
                  <a:gd name="T17" fmla="*/ 0 h 598"/>
                  <a:gd name="T18" fmla="*/ 0 w 822"/>
                  <a:gd name="T19" fmla="*/ 0 h 598"/>
                  <a:gd name="T20" fmla="*/ 0 w 822"/>
                  <a:gd name="T21" fmla="*/ 0 h 598"/>
                  <a:gd name="T22" fmla="*/ 0 w 822"/>
                  <a:gd name="T23" fmla="*/ 0 h 598"/>
                  <a:gd name="T24" fmla="*/ 0 w 822"/>
                  <a:gd name="T25" fmla="*/ 0 h 598"/>
                  <a:gd name="T26" fmla="*/ 0 w 822"/>
                  <a:gd name="T27" fmla="*/ 0 h 598"/>
                  <a:gd name="T28" fmla="*/ 0 w 822"/>
                  <a:gd name="T29" fmla="*/ 0 h 598"/>
                  <a:gd name="T30" fmla="*/ 0 w 822"/>
                  <a:gd name="T31" fmla="*/ 0 h 598"/>
                  <a:gd name="T32" fmla="*/ 0 w 822"/>
                  <a:gd name="T33" fmla="*/ 0 h 598"/>
                  <a:gd name="T34" fmla="*/ 0 w 822"/>
                  <a:gd name="T35" fmla="*/ 0 h 598"/>
                  <a:gd name="T36" fmla="*/ 0 w 822"/>
                  <a:gd name="T37" fmla="*/ 0 h 598"/>
                  <a:gd name="T38" fmla="*/ 0 w 822"/>
                  <a:gd name="T39" fmla="*/ 0 h 598"/>
                  <a:gd name="T40" fmla="*/ 0 w 822"/>
                  <a:gd name="T41" fmla="*/ 0 h 598"/>
                  <a:gd name="T42" fmla="*/ 0 w 822"/>
                  <a:gd name="T43" fmla="*/ 0 h 598"/>
                  <a:gd name="T44" fmla="*/ 0 w 822"/>
                  <a:gd name="T45" fmla="*/ 0 h 598"/>
                  <a:gd name="T46" fmla="*/ 0 w 822"/>
                  <a:gd name="T47" fmla="*/ 0 h 598"/>
                  <a:gd name="T48" fmla="*/ 0 w 822"/>
                  <a:gd name="T49" fmla="*/ 0 h 598"/>
                  <a:gd name="T50" fmla="*/ 0 w 822"/>
                  <a:gd name="T51" fmla="*/ 0 h 598"/>
                  <a:gd name="T52" fmla="*/ 0 w 822"/>
                  <a:gd name="T53" fmla="*/ 0 h 598"/>
                  <a:gd name="T54" fmla="*/ 0 w 822"/>
                  <a:gd name="T55" fmla="*/ 0 h 598"/>
                  <a:gd name="T56" fmla="*/ 0 w 822"/>
                  <a:gd name="T57" fmla="*/ 0 h 5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2"/>
                  <a:gd name="T88" fmla="*/ 0 h 598"/>
                  <a:gd name="T89" fmla="*/ 822 w 822"/>
                  <a:gd name="T90" fmla="*/ 598 h 5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2" h="598">
                    <a:moveTo>
                      <a:pt x="0" y="540"/>
                    </a:moveTo>
                    <a:lnTo>
                      <a:pt x="19" y="489"/>
                    </a:lnTo>
                    <a:lnTo>
                      <a:pt x="79" y="485"/>
                    </a:lnTo>
                    <a:lnTo>
                      <a:pt x="152" y="470"/>
                    </a:lnTo>
                    <a:lnTo>
                      <a:pt x="220" y="449"/>
                    </a:lnTo>
                    <a:lnTo>
                      <a:pt x="289" y="412"/>
                    </a:lnTo>
                    <a:lnTo>
                      <a:pt x="329" y="369"/>
                    </a:lnTo>
                    <a:lnTo>
                      <a:pt x="417" y="311"/>
                    </a:lnTo>
                    <a:lnTo>
                      <a:pt x="509" y="229"/>
                    </a:lnTo>
                    <a:lnTo>
                      <a:pt x="564" y="131"/>
                    </a:lnTo>
                    <a:lnTo>
                      <a:pt x="602" y="86"/>
                    </a:lnTo>
                    <a:lnTo>
                      <a:pt x="645" y="30"/>
                    </a:lnTo>
                    <a:lnTo>
                      <a:pt x="712" y="12"/>
                    </a:lnTo>
                    <a:lnTo>
                      <a:pt x="782" y="0"/>
                    </a:lnTo>
                    <a:lnTo>
                      <a:pt x="822" y="21"/>
                    </a:lnTo>
                    <a:lnTo>
                      <a:pt x="819" y="58"/>
                    </a:lnTo>
                    <a:lnTo>
                      <a:pt x="792" y="131"/>
                    </a:lnTo>
                    <a:lnTo>
                      <a:pt x="721" y="137"/>
                    </a:lnTo>
                    <a:lnTo>
                      <a:pt x="685" y="109"/>
                    </a:lnTo>
                    <a:lnTo>
                      <a:pt x="657" y="113"/>
                    </a:lnTo>
                    <a:lnTo>
                      <a:pt x="612" y="177"/>
                    </a:lnTo>
                    <a:lnTo>
                      <a:pt x="566" y="259"/>
                    </a:lnTo>
                    <a:lnTo>
                      <a:pt x="503" y="314"/>
                    </a:lnTo>
                    <a:lnTo>
                      <a:pt x="399" y="406"/>
                    </a:lnTo>
                    <a:lnTo>
                      <a:pt x="326" y="507"/>
                    </a:lnTo>
                    <a:lnTo>
                      <a:pt x="210" y="558"/>
                    </a:lnTo>
                    <a:lnTo>
                      <a:pt x="146" y="586"/>
                    </a:lnTo>
                    <a:lnTo>
                      <a:pt x="43" y="598"/>
                    </a:lnTo>
                    <a:lnTo>
                      <a:pt x="0" y="5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121" name="Freeform 7">
                <a:extLst>
                  <a:ext uri="{FF2B5EF4-FFF2-40B4-BE49-F238E27FC236}">
                    <a16:creationId xmlns:a16="http://schemas.microsoft.com/office/drawing/2014/main" id="{8310EB7E-EEB7-4DF0-B291-E10E14040397}"/>
                  </a:ext>
                </a:extLst>
              </p:cNvPr>
              <p:cNvSpPr>
                <a:spLocks/>
              </p:cNvSpPr>
              <p:nvPr/>
            </p:nvSpPr>
            <p:spPr bwMode="auto">
              <a:xfrm flipH="1">
                <a:off x="2208213" y="2187575"/>
                <a:ext cx="1069975" cy="957263"/>
              </a:xfrm>
              <a:custGeom>
                <a:avLst/>
                <a:gdLst>
                  <a:gd name="T0" fmla="*/ 0 w 2151"/>
                  <a:gd name="T1" fmla="*/ 0 h 1926"/>
                  <a:gd name="T2" fmla="*/ 0 w 2151"/>
                  <a:gd name="T3" fmla="*/ 0 h 1926"/>
                  <a:gd name="T4" fmla="*/ 0 w 2151"/>
                  <a:gd name="T5" fmla="*/ 0 h 1926"/>
                  <a:gd name="T6" fmla="*/ 0 w 2151"/>
                  <a:gd name="T7" fmla="*/ 0 h 1926"/>
                  <a:gd name="T8" fmla="*/ 0 w 2151"/>
                  <a:gd name="T9" fmla="*/ 0 h 1926"/>
                  <a:gd name="T10" fmla="*/ 0 w 2151"/>
                  <a:gd name="T11" fmla="*/ 0 h 1926"/>
                  <a:gd name="T12" fmla="*/ 0 w 2151"/>
                  <a:gd name="T13" fmla="*/ 0 h 1926"/>
                  <a:gd name="T14" fmla="*/ 0 w 2151"/>
                  <a:gd name="T15" fmla="*/ 0 h 1926"/>
                  <a:gd name="T16" fmla="*/ 0 w 2151"/>
                  <a:gd name="T17" fmla="*/ 0 h 1926"/>
                  <a:gd name="T18" fmla="*/ 0 w 2151"/>
                  <a:gd name="T19" fmla="*/ 0 h 1926"/>
                  <a:gd name="T20" fmla="*/ 0 w 2151"/>
                  <a:gd name="T21" fmla="*/ 0 h 1926"/>
                  <a:gd name="T22" fmla="*/ 0 w 2151"/>
                  <a:gd name="T23" fmla="*/ 0 h 1926"/>
                  <a:gd name="T24" fmla="*/ 0 w 2151"/>
                  <a:gd name="T25" fmla="*/ 0 h 1926"/>
                  <a:gd name="T26" fmla="*/ 0 w 2151"/>
                  <a:gd name="T27" fmla="*/ 0 h 1926"/>
                  <a:gd name="T28" fmla="*/ 0 w 2151"/>
                  <a:gd name="T29" fmla="*/ 0 h 1926"/>
                  <a:gd name="T30" fmla="*/ 0 w 2151"/>
                  <a:gd name="T31" fmla="*/ 0 h 1926"/>
                  <a:gd name="T32" fmla="*/ 0 w 2151"/>
                  <a:gd name="T33" fmla="*/ 0 h 1926"/>
                  <a:gd name="T34" fmla="*/ 0 w 2151"/>
                  <a:gd name="T35" fmla="*/ 0 h 1926"/>
                  <a:gd name="T36" fmla="*/ 0 w 2151"/>
                  <a:gd name="T37" fmla="*/ 0 h 1926"/>
                  <a:gd name="T38" fmla="*/ 0 w 2151"/>
                  <a:gd name="T39" fmla="*/ 0 h 1926"/>
                  <a:gd name="T40" fmla="*/ 0 w 2151"/>
                  <a:gd name="T41" fmla="*/ 0 h 1926"/>
                  <a:gd name="T42" fmla="*/ 0 w 2151"/>
                  <a:gd name="T43" fmla="*/ 0 h 1926"/>
                  <a:gd name="T44" fmla="*/ 0 w 2151"/>
                  <a:gd name="T45" fmla="*/ 0 h 1926"/>
                  <a:gd name="T46" fmla="*/ 0 w 2151"/>
                  <a:gd name="T47" fmla="*/ 0 h 1926"/>
                  <a:gd name="T48" fmla="*/ 0 w 2151"/>
                  <a:gd name="T49" fmla="*/ 0 h 1926"/>
                  <a:gd name="T50" fmla="*/ 0 w 2151"/>
                  <a:gd name="T51" fmla="*/ 0 h 1926"/>
                  <a:gd name="T52" fmla="*/ 0 w 2151"/>
                  <a:gd name="T53" fmla="*/ 0 h 1926"/>
                  <a:gd name="T54" fmla="*/ 0 w 2151"/>
                  <a:gd name="T55" fmla="*/ 0 h 1926"/>
                  <a:gd name="T56" fmla="*/ 0 w 2151"/>
                  <a:gd name="T57" fmla="*/ 0 h 1926"/>
                  <a:gd name="T58" fmla="*/ 0 w 2151"/>
                  <a:gd name="T59" fmla="*/ 0 h 1926"/>
                  <a:gd name="T60" fmla="*/ 0 w 2151"/>
                  <a:gd name="T61" fmla="*/ 0 h 1926"/>
                  <a:gd name="T62" fmla="*/ 0 w 2151"/>
                  <a:gd name="T63" fmla="*/ 0 h 1926"/>
                  <a:gd name="T64" fmla="*/ 0 w 2151"/>
                  <a:gd name="T65" fmla="*/ 0 h 1926"/>
                  <a:gd name="T66" fmla="*/ 0 w 2151"/>
                  <a:gd name="T67" fmla="*/ 0 h 1926"/>
                  <a:gd name="T68" fmla="*/ 0 w 2151"/>
                  <a:gd name="T69" fmla="*/ 0 h 1926"/>
                  <a:gd name="T70" fmla="*/ 0 w 2151"/>
                  <a:gd name="T71" fmla="*/ 0 h 1926"/>
                  <a:gd name="T72" fmla="*/ 0 w 2151"/>
                  <a:gd name="T73" fmla="*/ 0 h 1926"/>
                  <a:gd name="T74" fmla="*/ 0 w 2151"/>
                  <a:gd name="T75" fmla="*/ 0 h 1926"/>
                  <a:gd name="T76" fmla="*/ 0 w 2151"/>
                  <a:gd name="T77" fmla="*/ 0 h 1926"/>
                  <a:gd name="T78" fmla="*/ 0 w 2151"/>
                  <a:gd name="T79" fmla="*/ 0 h 1926"/>
                  <a:gd name="T80" fmla="*/ 0 w 2151"/>
                  <a:gd name="T81" fmla="*/ 0 h 1926"/>
                  <a:gd name="T82" fmla="*/ 0 w 2151"/>
                  <a:gd name="T83" fmla="*/ 0 h 1926"/>
                  <a:gd name="T84" fmla="*/ 0 w 2151"/>
                  <a:gd name="T85" fmla="*/ 0 h 1926"/>
                  <a:gd name="T86" fmla="*/ 0 w 2151"/>
                  <a:gd name="T87" fmla="*/ 0 h 1926"/>
                  <a:gd name="T88" fmla="*/ 0 w 2151"/>
                  <a:gd name="T89" fmla="*/ 0 h 1926"/>
                  <a:gd name="T90" fmla="*/ 0 w 2151"/>
                  <a:gd name="T91" fmla="*/ 0 h 19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1"/>
                  <a:gd name="T139" fmla="*/ 0 h 1926"/>
                  <a:gd name="T140" fmla="*/ 2151 w 2151"/>
                  <a:gd name="T141" fmla="*/ 1926 h 19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1" h="1926">
                    <a:moveTo>
                      <a:pt x="0" y="638"/>
                    </a:moveTo>
                    <a:lnTo>
                      <a:pt x="289" y="547"/>
                    </a:lnTo>
                    <a:lnTo>
                      <a:pt x="414" y="481"/>
                    </a:lnTo>
                    <a:lnTo>
                      <a:pt x="552" y="429"/>
                    </a:lnTo>
                    <a:lnTo>
                      <a:pt x="686" y="353"/>
                    </a:lnTo>
                    <a:lnTo>
                      <a:pt x="833" y="293"/>
                    </a:lnTo>
                    <a:lnTo>
                      <a:pt x="945" y="266"/>
                    </a:lnTo>
                    <a:lnTo>
                      <a:pt x="1098" y="149"/>
                    </a:lnTo>
                    <a:lnTo>
                      <a:pt x="1198" y="94"/>
                    </a:lnTo>
                    <a:lnTo>
                      <a:pt x="1300" y="77"/>
                    </a:lnTo>
                    <a:lnTo>
                      <a:pt x="1499" y="0"/>
                    </a:lnTo>
                    <a:lnTo>
                      <a:pt x="1578" y="55"/>
                    </a:lnTo>
                    <a:lnTo>
                      <a:pt x="1686" y="284"/>
                    </a:lnTo>
                    <a:lnTo>
                      <a:pt x="1744" y="366"/>
                    </a:lnTo>
                    <a:lnTo>
                      <a:pt x="1826" y="583"/>
                    </a:lnTo>
                    <a:lnTo>
                      <a:pt x="1930" y="797"/>
                    </a:lnTo>
                    <a:lnTo>
                      <a:pt x="1998" y="872"/>
                    </a:lnTo>
                    <a:lnTo>
                      <a:pt x="2096" y="944"/>
                    </a:lnTo>
                    <a:lnTo>
                      <a:pt x="2115" y="1027"/>
                    </a:lnTo>
                    <a:lnTo>
                      <a:pt x="2151" y="1105"/>
                    </a:lnTo>
                    <a:lnTo>
                      <a:pt x="2142" y="1178"/>
                    </a:lnTo>
                    <a:lnTo>
                      <a:pt x="2124" y="1222"/>
                    </a:lnTo>
                    <a:lnTo>
                      <a:pt x="2013" y="1286"/>
                    </a:lnTo>
                    <a:lnTo>
                      <a:pt x="1924" y="1367"/>
                    </a:lnTo>
                    <a:lnTo>
                      <a:pt x="1826" y="1382"/>
                    </a:lnTo>
                    <a:lnTo>
                      <a:pt x="1663" y="1464"/>
                    </a:lnTo>
                    <a:lnTo>
                      <a:pt x="1580" y="1476"/>
                    </a:lnTo>
                    <a:lnTo>
                      <a:pt x="1427" y="1567"/>
                    </a:lnTo>
                    <a:lnTo>
                      <a:pt x="1270" y="1585"/>
                    </a:lnTo>
                    <a:lnTo>
                      <a:pt x="1219" y="1621"/>
                    </a:lnTo>
                    <a:lnTo>
                      <a:pt x="1183" y="1663"/>
                    </a:lnTo>
                    <a:lnTo>
                      <a:pt x="1074" y="1681"/>
                    </a:lnTo>
                    <a:lnTo>
                      <a:pt x="899" y="1781"/>
                    </a:lnTo>
                    <a:lnTo>
                      <a:pt x="767" y="1838"/>
                    </a:lnTo>
                    <a:lnTo>
                      <a:pt x="616" y="1907"/>
                    </a:lnTo>
                    <a:lnTo>
                      <a:pt x="522" y="1926"/>
                    </a:lnTo>
                    <a:lnTo>
                      <a:pt x="461" y="1907"/>
                    </a:lnTo>
                    <a:lnTo>
                      <a:pt x="425" y="1871"/>
                    </a:lnTo>
                    <a:lnTo>
                      <a:pt x="342" y="1658"/>
                    </a:lnTo>
                    <a:lnTo>
                      <a:pt x="289" y="1392"/>
                    </a:lnTo>
                    <a:lnTo>
                      <a:pt x="242" y="1295"/>
                    </a:lnTo>
                    <a:lnTo>
                      <a:pt x="163" y="1205"/>
                    </a:lnTo>
                    <a:lnTo>
                      <a:pt x="127" y="1148"/>
                    </a:lnTo>
                    <a:lnTo>
                      <a:pt x="100" y="987"/>
                    </a:lnTo>
                    <a:lnTo>
                      <a:pt x="28" y="818"/>
                    </a:lnTo>
                    <a:lnTo>
                      <a:pt x="0" y="6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122" name="Freeform 8">
                <a:extLst>
                  <a:ext uri="{FF2B5EF4-FFF2-40B4-BE49-F238E27FC236}">
                    <a16:creationId xmlns:a16="http://schemas.microsoft.com/office/drawing/2014/main" id="{09E0A645-48CA-4182-8A12-0C4A5EE365D1}"/>
                  </a:ext>
                </a:extLst>
              </p:cNvPr>
              <p:cNvSpPr>
                <a:spLocks/>
              </p:cNvSpPr>
              <p:nvPr/>
            </p:nvSpPr>
            <p:spPr bwMode="auto">
              <a:xfrm flipH="1">
                <a:off x="2198688" y="2181225"/>
                <a:ext cx="1096963" cy="968375"/>
              </a:xfrm>
              <a:custGeom>
                <a:avLst/>
                <a:gdLst>
                  <a:gd name="T0" fmla="*/ 0 w 2201"/>
                  <a:gd name="T1" fmla="*/ 0 h 1944"/>
                  <a:gd name="T2" fmla="*/ 0 w 2201"/>
                  <a:gd name="T3" fmla="*/ 0 h 1944"/>
                  <a:gd name="T4" fmla="*/ 0 w 2201"/>
                  <a:gd name="T5" fmla="*/ 0 h 1944"/>
                  <a:gd name="T6" fmla="*/ 0 w 2201"/>
                  <a:gd name="T7" fmla="*/ 0 h 1944"/>
                  <a:gd name="T8" fmla="*/ 0 w 2201"/>
                  <a:gd name="T9" fmla="*/ 0 h 1944"/>
                  <a:gd name="T10" fmla="*/ 0 w 2201"/>
                  <a:gd name="T11" fmla="*/ 0 h 1944"/>
                  <a:gd name="T12" fmla="*/ 0 w 2201"/>
                  <a:gd name="T13" fmla="*/ 0 h 1944"/>
                  <a:gd name="T14" fmla="*/ 0 w 2201"/>
                  <a:gd name="T15" fmla="*/ 0 h 1944"/>
                  <a:gd name="T16" fmla="*/ 0 w 2201"/>
                  <a:gd name="T17" fmla="*/ 0 h 1944"/>
                  <a:gd name="T18" fmla="*/ 0 w 2201"/>
                  <a:gd name="T19" fmla="*/ 0 h 1944"/>
                  <a:gd name="T20" fmla="*/ 0 w 2201"/>
                  <a:gd name="T21" fmla="*/ 0 h 1944"/>
                  <a:gd name="T22" fmla="*/ 0 w 2201"/>
                  <a:gd name="T23" fmla="*/ 0 h 1944"/>
                  <a:gd name="T24" fmla="*/ 0 w 2201"/>
                  <a:gd name="T25" fmla="*/ 0 h 1944"/>
                  <a:gd name="T26" fmla="*/ 0 w 2201"/>
                  <a:gd name="T27" fmla="*/ 0 h 1944"/>
                  <a:gd name="T28" fmla="*/ 0 w 2201"/>
                  <a:gd name="T29" fmla="*/ 0 h 1944"/>
                  <a:gd name="T30" fmla="*/ 0 w 2201"/>
                  <a:gd name="T31" fmla="*/ 0 h 1944"/>
                  <a:gd name="T32" fmla="*/ 0 w 2201"/>
                  <a:gd name="T33" fmla="*/ 0 h 1944"/>
                  <a:gd name="T34" fmla="*/ 0 w 2201"/>
                  <a:gd name="T35" fmla="*/ 0 h 1944"/>
                  <a:gd name="T36" fmla="*/ 0 w 2201"/>
                  <a:gd name="T37" fmla="*/ 0 h 1944"/>
                  <a:gd name="T38" fmla="*/ 0 w 2201"/>
                  <a:gd name="T39" fmla="*/ 0 h 1944"/>
                  <a:gd name="T40" fmla="*/ 0 w 2201"/>
                  <a:gd name="T41" fmla="*/ 0 h 1944"/>
                  <a:gd name="T42" fmla="*/ 0 w 2201"/>
                  <a:gd name="T43" fmla="*/ 0 h 1944"/>
                  <a:gd name="T44" fmla="*/ 0 w 2201"/>
                  <a:gd name="T45" fmla="*/ 0 h 1944"/>
                  <a:gd name="T46" fmla="*/ 0 w 2201"/>
                  <a:gd name="T47" fmla="*/ 0 h 1944"/>
                  <a:gd name="T48" fmla="*/ 0 w 2201"/>
                  <a:gd name="T49" fmla="*/ 0 h 1944"/>
                  <a:gd name="T50" fmla="*/ 0 w 2201"/>
                  <a:gd name="T51" fmla="*/ 0 h 1944"/>
                  <a:gd name="T52" fmla="*/ 0 w 2201"/>
                  <a:gd name="T53" fmla="*/ 0 h 1944"/>
                  <a:gd name="T54" fmla="*/ 0 w 2201"/>
                  <a:gd name="T55" fmla="*/ 0 h 1944"/>
                  <a:gd name="T56" fmla="*/ 0 w 2201"/>
                  <a:gd name="T57" fmla="*/ 0 h 1944"/>
                  <a:gd name="T58" fmla="*/ 0 w 2201"/>
                  <a:gd name="T59" fmla="*/ 0 h 1944"/>
                  <a:gd name="T60" fmla="*/ 0 w 2201"/>
                  <a:gd name="T61" fmla="*/ 0 h 1944"/>
                  <a:gd name="T62" fmla="*/ 0 w 2201"/>
                  <a:gd name="T63" fmla="*/ 0 h 1944"/>
                  <a:gd name="T64" fmla="*/ 0 w 2201"/>
                  <a:gd name="T65" fmla="*/ 0 h 1944"/>
                  <a:gd name="T66" fmla="*/ 0 w 2201"/>
                  <a:gd name="T67" fmla="*/ 0 h 1944"/>
                  <a:gd name="T68" fmla="*/ 0 w 2201"/>
                  <a:gd name="T69" fmla="*/ 0 h 1944"/>
                  <a:gd name="T70" fmla="*/ 0 w 2201"/>
                  <a:gd name="T71" fmla="*/ 0 h 1944"/>
                  <a:gd name="T72" fmla="*/ 0 w 2201"/>
                  <a:gd name="T73" fmla="*/ 0 h 1944"/>
                  <a:gd name="T74" fmla="*/ 0 w 2201"/>
                  <a:gd name="T75" fmla="*/ 0 h 1944"/>
                  <a:gd name="T76" fmla="*/ 0 w 2201"/>
                  <a:gd name="T77" fmla="*/ 0 h 1944"/>
                  <a:gd name="T78" fmla="*/ 0 w 2201"/>
                  <a:gd name="T79" fmla="*/ 0 h 1944"/>
                  <a:gd name="T80" fmla="*/ 0 w 2201"/>
                  <a:gd name="T81" fmla="*/ 0 h 1944"/>
                  <a:gd name="T82" fmla="*/ 0 w 2201"/>
                  <a:gd name="T83" fmla="*/ 0 h 1944"/>
                  <a:gd name="T84" fmla="*/ 0 w 2201"/>
                  <a:gd name="T85" fmla="*/ 0 h 19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01"/>
                  <a:gd name="T130" fmla="*/ 0 h 1944"/>
                  <a:gd name="T131" fmla="*/ 2201 w 2201"/>
                  <a:gd name="T132" fmla="*/ 1944 h 19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01" h="1944">
                    <a:moveTo>
                      <a:pt x="105" y="595"/>
                    </a:moveTo>
                    <a:lnTo>
                      <a:pt x="331" y="531"/>
                    </a:lnTo>
                    <a:lnTo>
                      <a:pt x="434" y="483"/>
                    </a:lnTo>
                    <a:lnTo>
                      <a:pt x="530" y="440"/>
                    </a:lnTo>
                    <a:lnTo>
                      <a:pt x="615" y="404"/>
                    </a:lnTo>
                    <a:lnTo>
                      <a:pt x="711" y="350"/>
                    </a:lnTo>
                    <a:lnTo>
                      <a:pt x="826" y="308"/>
                    </a:lnTo>
                    <a:lnTo>
                      <a:pt x="947" y="272"/>
                    </a:lnTo>
                    <a:lnTo>
                      <a:pt x="1019" y="223"/>
                    </a:lnTo>
                    <a:lnTo>
                      <a:pt x="1110" y="157"/>
                    </a:lnTo>
                    <a:lnTo>
                      <a:pt x="1212" y="102"/>
                    </a:lnTo>
                    <a:lnTo>
                      <a:pt x="1309" y="79"/>
                    </a:lnTo>
                    <a:lnTo>
                      <a:pt x="1429" y="36"/>
                    </a:lnTo>
                    <a:lnTo>
                      <a:pt x="1507" y="6"/>
                    </a:lnTo>
                    <a:lnTo>
                      <a:pt x="1550" y="0"/>
                    </a:lnTo>
                    <a:lnTo>
                      <a:pt x="1605" y="49"/>
                    </a:lnTo>
                    <a:lnTo>
                      <a:pt x="1671" y="170"/>
                    </a:lnTo>
                    <a:lnTo>
                      <a:pt x="1719" y="272"/>
                    </a:lnTo>
                    <a:lnTo>
                      <a:pt x="1785" y="368"/>
                    </a:lnTo>
                    <a:lnTo>
                      <a:pt x="1834" y="495"/>
                    </a:lnTo>
                    <a:lnTo>
                      <a:pt x="1881" y="604"/>
                    </a:lnTo>
                    <a:lnTo>
                      <a:pt x="1936" y="718"/>
                    </a:lnTo>
                    <a:lnTo>
                      <a:pt x="1972" y="784"/>
                    </a:lnTo>
                    <a:lnTo>
                      <a:pt x="2021" y="858"/>
                    </a:lnTo>
                    <a:lnTo>
                      <a:pt x="2106" y="924"/>
                    </a:lnTo>
                    <a:lnTo>
                      <a:pt x="2135" y="954"/>
                    </a:lnTo>
                    <a:lnTo>
                      <a:pt x="2165" y="1045"/>
                    </a:lnTo>
                    <a:lnTo>
                      <a:pt x="2201" y="1123"/>
                    </a:lnTo>
                    <a:lnTo>
                      <a:pt x="2195" y="1183"/>
                    </a:lnTo>
                    <a:lnTo>
                      <a:pt x="2159" y="1243"/>
                    </a:lnTo>
                    <a:lnTo>
                      <a:pt x="2081" y="1292"/>
                    </a:lnTo>
                    <a:lnTo>
                      <a:pt x="1960" y="1383"/>
                    </a:lnTo>
                    <a:lnTo>
                      <a:pt x="1870" y="1407"/>
                    </a:lnTo>
                    <a:lnTo>
                      <a:pt x="1773" y="1449"/>
                    </a:lnTo>
                    <a:lnTo>
                      <a:pt x="1713" y="1479"/>
                    </a:lnTo>
                    <a:lnTo>
                      <a:pt x="1622" y="1504"/>
                    </a:lnTo>
                    <a:lnTo>
                      <a:pt x="1550" y="1540"/>
                    </a:lnTo>
                    <a:lnTo>
                      <a:pt x="1471" y="1582"/>
                    </a:lnTo>
                    <a:lnTo>
                      <a:pt x="1350" y="1606"/>
                    </a:lnTo>
                    <a:lnTo>
                      <a:pt x="1303" y="1612"/>
                    </a:lnTo>
                    <a:lnTo>
                      <a:pt x="1225" y="1685"/>
                    </a:lnTo>
                    <a:lnTo>
                      <a:pt x="1097" y="1715"/>
                    </a:lnTo>
                    <a:lnTo>
                      <a:pt x="917" y="1817"/>
                    </a:lnTo>
                    <a:lnTo>
                      <a:pt x="783" y="1865"/>
                    </a:lnTo>
                    <a:lnTo>
                      <a:pt x="669" y="1920"/>
                    </a:lnTo>
                    <a:lnTo>
                      <a:pt x="560" y="1944"/>
                    </a:lnTo>
                    <a:lnTo>
                      <a:pt x="512" y="1938"/>
                    </a:lnTo>
                    <a:lnTo>
                      <a:pt x="471" y="1914"/>
                    </a:lnTo>
                    <a:lnTo>
                      <a:pt x="422" y="1811"/>
                    </a:lnTo>
                    <a:lnTo>
                      <a:pt x="367" y="1708"/>
                    </a:lnTo>
                    <a:lnTo>
                      <a:pt x="350" y="1642"/>
                    </a:lnTo>
                    <a:lnTo>
                      <a:pt x="337" y="1540"/>
                    </a:lnTo>
                    <a:lnTo>
                      <a:pt x="320" y="1461"/>
                    </a:lnTo>
                    <a:lnTo>
                      <a:pt x="295" y="1377"/>
                    </a:lnTo>
                    <a:lnTo>
                      <a:pt x="216" y="1268"/>
                    </a:lnTo>
                    <a:lnTo>
                      <a:pt x="169" y="1190"/>
                    </a:lnTo>
                    <a:lnTo>
                      <a:pt x="138" y="1045"/>
                    </a:lnTo>
                    <a:lnTo>
                      <a:pt x="96" y="941"/>
                    </a:lnTo>
                    <a:lnTo>
                      <a:pt x="48" y="833"/>
                    </a:lnTo>
                    <a:lnTo>
                      <a:pt x="18" y="724"/>
                    </a:lnTo>
                    <a:lnTo>
                      <a:pt x="0" y="670"/>
                    </a:lnTo>
                    <a:lnTo>
                      <a:pt x="18" y="628"/>
                    </a:lnTo>
                    <a:lnTo>
                      <a:pt x="66" y="604"/>
                    </a:lnTo>
                    <a:lnTo>
                      <a:pt x="108" y="616"/>
                    </a:lnTo>
                    <a:lnTo>
                      <a:pt x="120" y="652"/>
                    </a:lnTo>
                    <a:lnTo>
                      <a:pt x="66" y="682"/>
                    </a:lnTo>
                    <a:lnTo>
                      <a:pt x="66" y="737"/>
                    </a:lnTo>
                    <a:lnTo>
                      <a:pt x="84" y="809"/>
                    </a:lnTo>
                    <a:lnTo>
                      <a:pt x="114" y="894"/>
                    </a:lnTo>
                    <a:lnTo>
                      <a:pt x="157" y="990"/>
                    </a:lnTo>
                    <a:lnTo>
                      <a:pt x="186" y="1062"/>
                    </a:lnTo>
                    <a:lnTo>
                      <a:pt x="205" y="1171"/>
                    </a:lnTo>
                    <a:lnTo>
                      <a:pt x="235" y="1219"/>
                    </a:lnTo>
                    <a:lnTo>
                      <a:pt x="295" y="1304"/>
                    </a:lnTo>
                    <a:lnTo>
                      <a:pt x="325" y="1353"/>
                    </a:lnTo>
                    <a:lnTo>
                      <a:pt x="350" y="1419"/>
                    </a:lnTo>
                    <a:lnTo>
                      <a:pt x="361" y="1485"/>
                    </a:lnTo>
                    <a:lnTo>
                      <a:pt x="380" y="1551"/>
                    </a:lnTo>
                    <a:lnTo>
                      <a:pt x="398" y="1660"/>
                    </a:lnTo>
                    <a:lnTo>
                      <a:pt x="434" y="1751"/>
                    </a:lnTo>
                    <a:lnTo>
                      <a:pt x="501" y="1884"/>
                    </a:lnTo>
                    <a:lnTo>
                      <a:pt x="549" y="1908"/>
                    </a:lnTo>
                    <a:lnTo>
                      <a:pt x="596" y="1908"/>
                    </a:lnTo>
                    <a:lnTo>
                      <a:pt x="694" y="1872"/>
                    </a:lnTo>
                    <a:lnTo>
                      <a:pt x="815" y="1823"/>
                    </a:lnTo>
                    <a:lnTo>
                      <a:pt x="923" y="1769"/>
                    </a:lnTo>
                    <a:lnTo>
                      <a:pt x="1013" y="1715"/>
                    </a:lnTo>
                    <a:lnTo>
                      <a:pt x="1085" y="1672"/>
                    </a:lnTo>
                    <a:lnTo>
                      <a:pt x="1157" y="1642"/>
                    </a:lnTo>
                    <a:lnTo>
                      <a:pt x="1218" y="1642"/>
                    </a:lnTo>
                    <a:lnTo>
                      <a:pt x="1254" y="1600"/>
                    </a:lnTo>
                    <a:lnTo>
                      <a:pt x="1339" y="1570"/>
                    </a:lnTo>
                    <a:lnTo>
                      <a:pt x="1418" y="1557"/>
                    </a:lnTo>
                    <a:lnTo>
                      <a:pt x="1465" y="1551"/>
                    </a:lnTo>
                    <a:lnTo>
                      <a:pt x="1611" y="1468"/>
                    </a:lnTo>
                    <a:lnTo>
                      <a:pt x="1694" y="1449"/>
                    </a:lnTo>
                    <a:lnTo>
                      <a:pt x="1767" y="1413"/>
                    </a:lnTo>
                    <a:lnTo>
                      <a:pt x="1858" y="1364"/>
                    </a:lnTo>
                    <a:lnTo>
                      <a:pt x="1955" y="1353"/>
                    </a:lnTo>
                    <a:lnTo>
                      <a:pt x="2038" y="1279"/>
                    </a:lnTo>
                    <a:lnTo>
                      <a:pt x="2106" y="1232"/>
                    </a:lnTo>
                    <a:lnTo>
                      <a:pt x="2147" y="1201"/>
                    </a:lnTo>
                    <a:lnTo>
                      <a:pt x="2159" y="1147"/>
                    </a:lnTo>
                    <a:lnTo>
                      <a:pt x="2159" y="1092"/>
                    </a:lnTo>
                    <a:lnTo>
                      <a:pt x="2129" y="1039"/>
                    </a:lnTo>
                    <a:lnTo>
                      <a:pt x="2111" y="960"/>
                    </a:lnTo>
                    <a:lnTo>
                      <a:pt x="2044" y="924"/>
                    </a:lnTo>
                    <a:lnTo>
                      <a:pt x="1985" y="869"/>
                    </a:lnTo>
                    <a:lnTo>
                      <a:pt x="1936" y="803"/>
                    </a:lnTo>
                    <a:lnTo>
                      <a:pt x="1858" y="633"/>
                    </a:lnTo>
                    <a:lnTo>
                      <a:pt x="1798" y="501"/>
                    </a:lnTo>
                    <a:lnTo>
                      <a:pt x="1762" y="404"/>
                    </a:lnTo>
                    <a:lnTo>
                      <a:pt x="1694" y="308"/>
                    </a:lnTo>
                    <a:lnTo>
                      <a:pt x="1647" y="200"/>
                    </a:lnTo>
                    <a:lnTo>
                      <a:pt x="1592" y="91"/>
                    </a:lnTo>
                    <a:lnTo>
                      <a:pt x="1562" y="72"/>
                    </a:lnTo>
                    <a:lnTo>
                      <a:pt x="1532" y="42"/>
                    </a:lnTo>
                    <a:lnTo>
                      <a:pt x="1399" y="85"/>
                    </a:lnTo>
                    <a:lnTo>
                      <a:pt x="1327" y="115"/>
                    </a:lnTo>
                    <a:lnTo>
                      <a:pt x="1218" y="133"/>
                    </a:lnTo>
                    <a:lnTo>
                      <a:pt x="1127" y="181"/>
                    </a:lnTo>
                    <a:lnTo>
                      <a:pt x="995" y="289"/>
                    </a:lnTo>
                    <a:lnTo>
                      <a:pt x="929" y="320"/>
                    </a:lnTo>
                    <a:lnTo>
                      <a:pt x="851" y="325"/>
                    </a:lnTo>
                    <a:lnTo>
                      <a:pt x="687" y="393"/>
                    </a:lnTo>
                    <a:lnTo>
                      <a:pt x="590" y="465"/>
                    </a:lnTo>
                    <a:lnTo>
                      <a:pt x="452" y="525"/>
                    </a:lnTo>
                    <a:lnTo>
                      <a:pt x="157" y="628"/>
                    </a:lnTo>
                    <a:lnTo>
                      <a:pt x="105" y="5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123" name="Freeform 9">
                <a:extLst>
                  <a:ext uri="{FF2B5EF4-FFF2-40B4-BE49-F238E27FC236}">
                    <a16:creationId xmlns:a16="http://schemas.microsoft.com/office/drawing/2014/main" id="{41293A06-B2CD-4299-AA57-95A8E4346979}"/>
                  </a:ext>
                </a:extLst>
              </p:cNvPr>
              <p:cNvSpPr>
                <a:spLocks/>
              </p:cNvSpPr>
              <p:nvPr/>
            </p:nvSpPr>
            <p:spPr bwMode="auto">
              <a:xfrm flipH="1">
                <a:off x="3328988" y="2368550"/>
                <a:ext cx="238125" cy="219075"/>
              </a:xfrm>
              <a:custGeom>
                <a:avLst/>
                <a:gdLst>
                  <a:gd name="T0" fmla="*/ 0 w 479"/>
                  <a:gd name="T1" fmla="*/ 0 h 443"/>
                  <a:gd name="T2" fmla="*/ 0 w 479"/>
                  <a:gd name="T3" fmla="*/ 0 h 443"/>
                  <a:gd name="T4" fmla="*/ 0 w 479"/>
                  <a:gd name="T5" fmla="*/ 0 h 443"/>
                  <a:gd name="T6" fmla="*/ 0 w 479"/>
                  <a:gd name="T7" fmla="*/ 0 h 443"/>
                  <a:gd name="T8" fmla="*/ 0 w 479"/>
                  <a:gd name="T9" fmla="*/ 0 h 443"/>
                  <a:gd name="T10" fmla="*/ 0 w 479"/>
                  <a:gd name="T11" fmla="*/ 0 h 443"/>
                  <a:gd name="T12" fmla="*/ 0 w 479"/>
                  <a:gd name="T13" fmla="*/ 0 h 443"/>
                  <a:gd name="T14" fmla="*/ 0 w 479"/>
                  <a:gd name="T15" fmla="*/ 0 h 443"/>
                  <a:gd name="T16" fmla="*/ 0 w 479"/>
                  <a:gd name="T17" fmla="*/ 0 h 443"/>
                  <a:gd name="T18" fmla="*/ 0 w 479"/>
                  <a:gd name="T19" fmla="*/ 0 h 443"/>
                  <a:gd name="T20" fmla="*/ 0 w 479"/>
                  <a:gd name="T21" fmla="*/ 0 h 443"/>
                  <a:gd name="T22" fmla="*/ 0 w 479"/>
                  <a:gd name="T23" fmla="*/ 0 h 443"/>
                  <a:gd name="T24" fmla="*/ 0 w 479"/>
                  <a:gd name="T25" fmla="*/ 0 h 443"/>
                  <a:gd name="T26" fmla="*/ 0 w 479"/>
                  <a:gd name="T27" fmla="*/ 0 h 443"/>
                  <a:gd name="T28" fmla="*/ 0 w 479"/>
                  <a:gd name="T29" fmla="*/ 0 h 443"/>
                  <a:gd name="T30" fmla="*/ 0 w 479"/>
                  <a:gd name="T31" fmla="*/ 0 h 443"/>
                  <a:gd name="T32" fmla="*/ 0 w 479"/>
                  <a:gd name="T33" fmla="*/ 0 h 443"/>
                  <a:gd name="T34" fmla="*/ 0 w 479"/>
                  <a:gd name="T35" fmla="*/ 0 h 443"/>
                  <a:gd name="T36" fmla="*/ 0 w 479"/>
                  <a:gd name="T37" fmla="*/ 0 h 443"/>
                  <a:gd name="T38" fmla="*/ 0 w 479"/>
                  <a:gd name="T39" fmla="*/ 0 h 443"/>
                  <a:gd name="T40" fmla="*/ 0 w 479"/>
                  <a:gd name="T41" fmla="*/ 0 h 443"/>
                  <a:gd name="T42" fmla="*/ 0 w 479"/>
                  <a:gd name="T43" fmla="*/ 0 h 443"/>
                  <a:gd name="T44" fmla="*/ 0 w 479"/>
                  <a:gd name="T45" fmla="*/ 0 h 443"/>
                  <a:gd name="T46" fmla="*/ 0 w 479"/>
                  <a:gd name="T47" fmla="*/ 0 h 443"/>
                  <a:gd name="T48" fmla="*/ 0 w 479"/>
                  <a:gd name="T49" fmla="*/ 0 h 443"/>
                  <a:gd name="T50" fmla="*/ 0 w 479"/>
                  <a:gd name="T51" fmla="*/ 0 h 443"/>
                  <a:gd name="T52" fmla="*/ 0 w 479"/>
                  <a:gd name="T53" fmla="*/ 0 h 443"/>
                  <a:gd name="T54" fmla="*/ 0 w 479"/>
                  <a:gd name="T55" fmla="*/ 0 h 443"/>
                  <a:gd name="T56" fmla="*/ 0 w 479"/>
                  <a:gd name="T57" fmla="*/ 0 h 443"/>
                  <a:gd name="T58" fmla="*/ 0 w 479"/>
                  <a:gd name="T59" fmla="*/ 0 h 4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9"/>
                  <a:gd name="T91" fmla="*/ 0 h 443"/>
                  <a:gd name="T92" fmla="*/ 479 w 479"/>
                  <a:gd name="T93" fmla="*/ 443 h 4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9" h="443">
                    <a:moveTo>
                      <a:pt x="322" y="191"/>
                    </a:moveTo>
                    <a:lnTo>
                      <a:pt x="304" y="130"/>
                    </a:lnTo>
                    <a:lnTo>
                      <a:pt x="273" y="74"/>
                    </a:lnTo>
                    <a:lnTo>
                      <a:pt x="240" y="38"/>
                    </a:lnTo>
                    <a:lnTo>
                      <a:pt x="193" y="9"/>
                    </a:lnTo>
                    <a:lnTo>
                      <a:pt x="157" y="0"/>
                    </a:lnTo>
                    <a:lnTo>
                      <a:pt x="111" y="0"/>
                    </a:lnTo>
                    <a:lnTo>
                      <a:pt x="65" y="15"/>
                    </a:lnTo>
                    <a:lnTo>
                      <a:pt x="28" y="44"/>
                    </a:lnTo>
                    <a:lnTo>
                      <a:pt x="9" y="93"/>
                    </a:lnTo>
                    <a:lnTo>
                      <a:pt x="0" y="164"/>
                    </a:lnTo>
                    <a:lnTo>
                      <a:pt x="19" y="258"/>
                    </a:lnTo>
                    <a:lnTo>
                      <a:pt x="46" y="330"/>
                    </a:lnTo>
                    <a:lnTo>
                      <a:pt x="82" y="376"/>
                    </a:lnTo>
                    <a:lnTo>
                      <a:pt x="120" y="406"/>
                    </a:lnTo>
                    <a:lnTo>
                      <a:pt x="172" y="431"/>
                    </a:lnTo>
                    <a:lnTo>
                      <a:pt x="227" y="443"/>
                    </a:lnTo>
                    <a:lnTo>
                      <a:pt x="277" y="434"/>
                    </a:lnTo>
                    <a:lnTo>
                      <a:pt x="319" y="416"/>
                    </a:lnTo>
                    <a:lnTo>
                      <a:pt x="347" y="357"/>
                    </a:lnTo>
                    <a:lnTo>
                      <a:pt x="350" y="302"/>
                    </a:lnTo>
                    <a:lnTo>
                      <a:pt x="347" y="256"/>
                    </a:lnTo>
                    <a:lnTo>
                      <a:pt x="340" y="237"/>
                    </a:lnTo>
                    <a:lnTo>
                      <a:pt x="420" y="256"/>
                    </a:lnTo>
                    <a:lnTo>
                      <a:pt x="470" y="258"/>
                    </a:lnTo>
                    <a:lnTo>
                      <a:pt x="479" y="227"/>
                    </a:lnTo>
                    <a:lnTo>
                      <a:pt x="466" y="194"/>
                    </a:lnTo>
                    <a:lnTo>
                      <a:pt x="420" y="200"/>
                    </a:lnTo>
                    <a:lnTo>
                      <a:pt x="350" y="204"/>
                    </a:lnTo>
                    <a:lnTo>
                      <a:pt x="322"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124" name="Freeform 10">
                <a:extLst>
                  <a:ext uri="{FF2B5EF4-FFF2-40B4-BE49-F238E27FC236}">
                    <a16:creationId xmlns:a16="http://schemas.microsoft.com/office/drawing/2014/main" id="{42A46C27-05B8-467B-BD6A-288F55FC9FE6}"/>
                  </a:ext>
                </a:extLst>
              </p:cNvPr>
              <p:cNvSpPr>
                <a:spLocks/>
              </p:cNvSpPr>
              <p:nvPr/>
            </p:nvSpPr>
            <p:spPr bwMode="auto">
              <a:xfrm flipH="1">
                <a:off x="3289300" y="2624138"/>
                <a:ext cx="192088" cy="349250"/>
              </a:xfrm>
              <a:custGeom>
                <a:avLst/>
                <a:gdLst>
                  <a:gd name="T0" fmla="*/ 0 w 389"/>
                  <a:gd name="T1" fmla="*/ 0 h 697"/>
                  <a:gd name="T2" fmla="*/ 0 w 389"/>
                  <a:gd name="T3" fmla="*/ 0 h 697"/>
                  <a:gd name="T4" fmla="*/ 0 w 389"/>
                  <a:gd name="T5" fmla="*/ 0 h 697"/>
                  <a:gd name="T6" fmla="*/ 0 w 389"/>
                  <a:gd name="T7" fmla="*/ 0 h 697"/>
                  <a:gd name="T8" fmla="*/ 0 w 389"/>
                  <a:gd name="T9" fmla="*/ 0 h 697"/>
                  <a:gd name="T10" fmla="*/ 0 w 389"/>
                  <a:gd name="T11" fmla="*/ 0 h 697"/>
                  <a:gd name="T12" fmla="*/ 0 w 389"/>
                  <a:gd name="T13" fmla="*/ 0 h 697"/>
                  <a:gd name="T14" fmla="*/ 0 w 389"/>
                  <a:gd name="T15" fmla="*/ 0 h 697"/>
                  <a:gd name="T16" fmla="*/ 0 w 389"/>
                  <a:gd name="T17" fmla="*/ 0 h 697"/>
                  <a:gd name="T18" fmla="*/ 0 w 389"/>
                  <a:gd name="T19" fmla="*/ 0 h 697"/>
                  <a:gd name="T20" fmla="*/ 0 w 389"/>
                  <a:gd name="T21" fmla="*/ 0 h 697"/>
                  <a:gd name="T22" fmla="*/ 0 w 389"/>
                  <a:gd name="T23" fmla="*/ 0 h 697"/>
                  <a:gd name="T24" fmla="*/ 0 w 389"/>
                  <a:gd name="T25" fmla="*/ 0 h 697"/>
                  <a:gd name="T26" fmla="*/ 0 w 389"/>
                  <a:gd name="T27" fmla="*/ 0 h 697"/>
                  <a:gd name="T28" fmla="*/ 0 w 389"/>
                  <a:gd name="T29" fmla="*/ 0 h 697"/>
                  <a:gd name="T30" fmla="*/ 0 w 389"/>
                  <a:gd name="T31" fmla="*/ 0 h 697"/>
                  <a:gd name="T32" fmla="*/ 0 w 389"/>
                  <a:gd name="T33" fmla="*/ 0 h 697"/>
                  <a:gd name="T34" fmla="*/ 0 w 389"/>
                  <a:gd name="T35" fmla="*/ 0 h 697"/>
                  <a:gd name="T36" fmla="*/ 0 w 389"/>
                  <a:gd name="T37" fmla="*/ 0 h 697"/>
                  <a:gd name="T38" fmla="*/ 0 w 389"/>
                  <a:gd name="T39" fmla="*/ 0 h 697"/>
                  <a:gd name="T40" fmla="*/ 0 w 389"/>
                  <a:gd name="T41" fmla="*/ 0 h 697"/>
                  <a:gd name="T42" fmla="*/ 0 w 389"/>
                  <a:gd name="T43" fmla="*/ 0 h 697"/>
                  <a:gd name="T44" fmla="*/ 0 w 389"/>
                  <a:gd name="T45" fmla="*/ 0 h 697"/>
                  <a:gd name="T46" fmla="*/ 0 w 389"/>
                  <a:gd name="T47" fmla="*/ 0 h 697"/>
                  <a:gd name="T48" fmla="*/ 0 w 389"/>
                  <a:gd name="T49" fmla="*/ 0 h 697"/>
                  <a:gd name="T50" fmla="*/ 0 w 389"/>
                  <a:gd name="T51" fmla="*/ 0 h 697"/>
                  <a:gd name="T52" fmla="*/ 0 w 389"/>
                  <a:gd name="T53" fmla="*/ 0 h 697"/>
                  <a:gd name="T54" fmla="*/ 0 w 389"/>
                  <a:gd name="T55" fmla="*/ 0 h 697"/>
                  <a:gd name="T56" fmla="*/ 0 w 389"/>
                  <a:gd name="T57" fmla="*/ 0 h 697"/>
                  <a:gd name="T58" fmla="*/ 0 w 389"/>
                  <a:gd name="T59" fmla="*/ 0 h 697"/>
                  <a:gd name="T60" fmla="*/ 0 w 389"/>
                  <a:gd name="T61" fmla="*/ 0 h 697"/>
                  <a:gd name="T62" fmla="*/ 0 w 389"/>
                  <a:gd name="T63" fmla="*/ 0 h 697"/>
                  <a:gd name="T64" fmla="*/ 0 w 389"/>
                  <a:gd name="T65" fmla="*/ 0 h 6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697"/>
                  <a:gd name="T101" fmla="*/ 389 w 389"/>
                  <a:gd name="T102" fmla="*/ 697 h 6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697">
                    <a:moveTo>
                      <a:pt x="90" y="0"/>
                    </a:moveTo>
                    <a:lnTo>
                      <a:pt x="145" y="0"/>
                    </a:lnTo>
                    <a:lnTo>
                      <a:pt x="186" y="0"/>
                    </a:lnTo>
                    <a:lnTo>
                      <a:pt x="238" y="19"/>
                    </a:lnTo>
                    <a:lnTo>
                      <a:pt x="265" y="46"/>
                    </a:lnTo>
                    <a:lnTo>
                      <a:pt x="303" y="89"/>
                    </a:lnTo>
                    <a:lnTo>
                      <a:pt x="330" y="137"/>
                    </a:lnTo>
                    <a:lnTo>
                      <a:pt x="351" y="205"/>
                    </a:lnTo>
                    <a:lnTo>
                      <a:pt x="376" y="277"/>
                    </a:lnTo>
                    <a:lnTo>
                      <a:pt x="389" y="372"/>
                    </a:lnTo>
                    <a:lnTo>
                      <a:pt x="389" y="463"/>
                    </a:lnTo>
                    <a:lnTo>
                      <a:pt x="380" y="551"/>
                    </a:lnTo>
                    <a:lnTo>
                      <a:pt x="351" y="624"/>
                    </a:lnTo>
                    <a:lnTo>
                      <a:pt x="321" y="661"/>
                    </a:lnTo>
                    <a:lnTo>
                      <a:pt x="278" y="691"/>
                    </a:lnTo>
                    <a:lnTo>
                      <a:pt x="228" y="697"/>
                    </a:lnTo>
                    <a:lnTo>
                      <a:pt x="173" y="688"/>
                    </a:lnTo>
                    <a:lnTo>
                      <a:pt x="121" y="670"/>
                    </a:lnTo>
                    <a:lnTo>
                      <a:pt x="90" y="642"/>
                    </a:lnTo>
                    <a:lnTo>
                      <a:pt x="71" y="587"/>
                    </a:lnTo>
                    <a:lnTo>
                      <a:pt x="56" y="551"/>
                    </a:lnTo>
                    <a:lnTo>
                      <a:pt x="62" y="505"/>
                    </a:lnTo>
                    <a:lnTo>
                      <a:pt x="71" y="450"/>
                    </a:lnTo>
                    <a:lnTo>
                      <a:pt x="83" y="395"/>
                    </a:lnTo>
                    <a:lnTo>
                      <a:pt x="92" y="350"/>
                    </a:lnTo>
                    <a:lnTo>
                      <a:pt x="80" y="308"/>
                    </a:lnTo>
                    <a:lnTo>
                      <a:pt x="56" y="262"/>
                    </a:lnTo>
                    <a:lnTo>
                      <a:pt x="25" y="216"/>
                    </a:lnTo>
                    <a:lnTo>
                      <a:pt x="0" y="152"/>
                    </a:lnTo>
                    <a:lnTo>
                      <a:pt x="0" y="79"/>
                    </a:lnTo>
                    <a:lnTo>
                      <a:pt x="25" y="36"/>
                    </a:lnTo>
                    <a:lnTo>
                      <a:pt x="56" y="6"/>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125" name="Freeform 11">
                <a:extLst>
                  <a:ext uri="{FF2B5EF4-FFF2-40B4-BE49-F238E27FC236}">
                    <a16:creationId xmlns:a16="http://schemas.microsoft.com/office/drawing/2014/main" id="{54267250-18B4-4C3A-AAED-2EEFBBD1086F}"/>
                  </a:ext>
                </a:extLst>
              </p:cNvPr>
              <p:cNvSpPr>
                <a:spLocks/>
              </p:cNvSpPr>
              <p:nvPr/>
            </p:nvSpPr>
            <p:spPr bwMode="auto">
              <a:xfrm flipH="1">
                <a:off x="3149600" y="2603500"/>
                <a:ext cx="296863" cy="265113"/>
              </a:xfrm>
              <a:custGeom>
                <a:avLst/>
                <a:gdLst>
                  <a:gd name="T0" fmla="*/ 0 w 596"/>
                  <a:gd name="T1" fmla="*/ 0 h 533"/>
                  <a:gd name="T2" fmla="*/ 0 w 596"/>
                  <a:gd name="T3" fmla="*/ 0 h 533"/>
                  <a:gd name="T4" fmla="*/ 0 w 596"/>
                  <a:gd name="T5" fmla="*/ 0 h 533"/>
                  <a:gd name="T6" fmla="*/ 0 w 596"/>
                  <a:gd name="T7" fmla="*/ 0 h 533"/>
                  <a:gd name="T8" fmla="*/ 0 w 596"/>
                  <a:gd name="T9" fmla="*/ 0 h 533"/>
                  <a:gd name="T10" fmla="*/ 0 w 596"/>
                  <a:gd name="T11" fmla="*/ 0 h 533"/>
                  <a:gd name="T12" fmla="*/ 0 w 596"/>
                  <a:gd name="T13" fmla="*/ 0 h 533"/>
                  <a:gd name="T14" fmla="*/ 0 w 596"/>
                  <a:gd name="T15" fmla="*/ 0 h 533"/>
                  <a:gd name="T16" fmla="*/ 0 w 596"/>
                  <a:gd name="T17" fmla="*/ 0 h 533"/>
                  <a:gd name="T18" fmla="*/ 0 w 596"/>
                  <a:gd name="T19" fmla="*/ 0 h 533"/>
                  <a:gd name="T20" fmla="*/ 0 w 596"/>
                  <a:gd name="T21" fmla="*/ 0 h 533"/>
                  <a:gd name="T22" fmla="*/ 0 w 596"/>
                  <a:gd name="T23" fmla="*/ 0 h 533"/>
                  <a:gd name="T24" fmla="*/ 0 w 596"/>
                  <a:gd name="T25" fmla="*/ 0 h 533"/>
                  <a:gd name="T26" fmla="*/ 0 w 596"/>
                  <a:gd name="T27" fmla="*/ 0 h 533"/>
                  <a:gd name="T28" fmla="*/ 0 w 596"/>
                  <a:gd name="T29" fmla="*/ 0 h 533"/>
                  <a:gd name="T30" fmla="*/ 0 w 596"/>
                  <a:gd name="T31" fmla="*/ 0 h 533"/>
                  <a:gd name="T32" fmla="*/ 0 w 596"/>
                  <a:gd name="T33" fmla="*/ 0 h 533"/>
                  <a:gd name="T34" fmla="*/ 0 w 596"/>
                  <a:gd name="T35" fmla="*/ 0 h 533"/>
                  <a:gd name="T36" fmla="*/ 0 w 596"/>
                  <a:gd name="T37" fmla="*/ 0 h 533"/>
                  <a:gd name="T38" fmla="*/ 0 w 596"/>
                  <a:gd name="T39" fmla="*/ 0 h 533"/>
                  <a:gd name="T40" fmla="*/ 0 w 596"/>
                  <a:gd name="T41" fmla="*/ 0 h 533"/>
                  <a:gd name="T42" fmla="*/ 0 w 596"/>
                  <a:gd name="T43" fmla="*/ 0 h 533"/>
                  <a:gd name="T44" fmla="*/ 0 w 596"/>
                  <a:gd name="T45" fmla="*/ 0 h 533"/>
                  <a:gd name="T46" fmla="*/ 0 w 596"/>
                  <a:gd name="T47" fmla="*/ 0 h 533"/>
                  <a:gd name="T48" fmla="*/ 0 w 596"/>
                  <a:gd name="T49" fmla="*/ 0 h 533"/>
                  <a:gd name="T50" fmla="*/ 0 w 596"/>
                  <a:gd name="T51" fmla="*/ 0 h 533"/>
                  <a:gd name="T52" fmla="*/ 0 w 596"/>
                  <a:gd name="T53" fmla="*/ 0 h 533"/>
                  <a:gd name="T54" fmla="*/ 0 w 596"/>
                  <a:gd name="T55" fmla="*/ 0 h 533"/>
                  <a:gd name="T56" fmla="*/ 0 w 596"/>
                  <a:gd name="T57" fmla="*/ 0 h 533"/>
                  <a:gd name="T58" fmla="*/ 0 w 596"/>
                  <a:gd name="T59" fmla="*/ 0 h 533"/>
                  <a:gd name="T60" fmla="*/ 0 w 596"/>
                  <a:gd name="T61" fmla="*/ 0 h 533"/>
                  <a:gd name="T62" fmla="*/ 0 w 596"/>
                  <a:gd name="T63" fmla="*/ 0 h 533"/>
                  <a:gd name="T64" fmla="*/ 0 w 596"/>
                  <a:gd name="T65" fmla="*/ 0 h 533"/>
                  <a:gd name="T66" fmla="*/ 0 w 596"/>
                  <a:gd name="T67" fmla="*/ 0 h 533"/>
                  <a:gd name="T68" fmla="*/ 0 w 596"/>
                  <a:gd name="T69" fmla="*/ 0 h 533"/>
                  <a:gd name="T70" fmla="*/ 0 w 596"/>
                  <a:gd name="T71" fmla="*/ 0 h 533"/>
                  <a:gd name="T72" fmla="*/ 0 w 596"/>
                  <a:gd name="T73" fmla="*/ 0 h 5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533"/>
                  <a:gd name="T113" fmla="*/ 596 w 596"/>
                  <a:gd name="T114" fmla="*/ 533 h 5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533">
                    <a:moveTo>
                      <a:pt x="0" y="129"/>
                    </a:moveTo>
                    <a:lnTo>
                      <a:pt x="36" y="82"/>
                    </a:lnTo>
                    <a:lnTo>
                      <a:pt x="89" y="101"/>
                    </a:lnTo>
                    <a:lnTo>
                      <a:pt x="154" y="160"/>
                    </a:lnTo>
                    <a:lnTo>
                      <a:pt x="208" y="272"/>
                    </a:lnTo>
                    <a:lnTo>
                      <a:pt x="276" y="358"/>
                    </a:lnTo>
                    <a:lnTo>
                      <a:pt x="321" y="410"/>
                    </a:lnTo>
                    <a:lnTo>
                      <a:pt x="400" y="438"/>
                    </a:lnTo>
                    <a:lnTo>
                      <a:pt x="431" y="438"/>
                    </a:lnTo>
                    <a:lnTo>
                      <a:pt x="440" y="364"/>
                    </a:lnTo>
                    <a:lnTo>
                      <a:pt x="438" y="217"/>
                    </a:lnTo>
                    <a:lnTo>
                      <a:pt x="421" y="129"/>
                    </a:lnTo>
                    <a:lnTo>
                      <a:pt x="413" y="46"/>
                    </a:lnTo>
                    <a:lnTo>
                      <a:pt x="431" y="0"/>
                    </a:lnTo>
                    <a:lnTo>
                      <a:pt x="482" y="0"/>
                    </a:lnTo>
                    <a:lnTo>
                      <a:pt x="492" y="55"/>
                    </a:lnTo>
                    <a:lnTo>
                      <a:pt x="459" y="110"/>
                    </a:lnTo>
                    <a:lnTo>
                      <a:pt x="482" y="147"/>
                    </a:lnTo>
                    <a:lnTo>
                      <a:pt x="529" y="150"/>
                    </a:lnTo>
                    <a:lnTo>
                      <a:pt x="565" y="160"/>
                    </a:lnTo>
                    <a:lnTo>
                      <a:pt x="583" y="183"/>
                    </a:lnTo>
                    <a:lnTo>
                      <a:pt x="596" y="238"/>
                    </a:lnTo>
                    <a:lnTo>
                      <a:pt x="565" y="257"/>
                    </a:lnTo>
                    <a:lnTo>
                      <a:pt x="537" y="255"/>
                    </a:lnTo>
                    <a:lnTo>
                      <a:pt x="520" y="221"/>
                    </a:lnTo>
                    <a:lnTo>
                      <a:pt x="476" y="221"/>
                    </a:lnTo>
                    <a:lnTo>
                      <a:pt x="474" y="255"/>
                    </a:lnTo>
                    <a:lnTo>
                      <a:pt x="495" y="385"/>
                    </a:lnTo>
                    <a:lnTo>
                      <a:pt x="492" y="474"/>
                    </a:lnTo>
                    <a:lnTo>
                      <a:pt x="465" y="533"/>
                    </a:lnTo>
                    <a:lnTo>
                      <a:pt x="400" y="533"/>
                    </a:lnTo>
                    <a:lnTo>
                      <a:pt x="293" y="484"/>
                    </a:lnTo>
                    <a:lnTo>
                      <a:pt x="202" y="419"/>
                    </a:lnTo>
                    <a:lnTo>
                      <a:pt x="126" y="346"/>
                    </a:lnTo>
                    <a:lnTo>
                      <a:pt x="64" y="272"/>
                    </a:lnTo>
                    <a:lnTo>
                      <a:pt x="9" y="202"/>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126" name="Freeform 12">
                <a:extLst>
                  <a:ext uri="{FF2B5EF4-FFF2-40B4-BE49-F238E27FC236}">
                    <a16:creationId xmlns:a16="http://schemas.microsoft.com/office/drawing/2014/main" id="{3D33EB73-A6E8-4D91-8CDA-D1FEFF70057B}"/>
                  </a:ext>
                </a:extLst>
              </p:cNvPr>
              <p:cNvSpPr>
                <a:spLocks/>
              </p:cNvSpPr>
              <p:nvPr/>
            </p:nvSpPr>
            <p:spPr bwMode="auto">
              <a:xfrm flipH="1">
                <a:off x="3165475" y="2898775"/>
                <a:ext cx="204788" cy="438150"/>
              </a:xfrm>
              <a:custGeom>
                <a:avLst/>
                <a:gdLst>
                  <a:gd name="T0" fmla="*/ 0 w 415"/>
                  <a:gd name="T1" fmla="*/ 0 h 878"/>
                  <a:gd name="T2" fmla="*/ 0 w 415"/>
                  <a:gd name="T3" fmla="*/ 0 h 878"/>
                  <a:gd name="T4" fmla="*/ 0 w 415"/>
                  <a:gd name="T5" fmla="*/ 0 h 878"/>
                  <a:gd name="T6" fmla="*/ 0 w 415"/>
                  <a:gd name="T7" fmla="*/ 0 h 878"/>
                  <a:gd name="T8" fmla="*/ 0 w 415"/>
                  <a:gd name="T9" fmla="*/ 0 h 878"/>
                  <a:gd name="T10" fmla="*/ 0 w 415"/>
                  <a:gd name="T11" fmla="*/ 0 h 878"/>
                  <a:gd name="T12" fmla="*/ 0 w 415"/>
                  <a:gd name="T13" fmla="*/ 0 h 878"/>
                  <a:gd name="T14" fmla="*/ 0 w 415"/>
                  <a:gd name="T15" fmla="*/ 0 h 878"/>
                  <a:gd name="T16" fmla="*/ 0 w 415"/>
                  <a:gd name="T17" fmla="*/ 0 h 878"/>
                  <a:gd name="T18" fmla="*/ 0 w 415"/>
                  <a:gd name="T19" fmla="*/ 0 h 878"/>
                  <a:gd name="T20" fmla="*/ 0 w 415"/>
                  <a:gd name="T21" fmla="*/ 0 h 878"/>
                  <a:gd name="T22" fmla="*/ 0 w 415"/>
                  <a:gd name="T23" fmla="*/ 0 h 878"/>
                  <a:gd name="T24" fmla="*/ 0 w 415"/>
                  <a:gd name="T25" fmla="*/ 0 h 878"/>
                  <a:gd name="T26" fmla="*/ 0 w 415"/>
                  <a:gd name="T27" fmla="*/ 0 h 878"/>
                  <a:gd name="T28" fmla="*/ 0 w 415"/>
                  <a:gd name="T29" fmla="*/ 0 h 878"/>
                  <a:gd name="T30" fmla="*/ 0 w 415"/>
                  <a:gd name="T31" fmla="*/ 0 h 878"/>
                  <a:gd name="T32" fmla="*/ 0 w 415"/>
                  <a:gd name="T33" fmla="*/ 0 h 878"/>
                  <a:gd name="T34" fmla="*/ 0 w 415"/>
                  <a:gd name="T35" fmla="*/ 0 h 878"/>
                  <a:gd name="T36" fmla="*/ 0 w 415"/>
                  <a:gd name="T37" fmla="*/ 0 h 878"/>
                  <a:gd name="T38" fmla="*/ 0 w 415"/>
                  <a:gd name="T39" fmla="*/ 0 h 878"/>
                  <a:gd name="T40" fmla="*/ 0 w 415"/>
                  <a:gd name="T41" fmla="*/ 0 h 878"/>
                  <a:gd name="T42" fmla="*/ 0 w 415"/>
                  <a:gd name="T43" fmla="*/ 0 h 878"/>
                  <a:gd name="T44" fmla="*/ 0 w 415"/>
                  <a:gd name="T45" fmla="*/ 0 h 878"/>
                  <a:gd name="T46" fmla="*/ 0 w 415"/>
                  <a:gd name="T47" fmla="*/ 0 h 878"/>
                  <a:gd name="T48" fmla="*/ 0 w 415"/>
                  <a:gd name="T49" fmla="*/ 0 h 878"/>
                  <a:gd name="T50" fmla="*/ 0 w 415"/>
                  <a:gd name="T51" fmla="*/ 0 h 878"/>
                  <a:gd name="T52" fmla="*/ 0 w 415"/>
                  <a:gd name="T53" fmla="*/ 0 h 878"/>
                  <a:gd name="T54" fmla="*/ 0 w 415"/>
                  <a:gd name="T55" fmla="*/ 0 h 878"/>
                  <a:gd name="T56" fmla="*/ 0 w 415"/>
                  <a:gd name="T57" fmla="*/ 0 h 878"/>
                  <a:gd name="T58" fmla="*/ 0 w 415"/>
                  <a:gd name="T59" fmla="*/ 0 h 878"/>
                  <a:gd name="T60" fmla="*/ 0 w 415"/>
                  <a:gd name="T61" fmla="*/ 0 h 878"/>
                  <a:gd name="T62" fmla="*/ 0 w 415"/>
                  <a:gd name="T63" fmla="*/ 0 h 878"/>
                  <a:gd name="T64" fmla="*/ 0 w 415"/>
                  <a:gd name="T65" fmla="*/ 0 h 878"/>
                  <a:gd name="T66" fmla="*/ 0 w 415"/>
                  <a:gd name="T67" fmla="*/ 0 h 878"/>
                  <a:gd name="T68" fmla="*/ 0 w 415"/>
                  <a:gd name="T69" fmla="*/ 0 h 8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5"/>
                  <a:gd name="T106" fmla="*/ 0 h 878"/>
                  <a:gd name="T107" fmla="*/ 415 w 415"/>
                  <a:gd name="T108" fmla="*/ 878 h 8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5" h="878">
                    <a:moveTo>
                      <a:pt x="46" y="0"/>
                    </a:moveTo>
                    <a:lnTo>
                      <a:pt x="120" y="47"/>
                    </a:lnTo>
                    <a:lnTo>
                      <a:pt x="157" y="119"/>
                    </a:lnTo>
                    <a:lnTo>
                      <a:pt x="184" y="201"/>
                    </a:lnTo>
                    <a:lnTo>
                      <a:pt x="206" y="322"/>
                    </a:lnTo>
                    <a:lnTo>
                      <a:pt x="206" y="411"/>
                    </a:lnTo>
                    <a:lnTo>
                      <a:pt x="187" y="529"/>
                    </a:lnTo>
                    <a:lnTo>
                      <a:pt x="151" y="629"/>
                    </a:lnTo>
                    <a:lnTo>
                      <a:pt x="151" y="720"/>
                    </a:lnTo>
                    <a:lnTo>
                      <a:pt x="166" y="766"/>
                    </a:lnTo>
                    <a:lnTo>
                      <a:pt x="193" y="766"/>
                    </a:lnTo>
                    <a:lnTo>
                      <a:pt x="249" y="760"/>
                    </a:lnTo>
                    <a:lnTo>
                      <a:pt x="323" y="775"/>
                    </a:lnTo>
                    <a:lnTo>
                      <a:pt x="388" y="806"/>
                    </a:lnTo>
                    <a:lnTo>
                      <a:pt x="409" y="821"/>
                    </a:lnTo>
                    <a:lnTo>
                      <a:pt x="415" y="848"/>
                    </a:lnTo>
                    <a:lnTo>
                      <a:pt x="363" y="876"/>
                    </a:lnTo>
                    <a:lnTo>
                      <a:pt x="323" y="878"/>
                    </a:lnTo>
                    <a:lnTo>
                      <a:pt x="289" y="860"/>
                    </a:lnTo>
                    <a:lnTo>
                      <a:pt x="233" y="823"/>
                    </a:lnTo>
                    <a:lnTo>
                      <a:pt x="170" y="821"/>
                    </a:lnTo>
                    <a:lnTo>
                      <a:pt x="120" y="851"/>
                    </a:lnTo>
                    <a:lnTo>
                      <a:pt x="86" y="842"/>
                    </a:lnTo>
                    <a:lnTo>
                      <a:pt x="74" y="806"/>
                    </a:lnTo>
                    <a:lnTo>
                      <a:pt x="92" y="747"/>
                    </a:lnTo>
                    <a:lnTo>
                      <a:pt x="101" y="648"/>
                    </a:lnTo>
                    <a:lnTo>
                      <a:pt x="111" y="547"/>
                    </a:lnTo>
                    <a:lnTo>
                      <a:pt x="123" y="402"/>
                    </a:lnTo>
                    <a:lnTo>
                      <a:pt x="120" y="328"/>
                    </a:lnTo>
                    <a:lnTo>
                      <a:pt x="92" y="240"/>
                    </a:lnTo>
                    <a:lnTo>
                      <a:pt x="55" y="176"/>
                    </a:lnTo>
                    <a:lnTo>
                      <a:pt x="21" y="113"/>
                    </a:lnTo>
                    <a:lnTo>
                      <a:pt x="0" y="49"/>
                    </a:lnTo>
                    <a:lnTo>
                      <a:pt x="12" y="3"/>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127" name="Freeform 13">
                <a:extLst>
                  <a:ext uri="{FF2B5EF4-FFF2-40B4-BE49-F238E27FC236}">
                    <a16:creationId xmlns:a16="http://schemas.microsoft.com/office/drawing/2014/main" id="{FC46DC80-A549-43FF-ACFD-C1595DE55F1D}"/>
                  </a:ext>
                </a:extLst>
              </p:cNvPr>
              <p:cNvSpPr>
                <a:spLocks/>
              </p:cNvSpPr>
              <p:nvPr/>
            </p:nvSpPr>
            <p:spPr bwMode="auto">
              <a:xfrm flipH="1">
                <a:off x="3360738" y="2897188"/>
                <a:ext cx="125413" cy="492125"/>
              </a:xfrm>
              <a:custGeom>
                <a:avLst/>
                <a:gdLst>
                  <a:gd name="T0" fmla="*/ 0 w 253"/>
                  <a:gd name="T1" fmla="*/ 0 h 989"/>
                  <a:gd name="T2" fmla="*/ 0 w 253"/>
                  <a:gd name="T3" fmla="*/ 0 h 989"/>
                  <a:gd name="T4" fmla="*/ 0 w 253"/>
                  <a:gd name="T5" fmla="*/ 0 h 989"/>
                  <a:gd name="T6" fmla="*/ 0 w 253"/>
                  <a:gd name="T7" fmla="*/ 0 h 989"/>
                  <a:gd name="T8" fmla="*/ 0 w 253"/>
                  <a:gd name="T9" fmla="*/ 0 h 989"/>
                  <a:gd name="T10" fmla="*/ 0 w 253"/>
                  <a:gd name="T11" fmla="*/ 0 h 989"/>
                  <a:gd name="T12" fmla="*/ 0 w 253"/>
                  <a:gd name="T13" fmla="*/ 0 h 989"/>
                  <a:gd name="T14" fmla="*/ 0 w 253"/>
                  <a:gd name="T15" fmla="*/ 0 h 989"/>
                  <a:gd name="T16" fmla="*/ 0 w 253"/>
                  <a:gd name="T17" fmla="*/ 0 h 989"/>
                  <a:gd name="T18" fmla="*/ 0 w 253"/>
                  <a:gd name="T19" fmla="*/ 0 h 989"/>
                  <a:gd name="T20" fmla="*/ 0 w 253"/>
                  <a:gd name="T21" fmla="*/ 0 h 989"/>
                  <a:gd name="T22" fmla="*/ 0 w 253"/>
                  <a:gd name="T23" fmla="*/ 0 h 989"/>
                  <a:gd name="T24" fmla="*/ 0 w 253"/>
                  <a:gd name="T25" fmla="*/ 0 h 989"/>
                  <a:gd name="T26" fmla="*/ 0 w 253"/>
                  <a:gd name="T27" fmla="*/ 0 h 989"/>
                  <a:gd name="T28" fmla="*/ 0 w 253"/>
                  <a:gd name="T29" fmla="*/ 0 h 989"/>
                  <a:gd name="T30" fmla="*/ 0 w 253"/>
                  <a:gd name="T31" fmla="*/ 0 h 989"/>
                  <a:gd name="T32" fmla="*/ 0 w 253"/>
                  <a:gd name="T33" fmla="*/ 0 h 989"/>
                  <a:gd name="T34" fmla="*/ 0 w 253"/>
                  <a:gd name="T35" fmla="*/ 0 h 989"/>
                  <a:gd name="T36" fmla="*/ 0 w 253"/>
                  <a:gd name="T37" fmla="*/ 0 h 989"/>
                  <a:gd name="T38" fmla="*/ 0 w 253"/>
                  <a:gd name="T39" fmla="*/ 0 h 989"/>
                  <a:gd name="T40" fmla="*/ 0 w 253"/>
                  <a:gd name="T41" fmla="*/ 0 h 989"/>
                  <a:gd name="T42" fmla="*/ 0 w 253"/>
                  <a:gd name="T43" fmla="*/ 0 h 989"/>
                  <a:gd name="T44" fmla="*/ 0 w 253"/>
                  <a:gd name="T45" fmla="*/ 0 h 989"/>
                  <a:gd name="T46" fmla="*/ 0 w 253"/>
                  <a:gd name="T47" fmla="*/ 0 h 989"/>
                  <a:gd name="T48" fmla="*/ 0 w 253"/>
                  <a:gd name="T49" fmla="*/ 0 h 989"/>
                  <a:gd name="T50" fmla="*/ 0 w 253"/>
                  <a:gd name="T51" fmla="*/ 0 h 989"/>
                  <a:gd name="T52" fmla="*/ 0 w 253"/>
                  <a:gd name="T53" fmla="*/ 0 h 989"/>
                  <a:gd name="T54" fmla="*/ 0 w 253"/>
                  <a:gd name="T55" fmla="*/ 0 h 989"/>
                  <a:gd name="T56" fmla="*/ 0 w 253"/>
                  <a:gd name="T57" fmla="*/ 0 h 989"/>
                  <a:gd name="T58" fmla="*/ 0 w 253"/>
                  <a:gd name="T59" fmla="*/ 0 h 989"/>
                  <a:gd name="T60" fmla="*/ 0 w 253"/>
                  <a:gd name="T61" fmla="*/ 0 h 989"/>
                  <a:gd name="T62" fmla="*/ 0 w 253"/>
                  <a:gd name="T63" fmla="*/ 0 h 989"/>
                  <a:gd name="T64" fmla="*/ 0 w 253"/>
                  <a:gd name="T65" fmla="*/ 0 h 9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989"/>
                  <a:gd name="T101" fmla="*/ 253 w 253"/>
                  <a:gd name="T102" fmla="*/ 989 h 9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989">
                    <a:moveTo>
                      <a:pt x="81" y="225"/>
                    </a:moveTo>
                    <a:lnTo>
                      <a:pt x="112" y="73"/>
                    </a:lnTo>
                    <a:lnTo>
                      <a:pt x="178" y="0"/>
                    </a:lnTo>
                    <a:lnTo>
                      <a:pt x="253" y="28"/>
                    </a:lnTo>
                    <a:lnTo>
                      <a:pt x="249" y="110"/>
                    </a:lnTo>
                    <a:lnTo>
                      <a:pt x="203" y="191"/>
                    </a:lnTo>
                    <a:lnTo>
                      <a:pt x="160" y="307"/>
                    </a:lnTo>
                    <a:lnTo>
                      <a:pt x="137" y="407"/>
                    </a:lnTo>
                    <a:lnTo>
                      <a:pt x="122" y="483"/>
                    </a:lnTo>
                    <a:lnTo>
                      <a:pt x="122" y="570"/>
                    </a:lnTo>
                    <a:lnTo>
                      <a:pt x="131" y="655"/>
                    </a:lnTo>
                    <a:lnTo>
                      <a:pt x="156" y="743"/>
                    </a:lnTo>
                    <a:lnTo>
                      <a:pt x="178" y="801"/>
                    </a:lnTo>
                    <a:lnTo>
                      <a:pt x="187" y="837"/>
                    </a:lnTo>
                    <a:lnTo>
                      <a:pt x="187" y="871"/>
                    </a:lnTo>
                    <a:lnTo>
                      <a:pt x="156" y="889"/>
                    </a:lnTo>
                    <a:lnTo>
                      <a:pt x="110" y="919"/>
                    </a:lnTo>
                    <a:lnTo>
                      <a:pt x="81" y="980"/>
                    </a:lnTo>
                    <a:lnTo>
                      <a:pt x="54" y="989"/>
                    </a:lnTo>
                    <a:lnTo>
                      <a:pt x="19" y="980"/>
                    </a:lnTo>
                    <a:lnTo>
                      <a:pt x="0" y="934"/>
                    </a:lnTo>
                    <a:lnTo>
                      <a:pt x="19" y="900"/>
                    </a:lnTo>
                    <a:lnTo>
                      <a:pt x="63" y="879"/>
                    </a:lnTo>
                    <a:lnTo>
                      <a:pt x="100" y="853"/>
                    </a:lnTo>
                    <a:lnTo>
                      <a:pt x="119" y="798"/>
                    </a:lnTo>
                    <a:lnTo>
                      <a:pt x="112" y="737"/>
                    </a:lnTo>
                    <a:lnTo>
                      <a:pt x="91" y="655"/>
                    </a:lnTo>
                    <a:lnTo>
                      <a:pt x="73" y="574"/>
                    </a:lnTo>
                    <a:lnTo>
                      <a:pt x="63" y="479"/>
                    </a:lnTo>
                    <a:lnTo>
                      <a:pt x="56" y="398"/>
                    </a:lnTo>
                    <a:lnTo>
                      <a:pt x="66" y="328"/>
                    </a:lnTo>
                    <a:lnTo>
                      <a:pt x="66" y="270"/>
                    </a:lnTo>
                    <a:lnTo>
                      <a:pt x="81"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128" name="Freeform 14">
                <a:extLst>
                  <a:ext uri="{FF2B5EF4-FFF2-40B4-BE49-F238E27FC236}">
                    <a16:creationId xmlns:a16="http://schemas.microsoft.com/office/drawing/2014/main" id="{B2168B83-9DBD-4FE5-9B69-28EA69660A9A}"/>
                  </a:ext>
                </a:extLst>
              </p:cNvPr>
              <p:cNvSpPr>
                <a:spLocks/>
              </p:cNvSpPr>
              <p:nvPr/>
            </p:nvSpPr>
            <p:spPr bwMode="auto">
              <a:xfrm flipH="1">
                <a:off x="3009900" y="2393950"/>
                <a:ext cx="73025" cy="73025"/>
              </a:xfrm>
              <a:custGeom>
                <a:avLst/>
                <a:gdLst>
                  <a:gd name="T0" fmla="*/ 0 w 148"/>
                  <a:gd name="T1" fmla="*/ 0 h 142"/>
                  <a:gd name="T2" fmla="*/ 0 w 148"/>
                  <a:gd name="T3" fmla="*/ 0 h 142"/>
                  <a:gd name="T4" fmla="*/ 0 w 148"/>
                  <a:gd name="T5" fmla="*/ 0 h 142"/>
                  <a:gd name="T6" fmla="*/ 0 w 148"/>
                  <a:gd name="T7" fmla="*/ 0 h 142"/>
                  <a:gd name="T8" fmla="*/ 0 w 148"/>
                  <a:gd name="T9" fmla="*/ 0 h 142"/>
                  <a:gd name="T10" fmla="*/ 0 w 148"/>
                  <a:gd name="T11" fmla="*/ 0 h 142"/>
                  <a:gd name="T12" fmla="*/ 0 w 148"/>
                  <a:gd name="T13" fmla="*/ 0 h 142"/>
                  <a:gd name="T14" fmla="*/ 0 w 148"/>
                  <a:gd name="T15" fmla="*/ 0 h 142"/>
                  <a:gd name="T16" fmla="*/ 0 w 148"/>
                  <a:gd name="T17" fmla="*/ 0 h 142"/>
                  <a:gd name="T18" fmla="*/ 0 w 148"/>
                  <a:gd name="T19" fmla="*/ 0 h 142"/>
                  <a:gd name="T20" fmla="*/ 0 w 148"/>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42"/>
                  <a:gd name="T35" fmla="*/ 148 w 148"/>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42">
                    <a:moveTo>
                      <a:pt x="126" y="39"/>
                    </a:moveTo>
                    <a:lnTo>
                      <a:pt x="148" y="75"/>
                    </a:lnTo>
                    <a:lnTo>
                      <a:pt x="148" y="97"/>
                    </a:lnTo>
                    <a:lnTo>
                      <a:pt x="148" y="142"/>
                    </a:lnTo>
                    <a:lnTo>
                      <a:pt x="109" y="142"/>
                    </a:lnTo>
                    <a:lnTo>
                      <a:pt x="61" y="142"/>
                    </a:lnTo>
                    <a:lnTo>
                      <a:pt x="32" y="126"/>
                    </a:lnTo>
                    <a:lnTo>
                      <a:pt x="12" y="103"/>
                    </a:lnTo>
                    <a:lnTo>
                      <a:pt x="0" y="49"/>
                    </a:lnTo>
                    <a:lnTo>
                      <a:pt x="58" y="0"/>
                    </a:lnTo>
                    <a:lnTo>
                      <a:pt x="126"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129" name="Text Box 15">
                <a:extLst>
                  <a:ext uri="{FF2B5EF4-FFF2-40B4-BE49-F238E27FC236}">
                    <a16:creationId xmlns:a16="http://schemas.microsoft.com/office/drawing/2014/main" id="{13BAEE30-8B9F-4985-A09E-CB43A3E24CFF}"/>
                  </a:ext>
                </a:extLst>
              </p:cNvPr>
              <p:cNvSpPr txBox="1">
                <a:spLocks noChangeArrowheads="1"/>
              </p:cNvSpPr>
              <p:nvPr/>
            </p:nvSpPr>
            <p:spPr bwMode="auto">
              <a:xfrm rot="1549494" flipH="1">
                <a:off x="2338175" y="2338813"/>
                <a:ext cx="829100" cy="672242"/>
              </a:xfrm>
              <a:prstGeom prst="rect">
                <a:avLst/>
              </a:prstGeom>
              <a:noFill/>
              <a:ln w="9525" algn="ctr">
                <a:noFill/>
                <a:miter lim="800000"/>
                <a:headEnd/>
                <a:tailEnd/>
              </a:ln>
              <a:effectLst/>
            </p:spPr>
            <p:txBody>
              <a:bodyPr wrap="none">
                <a:spAutoFit/>
              </a:bodyPr>
              <a:lstStyle/>
              <a:p>
                <a:pPr algn="ctr" defTabSz="914400">
                  <a:defRPr/>
                </a:pPr>
                <a:r>
                  <a:rPr lang="ja-JP" altLang="en-US" sz="1200" kern="0" dirty="0">
                    <a:solidFill>
                      <a:srgbClr val="000000"/>
                    </a:solidFill>
                    <a:effectLst>
                      <a:outerShdw blurRad="38100" dist="38100" dir="2700000" algn="tl">
                        <a:srgbClr val="FFFFFF"/>
                      </a:outerShdw>
                    </a:effectLst>
                    <a:latin typeface="Times New Roman" pitchFamily="18" charset="0"/>
                    <a:ea typeface="HGP創英角ｺﾞｼｯｸUB" pitchFamily="50" charset="-128"/>
                  </a:rPr>
                  <a:t>防災</a:t>
                </a:r>
              </a:p>
              <a:p>
                <a:pPr algn="ctr" defTabSz="914400">
                  <a:defRPr/>
                </a:pPr>
                <a:r>
                  <a:rPr lang="ja-JP" altLang="en-US" sz="1200" kern="0" dirty="0">
                    <a:solidFill>
                      <a:srgbClr val="000000"/>
                    </a:solidFill>
                    <a:effectLst>
                      <a:outerShdw blurRad="38100" dist="38100" dir="2700000" algn="tl">
                        <a:srgbClr val="FFFFFF"/>
                      </a:outerShdw>
                    </a:effectLst>
                    <a:latin typeface="Times New Roman" pitchFamily="18" charset="0"/>
                    <a:ea typeface="HGP創英角ｺﾞｼｯｸUB" pitchFamily="50" charset="-128"/>
                  </a:rPr>
                  <a:t>マップ</a:t>
                </a:r>
              </a:p>
            </p:txBody>
          </p:sp>
        </p:grpSp>
        <p:sp>
          <p:nvSpPr>
            <p:cNvPr id="47" name="Text Box 16">
              <a:extLst>
                <a:ext uri="{FF2B5EF4-FFF2-40B4-BE49-F238E27FC236}">
                  <a16:creationId xmlns:a16="http://schemas.microsoft.com/office/drawing/2014/main" id="{EA048E45-1551-44A6-A068-AF9D506FA43C}"/>
                </a:ext>
              </a:extLst>
            </p:cNvPr>
            <p:cNvSpPr txBox="1">
              <a:spLocks noChangeArrowheads="1"/>
            </p:cNvSpPr>
            <p:nvPr/>
          </p:nvSpPr>
          <p:spPr bwMode="auto">
            <a:xfrm>
              <a:off x="323470" y="2946521"/>
              <a:ext cx="3966589" cy="91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rgbClr val="FF6600"/>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lr>
                  <a:srgbClr val="FFCC99"/>
                </a:buClr>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folHlink"/>
                </a:buClr>
                <a:buSzPct val="80000"/>
                <a:buFont typeface="Wingdings" panose="05000000000000000000" pitchFamily="2" charset="2"/>
                <a:buChar char="u"/>
                <a:defRPr kumimoji="1" sz="2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大雨が降った場合には、</a:t>
              </a: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rgbClr val="FF0000"/>
                  </a:solidFill>
                  <a:effectLst/>
                  <a:uLnTx/>
                  <a:uFillTx/>
                  <a:latin typeface="HGP創英角ｺﾞｼｯｸUB"/>
                  <a:ea typeface="HGP創英角ｺﾞｼｯｸUB"/>
                </a:rPr>
                <a:t>川の水位や土砂災害の前兆現象に</a:t>
              </a:r>
              <a:endParaRPr kumimoji="1" lang="en-US" altLang="ja-JP" sz="1200" b="0" i="0" u="none" strike="noStrike" kern="0" cap="none" spc="0" normalizeH="0" baseline="0" noProof="0" dirty="0">
                <a:ln>
                  <a:noFill/>
                </a:ln>
                <a:solidFill>
                  <a:srgbClr val="FF0000"/>
                </a:solidFill>
                <a:effectLst/>
                <a:uLnTx/>
                <a:uFillTx/>
                <a:latin typeface="HGP創英角ｺﾞｼｯｸUB"/>
                <a:ea typeface="HGP創英角ｺﾞｼｯｸUB"/>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rgbClr val="FF0000"/>
                  </a:solidFill>
                  <a:effectLst/>
                  <a:uLnTx/>
                  <a:uFillTx/>
                  <a:latin typeface="HGP創英角ｺﾞｼｯｸUB"/>
                  <a:ea typeface="HGP創英角ｺﾞｼｯｸUB"/>
                </a:rPr>
                <a:t>注意</a:t>
              </a:r>
              <a:r>
                <a:rPr kumimoji="1" lang="ja-JP" altLang="en-US"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を払う</a:t>
              </a:r>
            </a:p>
          </p:txBody>
        </p:sp>
        <p:sp>
          <p:nvSpPr>
            <p:cNvPr id="48" name="Text Box 18">
              <a:extLst>
                <a:ext uri="{FF2B5EF4-FFF2-40B4-BE49-F238E27FC236}">
                  <a16:creationId xmlns:a16="http://schemas.microsoft.com/office/drawing/2014/main" id="{6927953E-E177-450F-8E8D-BC8287643209}"/>
                </a:ext>
              </a:extLst>
            </p:cNvPr>
            <p:cNvSpPr txBox="1">
              <a:spLocks noChangeArrowheads="1"/>
            </p:cNvSpPr>
            <p:nvPr/>
          </p:nvSpPr>
          <p:spPr bwMode="auto">
            <a:xfrm>
              <a:off x="391629" y="1690992"/>
              <a:ext cx="564257" cy="1015663"/>
            </a:xfrm>
            <a:prstGeom prst="rect">
              <a:avLst/>
            </a:prstGeom>
            <a:noFill/>
            <a:ln>
              <a:noFill/>
            </a:ln>
          </p:spPr>
          <p:txBody>
            <a:bodyPr wrap="none" lIns="0" tIns="0" rIns="0" bIns="0">
              <a:noAutofit/>
            </a:bodyPr>
            <a:lstStyle/>
            <a:p>
              <a:pPr defTabSz="914400">
                <a:defRPr/>
              </a:pPr>
              <a:r>
                <a:rPr kumimoji="1" lang="en-US" altLang="ja-JP" sz="4800" dirty="0">
                  <a:solidFill>
                    <a:srgbClr val="495677"/>
                  </a:solidFill>
                  <a:latin typeface="Arial Black"/>
                  <a:ea typeface="HGP創英角ｺﾞｼｯｸUB"/>
                </a:rPr>
                <a:t>1</a:t>
              </a:r>
              <a:endParaRPr kumimoji="1" lang="ja-JP" altLang="en-US" sz="4800" dirty="0">
                <a:solidFill>
                  <a:srgbClr val="495677"/>
                </a:solidFill>
                <a:latin typeface="Arial Black"/>
                <a:ea typeface="HGP創英角ｺﾞｼｯｸUB"/>
              </a:endParaRPr>
            </a:p>
          </p:txBody>
        </p:sp>
        <p:sp>
          <p:nvSpPr>
            <p:cNvPr id="49" name="AutoShape 21">
              <a:extLst>
                <a:ext uri="{FF2B5EF4-FFF2-40B4-BE49-F238E27FC236}">
                  <a16:creationId xmlns:a16="http://schemas.microsoft.com/office/drawing/2014/main" id="{39509A19-0053-49B8-8E42-FD9AE9A3D0FD}"/>
                </a:ext>
              </a:extLst>
            </p:cNvPr>
            <p:cNvSpPr>
              <a:spLocks noChangeArrowheads="1"/>
            </p:cNvSpPr>
            <p:nvPr/>
          </p:nvSpPr>
          <p:spPr bwMode="auto">
            <a:xfrm rot="3536594">
              <a:off x="1301954" y="3834409"/>
              <a:ext cx="945907" cy="534987"/>
            </a:xfrm>
            <a:prstGeom prst="rightArrow">
              <a:avLst>
                <a:gd name="adj1" fmla="val 44657"/>
                <a:gd name="adj2" fmla="val 97012"/>
              </a:avLst>
            </a:prstGeom>
            <a:solidFill>
              <a:srgbClr val="494949"/>
            </a:solidFill>
            <a:ln w="19050" algn="ctr">
              <a:solidFill>
                <a:srgbClr val="FFFFFF"/>
              </a:solidFill>
              <a:miter lim="800000"/>
              <a:headEnd/>
              <a:tailEnd/>
            </a:ln>
          </p:spPr>
          <p:txBody>
            <a:bodyPr rot="10800000" vert="eaVert" anchor="ctr">
              <a:spAutoFit/>
            </a:bodyPr>
            <a:lstStyle>
              <a:lvl1pPr>
                <a:spcBef>
                  <a:spcPct val="20000"/>
                </a:spcBef>
                <a:buClr>
                  <a:srgbClr val="FF6600"/>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lr>
                  <a:srgbClr val="FFCC99"/>
                </a:buClr>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folHlink"/>
                </a:buClr>
                <a:buSzPct val="80000"/>
                <a:buFont typeface="Wingdings" panose="05000000000000000000" pitchFamily="2" charset="2"/>
                <a:buChar char="u"/>
                <a:defRPr kumimoji="1" sz="2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defTabSz="914400">
                <a:spcBef>
                  <a:spcPct val="0"/>
                </a:spcBef>
                <a:buClrTx/>
                <a:buFontTx/>
                <a:buNone/>
                <a:defRPr/>
              </a:pPr>
              <a:endParaRPr lang="ja-JP" altLang="ja-JP" sz="2000" kern="0">
                <a:solidFill>
                  <a:srgbClr val="000000"/>
                </a:solidFill>
                <a:ea typeface="ＤＨＰ平成明朝体W7" panose="02010601000101010101" pitchFamily="2" charset="-128"/>
              </a:endParaRPr>
            </a:p>
          </p:txBody>
        </p:sp>
        <p:sp>
          <p:nvSpPr>
            <p:cNvPr id="50" name="AutoShape 33">
              <a:extLst>
                <a:ext uri="{FF2B5EF4-FFF2-40B4-BE49-F238E27FC236}">
                  <a16:creationId xmlns:a16="http://schemas.microsoft.com/office/drawing/2014/main" id="{317154C2-EC49-4ECF-9EFC-CC263C32D073}"/>
                </a:ext>
              </a:extLst>
            </p:cNvPr>
            <p:cNvSpPr>
              <a:spLocks noChangeArrowheads="1"/>
            </p:cNvSpPr>
            <p:nvPr/>
          </p:nvSpPr>
          <p:spPr bwMode="auto">
            <a:xfrm>
              <a:off x="2075208" y="4139206"/>
              <a:ext cx="1577975" cy="592671"/>
            </a:xfrm>
            <a:prstGeom prst="wedgeEllipseCallout">
              <a:avLst>
                <a:gd name="adj1" fmla="val 55338"/>
                <a:gd name="adj2" fmla="val 45195"/>
              </a:avLst>
            </a:prstGeom>
            <a:solidFill>
              <a:srgbClr val="FFFFFF"/>
            </a:solidFill>
            <a:ln w="9525" algn="ctr">
              <a:solidFill>
                <a:srgbClr val="000000"/>
              </a:solidFill>
              <a:miter lim="800000"/>
              <a:headEnd/>
              <a:tailEnd/>
            </a:ln>
            <a:effectLst/>
          </p:spPr>
          <p:txBody>
            <a:bodyPr/>
            <a:lstStyle/>
            <a:p>
              <a:pPr algn="ctr" defTabSz="914400">
                <a:defRPr/>
              </a:pPr>
              <a:endParaRPr lang="ja-JP" altLang="ja-JP" sz="1200" kern="0" dirty="0">
                <a:solidFill>
                  <a:srgbClr val="000000"/>
                </a:solidFill>
                <a:effectLst>
                  <a:outerShdw blurRad="38100" dist="38100" dir="2700000" algn="tl">
                    <a:srgbClr val="000000"/>
                  </a:outerShdw>
                </a:effectLst>
                <a:latin typeface="Times New Roman" pitchFamily="18" charset="0"/>
                <a:ea typeface="HG丸ｺﾞｼｯｸM-PRO" pitchFamily="50" charset="-128"/>
              </a:endParaRPr>
            </a:p>
          </p:txBody>
        </p:sp>
        <p:sp>
          <p:nvSpPr>
            <p:cNvPr id="51" name="Text Box 23">
              <a:extLst>
                <a:ext uri="{FF2B5EF4-FFF2-40B4-BE49-F238E27FC236}">
                  <a16:creationId xmlns:a16="http://schemas.microsoft.com/office/drawing/2014/main" id="{88ACCD95-6109-47AF-8AB8-22D73F184FE5}"/>
                </a:ext>
              </a:extLst>
            </p:cNvPr>
            <p:cNvSpPr txBox="1">
              <a:spLocks noChangeArrowheads="1"/>
            </p:cNvSpPr>
            <p:nvPr/>
          </p:nvSpPr>
          <p:spPr bwMode="auto">
            <a:xfrm>
              <a:off x="2187923" y="4255093"/>
              <a:ext cx="1517682" cy="403345"/>
            </a:xfrm>
            <a:prstGeom prst="rect">
              <a:avLst/>
            </a:prstGeom>
            <a:noFill/>
            <a:ln w="9525" algn="ctr">
              <a:noFill/>
              <a:miter lim="800000"/>
              <a:headEnd/>
              <a:tailEnd/>
            </a:ln>
            <a:effectLst/>
          </p:spPr>
          <p:txBody>
            <a:bodyPr wrap="none">
              <a:spAutoFit/>
            </a:bodyPr>
            <a:lstStyle/>
            <a:p>
              <a:pPr defTabSz="914400">
                <a:defRPr/>
              </a:pPr>
              <a:r>
                <a:rPr kumimoji="1" lang="ja-JP" altLang="en-US" sz="1200" dirty="0">
                  <a:solidFill>
                    <a:srgbClr val="000000"/>
                  </a:solidFill>
                  <a:effectLst>
                    <a:outerShdw blurRad="38100" dist="38100" dir="2700000" algn="tl">
                      <a:srgbClr val="FFFFFF"/>
                    </a:outerShdw>
                  </a:effectLst>
                  <a:latin typeface="Times New Roman" pitchFamily="18" charset="0"/>
                  <a:ea typeface="HGP創英角ｺﾞｼｯｸUB" pitchFamily="50" charset="-128"/>
                </a:rPr>
                <a:t>みつけたよ！</a:t>
              </a:r>
            </a:p>
          </p:txBody>
        </p:sp>
        <p:sp>
          <p:nvSpPr>
            <p:cNvPr id="52" name="Text Box 34">
              <a:extLst>
                <a:ext uri="{FF2B5EF4-FFF2-40B4-BE49-F238E27FC236}">
                  <a16:creationId xmlns:a16="http://schemas.microsoft.com/office/drawing/2014/main" id="{60195A5D-766B-4543-A443-58CB840D2F7C}"/>
                </a:ext>
              </a:extLst>
            </p:cNvPr>
            <p:cNvSpPr txBox="1">
              <a:spLocks noChangeArrowheads="1"/>
            </p:cNvSpPr>
            <p:nvPr/>
          </p:nvSpPr>
          <p:spPr bwMode="auto">
            <a:xfrm>
              <a:off x="1158731" y="5320141"/>
              <a:ext cx="3216961" cy="98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FF6600"/>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lr>
                  <a:srgbClr val="FFCC99"/>
                </a:buClr>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folHlink"/>
                </a:buClr>
                <a:buSzPct val="80000"/>
                <a:buFont typeface="Wingdings" panose="05000000000000000000" pitchFamily="2" charset="2"/>
                <a:buChar char="u"/>
                <a:defRPr kumimoji="1" sz="2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川の水位が基準に達したり、</a:t>
              </a:r>
              <a:endParaRPr kumimoji="1" lang="en-US" altLang="ja-JP"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前兆現象を発見した場合には、</a:t>
              </a: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a:ln>
                    <a:noFill/>
                  </a:ln>
                  <a:solidFill>
                    <a:srgbClr val="FF0000"/>
                  </a:solidFill>
                  <a:effectLst/>
                  <a:uLnTx/>
                  <a:uFillTx/>
                  <a:latin typeface="HGP創英角ｺﾞｼｯｸUB"/>
                  <a:ea typeface="HGP創英角ｺﾞｼｯｸUB"/>
                </a:rPr>
                <a:t>地区代表に報告</a:t>
              </a:r>
              <a:r>
                <a:rPr kumimoji="1" lang="ja-JP" altLang="en-US"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する</a:t>
              </a:r>
            </a:p>
          </p:txBody>
        </p:sp>
        <p:sp>
          <p:nvSpPr>
            <p:cNvPr id="53" name="Text Box 36">
              <a:extLst>
                <a:ext uri="{FF2B5EF4-FFF2-40B4-BE49-F238E27FC236}">
                  <a16:creationId xmlns:a16="http://schemas.microsoft.com/office/drawing/2014/main" id="{138BA398-18D0-47E6-8871-1E2A0C55E693}"/>
                </a:ext>
              </a:extLst>
            </p:cNvPr>
            <p:cNvSpPr txBox="1">
              <a:spLocks noChangeArrowheads="1"/>
            </p:cNvSpPr>
            <p:nvPr/>
          </p:nvSpPr>
          <p:spPr bwMode="auto">
            <a:xfrm>
              <a:off x="1351685" y="4362737"/>
              <a:ext cx="564257" cy="1015663"/>
            </a:xfrm>
            <a:prstGeom prst="rect">
              <a:avLst/>
            </a:prstGeom>
            <a:noFill/>
            <a:ln w="9525" algn="ctr">
              <a:noFill/>
              <a:miter lim="800000"/>
              <a:headEnd/>
              <a:tailEnd/>
            </a:ln>
            <a:effectLst/>
          </p:spPr>
          <p:txBody>
            <a:bodyPr wrap="none" lIns="0" tIns="0" rIns="0" bIns="0">
              <a:noAutofit/>
            </a:bodyPr>
            <a:lstStyle/>
            <a:p>
              <a:pPr defTabSz="914400">
                <a:defRPr/>
              </a:pPr>
              <a:r>
                <a:rPr kumimoji="1" lang="en-US" altLang="ja-JP" sz="4800" dirty="0">
                  <a:solidFill>
                    <a:srgbClr val="495677"/>
                  </a:solidFill>
                  <a:latin typeface="Arial Black"/>
                  <a:ea typeface="HGP創英角ｺﾞｼｯｸUB"/>
                </a:rPr>
                <a:t>2</a:t>
              </a:r>
              <a:endParaRPr kumimoji="1" lang="ja-JP" altLang="en-US" sz="4800" dirty="0">
                <a:solidFill>
                  <a:srgbClr val="495677"/>
                </a:solidFill>
                <a:latin typeface="Arial Black"/>
                <a:ea typeface="HGP創英角ｺﾞｼｯｸUB"/>
              </a:endParaRPr>
            </a:p>
          </p:txBody>
        </p:sp>
        <p:sp>
          <p:nvSpPr>
            <p:cNvPr id="54" name="AutoShape 39">
              <a:extLst>
                <a:ext uri="{FF2B5EF4-FFF2-40B4-BE49-F238E27FC236}">
                  <a16:creationId xmlns:a16="http://schemas.microsoft.com/office/drawing/2014/main" id="{9FA1C56C-4B96-4818-B3B8-A25B825EB69F}"/>
                </a:ext>
              </a:extLst>
            </p:cNvPr>
            <p:cNvSpPr>
              <a:spLocks noChangeArrowheads="1"/>
            </p:cNvSpPr>
            <p:nvPr/>
          </p:nvSpPr>
          <p:spPr bwMode="auto">
            <a:xfrm rot="21038727" flipH="1">
              <a:off x="6125887" y="1677718"/>
              <a:ext cx="2053927" cy="1309464"/>
            </a:xfrm>
            <a:prstGeom prst="irregularSeal2">
              <a:avLst/>
            </a:prstGeom>
            <a:solidFill>
              <a:srgbClr val="FFFFFF"/>
            </a:solidFill>
            <a:ln w="9525" algn="ctr">
              <a:solidFill>
                <a:srgbClr val="000000"/>
              </a:solidFill>
              <a:miter lim="800000"/>
              <a:headEnd/>
              <a:tailEnd/>
            </a:ln>
          </p:spPr>
          <p:txBody>
            <a:bodyPr wrap="square" anchor="ctr">
              <a:spAutoFit/>
            </a:bodyPr>
            <a:lstStyle>
              <a:lvl1pPr>
                <a:spcBef>
                  <a:spcPct val="20000"/>
                </a:spcBef>
                <a:buClr>
                  <a:srgbClr val="FF6600"/>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lr>
                  <a:srgbClr val="FFCC99"/>
                </a:buClr>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folHlink"/>
                </a:buClr>
                <a:buSzPct val="80000"/>
                <a:buFont typeface="Wingdings" panose="05000000000000000000" pitchFamily="2" charset="2"/>
                <a:buChar char="u"/>
                <a:defRPr kumimoji="1" sz="2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defTabSz="914400">
                <a:spcBef>
                  <a:spcPct val="0"/>
                </a:spcBef>
                <a:buClrTx/>
                <a:buFontTx/>
                <a:buNone/>
                <a:defRPr/>
              </a:pPr>
              <a:endParaRPr lang="ja-JP" altLang="ja-JP" sz="2000" kern="0">
                <a:solidFill>
                  <a:srgbClr val="000000"/>
                </a:solidFill>
                <a:ea typeface="ＤＨＰ平成明朝体W7" panose="02010601000101010101" pitchFamily="2" charset="-128"/>
              </a:endParaRPr>
            </a:p>
          </p:txBody>
        </p:sp>
        <p:sp>
          <p:nvSpPr>
            <p:cNvPr id="55" name="Text Box 40">
              <a:extLst>
                <a:ext uri="{FF2B5EF4-FFF2-40B4-BE49-F238E27FC236}">
                  <a16:creationId xmlns:a16="http://schemas.microsoft.com/office/drawing/2014/main" id="{270570CD-BCAD-4E32-BC2D-5483929F082B}"/>
                </a:ext>
              </a:extLst>
            </p:cNvPr>
            <p:cNvSpPr txBox="1">
              <a:spLocks noChangeArrowheads="1"/>
            </p:cNvSpPr>
            <p:nvPr/>
          </p:nvSpPr>
          <p:spPr bwMode="auto">
            <a:xfrm>
              <a:off x="6415467" y="1990205"/>
              <a:ext cx="1506009" cy="672242"/>
            </a:xfrm>
            <a:prstGeom prst="rect">
              <a:avLst/>
            </a:prstGeom>
            <a:noFill/>
            <a:ln w="9525" algn="ctr">
              <a:noFill/>
              <a:miter lim="800000"/>
              <a:headEnd/>
              <a:tailEnd/>
            </a:ln>
            <a:effectLst/>
          </p:spPr>
          <p:txBody>
            <a:bodyPr wrap="none">
              <a:spAutoFit/>
            </a:bodyPr>
            <a:lstStyle/>
            <a:p>
              <a:pPr algn="ctr" defTabSz="914400">
                <a:defRPr/>
              </a:pPr>
              <a:r>
                <a:rPr kumimoji="1" lang="ja-JP" altLang="en-US" sz="1200" dirty="0">
                  <a:solidFill>
                    <a:srgbClr val="000000"/>
                  </a:solidFill>
                  <a:latin typeface="Times New Roman" pitchFamily="18" charset="0"/>
                  <a:ea typeface="HGP創英角ｺﾞｼｯｸUB" pitchFamily="50" charset="-128"/>
                </a:rPr>
                <a:t>そろそろ</a:t>
              </a:r>
            </a:p>
            <a:p>
              <a:pPr algn="ctr" defTabSz="914400">
                <a:defRPr/>
              </a:pPr>
              <a:r>
                <a:rPr kumimoji="1" lang="ja-JP" altLang="en-US" sz="1200" dirty="0">
                  <a:solidFill>
                    <a:srgbClr val="000000"/>
                  </a:solidFill>
                  <a:latin typeface="Times New Roman" pitchFamily="18" charset="0"/>
                  <a:ea typeface="HGP創英角ｺﾞｼｯｸUB" pitchFamily="50" charset="-128"/>
                </a:rPr>
                <a:t>   危険だよ！</a:t>
              </a:r>
            </a:p>
          </p:txBody>
        </p:sp>
        <p:sp>
          <p:nvSpPr>
            <p:cNvPr id="56" name="Text Box 41">
              <a:extLst>
                <a:ext uri="{FF2B5EF4-FFF2-40B4-BE49-F238E27FC236}">
                  <a16:creationId xmlns:a16="http://schemas.microsoft.com/office/drawing/2014/main" id="{3D41F015-7DF4-4375-8D94-AA6587AF8D5D}"/>
                </a:ext>
              </a:extLst>
            </p:cNvPr>
            <p:cNvSpPr txBox="1">
              <a:spLocks noChangeArrowheads="1"/>
            </p:cNvSpPr>
            <p:nvPr/>
          </p:nvSpPr>
          <p:spPr bwMode="auto">
            <a:xfrm>
              <a:off x="4508975" y="2792415"/>
              <a:ext cx="4052596" cy="98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FF6600"/>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lr>
                  <a:srgbClr val="FFCC99"/>
                </a:buClr>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folHlink"/>
                </a:buClr>
                <a:buSzPct val="80000"/>
                <a:buFont typeface="Wingdings" panose="05000000000000000000" pitchFamily="2" charset="2"/>
                <a:buChar char="u"/>
                <a:defRPr kumimoji="1" sz="2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rPr>
                <a:t>地区代表は地区で決めた基準（例えば、</a:t>
              </a:r>
              <a:endParaRPr kumimoji="1" lang="en-US" altLang="ja-JP"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rgbClr val="FF0000"/>
                  </a:solidFill>
                  <a:effectLst/>
                  <a:uLnTx/>
                  <a:uFillTx/>
                  <a:latin typeface="HGP創英角ｺﾞｼｯｸUB"/>
                  <a:ea typeface="HGP創英角ｺﾞｼｯｸUB"/>
                </a:rPr>
                <a:t>○箇所で前兆現象発見など）</a:t>
              </a:r>
              <a:r>
                <a:rPr kumimoji="1" lang="ja-JP" altLang="en-US" sz="1200" b="0" i="0" u="none" strike="noStrike" kern="0" cap="none" spc="0" normalizeH="0" baseline="0" noProof="0" dirty="0">
                  <a:ln>
                    <a:noFill/>
                  </a:ln>
                  <a:solidFill>
                    <a:srgbClr val="000000"/>
                  </a:solidFill>
                  <a:effectLst/>
                  <a:uLnTx/>
                  <a:uFillTx/>
                </a:rPr>
                <a:t>の報告を</a:t>
              </a:r>
              <a:endParaRPr kumimoji="1" lang="en-US" altLang="ja-JP"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rPr>
                <a:t>受けたら、その旨を</a:t>
              </a:r>
              <a:r>
                <a:rPr kumimoji="1" lang="ja-JP" altLang="en-US" sz="1400" b="0" i="0" u="none" strike="noStrike" kern="0" cap="none" spc="0" normalizeH="0" baseline="0" noProof="0" dirty="0">
                  <a:ln>
                    <a:noFill/>
                  </a:ln>
                  <a:solidFill>
                    <a:srgbClr val="FF0000"/>
                  </a:solidFill>
                  <a:effectLst/>
                  <a:uLnTx/>
                  <a:uFillTx/>
                  <a:latin typeface="HGP創英角ｺﾞｼｯｸUB"/>
                  <a:ea typeface="HGP創英角ｺﾞｼｯｸUB"/>
                </a:rPr>
                <a:t>地域に伝える</a:t>
              </a:r>
            </a:p>
          </p:txBody>
        </p:sp>
        <p:sp>
          <p:nvSpPr>
            <p:cNvPr id="57" name="Freeform 42">
              <a:extLst>
                <a:ext uri="{FF2B5EF4-FFF2-40B4-BE49-F238E27FC236}">
                  <a16:creationId xmlns:a16="http://schemas.microsoft.com/office/drawing/2014/main" id="{68CD8769-8588-4DC0-B6BA-0C4F0F54BB0C}"/>
                </a:ext>
              </a:extLst>
            </p:cNvPr>
            <p:cNvSpPr>
              <a:spLocks/>
            </p:cNvSpPr>
            <p:nvPr/>
          </p:nvSpPr>
          <p:spPr bwMode="auto">
            <a:xfrm>
              <a:off x="5417594" y="1898580"/>
              <a:ext cx="688975" cy="757238"/>
            </a:xfrm>
            <a:custGeom>
              <a:avLst/>
              <a:gdLst>
                <a:gd name="T0" fmla="*/ 1 w 691"/>
                <a:gd name="T1" fmla="*/ 1 h 759"/>
                <a:gd name="T2" fmla="*/ 1 w 691"/>
                <a:gd name="T3" fmla="*/ 1 h 759"/>
                <a:gd name="T4" fmla="*/ 1 w 691"/>
                <a:gd name="T5" fmla="*/ 1 h 759"/>
                <a:gd name="T6" fmla="*/ 1 w 691"/>
                <a:gd name="T7" fmla="*/ 1 h 759"/>
                <a:gd name="T8" fmla="*/ 1 w 691"/>
                <a:gd name="T9" fmla="*/ 1 h 759"/>
                <a:gd name="T10" fmla="*/ 1 w 691"/>
                <a:gd name="T11" fmla="*/ 1 h 759"/>
                <a:gd name="T12" fmla="*/ 1 w 691"/>
                <a:gd name="T13" fmla="*/ 1 h 759"/>
                <a:gd name="T14" fmla="*/ 1 w 691"/>
                <a:gd name="T15" fmla="*/ 1 h 759"/>
                <a:gd name="T16" fmla="*/ 1 w 691"/>
                <a:gd name="T17" fmla="*/ 1 h 759"/>
                <a:gd name="T18" fmla="*/ 1 w 691"/>
                <a:gd name="T19" fmla="*/ 1 h 759"/>
                <a:gd name="T20" fmla="*/ 1 w 691"/>
                <a:gd name="T21" fmla="*/ 1 h 759"/>
                <a:gd name="T22" fmla="*/ 1 w 691"/>
                <a:gd name="T23" fmla="*/ 1 h 759"/>
                <a:gd name="T24" fmla="*/ 1 w 691"/>
                <a:gd name="T25" fmla="*/ 1 h 759"/>
                <a:gd name="T26" fmla="*/ 1 w 691"/>
                <a:gd name="T27" fmla="*/ 1 h 759"/>
                <a:gd name="T28" fmla="*/ 1 w 691"/>
                <a:gd name="T29" fmla="*/ 1 h 759"/>
                <a:gd name="T30" fmla="*/ 1 w 691"/>
                <a:gd name="T31" fmla="*/ 1 h 759"/>
                <a:gd name="T32" fmla="*/ 1 w 691"/>
                <a:gd name="T33" fmla="*/ 1 h 759"/>
                <a:gd name="T34" fmla="*/ 1 w 691"/>
                <a:gd name="T35" fmla="*/ 1 h 759"/>
                <a:gd name="T36" fmla="*/ 1 w 691"/>
                <a:gd name="T37" fmla="*/ 1 h 759"/>
                <a:gd name="T38" fmla="*/ 1 w 691"/>
                <a:gd name="T39" fmla="*/ 1 h 759"/>
                <a:gd name="T40" fmla="*/ 1 w 691"/>
                <a:gd name="T41" fmla="*/ 1 h 759"/>
                <a:gd name="T42" fmla="*/ 1 w 691"/>
                <a:gd name="T43" fmla="*/ 1 h 759"/>
                <a:gd name="T44" fmla="*/ 1 w 691"/>
                <a:gd name="T45" fmla="*/ 1 h 759"/>
                <a:gd name="T46" fmla="*/ 1 w 691"/>
                <a:gd name="T47" fmla="*/ 1 h 759"/>
                <a:gd name="T48" fmla="*/ 1 w 691"/>
                <a:gd name="T49" fmla="*/ 1 h 759"/>
                <a:gd name="T50" fmla="*/ 1 w 691"/>
                <a:gd name="T51" fmla="*/ 1 h 759"/>
                <a:gd name="T52" fmla="*/ 1 w 691"/>
                <a:gd name="T53" fmla="*/ 1 h 759"/>
                <a:gd name="T54" fmla="*/ 1 w 691"/>
                <a:gd name="T55" fmla="*/ 1 h 759"/>
                <a:gd name="T56" fmla="*/ 1 w 691"/>
                <a:gd name="T57" fmla="*/ 1 h 759"/>
                <a:gd name="T58" fmla="*/ 1 w 691"/>
                <a:gd name="T59" fmla="*/ 1 h 759"/>
                <a:gd name="T60" fmla="*/ 1 w 691"/>
                <a:gd name="T61" fmla="*/ 1 h 759"/>
                <a:gd name="T62" fmla="*/ 1 w 691"/>
                <a:gd name="T63" fmla="*/ 1 h 759"/>
                <a:gd name="T64" fmla="*/ 1 w 691"/>
                <a:gd name="T65" fmla="*/ 1 h 759"/>
                <a:gd name="T66" fmla="*/ 1 w 691"/>
                <a:gd name="T67" fmla="*/ 1 h 759"/>
                <a:gd name="T68" fmla="*/ 1 w 691"/>
                <a:gd name="T69" fmla="*/ 1 h 759"/>
                <a:gd name="T70" fmla="*/ 1 w 691"/>
                <a:gd name="T71" fmla="*/ 1 h 759"/>
                <a:gd name="T72" fmla="*/ 1 w 691"/>
                <a:gd name="T73" fmla="*/ 1 h 759"/>
                <a:gd name="T74" fmla="*/ 1 w 691"/>
                <a:gd name="T75" fmla="*/ 1 h 759"/>
                <a:gd name="T76" fmla="*/ 1 w 691"/>
                <a:gd name="T77" fmla="*/ 1 h 759"/>
                <a:gd name="T78" fmla="*/ 1 w 691"/>
                <a:gd name="T79" fmla="*/ 1 h 759"/>
                <a:gd name="T80" fmla="*/ 1 w 691"/>
                <a:gd name="T81" fmla="*/ 1 h 759"/>
                <a:gd name="T82" fmla="*/ 1 w 691"/>
                <a:gd name="T83" fmla="*/ 1 h 759"/>
                <a:gd name="T84" fmla="*/ 1 w 691"/>
                <a:gd name="T85" fmla="*/ 1 h 759"/>
                <a:gd name="T86" fmla="*/ 1 w 691"/>
                <a:gd name="T87" fmla="*/ 1 h 759"/>
                <a:gd name="T88" fmla="*/ 1 w 691"/>
                <a:gd name="T89" fmla="*/ 1 h 759"/>
                <a:gd name="T90" fmla="*/ 1 w 691"/>
                <a:gd name="T91" fmla="*/ 1 h 759"/>
                <a:gd name="T92" fmla="*/ 1 w 691"/>
                <a:gd name="T93" fmla="*/ 1 h 759"/>
                <a:gd name="T94" fmla="*/ 1 w 691"/>
                <a:gd name="T95" fmla="*/ 1 h 759"/>
                <a:gd name="T96" fmla="*/ 1 w 691"/>
                <a:gd name="T97" fmla="*/ 1 h 759"/>
                <a:gd name="T98" fmla="*/ 1 w 691"/>
                <a:gd name="T99" fmla="*/ 1 h 759"/>
                <a:gd name="T100" fmla="*/ 1 w 691"/>
                <a:gd name="T101" fmla="*/ 1 h 759"/>
                <a:gd name="T102" fmla="*/ 1 w 691"/>
                <a:gd name="T103" fmla="*/ 1 h 759"/>
                <a:gd name="T104" fmla="*/ 1 w 691"/>
                <a:gd name="T105" fmla="*/ 1 h 759"/>
                <a:gd name="T106" fmla="*/ 1 w 691"/>
                <a:gd name="T107" fmla="*/ 1 h 759"/>
                <a:gd name="T108" fmla="*/ 1 w 691"/>
                <a:gd name="T109" fmla="*/ 1 h 759"/>
                <a:gd name="T110" fmla="*/ 1 w 691"/>
                <a:gd name="T111" fmla="*/ 1 h 759"/>
                <a:gd name="T112" fmla="*/ 1 w 691"/>
                <a:gd name="T113" fmla="*/ 1 h 759"/>
                <a:gd name="T114" fmla="*/ 1 w 691"/>
                <a:gd name="T115" fmla="*/ 1 h 759"/>
                <a:gd name="T116" fmla="*/ 1 w 691"/>
                <a:gd name="T117" fmla="*/ 1 h 759"/>
                <a:gd name="T118" fmla="*/ 1 w 691"/>
                <a:gd name="T119" fmla="*/ 1 h 759"/>
                <a:gd name="T120" fmla="*/ 1 w 691"/>
                <a:gd name="T121" fmla="*/ 1 h 759"/>
                <a:gd name="T122" fmla="*/ 1 w 691"/>
                <a:gd name="T123" fmla="*/ 1 h 7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1"/>
                <a:gd name="T187" fmla="*/ 0 h 759"/>
                <a:gd name="T188" fmla="*/ 691 w 691"/>
                <a:gd name="T189" fmla="*/ 759 h 7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1" h="759">
                  <a:moveTo>
                    <a:pt x="315" y="262"/>
                  </a:moveTo>
                  <a:lnTo>
                    <a:pt x="315" y="262"/>
                  </a:lnTo>
                  <a:lnTo>
                    <a:pt x="316" y="260"/>
                  </a:lnTo>
                  <a:lnTo>
                    <a:pt x="317" y="259"/>
                  </a:lnTo>
                  <a:lnTo>
                    <a:pt x="318" y="258"/>
                  </a:lnTo>
                  <a:lnTo>
                    <a:pt x="319" y="256"/>
                  </a:lnTo>
                  <a:lnTo>
                    <a:pt x="320" y="255"/>
                  </a:lnTo>
                  <a:lnTo>
                    <a:pt x="321" y="253"/>
                  </a:lnTo>
                  <a:lnTo>
                    <a:pt x="322" y="250"/>
                  </a:lnTo>
                  <a:lnTo>
                    <a:pt x="324" y="248"/>
                  </a:lnTo>
                  <a:lnTo>
                    <a:pt x="326" y="246"/>
                  </a:lnTo>
                  <a:lnTo>
                    <a:pt x="328" y="243"/>
                  </a:lnTo>
                  <a:lnTo>
                    <a:pt x="329" y="241"/>
                  </a:lnTo>
                  <a:lnTo>
                    <a:pt x="331" y="239"/>
                  </a:lnTo>
                  <a:lnTo>
                    <a:pt x="332" y="236"/>
                  </a:lnTo>
                  <a:lnTo>
                    <a:pt x="333" y="235"/>
                  </a:lnTo>
                  <a:lnTo>
                    <a:pt x="334" y="232"/>
                  </a:lnTo>
                  <a:lnTo>
                    <a:pt x="335" y="230"/>
                  </a:lnTo>
                  <a:lnTo>
                    <a:pt x="335" y="229"/>
                  </a:lnTo>
                  <a:lnTo>
                    <a:pt x="336" y="227"/>
                  </a:lnTo>
                  <a:lnTo>
                    <a:pt x="337" y="225"/>
                  </a:lnTo>
                  <a:lnTo>
                    <a:pt x="338" y="224"/>
                  </a:lnTo>
                  <a:lnTo>
                    <a:pt x="339" y="223"/>
                  </a:lnTo>
                  <a:lnTo>
                    <a:pt x="339" y="221"/>
                  </a:lnTo>
                  <a:lnTo>
                    <a:pt x="340" y="219"/>
                  </a:lnTo>
                  <a:lnTo>
                    <a:pt x="341" y="216"/>
                  </a:lnTo>
                  <a:lnTo>
                    <a:pt x="341" y="215"/>
                  </a:lnTo>
                  <a:lnTo>
                    <a:pt x="343" y="213"/>
                  </a:lnTo>
                  <a:lnTo>
                    <a:pt x="344" y="212"/>
                  </a:lnTo>
                  <a:lnTo>
                    <a:pt x="344" y="210"/>
                  </a:lnTo>
                  <a:lnTo>
                    <a:pt x="345" y="208"/>
                  </a:lnTo>
                  <a:lnTo>
                    <a:pt x="346" y="206"/>
                  </a:lnTo>
                  <a:lnTo>
                    <a:pt x="346" y="204"/>
                  </a:lnTo>
                  <a:lnTo>
                    <a:pt x="347" y="203"/>
                  </a:lnTo>
                  <a:lnTo>
                    <a:pt x="347" y="201"/>
                  </a:lnTo>
                  <a:lnTo>
                    <a:pt x="347" y="198"/>
                  </a:lnTo>
                  <a:lnTo>
                    <a:pt x="348" y="196"/>
                  </a:lnTo>
                  <a:lnTo>
                    <a:pt x="348" y="194"/>
                  </a:lnTo>
                  <a:lnTo>
                    <a:pt x="348" y="192"/>
                  </a:lnTo>
                  <a:lnTo>
                    <a:pt x="349" y="191"/>
                  </a:lnTo>
                  <a:lnTo>
                    <a:pt x="349" y="189"/>
                  </a:lnTo>
                  <a:lnTo>
                    <a:pt x="350" y="187"/>
                  </a:lnTo>
                  <a:lnTo>
                    <a:pt x="350" y="185"/>
                  </a:lnTo>
                  <a:lnTo>
                    <a:pt x="350" y="182"/>
                  </a:lnTo>
                  <a:lnTo>
                    <a:pt x="350" y="180"/>
                  </a:lnTo>
                  <a:lnTo>
                    <a:pt x="350" y="179"/>
                  </a:lnTo>
                  <a:lnTo>
                    <a:pt x="350" y="177"/>
                  </a:lnTo>
                  <a:lnTo>
                    <a:pt x="350" y="174"/>
                  </a:lnTo>
                  <a:lnTo>
                    <a:pt x="350" y="173"/>
                  </a:lnTo>
                  <a:lnTo>
                    <a:pt x="350" y="170"/>
                  </a:lnTo>
                  <a:lnTo>
                    <a:pt x="350" y="168"/>
                  </a:lnTo>
                  <a:lnTo>
                    <a:pt x="349" y="165"/>
                  </a:lnTo>
                  <a:lnTo>
                    <a:pt x="348" y="163"/>
                  </a:lnTo>
                  <a:lnTo>
                    <a:pt x="348" y="160"/>
                  </a:lnTo>
                  <a:lnTo>
                    <a:pt x="347" y="158"/>
                  </a:lnTo>
                  <a:lnTo>
                    <a:pt x="346" y="155"/>
                  </a:lnTo>
                  <a:lnTo>
                    <a:pt x="346" y="153"/>
                  </a:lnTo>
                  <a:lnTo>
                    <a:pt x="344" y="149"/>
                  </a:lnTo>
                  <a:lnTo>
                    <a:pt x="344" y="146"/>
                  </a:lnTo>
                  <a:lnTo>
                    <a:pt x="343" y="144"/>
                  </a:lnTo>
                  <a:lnTo>
                    <a:pt x="341" y="141"/>
                  </a:lnTo>
                  <a:lnTo>
                    <a:pt x="339" y="138"/>
                  </a:lnTo>
                  <a:lnTo>
                    <a:pt x="338" y="135"/>
                  </a:lnTo>
                  <a:lnTo>
                    <a:pt x="336" y="131"/>
                  </a:lnTo>
                  <a:lnTo>
                    <a:pt x="335" y="128"/>
                  </a:lnTo>
                  <a:lnTo>
                    <a:pt x="334" y="125"/>
                  </a:lnTo>
                  <a:lnTo>
                    <a:pt x="332" y="122"/>
                  </a:lnTo>
                  <a:lnTo>
                    <a:pt x="331" y="119"/>
                  </a:lnTo>
                  <a:lnTo>
                    <a:pt x="329" y="115"/>
                  </a:lnTo>
                  <a:lnTo>
                    <a:pt x="327" y="112"/>
                  </a:lnTo>
                  <a:lnTo>
                    <a:pt x="326" y="109"/>
                  </a:lnTo>
                  <a:lnTo>
                    <a:pt x="323" y="106"/>
                  </a:lnTo>
                  <a:lnTo>
                    <a:pt x="321" y="102"/>
                  </a:lnTo>
                  <a:lnTo>
                    <a:pt x="319" y="98"/>
                  </a:lnTo>
                  <a:lnTo>
                    <a:pt x="318" y="95"/>
                  </a:lnTo>
                  <a:lnTo>
                    <a:pt x="315" y="92"/>
                  </a:lnTo>
                  <a:lnTo>
                    <a:pt x="314" y="89"/>
                  </a:lnTo>
                  <a:lnTo>
                    <a:pt x="312" y="86"/>
                  </a:lnTo>
                  <a:lnTo>
                    <a:pt x="310" y="82"/>
                  </a:lnTo>
                  <a:lnTo>
                    <a:pt x="307" y="79"/>
                  </a:lnTo>
                  <a:lnTo>
                    <a:pt x="304" y="76"/>
                  </a:lnTo>
                  <a:lnTo>
                    <a:pt x="303" y="72"/>
                  </a:lnTo>
                  <a:lnTo>
                    <a:pt x="300" y="70"/>
                  </a:lnTo>
                  <a:lnTo>
                    <a:pt x="298" y="65"/>
                  </a:lnTo>
                  <a:lnTo>
                    <a:pt x="296" y="63"/>
                  </a:lnTo>
                  <a:lnTo>
                    <a:pt x="294" y="59"/>
                  </a:lnTo>
                  <a:lnTo>
                    <a:pt x="291" y="57"/>
                  </a:lnTo>
                  <a:lnTo>
                    <a:pt x="288" y="54"/>
                  </a:lnTo>
                  <a:lnTo>
                    <a:pt x="287" y="51"/>
                  </a:lnTo>
                  <a:lnTo>
                    <a:pt x="284" y="47"/>
                  </a:lnTo>
                  <a:lnTo>
                    <a:pt x="282" y="44"/>
                  </a:lnTo>
                  <a:lnTo>
                    <a:pt x="280" y="42"/>
                  </a:lnTo>
                  <a:lnTo>
                    <a:pt x="278" y="39"/>
                  </a:lnTo>
                  <a:lnTo>
                    <a:pt x="276" y="37"/>
                  </a:lnTo>
                  <a:lnTo>
                    <a:pt x="272" y="35"/>
                  </a:lnTo>
                  <a:lnTo>
                    <a:pt x="270" y="31"/>
                  </a:lnTo>
                  <a:lnTo>
                    <a:pt x="268" y="28"/>
                  </a:lnTo>
                  <a:lnTo>
                    <a:pt x="266" y="26"/>
                  </a:lnTo>
                  <a:lnTo>
                    <a:pt x="264" y="24"/>
                  </a:lnTo>
                  <a:lnTo>
                    <a:pt x="261" y="21"/>
                  </a:lnTo>
                  <a:lnTo>
                    <a:pt x="260" y="20"/>
                  </a:lnTo>
                  <a:lnTo>
                    <a:pt x="256" y="18"/>
                  </a:lnTo>
                  <a:lnTo>
                    <a:pt x="255" y="16"/>
                  </a:lnTo>
                  <a:lnTo>
                    <a:pt x="252" y="13"/>
                  </a:lnTo>
                  <a:lnTo>
                    <a:pt x="251" y="11"/>
                  </a:lnTo>
                  <a:lnTo>
                    <a:pt x="248" y="10"/>
                  </a:lnTo>
                  <a:lnTo>
                    <a:pt x="247" y="8"/>
                  </a:lnTo>
                  <a:lnTo>
                    <a:pt x="245" y="7"/>
                  </a:lnTo>
                  <a:lnTo>
                    <a:pt x="243" y="6"/>
                  </a:lnTo>
                  <a:lnTo>
                    <a:pt x="240" y="5"/>
                  </a:lnTo>
                  <a:lnTo>
                    <a:pt x="239" y="4"/>
                  </a:lnTo>
                  <a:lnTo>
                    <a:pt x="237" y="3"/>
                  </a:lnTo>
                  <a:lnTo>
                    <a:pt x="234" y="2"/>
                  </a:lnTo>
                  <a:lnTo>
                    <a:pt x="232" y="1"/>
                  </a:lnTo>
                  <a:lnTo>
                    <a:pt x="230" y="1"/>
                  </a:lnTo>
                  <a:lnTo>
                    <a:pt x="227" y="0"/>
                  </a:lnTo>
                  <a:lnTo>
                    <a:pt x="224" y="0"/>
                  </a:lnTo>
                  <a:lnTo>
                    <a:pt x="220" y="0"/>
                  </a:lnTo>
                  <a:lnTo>
                    <a:pt x="217" y="0"/>
                  </a:lnTo>
                  <a:lnTo>
                    <a:pt x="214" y="0"/>
                  </a:lnTo>
                  <a:lnTo>
                    <a:pt x="211" y="0"/>
                  </a:lnTo>
                  <a:lnTo>
                    <a:pt x="206" y="0"/>
                  </a:lnTo>
                  <a:lnTo>
                    <a:pt x="202" y="1"/>
                  </a:lnTo>
                  <a:lnTo>
                    <a:pt x="198" y="1"/>
                  </a:lnTo>
                  <a:lnTo>
                    <a:pt x="195" y="2"/>
                  </a:lnTo>
                  <a:lnTo>
                    <a:pt x="190" y="3"/>
                  </a:lnTo>
                  <a:lnTo>
                    <a:pt x="186" y="4"/>
                  </a:lnTo>
                  <a:lnTo>
                    <a:pt x="181" y="4"/>
                  </a:lnTo>
                  <a:lnTo>
                    <a:pt x="177" y="5"/>
                  </a:lnTo>
                  <a:lnTo>
                    <a:pt x="172" y="7"/>
                  </a:lnTo>
                  <a:lnTo>
                    <a:pt x="167" y="8"/>
                  </a:lnTo>
                  <a:lnTo>
                    <a:pt x="162" y="9"/>
                  </a:lnTo>
                  <a:lnTo>
                    <a:pt x="157" y="10"/>
                  </a:lnTo>
                  <a:lnTo>
                    <a:pt x="152" y="12"/>
                  </a:lnTo>
                  <a:lnTo>
                    <a:pt x="147" y="14"/>
                  </a:lnTo>
                  <a:lnTo>
                    <a:pt x="141" y="16"/>
                  </a:lnTo>
                  <a:lnTo>
                    <a:pt x="137" y="18"/>
                  </a:lnTo>
                  <a:lnTo>
                    <a:pt x="132" y="20"/>
                  </a:lnTo>
                  <a:lnTo>
                    <a:pt x="127" y="21"/>
                  </a:lnTo>
                  <a:lnTo>
                    <a:pt x="121" y="23"/>
                  </a:lnTo>
                  <a:lnTo>
                    <a:pt x="116" y="26"/>
                  </a:lnTo>
                  <a:lnTo>
                    <a:pt x="112" y="27"/>
                  </a:lnTo>
                  <a:lnTo>
                    <a:pt x="106" y="30"/>
                  </a:lnTo>
                  <a:lnTo>
                    <a:pt x="101" y="33"/>
                  </a:lnTo>
                  <a:lnTo>
                    <a:pt x="96" y="35"/>
                  </a:lnTo>
                  <a:lnTo>
                    <a:pt x="91" y="37"/>
                  </a:lnTo>
                  <a:lnTo>
                    <a:pt x="86" y="40"/>
                  </a:lnTo>
                  <a:lnTo>
                    <a:pt x="81" y="42"/>
                  </a:lnTo>
                  <a:lnTo>
                    <a:pt x="77" y="44"/>
                  </a:lnTo>
                  <a:lnTo>
                    <a:pt x="71" y="47"/>
                  </a:lnTo>
                  <a:lnTo>
                    <a:pt x="67" y="50"/>
                  </a:lnTo>
                  <a:lnTo>
                    <a:pt x="63" y="52"/>
                  </a:lnTo>
                  <a:lnTo>
                    <a:pt x="59" y="55"/>
                  </a:lnTo>
                  <a:lnTo>
                    <a:pt x="53" y="58"/>
                  </a:lnTo>
                  <a:lnTo>
                    <a:pt x="49" y="60"/>
                  </a:lnTo>
                  <a:lnTo>
                    <a:pt x="45" y="63"/>
                  </a:lnTo>
                  <a:lnTo>
                    <a:pt x="41" y="65"/>
                  </a:lnTo>
                  <a:lnTo>
                    <a:pt x="37" y="69"/>
                  </a:lnTo>
                  <a:lnTo>
                    <a:pt x="34" y="72"/>
                  </a:lnTo>
                  <a:lnTo>
                    <a:pt x="30" y="75"/>
                  </a:lnTo>
                  <a:lnTo>
                    <a:pt x="27" y="77"/>
                  </a:lnTo>
                  <a:lnTo>
                    <a:pt x="23" y="80"/>
                  </a:lnTo>
                  <a:lnTo>
                    <a:pt x="20" y="84"/>
                  </a:lnTo>
                  <a:lnTo>
                    <a:pt x="17" y="87"/>
                  </a:lnTo>
                  <a:lnTo>
                    <a:pt x="15" y="89"/>
                  </a:lnTo>
                  <a:lnTo>
                    <a:pt x="12" y="92"/>
                  </a:lnTo>
                  <a:lnTo>
                    <a:pt x="10" y="95"/>
                  </a:lnTo>
                  <a:lnTo>
                    <a:pt x="9" y="98"/>
                  </a:lnTo>
                  <a:lnTo>
                    <a:pt x="6" y="101"/>
                  </a:lnTo>
                  <a:lnTo>
                    <a:pt x="4" y="104"/>
                  </a:lnTo>
                  <a:lnTo>
                    <a:pt x="3" y="107"/>
                  </a:lnTo>
                  <a:lnTo>
                    <a:pt x="2" y="109"/>
                  </a:lnTo>
                  <a:lnTo>
                    <a:pt x="1" y="112"/>
                  </a:lnTo>
                  <a:lnTo>
                    <a:pt x="1" y="115"/>
                  </a:lnTo>
                  <a:lnTo>
                    <a:pt x="1" y="119"/>
                  </a:lnTo>
                  <a:lnTo>
                    <a:pt x="0" y="121"/>
                  </a:lnTo>
                  <a:lnTo>
                    <a:pt x="0" y="123"/>
                  </a:lnTo>
                  <a:lnTo>
                    <a:pt x="0" y="126"/>
                  </a:lnTo>
                  <a:lnTo>
                    <a:pt x="0" y="129"/>
                  </a:lnTo>
                  <a:lnTo>
                    <a:pt x="0" y="132"/>
                  </a:lnTo>
                  <a:lnTo>
                    <a:pt x="0" y="135"/>
                  </a:lnTo>
                  <a:lnTo>
                    <a:pt x="0" y="138"/>
                  </a:lnTo>
                  <a:lnTo>
                    <a:pt x="0" y="141"/>
                  </a:lnTo>
                  <a:lnTo>
                    <a:pt x="0" y="144"/>
                  </a:lnTo>
                  <a:lnTo>
                    <a:pt x="0" y="146"/>
                  </a:lnTo>
                  <a:lnTo>
                    <a:pt x="1" y="149"/>
                  </a:lnTo>
                  <a:lnTo>
                    <a:pt x="1" y="153"/>
                  </a:lnTo>
                  <a:lnTo>
                    <a:pt x="1" y="156"/>
                  </a:lnTo>
                  <a:lnTo>
                    <a:pt x="1" y="159"/>
                  </a:lnTo>
                  <a:lnTo>
                    <a:pt x="1" y="162"/>
                  </a:lnTo>
                  <a:lnTo>
                    <a:pt x="2" y="165"/>
                  </a:lnTo>
                  <a:lnTo>
                    <a:pt x="2" y="168"/>
                  </a:lnTo>
                  <a:lnTo>
                    <a:pt x="2" y="172"/>
                  </a:lnTo>
                  <a:lnTo>
                    <a:pt x="3" y="174"/>
                  </a:lnTo>
                  <a:lnTo>
                    <a:pt x="4" y="177"/>
                  </a:lnTo>
                  <a:lnTo>
                    <a:pt x="4" y="180"/>
                  </a:lnTo>
                  <a:lnTo>
                    <a:pt x="4" y="183"/>
                  </a:lnTo>
                  <a:lnTo>
                    <a:pt x="5" y="187"/>
                  </a:lnTo>
                  <a:lnTo>
                    <a:pt x="5" y="191"/>
                  </a:lnTo>
                  <a:lnTo>
                    <a:pt x="6" y="193"/>
                  </a:lnTo>
                  <a:lnTo>
                    <a:pt x="7" y="196"/>
                  </a:lnTo>
                  <a:lnTo>
                    <a:pt x="7" y="201"/>
                  </a:lnTo>
                  <a:lnTo>
                    <a:pt x="9" y="204"/>
                  </a:lnTo>
                  <a:lnTo>
                    <a:pt x="9" y="207"/>
                  </a:lnTo>
                  <a:lnTo>
                    <a:pt x="10" y="210"/>
                  </a:lnTo>
                  <a:lnTo>
                    <a:pt x="11" y="213"/>
                  </a:lnTo>
                  <a:lnTo>
                    <a:pt x="12" y="216"/>
                  </a:lnTo>
                  <a:lnTo>
                    <a:pt x="12" y="220"/>
                  </a:lnTo>
                  <a:lnTo>
                    <a:pt x="13" y="223"/>
                  </a:lnTo>
                  <a:lnTo>
                    <a:pt x="14" y="226"/>
                  </a:lnTo>
                  <a:lnTo>
                    <a:pt x="14" y="230"/>
                  </a:lnTo>
                  <a:lnTo>
                    <a:pt x="16" y="232"/>
                  </a:lnTo>
                  <a:lnTo>
                    <a:pt x="16" y="236"/>
                  </a:lnTo>
                  <a:lnTo>
                    <a:pt x="17" y="240"/>
                  </a:lnTo>
                  <a:lnTo>
                    <a:pt x="18" y="243"/>
                  </a:lnTo>
                  <a:lnTo>
                    <a:pt x="19" y="246"/>
                  </a:lnTo>
                  <a:lnTo>
                    <a:pt x="20" y="249"/>
                  </a:lnTo>
                  <a:lnTo>
                    <a:pt x="20" y="253"/>
                  </a:lnTo>
                  <a:lnTo>
                    <a:pt x="21" y="256"/>
                  </a:lnTo>
                  <a:lnTo>
                    <a:pt x="23" y="259"/>
                  </a:lnTo>
                  <a:lnTo>
                    <a:pt x="24" y="262"/>
                  </a:lnTo>
                  <a:lnTo>
                    <a:pt x="26" y="266"/>
                  </a:lnTo>
                  <a:lnTo>
                    <a:pt x="27" y="270"/>
                  </a:lnTo>
                  <a:lnTo>
                    <a:pt x="28" y="272"/>
                  </a:lnTo>
                  <a:lnTo>
                    <a:pt x="29" y="276"/>
                  </a:lnTo>
                  <a:lnTo>
                    <a:pt x="30" y="279"/>
                  </a:lnTo>
                  <a:lnTo>
                    <a:pt x="31" y="282"/>
                  </a:lnTo>
                  <a:lnTo>
                    <a:pt x="32" y="286"/>
                  </a:lnTo>
                  <a:lnTo>
                    <a:pt x="33" y="289"/>
                  </a:lnTo>
                  <a:lnTo>
                    <a:pt x="34" y="293"/>
                  </a:lnTo>
                  <a:lnTo>
                    <a:pt x="36" y="295"/>
                  </a:lnTo>
                  <a:lnTo>
                    <a:pt x="36" y="298"/>
                  </a:lnTo>
                  <a:lnTo>
                    <a:pt x="38" y="303"/>
                  </a:lnTo>
                  <a:lnTo>
                    <a:pt x="39" y="306"/>
                  </a:lnTo>
                  <a:lnTo>
                    <a:pt x="40" y="309"/>
                  </a:lnTo>
                  <a:lnTo>
                    <a:pt x="41" y="311"/>
                  </a:lnTo>
                  <a:lnTo>
                    <a:pt x="44" y="315"/>
                  </a:lnTo>
                  <a:lnTo>
                    <a:pt x="45" y="319"/>
                  </a:lnTo>
                  <a:lnTo>
                    <a:pt x="47" y="322"/>
                  </a:lnTo>
                  <a:lnTo>
                    <a:pt x="48" y="325"/>
                  </a:lnTo>
                  <a:lnTo>
                    <a:pt x="49" y="328"/>
                  </a:lnTo>
                  <a:lnTo>
                    <a:pt x="51" y="331"/>
                  </a:lnTo>
                  <a:lnTo>
                    <a:pt x="52" y="334"/>
                  </a:lnTo>
                  <a:lnTo>
                    <a:pt x="54" y="339"/>
                  </a:lnTo>
                  <a:lnTo>
                    <a:pt x="56" y="342"/>
                  </a:lnTo>
                  <a:lnTo>
                    <a:pt x="59" y="346"/>
                  </a:lnTo>
                  <a:lnTo>
                    <a:pt x="61" y="350"/>
                  </a:lnTo>
                  <a:lnTo>
                    <a:pt x="63" y="355"/>
                  </a:lnTo>
                  <a:lnTo>
                    <a:pt x="65" y="359"/>
                  </a:lnTo>
                  <a:lnTo>
                    <a:pt x="67" y="363"/>
                  </a:lnTo>
                  <a:lnTo>
                    <a:pt x="70" y="368"/>
                  </a:lnTo>
                  <a:lnTo>
                    <a:pt x="72" y="373"/>
                  </a:lnTo>
                  <a:lnTo>
                    <a:pt x="76" y="377"/>
                  </a:lnTo>
                  <a:lnTo>
                    <a:pt x="79" y="381"/>
                  </a:lnTo>
                  <a:lnTo>
                    <a:pt x="81" y="387"/>
                  </a:lnTo>
                  <a:lnTo>
                    <a:pt x="84" y="392"/>
                  </a:lnTo>
                  <a:lnTo>
                    <a:pt x="87" y="396"/>
                  </a:lnTo>
                  <a:lnTo>
                    <a:pt x="90" y="401"/>
                  </a:lnTo>
                  <a:lnTo>
                    <a:pt x="93" y="407"/>
                  </a:lnTo>
                  <a:lnTo>
                    <a:pt x="96" y="412"/>
                  </a:lnTo>
                  <a:lnTo>
                    <a:pt x="99" y="416"/>
                  </a:lnTo>
                  <a:lnTo>
                    <a:pt x="103" y="423"/>
                  </a:lnTo>
                  <a:lnTo>
                    <a:pt x="106" y="428"/>
                  </a:lnTo>
                  <a:lnTo>
                    <a:pt x="110" y="432"/>
                  </a:lnTo>
                  <a:lnTo>
                    <a:pt x="113" y="439"/>
                  </a:lnTo>
                  <a:lnTo>
                    <a:pt x="116" y="443"/>
                  </a:lnTo>
                  <a:lnTo>
                    <a:pt x="120" y="448"/>
                  </a:lnTo>
                  <a:lnTo>
                    <a:pt x="123" y="455"/>
                  </a:lnTo>
                  <a:lnTo>
                    <a:pt x="128" y="460"/>
                  </a:lnTo>
                  <a:lnTo>
                    <a:pt x="131" y="464"/>
                  </a:lnTo>
                  <a:lnTo>
                    <a:pt x="135" y="471"/>
                  </a:lnTo>
                  <a:lnTo>
                    <a:pt x="138" y="476"/>
                  </a:lnTo>
                  <a:lnTo>
                    <a:pt x="141" y="480"/>
                  </a:lnTo>
                  <a:lnTo>
                    <a:pt x="146" y="486"/>
                  </a:lnTo>
                  <a:lnTo>
                    <a:pt x="149" y="492"/>
                  </a:lnTo>
                  <a:lnTo>
                    <a:pt x="153" y="497"/>
                  </a:lnTo>
                  <a:lnTo>
                    <a:pt x="156" y="502"/>
                  </a:lnTo>
                  <a:lnTo>
                    <a:pt x="161" y="507"/>
                  </a:lnTo>
                  <a:lnTo>
                    <a:pt x="164" y="513"/>
                  </a:lnTo>
                  <a:lnTo>
                    <a:pt x="167" y="517"/>
                  </a:lnTo>
                  <a:lnTo>
                    <a:pt x="171" y="523"/>
                  </a:lnTo>
                  <a:lnTo>
                    <a:pt x="174" y="528"/>
                  </a:lnTo>
                  <a:lnTo>
                    <a:pt x="179" y="533"/>
                  </a:lnTo>
                  <a:lnTo>
                    <a:pt x="182" y="537"/>
                  </a:lnTo>
                  <a:lnTo>
                    <a:pt x="186" y="543"/>
                  </a:lnTo>
                  <a:lnTo>
                    <a:pt x="189" y="547"/>
                  </a:lnTo>
                  <a:lnTo>
                    <a:pt x="194" y="552"/>
                  </a:lnTo>
                  <a:lnTo>
                    <a:pt x="197" y="557"/>
                  </a:lnTo>
                  <a:lnTo>
                    <a:pt x="200" y="561"/>
                  </a:lnTo>
                  <a:lnTo>
                    <a:pt x="204" y="566"/>
                  </a:lnTo>
                  <a:lnTo>
                    <a:pt x="207" y="570"/>
                  </a:lnTo>
                  <a:lnTo>
                    <a:pt x="211" y="575"/>
                  </a:lnTo>
                  <a:lnTo>
                    <a:pt x="214" y="578"/>
                  </a:lnTo>
                  <a:lnTo>
                    <a:pt x="217" y="582"/>
                  </a:lnTo>
                  <a:lnTo>
                    <a:pt x="221" y="587"/>
                  </a:lnTo>
                  <a:lnTo>
                    <a:pt x="224" y="590"/>
                  </a:lnTo>
                  <a:lnTo>
                    <a:pt x="227" y="594"/>
                  </a:lnTo>
                  <a:lnTo>
                    <a:pt x="230" y="598"/>
                  </a:lnTo>
                  <a:lnTo>
                    <a:pt x="233" y="601"/>
                  </a:lnTo>
                  <a:lnTo>
                    <a:pt x="236" y="604"/>
                  </a:lnTo>
                  <a:lnTo>
                    <a:pt x="239" y="608"/>
                  </a:lnTo>
                  <a:lnTo>
                    <a:pt x="241" y="611"/>
                  </a:lnTo>
                  <a:lnTo>
                    <a:pt x="245" y="614"/>
                  </a:lnTo>
                  <a:lnTo>
                    <a:pt x="248" y="617"/>
                  </a:lnTo>
                  <a:lnTo>
                    <a:pt x="250" y="619"/>
                  </a:lnTo>
                  <a:lnTo>
                    <a:pt x="253" y="623"/>
                  </a:lnTo>
                  <a:lnTo>
                    <a:pt x="256" y="625"/>
                  </a:lnTo>
                  <a:lnTo>
                    <a:pt x="260" y="628"/>
                  </a:lnTo>
                  <a:lnTo>
                    <a:pt x="263" y="631"/>
                  </a:lnTo>
                  <a:lnTo>
                    <a:pt x="265" y="634"/>
                  </a:lnTo>
                  <a:lnTo>
                    <a:pt x="269" y="637"/>
                  </a:lnTo>
                  <a:lnTo>
                    <a:pt x="272" y="641"/>
                  </a:lnTo>
                  <a:lnTo>
                    <a:pt x="276" y="644"/>
                  </a:lnTo>
                  <a:lnTo>
                    <a:pt x="280" y="647"/>
                  </a:lnTo>
                  <a:lnTo>
                    <a:pt x="283" y="650"/>
                  </a:lnTo>
                  <a:lnTo>
                    <a:pt x="286" y="652"/>
                  </a:lnTo>
                  <a:lnTo>
                    <a:pt x="290" y="657"/>
                  </a:lnTo>
                  <a:lnTo>
                    <a:pt x="294" y="659"/>
                  </a:lnTo>
                  <a:lnTo>
                    <a:pt x="298" y="663"/>
                  </a:lnTo>
                  <a:lnTo>
                    <a:pt x="302" y="666"/>
                  </a:lnTo>
                  <a:lnTo>
                    <a:pt x="305" y="668"/>
                  </a:lnTo>
                  <a:lnTo>
                    <a:pt x="308" y="671"/>
                  </a:lnTo>
                  <a:lnTo>
                    <a:pt x="314" y="675"/>
                  </a:lnTo>
                  <a:lnTo>
                    <a:pt x="317" y="678"/>
                  </a:lnTo>
                  <a:lnTo>
                    <a:pt x="321" y="681"/>
                  </a:lnTo>
                  <a:lnTo>
                    <a:pt x="326" y="684"/>
                  </a:lnTo>
                  <a:lnTo>
                    <a:pt x="330" y="687"/>
                  </a:lnTo>
                  <a:lnTo>
                    <a:pt x="334" y="691"/>
                  </a:lnTo>
                  <a:lnTo>
                    <a:pt x="338" y="694"/>
                  </a:lnTo>
                  <a:lnTo>
                    <a:pt x="343" y="696"/>
                  </a:lnTo>
                  <a:lnTo>
                    <a:pt x="347" y="699"/>
                  </a:lnTo>
                  <a:lnTo>
                    <a:pt x="351" y="702"/>
                  </a:lnTo>
                  <a:lnTo>
                    <a:pt x="355" y="705"/>
                  </a:lnTo>
                  <a:lnTo>
                    <a:pt x="360" y="708"/>
                  </a:lnTo>
                  <a:lnTo>
                    <a:pt x="365" y="711"/>
                  </a:lnTo>
                  <a:lnTo>
                    <a:pt x="369" y="714"/>
                  </a:lnTo>
                  <a:lnTo>
                    <a:pt x="373" y="716"/>
                  </a:lnTo>
                  <a:lnTo>
                    <a:pt x="378" y="718"/>
                  </a:lnTo>
                  <a:lnTo>
                    <a:pt x="382" y="721"/>
                  </a:lnTo>
                  <a:lnTo>
                    <a:pt x="386" y="725"/>
                  </a:lnTo>
                  <a:lnTo>
                    <a:pt x="390" y="726"/>
                  </a:lnTo>
                  <a:lnTo>
                    <a:pt x="395" y="729"/>
                  </a:lnTo>
                  <a:lnTo>
                    <a:pt x="399" y="731"/>
                  </a:lnTo>
                  <a:lnTo>
                    <a:pt x="403" y="733"/>
                  </a:lnTo>
                  <a:lnTo>
                    <a:pt x="408" y="735"/>
                  </a:lnTo>
                  <a:lnTo>
                    <a:pt x="413" y="737"/>
                  </a:lnTo>
                  <a:lnTo>
                    <a:pt x="417" y="739"/>
                  </a:lnTo>
                  <a:lnTo>
                    <a:pt x="421" y="742"/>
                  </a:lnTo>
                  <a:lnTo>
                    <a:pt x="425" y="743"/>
                  </a:lnTo>
                  <a:lnTo>
                    <a:pt x="430" y="745"/>
                  </a:lnTo>
                  <a:lnTo>
                    <a:pt x="434" y="747"/>
                  </a:lnTo>
                  <a:lnTo>
                    <a:pt x="438" y="748"/>
                  </a:lnTo>
                  <a:lnTo>
                    <a:pt x="443" y="749"/>
                  </a:lnTo>
                  <a:lnTo>
                    <a:pt x="446" y="750"/>
                  </a:lnTo>
                  <a:lnTo>
                    <a:pt x="451" y="752"/>
                  </a:lnTo>
                  <a:lnTo>
                    <a:pt x="455" y="753"/>
                  </a:lnTo>
                  <a:lnTo>
                    <a:pt x="460" y="754"/>
                  </a:lnTo>
                  <a:lnTo>
                    <a:pt x="463" y="755"/>
                  </a:lnTo>
                  <a:lnTo>
                    <a:pt x="467" y="756"/>
                  </a:lnTo>
                  <a:lnTo>
                    <a:pt x="471" y="758"/>
                  </a:lnTo>
                  <a:lnTo>
                    <a:pt x="475" y="758"/>
                  </a:lnTo>
                  <a:lnTo>
                    <a:pt x="479" y="758"/>
                  </a:lnTo>
                  <a:lnTo>
                    <a:pt x="483" y="759"/>
                  </a:lnTo>
                  <a:lnTo>
                    <a:pt x="486" y="759"/>
                  </a:lnTo>
                  <a:lnTo>
                    <a:pt x="489" y="759"/>
                  </a:lnTo>
                  <a:lnTo>
                    <a:pt x="494" y="759"/>
                  </a:lnTo>
                  <a:lnTo>
                    <a:pt x="498" y="759"/>
                  </a:lnTo>
                  <a:lnTo>
                    <a:pt x="501" y="759"/>
                  </a:lnTo>
                  <a:lnTo>
                    <a:pt x="504" y="758"/>
                  </a:lnTo>
                  <a:lnTo>
                    <a:pt x="508" y="756"/>
                  </a:lnTo>
                  <a:lnTo>
                    <a:pt x="512" y="755"/>
                  </a:lnTo>
                  <a:lnTo>
                    <a:pt x="516" y="754"/>
                  </a:lnTo>
                  <a:lnTo>
                    <a:pt x="519" y="753"/>
                  </a:lnTo>
                  <a:lnTo>
                    <a:pt x="523" y="751"/>
                  </a:lnTo>
                  <a:lnTo>
                    <a:pt x="528" y="749"/>
                  </a:lnTo>
                  <a:lnTo>
                    <a:pt x="531" y="747"/>
                  </a:lnTo>
                  <a:lnTo>
                    <a:pt x="535" y="745"/>
                  </a:lnTo>
                  <a:lnTo>
                    <a:pt x="539" y="743"/>
                  </a:lnTo>
                  <a:lnTo>
                    <a:pt x="544" y="741"/>
                  </a:lnTo>
                  <a:lnTo>
                    <a:pt x="548" y="737"/>
                  </a:lnTo>
                  <a:lnTo>
                    <a:pt x="552" y="734"/>
                  </a:lnTo>
                  <a:lnTo>
                    <a:pt x="555" y="731"/>
                  </a:lnTo>
                  <a:lnTo>
                    <a:pt x="561" y="729"/>
                  </a:lnTo>
                  <a:lnTo>
                    <a:pt x="564" y="726"/>
                  </a:lnTo>
                  <a:lnTo>
                    <a:pt x="569" y="722"/>
                  </a:lnTo>
                  <a:lnTo>
                    <a:pt x="573" y="718"/>
                  </a:lnTo>
                  <a:lnTo>
                    <a:pt x="577" y="715"/>
                  </a:lnTo>
                  <a:lnTo>
                    <a:pt x="581" y="711"/>
                  </a:lnTo>
                  <a:lnTo>
                    <a:pt x="585" y="708"/>
                  </a:lnTo>
                  <a:lnTo>
                    <a:pt x="589" y="703"/>
                  </a:lnTo>
                  <a:lnTo>
                    <a:pt x="594" y="700"/>
                  </a:lnTo>
                  <a:lnTo>
                    <a:pt x="598" y="696"/>
                  </a:lnTo>
                  <a:lnTo>
                    <a:pt x="601" y="692"/>
                  </a:lnTo>
                  <a:lnTo>
                    <a:pt x="605" y="687"/>
                  </a:lnTo>
                  <a:lnTo>
                    <a:pt x="610" y="683"/>
                  </a:lnTo>
                  <a:lnTo>
                    <a:pt x="613" y="679"/>
                  </a:lnTo>
                  <a:lnTo>
                    <a:pt x="617" y="675"/>
                  </a:lnTo>
                  <a:lnTo>
                    <a:pt x="621" y="670"/>
                  </a:lnTo>
                  <a:lnTo>
                    <a:pt x="625" y="666"/>
                  </a:lnTo>
                  <a:lnTo>
                    <a:pt x="629" y="662"/>
                  </a:lnTo>
                  <a:lnTo>
                    <a:pt x="632" y="657"/>
                  </a:lnTo>
                  <a:lnTo>
                    <a:pt x="636" y="652"/>
                  </a:lnTo>
                  <a:lnTo>
                    <a:pt x="639" y="648"/>
                  </a:lnTo>
                  <a:lnTo>
                    <a:pt x="642" y="644"/>
                  </a:lnTo>
                  <a:lnTo>
                    <a:pt x="646" y="640"/>
                  </a:lnTo>
                  <a:lnTo>
                    <a:pt x="649" y="635"/>
                  </a:lnTo>
                  <a:lnTo>
                    <a:pt x="652" y="630"/>
                  </a:lnTo>
                  <a:lnTo>
                    <a:pt x="655" y="626"/>
                  </a:lnTo>
                  <a:lnTo>
                    <a:pt x="658" y="621"/>
                  </a:lnTo>
                  <a:lnTo>
                    <a:pt x="662" y="616"/>
                  </a:lnTo>
                  <a:lnTo>
                    <a:pt x="664" y="612"/>
                  </a:lnTo>
                  <a:lnTo>
                    <a:pt x="666" y="608"/>
                  </a:lnTo>
                  <a:lnTo>
                    <a:pt x="669" y="603"/>
                  </a:lnTo>
                  <a:lnTo>
                    <a:pt x="672" y="599"/>
                  </a:lnTo>
                  <a:lnTo>
                    <a:pt x="674" y="595"/>
                  </a:lnTo>
                  <a:lnTo>
                    <a:pt x="677" y="591"/>
                  </a:lnTo>
                  <a:lnTo>
                    <a:pt x="679" y="586"/>
                  </a:lnTo>
                  <a:lnTo>
                    <a:pt x="681" y="582"/>
                  </a:lnTo>
                  <a:lnTo>
                    <a:pt x="683" y="578"/>
                  </a:lnTo>
                  <a:lnTo>
                    <a:pt x="684" y="575"/>
                  </a:lnTo>
                  <a:lnTo>
                    <a:pt x="685" y="572"/>
                  </a:lnTo>
                  <a:lnTo>
                    <a:pt x="687" y="567"/>
                  </a:lnTo>
                  <a:lnTo>
                    <a:pt x="688" y="564"/>
                  </a:lnTo>
                  <a:lnTo>
                    <a:pt x="689" y="561"/>
                  </a:lnTo>
                  <a:lnTo>
                    <a:pt x="689" y="557"/>
                  </a:lnTo>
                  <a:lnTo>
                    <a:pt x="690" y="553"/>
                  </a:lnTo>
                  <a:lnTo>
                    <a:pt x="691" y="550"/>
                  </a:lnTo>
                  <a:lnTo>
                    <a:pt x="691" y="548"/>
                  </a:lnTo>
                  <a:lnTo>
                    <a:pt x="691" y="545"/>
                  </a:lnTo>
                  <a:lnTo>
                    <a:pt x="691" y="542"/>
                  </a:lnTo>
                  <a:lnTo>
                    <a:pt x="691" y="541"/>
                  </a:lnTo>
                  <a:lnTo>
                    <a:pt x="691" y="537"/>
                  </a:lnTo>
                  <a:lnTo>
                    <a:pt x="690" y="534"/>
                  </a:lnTo>
                  <a:lnTo>
                    <a:pt x="689" y="532"/>
                  </a:lnTo>
                  <a:lnTo>
                    <a:pt x="688" y="529"/>
                  </a:lnTo>
                  <a:lnTo>
                    <a:pt x="687" y="526"/>
                  </a:lnTo>
                  <a:lnTo>
                    <a:pt x="686" y="524"/>
                  </a:lnTo>
                  <a:lnTo>
                    <a:pt x="685" y="520"/>
                  </a:lnTo>
                  <a:lnTo>
                    <a:pt x="684" y="518"/>
                  </a:lnTo>
                  <a:lnTo>
                    <a:pt x="681" y="514"/>
                  </a:lnTo>
                  <a:lnTo>
                    <a:pt x="680" y="511"/>
                  </a:lnTo>
                  <a:lnTo>
                    <a:pt x="678" y="509"/>
                  </a:lnTo>
                  <a:lnTo>
                    <a:pt x="675" y="506"/>
                  </a:lnTo>
                  <a:lnTo>
                    <a:pt x="673" y="502"/>
                  </a:lnTo>
                  <a:lnTo>
                    <a:pt x="671" y="499"/>
                  </a:lnTo>
                  <a:lnTo>
                    <a:pt x="669" y="496"/>
                  </a:lnTo>
                  <a:lnTo>
                    <a:pt x="666" y="493"/>
                  </a:lnTo>
                  <a:lnTo>
                    <a:pt x="664" y="490"/>
                  </a:lnTo>
                  <a:lnTo>
                    <a:pt x="661" y="486"/>
                  </a:lnTo>
                  <a:lnTo>
                    <a:pt x="657" y="483"/>
                  </a:lnTo>
                  <a:lnTo>
                    <a:pt x="654" y="480"/>
                  </a:lnTo>
                  <a:lnTo>
                    <a:pt x="652" y="476"/>
                  </a:lnTo>
                  <a:lnTo>
                    <a:pt x="649" y="474"/>
                  </a:lnTo>
                  <a:lnTo>
                    <a:pt x="646" y="471"/>
                  </a:lnTo>
                  <a:lnTo>
                    <a:pt x="642" y="467"/>
                  </a:lnTo>
                  <a:lnTo>
                    <a:pt x="638" y="464"/>
                  </a:lnTo>
                  <a:lnTo>
                    <a:pt x="636" y="461"/>
                  </a:lnTo>
                  <a:lnTo>
                    <a:pt x="632" y="458"/>
                  </a:lnTo>
                  <a:lnTo>
                    <a:pt x="629" y="455"/>
                  </a:lnTo>
                  <a:lnTo>
                    <a:pt x="625" y="451"/>
                  </a:lnTo>
                  <a:lnTo>
                    <a:pt x="622" y="448"/>
                  </a:lnTo>
                  <a:lnTo>
                    <a:pt x="618" y="446"/>
                  </a:lnTo>
                  <a:lnTo>
                    <a:pt x="615" y="443"/>
                  </a:lnTo>
                  <a:lnTo>
                    <a:pt x="611" y="440"/>
                  </a:lnTo>
                  <a:lnTo>
                    <a:pt x="608" y="437"/>
                  </a:lnTo>
                  <a:lnTo>
                    <a:pt x="604" y="434"/>
                  </a:lnTo>
                  <a:lnTo>
                    <a:pt x="601" y="431"/>
                  </a:lnTo>
                  <a:lnTo>
                    <a:pt x="597" y="428"/>
                  </a:lnTo>
                  <a:lnTo>
                    <a:pt x="594" y="425"/>
                  </a:lnTo>
                  <a:lnTo>
                    <a:pt x="589" y="423"/>
                  </a:lnTo>
                  <a:lnTo>
                    <a:pt x="586" y="421"/>
                  </a:lnTo>
                  <a:lnTo>
                    <a:pt x="583" y="418"/>
                  </a:lnTo>
                  <a:lnTo>
                    <a:pt x="579" y="416"/>
                  </a:lnTo>
                  <a:lnTo>
                    <a:pt x="575" y="413"/>
                  </a:lnTo>
                  <a:lnTo>
                    <a:pt x="572" y="412"/>
                  </a:lnTo>
                  <a:lnTo>
                    <a:pt x="569" y="409"/>
                  </a:lnTo>
                  <a:lnTo>
                    <a:pt x="566" y="408"/>
                  </a:lnTo>
                  <a:lnTo>
                    <a:pt x="563" y="406"/>
                  </a:lnTo>
                  <a:lnTo>
                    <a:pt x="560" y="405"/>
                  </a:lnTo>
                  <a:lnTo>
                    <a:pt x="555" y="402"/>
                  </a:lnTo>
                  <a:lnTo>
                    <a:pt x="552" y="400"/>
                  </a:lnTo>
                  <a:lnTo>
                    <a:pt x="550" y="399"/>
                  </a:lnTo>
                  <a:lnTo>
                    <a:pt x="547" y="398"/>
                  </a:lnTo>
                  <a:lnTo>
                    <a:pt x="544" y="397"/>
                  </a:lnTo>
                  <a:lnTo>
                    <a:pt x="540" y="396"/>
                  </a:lnTo>
                  <a:lnTo>
                    <a:pt x="538" y="395"/>
                  </a:lnTo>
                  <a:lnTo>
                    <a:pt x="536" y="395"/>
                  </a:lnTo>
                  <a:lnTo>
                    <a:pt x="533" y="394"/>
                  </a:lnTo>
                  <a:lnTo>
                    <a:pt x="531" y="393"/>
                  </a:lnTo>
                  <a:lnTo>
                    <a:pt x="529" y="393"/>
                  </a:lnTo>
                  <a:lnTo>
                    <a:pt x="527" y="393"/>
                  </a:lnTo>
                  <a:lnTo>
                    <a:pt x="524" y="393"/>
                  </a:lnTo>
                  <a:lnTo>
                    <a:pt x="523" y="393"/>
                  </a:lnTo>
                  <a:lnTo>
                    <a:pt x="521" y="393"/>
                  </a:lnTo>
                  <a:lnTo>
                    <a:pt x="520" y="394"/>
                  </a:lnTo>
                  <a:lnTo>
                    <a:pt x="517" y="395"/>
                  </a:lnTo>
                  <a:lnTo>
                    <a:pt x="514" y="396"/>
                  </a:lnTo>
                  <a:lnTo>
                    <a:pt x="511" y="397"/>
                  </a:lnTo>
                  <a:lnTo>
                    <a:pt x="508" y="399"/>
                  </a:lnTo>
                  <a:lnTo>
                    <a:pt x="505" y="401"/>
                  </a:lnTo>
                  <a:lnTo>
                    <a:pt x="502" y="404"/>
                  </a:lnTo>
                  <a:lnTo>
                    <a:pt x="500" y="406"/>
                  </a:lnTo>
                  <a:lnTo>
                    <a:pt x="497" y="408"/>
                  </a:lnTo>
                  <a:lnTo>
                    <a:pt x="495" y="410"/>
                  </a:lnTo>
                  <a:lnTo>
                    <a:pt x="491" y="412"/>
                  </a:lnTo>
                  <a:lnTo>
                    <a:pt x="489" y="414"/>
                  </a:lnTo>
                  <a:lnTo>
                    <a:pt x="487" y="417"/>
                  </a:lnTo>
                  <a:lnTo>
                    <a:pt x="485" y="419"/>
                  </a:lnTo>
                  <a:lnTo>
                    <a:pt x="483" y="422"/>
                  </a:lnTo>
                  <a:lnTo>
                    <a:pt x="480" y="424"/>
                  </a:lnTo>
                  <a:lnTo>
                    <a:pt x="479" y="427"/>
                  </a:lnTo>
                  <a:lnTo>
                    <a:pt x="475" y="429"/>
                  </a:lnTo>
                  <a:lnTo>
                    <a:pt x="473" y="431"/>
                  </a:lnTo>
                  <a:lnTo>
                    <a:pt x="471" y="432"/>
                  </a:lnTo>
                  <a:lnTo>
                    <a:pt x="469" y="434"/>
                  </a:lnTo>
                  <a:lnTo>
                    <a:pt x="467" y="437"/>
                  </a:lnTo>
                  <a:lnTo>
                    <a:pt x="465" y="439"/>
                  </a:lnTo>
                  <a:lnTo>
                    <a:pt x="462" y="440"/>
                  </a:lnTo>
                  <a:lnTo>
                    <a:pt x="461" y="441"/>
                  </a:lnTo>
                  <a:lnTo>
                    <a:pt x="457" y="442"/>
                  </a:lnTo>
                  <a:lnTo>
                    <a:pt x="455" y="443"/>
                  </a:lnTo>
                  <a:lnTo>
                    <a:pt x="453" y="443"/>
                  </a:lnTo>
                  <a:lnTo>
                    <a:pt x="451" y="443"/>
                  </a:lnTo>
                  <a:lnTo>
                    <a:pt x="449" y="443"/>
                  </a:lnTo>
                  <a:lnTo>
                    <a:pt x="446" y="443"/>
                  </a:lnTo>
                  <a:lnTo>
                    <a:pt x="445" y="442"/>
                  </a:lnTo>
                  <a:lnTo>
                    <a:pt x="441" y="442"/>
                  </a:lnTo>
                  <a:lnTo>
                    <a:pt x="440" y="441"/>
                  </a:lnTo>
                  <a:lnTo>
                    <a:pt x="438" y="440"/>
                  </a:lnTo>
                  <a:lnTo>
                    <a:pt x="437" y="439"/>
                  </a:lnTo>
                  <a:lnTo>
                    <a:pt x="436" y="438"/>
                  </a:lnTo>
                  <a:lnTo>
                    <a:pt x="434" y="435"/>
                  </a:lnTo>
                  <a:lnTo>
                    <a:pt x="432" y="434"/>
                  </a:lnTo>
                  <a:lnTo>
                    <a:pt x="430" y="432"/>
                  </a:lnTo>
                  <a:lnTo>
                    <a:pt x="429" y="431"/>
                  </a:lnTo>
                  <a:lnTo>
                    <a:pt x="425" y="429"/>
                  </a:lnTo>
                  <a:lnTo>
                    <a:pt x="424" y="427"/>
                  </a:lnTo>
                  <a:lnTo>
                    <a:pt x="421" y="425"/>
                  </a:lnTo>
                  <a:lnTo>
                    <a:pt x="420" y="423"/>
                  </a:lnTo>
                  <a:lnTo>
                    <a:pt x="417" y="419"/>
                  </a:lnTo>
                  <a:lnTo>
                    <a:pt x="415" y="417"/>
                  </a:lnTo>
                  <a:lnTo>
                    <a:pt x="413" y="414"/>
                  </a:lnTo>
                  <a:lnTo>
                    <a:pt x="410" y="412"/>
                  </a:lnTo>
                  <a:lnTo>
                    <a:pt x="407" y="409"/>
                  </a:lnTo>
                  <a:lnTo>
                    <a:pt x="404" y="407"/>
                  </a:lnTo>
                  <a:lnTo>
                    <a:pt x="402" y="404"/>
                  </a:lnTo>
                  <a:lnTo>
                    <a:pt x="399" y="400"/>
                  </a:lnTo>
                  <a:lnTo>
                    <a:pt x="397" y="396"/>
                  </a:lnTo>
                  <a:lnTo>
                    <a:pt x="394" y="393"/>
                  </a:lnTo>
                  <a:lnTo>
                    <a:pt x="390" y="390"/>
                  </a:lnTo>
                  <a:lnTo>
                    <a:pt x="388" y="388"/>
                  </a:lnTo>
                  <a:lnTo>
                    <a:pt x="385" y="383"/>
                  </a:lnTo>
                  <a:lnTo>
                    <a:pt x="383" y="380"/>
                  </a:lnTo>
                  <a:lnTo>
                    <a:pt x="380" y="377"/>
                  </a:lnTo>
                  <a:lnTo>
                    <a:pt x="378" y="374"/>
                  </a:lnTo>
                  <a:lnTo>
                    <a:pt x="374" y="370"/>
                  </a:lnTo>
                  <a:lnTo>
                    <a:pt x="371" y="366"/>
                  </a:lnTo>
                  <a:lnTo>
                    <a:pt x="369" y="363"/>
                  </a:lnTo>
                  <a:lnTo>
                    <a:pt x="366" y="360"/>
                  </a:lnTo>
                  <a:lnTo>
                    <a:pt x="363" y="357"/>
                  </a:lnTo>
                  <a:lnTo>
                    <a:pt x="361" y="353"/>
                  </a:lnTo>
                  <a:lnTo>
                    <a:pt x="357" y="349"/>
                  </a:lnTo>
                  <a:lnTo>
                    <a:pt x="355" y="346"/>
                  </a:lnTo>
                  <a:lnTo>
                    <a:pt x="353" y="342"/>
                  </a:lnTo>
                  <a:lnTo>
                    <a:pt x="350" y="339"/>
                  </a:lnTo>
                  <a:lnTo>
                    <a:pt x="347" y="337"/>
                  </a:lnTo>
                  <a:lnTo>
                    <a:pt x="346" y="333"/>
                  </a:lnTo>
                  <a:lnTo>
                    <a:pt x="343" y="329"/>
                  </a:lnTo>
                  <a:lnTo>
                    <a:pt x="339" y="327"/>
                  </a:lnTo>
                  <a:lnTo>
                    <a:pt x="337" y="323"/>
                  </a:lnTo>
                  <a:lnTo>
                    <a:pt x="335" y="321"/>
                  </a:lnTo>
                  <a:lnTo>
                    <a:pt x="333" y="317"/>
                  </a:lnTo>
                  <a:lnTo>
                    <a:pt x="331" y="315"/>
                  </a:lnTo>
                  <a:lnTo>
                    <a:pt x="330" y="313"/>
                  </a:lnTo>
                  <a:lnTo>
                    <a:pt x="328" y="310"/>
                  </a:lnTo>
                  <a:lnTo>
                    <a:pt x="326" y="307"/>
                  </a:lnTo>
                  <a:lnTo>
                    <a:pt x="323" y="306"/>
                  </a:lnTo>
                  <a:lnTo>
                    <a:pt x="322" y="303"/>
                  </a:lnTo>
                  <a:lnTo>
                    <a:pt x="320" y="301"/>
                  </a:lnTo>
                  <a:lnTo>
                    <a:pt x="319" y="298"/>
                  </a:lnTo>
                  <a:lnTo>
                    <a:pt x="318" y="297"/>
                  </a:lnTo>
                  <a:lnTo>
                    <a:pt x="316" y="295"/>
                  </a:lnTo>
                  <a:lnTo>
                    <a:pt x="315" y="294"/>
                  </a:lnTo>
                  <a:lnTo>
                    <a:pt x="314" y="292"/>
                  </a:lnTo>
                  <a:lnTo>
                    <a:pt x="312" y="290"/>
                  </a:lnTo>
                  <a:lnTo>
                    <a:pt x="311" y="289"/>
                  </a:lnTo>
                  <a:lnTo>
                    <a:pt x="311" y="288"/>
                  </a:lnTo>
                  <a:lnTo>
                    <a:pt x="277" y="314"/>
                  </a:lnTo>
                  <a:lnTo>
                    <a:pt x="278" y="316"/>
                  </a:lnTo>
                  <a:lnTo>
                    <a:pt x="279" y="317"/>
                  </a:lnTo>
                  <a:lnTo>
                    <a:pt x="279" y="319"/>
                  </a:lnTo>
                  <a:lnTo>
                    <a:pt x="280" y="321"/>
                  </a:lnTo>
                  <a:lnTo>
                    <a:pt x="281" y="322"/>
                  </a:lnTo>
                  <a:lnTo>
                    <a:pt x="283" y="324"/>
                  </a:lnTo>
                  <a:lnTo>
                    <a:pt x="284" y="326"/>
                  </a:lnTo>
                  <a:lnTo>
                    <a:pt x="285" y="328"/>
                  </a:lnTo>
                  <a:lnTo>
                    <a:pt x="287" y="331"/>
                  </a:lnTo>
                  <a:lnTo>
                    <a:pt x="289" y="333"/>
                  </a:lnTo>
                  <a:lnTo>
                    <a:pt x="291" y="337"/>
                  </a:lnTo>
                  <a:lnTo>
                    <a:pt x="294" y="340"/>
                  </a:lnTo>
                  <a:lnTo>
                    <a:pt x="296" y="344"/>
                  </a:lnTo>
                  <a:lnTo>
                    <a:pt x="299" y="346"/>
                  </a:lnTo>
                  <a:lnTo>
                    <a:pt x="301" y="349"/>
                  </a:lnTo>
                  <a:lnTo>
                    <a:pt x="303" y="354"/>
                  </a:lnTo>
                  <a:lnTo>
                    <a:pt x="306" y="357"/>
                  </a:lnTo>
                  <a:lnTo>
                    <a:pt x="308" y="361"/>
                  </a:lnTo>
                  <a:lnTo>
                    <a:pt x="312" y="365"/>
                  </a:lnTo>
                  <a:lnTo>
                    <a:pt x="314" y="368"/>
                  </a:lnTo>
                  <a:lnTo>
                    <a:pt x="318" y="373"/>
                  </a:lnTo>
                  <a:lnTo>
                    <a:pt x="320" y="377"/>
                  </a:lnTo>
                  <a:lnTo>
                    <a:pt x="323" y="381"/>
                  </a:lnTo>
                  <a:lnTo>
                    <a:pt x="327" y="385"/>
                  </a:lnTo>
                  <a:lnTo>
                    <a:pt x="330" y="390"/>
                  </a:lnTo>
                  <a:lnTo>
                    <a:pt x="333" y="394"/>
                  </a:lnTo>
                  <a:lnTo>
                    <a:pt x="336" y="398"/>
                  </a:lnTo>
                  <a:lnTo>
                    <a:pt x="339" y="404"/>
                  </a:lnTo>
                  <a:lnTo>
                    <a:pt x="343" y="408"/>
                  </a:lnTo>
                  <a:lnTo>
                    <a:pt x="346" y="412"/>
                  </a:lnTo>
                  <a:lnTo>
                    <a:pt x="349" y="416"/>
                  </a:lnTo>
                  <a:lnTo>
                    <a:pt x="353" y="419"/>
                  </a:lnTo>
                  <a:lnTo>
                    <a:pt x="356" y="425"/>
                  </a:lnTo>
                  <a:lnTo>
                    <a:pt x="360" y="429"/>
                  </a:lnTo>
                  <a:lnTo>
                    <a:pt x="363" y="432"/>
                  </a:lnTo>
                  <a:lnTo>
                    <a:pt x="366" y="437"/>
                  </a:lnTo>
                  <a:lnTo>
                    <a:pt x="369" y="441"/>
                  </a:lnTo>
                  <a:lnTo>
                    <a:pt x="372" y="445"/>
                  </a:lnTo>
                  <a:lnTo>
                    <a:pt x="377" y="449"/>
                  </a:lnTo>
                  <a:lnTo>
                    <a:pt x="379" y="452"/>
                  </a:lnTo>
                  <a:lnTo>
                    <a:pt x="382" y="458"/>
                  </a:lnTo>
                  <a:lnTo>
                    <a:pt x="385" y="460"/>
                  </a:lnTo>
                  <a:lnTo>
                    <a:pt x="389" y="464"/>
                  </a:lnTo>
                  <a:lnTo>
                    <a:pt x="391" y="467"/>
                  </a:lnTo>
                  <a:lnTo>
                    <a:pt x="395" y="472"/>
                  </a:lnTo>
                  <a:lnTo>
                    <a:pt x="398" y="475"/>
                  </a:lnTo>
                  <a:lnTo>
                    <a:pt x="401" y="477"/>
                  </a:lnTo>
                  <a:lnTo>
                    <a:pt x="403" y="480"/>
                  </a:lnTo>
                  <a:lnTo>
                    <a:pt x="406" y="483"/>
                  </a:lnTo>
                  <a:lnTo>
                    <a:pt x="408" y="485"/>
                  </a:lnTo>
                  <a:lnTo>
                    <a:pt x="412" y="488"/>
                  </a:lnTo>
                  <a:lnTo>
                    <a:pt x="414" y="490"/>
                  </a:lnTo>
                  <a:lnTo>
                    <a:pt x="417" y="492"/>
                  </a:lnTo>
                  <a:lnTo>
                    <a:pt x="418" y="494"/>
                  </a:lnTo>
                  <a:lnTo>
                    <a:pt x="421" y="496"/>
                  </a:lnTo>
                  <a:lnTo>
                    <a:pt x="422" y="497"/>
                  </a:lnTo>
                  <a:lnTo>
                    <a:pt x="425" y="498"/>
                  </a:lnTo>
                  <a:lnTo>
                    <a:pt x="428" y="498"/>
                  </a:lnTo>
                  <a:lnTo>
                    <a:pt x="429" y="499"/>
                  </a:lnTo>
                  <a:lnTo>
                    <a:pt x="430" y="500"/>
                  </a:lnTo>
                  <a:lnTo>
                    <a:pt x="432" y="500"/>
                  </a:lnTo>
                  <a:lnTo>
                    <a:pt x="434" y="500"/>
                  </a:lnTo>
                  <a:lnTo>
                    <a:pt x="437" y="499"/>
                  </a:lnTo>
                  <a:lnTo>
                    <a:pt x="440" y="498"/>
                  </a:lnTo>
                  <a:lnTo>
                    <a:pt x="444" y="498"/>
                  </a:lnTo>
                  <a:lnTo>
                    <a:pt x="446" y="497"/>
                  </a:lnTo>
                  <a:lnTo>
                    <a:pt x="449" y="495"/>
                  </a:lnTo>
                  <a:lnTo>
                    <a:pt x="451" y="495"/>
                  </a:lnTo>
                  <a:lnTo>
                    <a:pt x="453" y="494"/>
                  </a:lnTo>
                  <a:lnTo>
                    <a:pt x="455" y="493"/>
                  </a:lnTo>
                  <a:lnTo>
                    <a:pt x="456" y="492"/>
                  </a:lnTo>
                  <a:lnTo>
                    <a:pt x="460" y="491"/>
                  </a:lnTo>
                  <a:lnTo>
                    <a:pt x="463" y="488"/>
                  </a:lnTo>
                  <a:lnTo>
                    <a:pt x="464" y="488"/>
                  </a:lnTo>
                  <a:lnTo>
                    <a:pt x="466" y="486"/>
                  </a:lnTo>
                  <a:lnTo>
                    <a:pt x="468" y="485"/>
                  </a:lnTo>
                  <a:lnTo>
                    <a:pt x="469" y="484"/>
                  </a:lnTo>
                  <a:lnTo>
                    <a:pt x="471" y="483"/>
                  </a:lnTo>
                  <a:lnTo>
                    <a:pt x="472" y="482"/>
                  </a:lnTo>
                  <a:lnTo>
                    <a:pt x="474" y="480"/>
                  </a:lnTo>
                  <a:lnTo>
                    <a:pt x="477" y="479"/>
                  </a:lnTo>
                  <a:lnTo>
                    <a:pt x="478" y="478"/>
                  </a:lnTo>
                  <a:lnTo>
                    <a:pt x="480" y="477"/>
                  </a:lnTo>
                  <a:lnTo>
                    <a:pt x="481" y="476"/>
                  </a:lnTo>
                  <a:lnTo>
                    <a:pt x="483" y="475"/>
                  </a:lnTo>
                  <a:lnTo>
                    <a:pt x="485" y="474"/>
                  </a:lnTo>
                  <a:lnTo>
                    <a:pt x="486" y="473"/>
                  </a:lnTo>
                  <a:lnTo>
                    <a:pt x="488" y="472"/>
                  </a:lnTo>
                  <a:lnTo>
                    <a:pt x="489" y="471"/>
                  </a:lnTo>
                  <a:lnTo>
                    <a:pt x="491" y="468"/>
                  </a:lnTo>
                  <a:lnTo>
                    <a:pt x="493" y="467"/>
                  </a:lnTo>
                  <a:lnTo>
                    <a:pt x="495" y="466"/>
                  </a:lnTo>
                  <a:lnTo>
                    <a:pt x="497" y="465"/>
                  </a:lnTo>
                  <a:lnTo>
                    <a:pt x="499" y="463"/>
                  </a:lnTo>
                  <a:lnTo>
                    <a:pt x="503" y="461"/>
                  </a:lnTo>
                  <a:lnTo>
                    <a:pt x="506" y="459"/>
                  </a:lnTo>
                  <a:lnTo>
                    <a:pt x="508" y="457"/>
                  </a:lnTo>
                  <a:lnTo>
                    <a:pt x="512" y="455"/>
                  </a:lnTo>
                  <a:lnTo>
                    <a:pt x="515" y="452"/>
                  </a:lnTo>
                  <a:lnTo>
                    <a:pt x="518" y="451"/>
                  </a:lnTo>
                  <a:lnTo>
                    <a:pt x="520" y="450"/>
                  </a:lnTo>
                  <a:lnTo>
                    <a:pt x="522" y="449"/>
                  </a:lnTo>
                  <a:lnTo>
                    <a:pt x="525" y="448"/>
                  </a:lnTo>
                  <a:lnTo>
                    <a:pt x="528" y="447"/>
                  </a:lnTo>
                  <a:lnTo>
                    <a:pt x="531" y="447"/>
                  </a:lnTo>
                  <a:lnTo>
                    <a:pt x="532" y="447"/>
                  </a:lnTo>
                  <a:lnTo>
                    <a:pt x="535" y="447"/>
                  </a:lnTo>
                  <a:lnTo>
                    <a:pt x="536" y="447"/>
                  </a:lnTo>
                  <a:lnTo>
                    <a:pt x="538" y="447"/>
                  </a:lnTo>
                  <a:lnTo>
                    <a:pt x="540" y="448"/>
                  </a:lnTo>
                  <a:lnTo>
                    <a:pt x="543" y="448"/>
                  </a:lnTo>
                  <a:lnTo>
                    <a:pt x="544" y="449"/>
                  </a:lnTo>
                  <a:lnTo>
                    <a:pt x="546" y="450"/>
                  </a:lnTo>
                  <a:lnTo>
                    <a:pt x="548" y="450"/>
                  </a:lnTo>
                  <a:lnTo>
                    <a:pt x="550" y="451"/>
                  </a:lnTo>
                  <a:lnTo>
                    <a:pt x="551" y="452"/>
                  </a:lnTo>
                  <a:lnTo>
                    <a:pt x="554" y="452"/>
                  </a:lnTo>
                  <a:lnTo>
                    <a:pt x="555" y="455"/>
                  </a:lnTo>
                  <a:lnTo>
                    <a:pt x="558" y="456"/>
                  </a:lnTo>
                  <a:lnTo>
                    <a:pt x="560" y="457"/>
                  </a:lnTo>
                  <a:lnTo>
                    <a:pt x="563" y="458"/>
                  </a:lnTo>
                  <a:lnTo>
                    <a:pt x="565" y="459"/>
                  </a:lnTo>
                  <a:lnTo>
                    <a:pt x="567" y="461"/>
                  </a:lnTo>
                  <a:lnTo>
                    <a:pt x="569" y="462"/>
                  </a:lnTo>
                  <a:lnTo>
                    <a:pt x="571" y="463"/>
                  </a:lnTo>
                  <a:lnTo>
                    <a:pt x="574" y="465"/>
                  </a:lnTo>
                  <a:lnTo>
                    <a:pt x="577" y="467"/>
                  </a:lnTo>
                  <a:lnTo>
                    <a:pt x="579" y="468"/>
                  </a:lnTo>
                  <a:lnTo>
                    <a:pt x="582" y="471"/>
                  </a:lnTo>
                  <a:lnTo>
                    <a:pt x="584" y="472"/>
                  </a:lnTo>
                  <a:lnTo>
                    <a:pt x="586" y="474"/>
                  </a:lnTo>
                  <a:lnTo>
                    <a:pt x="589" y="476"/>
                  </a:lnTo>
                  <a:lnTo>
                    <a:pt x="591" y="478"/>
                  </a:lnTo>
                  <a:lnTo>
                    <a:pt x="594" y="479"/>
                  </a:lnTo>
                  <a:lnTo>
                    <a:pt x="597" y="481"/>
                  </a:lnTo>
                  <a:lnTo>
                    <a:pt x="599" y="483"/>
                  </a:lnTo>
                  <a:lnTo>
                    <a:pt x="601" y="485"/>
                  </a:lnTo>
                  <a:lnTo>
                    <a:pt x="603" y="486"/>
                  </a:lnTo>
                  <a:lnTo>
                    <a:pt x="606" y="489"/>
                  </a:lnTo>
                  <a:lnTo>
                    <a:pt x="608" y="491"/>
                  </a:lnTo>
                  <a:lnTo>
                    <a:pt x="611" y="493"/>
                  </a:lnTo>
                  <a:lnTo>
                    <a:pt x="613" y="495"/>
                  </a:lnTo>
                  <a:lnTo>
                    <a:pt x="615" y="497"/>
                  </a:lnTo>
                  <a:lnTo>
                    <a:pt x="617" y="498"/>
                  </a:lnTo>
                  <a:lnTo>
                    <a:pt x="619" y="501"/>
                  </a:lnTo>
                  <a:lnTo>
                    <a:pt x="621" y="502"/>
                  </a:lnTo>
                  <a:lnTo>
                    <a:pt x="623" y="506"/>
                  </a:lnTo>
                  <a:lnTo>
                    <a:pt x="625" y="507"/>
                  </a:lnTo>
                  <a:lnTo>
                    <a:pt x="627" y="509"/>
                  </a:lnTo>
                  <a:lnTo>
                    <a:pt x="629" y="511"/>
                  </a:lnTo>
                  <a:lnTo>
                    <a:pt x="631" y="513"/>
                  </a:lnTo>
                  <a:lnTo>
                    <a:pt x="633" y="515"/>
                  </a:lnTo>
                  <a:lnTo>
                    <a:pt x="634" y="517"/>
                  </a:lnTo>
                  <a:lnTo>
                    <a:pt x="636" y="518"/>
                  </a:lnTo>
                  <a:lnTo>
                    <a:pt x="637" y="522"/>
                  </a:lnTo>
                  <a:lnTo>
                    <a:pt x="638" y="523"/>
                  </a:lnTo>
                  <a:lnTo>
                    <a:pt x="640" y="525"/>
                  </a:lnTo>
                  <a:lnTo>
                    <a:pt x="641" y="526"/>
                  </a:lnTo>
                  <a:lnTo>
                    <a:pt x="642" y="529"/>
                  </a:lnTo>
                  <a:lnTo>
                    <a:pt x="642" y="530"/>
                  </a:lnTo>
                  <a:lnTo>
                    <a:pt x="645" y="531"/>
                  </a:lnTo>
                  <a:lnTo>
                    <a:pt x="645" y="533"/>
                  </a:lnTo>
                  <a:lnTo>
                    <a:pt x="646" y="534"/>
                  </a:lnTo>
                  <a:lnTo>
                    <a:pt x="647" y="537"/>
                  </a:lnTo>
                  <a:lnTo>
                    <a:pt x="648" y="542"/>
                  </a:lnTo>
                  <a:lnTo>
                    <a:pt x="648" y="543"/>
                  </a:lnTo>
                  <a:lnTo>
                    <a:pt x="648" y="544"/>
                  </a:lnTo>
                  <a:lnTo>
                    <a:pt x="648" y="545"/>
                  </a:lnTo>
                  <a:lnTo>
                    <a:pt x="648" y="547"/>
                  </a:lnTo>
                  <a:lnTo>
                    <a:pt x="647" y="549"/>
                  </a:lnTo>
                  <a:lnTo>
                    <a:pt x="646" y="550"/>
                  </a:lnTo>
                  <a:lnTo>
                    <a:pt x="646" y="552"/>
                  </a:lnTo>
                  <a:lnTo>
                    <a:pt x="646" y="555"/>
                  </a:lnTo>
                  <a:lnTo>
                    <a:pt x="645" y="557"/>
                  </a:lnTo>
                  <a:lnTo>
                    <a:pt x="645" y="558"/>
                  </a:lnTo>
                  <a:lnTo>
                    <a:pt x="642" y="561"/>
                  </a:lnTo>
                  <a:lnTo>
                    <a:pt x="642" y="563"/>
                  </a:lnTo>
                  <a:lnTo>
                    <a:pt x="641" y="565"/>
                  </a:lnTo>
                  <a:lnTo>
                    <a:pt x="640" y="567"/>
                  </a:lnTo>
                  <a:lnTo>
                    <a:pt x="640" y="569"/>
                  </a:lnTo>
                  <a:lnTo>
                    <a:pt x="638" y="573"/>
                  </a:lnTo>
                  <a:lnTo>
                    <a:pt x="637" y="574"/>
                  </a:lnTo>
                  <a:lnTo>
                    <a:pt x="636" y="577"/>
                  </a:lnTo>
                  <a:lnTo>
                    <a:pt x="634" y="579"/>
                  </a:lnTo>
                  <a:lnTo>
                    <a:pt x="633" y="581"/>
                  </a:lnTo>
                  <a:lnTo>
                    <a:pt x="632" y="584"/>
                  </a:lnTo>
                  <a:lnTo>
                    <a:pt x="631" y="587"/>
                  </a:lnTo>
                  <a:lnTo>
                    <a:pt x="629" y="590"/>
                  </a:lnTo>
                  <a:lnTo>
                    <a:pt x="628" y="592"/>
                  </a:lnTo>
                  <a:lnTo>
                    <a:pt x="625" y="594"/>
                  </a:lnTo>
                  <a:lnTo>
                    <a:pt x="624" y="597"/>
                  </a:lnTo>
                  <a:lnTo>
                    <a:pt x="622" y="599"/>
                  </a:lnTo>
                  <a:lnTo>
                    <a:pt x="620" y="601"/>
                  </a:lnTo>
                  <a:lnTo>
                    <a:pt x="618" y="604"/>
                  </a:lnTo>
                  <a:lnTo>
                    <a:pt x="617" y="608"/>
                  </a:lnTo>
                  <a:lnTo>
                    <a:pt x="615" y="610"/>
                  </a:lnTo>
                  <a:lnTo>
                    <a:pt x="613" y="612"/>
                  </a:lnTo>
                  <a:lnTo>
                    <a:pt x="611" y="615"/>
                  </a:lnTo>
                  <a:lnTo>
                    <a:pt x="608" y="617"/>
                  </a:lnTo>
                  <a:lnTo>
                    <a:pt x="606" y="619"/>
                  </a:lnTo>
                  <a:lnTo>
                    <a:pt x="605" y="623"/>
                  </a:lnTo>
                  <a:lnTo>
                    <a:pt x="602" y="624"/>
                  </a:lnTo>
                  <a:lnTo>
                    <a:pt x="601" y="627"/>
                  </a:lnTo>
                  <a:lnTo>
                    <a:pt x="598" y="629"/>
                  </a:lnTo>
                  <a:lnTo>
                    <a:pt x="597" y="631"/>
                  </a:lnTo>
                  <a:lnTo>
                    <a:pt x="595" y="633"/>
                  </a:lnTo>
                  <a:lnTo>
                    <a:pt x="591" y="635"/>
                  </a:lnTo>
                  <a:lnTo>
                    <a:pt x="590" y="637"/>
                  </a:lnTo>
                  <a:lnTo>
                    <a:pt x="587" y="640"/>
                  </a:lnTo>
                  <a:lnTo>
                    <a:pt x="586" y="641"/>
                  </a:lnTo>
                  <a:lnTo>
                    <a:pt x="584" y="643"/>
                  </a:lnTo>
                  <a:lnTo>
                    <a:pt x="582" y="645"/>
                  </a:lnTo>
                  <a:lnTo>
                    <a:pt x="580" y="647"/>
                  </a:lnTo>
                  <a:lnTo>
                    <a:pt x="578" y="648"/>
                  </a:lnTo>
                  <a:lnTo>
                    <a:pt x="574" y="650"/>
                  </a:lnTo>
                  <a:lnTo>
                    <a:pt x="573" y="651"/>
                  </a:lnTo>
                  <a:lnTo>
                    <a:pt x="570" y="652"/>
                  </a:lnTo>
                  <a:lnTo>
                    <a:pt x="568" y="654"/>
                  </a:lnTo>
                  <a:lnTo>
                    <a:pt x="566" y="655"/>
                  </a:lnTo>
                  <a:lnTo>
                    <a:pt x="564" y="657"/>
                  </a:lnTo>
                  <a:lnTo>
                    <a:pt x="563" y="658"/>
                  </a:lnTo>
                  <a:lnTo>
                    <a:pt x="560" y="658"/>
                  </a:lnTo>
                  <a:lnTo>
                    <a:pt x="558" y="659"/>
                  </a:lnTo>
                  <a:lnTo>
                    <a:pt x="555" y="660"/>
                  </a:lnTo>
                  <a:lnTo>
                    <a:pt x="554" y="660"/>
                  </a:lnTo>
                  <a:lnTo>
                    <a:pt x="552" y="660"/>
                  </a:lnTo>
                  <a:lnTo>
                    <a:pt x="551" y="661"/>
                  </a:lnTo>
                  <a:lnTo>
                    <a:pt x="549" y="661"/>
                  </a:lnTo>
                  <a:lnTo>
                    <a:pt x="547" y="662"/>
                  </a:lnTo>
                  <a:lnTo>
                    <a:pt x="545" y="661"/>
                  </a:lnTo>
                  <a:lnTo>
                    <a:pt x="543" y="660"/>
                  </a:lnTo>
                  <a:lnTo>
                    <a:pt x="540" y="660"/>
                  </a:lnTo>
                  <a:lnTo>
                    <a:pt x="538" y="660"/>
                  </a:lnTo>
                  <a:lnTo>
                    <a:pt x="535" y="659"/>
                  </a:lnTo>
                  <a:lnTo>
                    <a:pt x="533" y="658"/>
                  </a:lnTo>
                  <a:lnTo>
                    <a:pt x="531" y="657"/>
                  </a:lnTo>
                  <a:lnTo>
                    <a:pt x="528" y="657"/>
                  </a:lnTo>
                  <a:lnTo>
                    <a:pt x="524" y="654"/>
                  </a:lnTo>
                  <a:lnTo>
                    <a:pt x="522" y="653"/>
                  </a:lnTo>
                  <a:lnTo>
                    <a:pt x="519" y="652"/>
                  </a:lnTo>
                  <a:lnTo>
                    <a:pt x="516" y="650"/>
                  </a:lnTo>
                  <a:lnTo>
                    <a:pt x="513" y="648"/>
                  </a:lnTo>
                  <a:lnTo>
                    <a:pt x="510" y="647"/>
                  </a:lnTo>
                  <a:lnTo>
                    <a:pt x="506" y="645"/>
                  </a:lnTo>
                  <a:lnTo>
                    <a:pt x="502" y="644"/>
                  </a:lnTo>
                  <a:lnTo>
                    <a:pt x="499" y="641"/>
                  </a:lnTo>
                  <a:lnTo>
                    <a:pt x="495" y="640"/>
                  </a:lnTo>
                  <a:lnTo>
                    <a:pt x="491" y="636"/>
                  </a:lnTo>
                  <a:lnTo>
                    <a:pt x="487" y="635"/>
                  </a:lnTo>
                  <a:lnTo>
                    <a:pt x="483" y="632"/>
                  </a:lnTo>
                  <a:lnTo>
                    <a:pt x="480" y="630"/>
                  </a:lnTo>
                  <a:lnTo>
                    <a:pt x="475" y="627"/>
                  </a:lnTo>
                  <a:lnTo>
                    <a:pt x="471" y="625"/>
                  </a:lnTo>
                  <a:lnTo>
                    <a:pt x="467" y="623"/>
                  </a:lnTo>
                  <a:lnTo>
                    <a:pt x="464" y="619"/>
                  </a:lnTo>
                  <a:lnTo>
                    <a:pt x="460" y="616"/>
                  </a:lnTo>
                  <a:lnTo>
                    <a:pt x="455" y="614"/>
                  </a:lnTo>
                  <a:lnTo>
                    <a:pt x="450" y="611"/>
                  </a:lnTo>
                  <a:lnTo>
                    <a:pt x="447" y="608"/>
                  </a:lnTo>
                  <a:lnTo>
                    <a:pt x="443" y="604"/>
                  </a:lnTo>
                  <a:lnTo>
                    <a:pt x="438" y="602"/>
                  </a:lnTo>
                  <a:lnTo>
                    <a:pt x="434" y="599"/>
                  </a:lnTo>
                  <a:lnTo>
                    <a:pt x="430" y="596"/>
                  </a:lnTo>
                  <a:lnTo>
                    <a:pt x="424" y="593"/>
                  </a:lnTo>
                  <a:lnTo>
                    <a:pt x="421" y="590"/>
                  </a:lnTo>
                  <a:lnTo>
                    <a:pt x="416" y="586"/>
                  </a:lnTo>
                  <a:lnTo>
                    <a:pt x="412" y="583"/>
                  </a:lnTo>
                  <a:lnTo>
                    <a:pt x="408" y="580"/>
                  </a:lnTo>
                  <a:lnTo>
                    <a:pt x="404" y="577"/>
                  </a:lnTo>
                  <a:lnTo>
                    <a:pt x="399" y="574"/>
                  </a:lnTo>
                  <a:lnTo>
                    <a:pt x="395" y="570"/>
                  </a:lnTo>
                  <a:lnTo>
                    <a:pt x="390" y="567"/>
                  </a:lnTo>
                  <a:lnTo>
                    <a:pt x="386" y="564"/>
                  </a:lnTo>
                  <a:lnTo>
                    <a:pt x="382" y="561"/>
                  </a:lnTo>
                  <a:lnTo>
                    <a:pt x="379" y="558"/>
                  </a:lnTo>
                  <a:lnTo>
                    <a:pt x="374" y="555"/>
                  </a:lnTo>
                  <a:lnTo>
                    <a:pt x="370" y="552"/>
                  </a:lnTo>
                  <a:lnTo>
                    <a:pt x="367" y="548"/>
                  </a:lnTo>
                  <a:lnTo>
                    <a:pt x="363" y="545"/>
                  </a:lnTo>
                  <a:lnTo>
                    <a:pt x="358" y="542"/>
                  </a:lnTo>
                  <a:lnTo>
                    <a:pt x="355" y="539"/>
                  </a:lnTo>
                  <a:lnTo>
                    <a:pt x="351" y="536"/>
                  </a:lnTo>
                  <a:lnTo>
                    <a:pt x="348" y="533"/>
                  </a:lnTo>
                  <a:lnTo>
                    <a:pt x="345" y="530"/>
                  </a:lnTo>
                  <a:lnTo>
                    <a:pt x="341" y="527"/>
                  </a:lnTo>
                  <a:lnTo>
                    <a:pt x="337" y="525"/>
                  </a:lnTo>
                  <a:lnTo>
                    <a:pt x="334" y="522"/>
                  </a:lnTo>
                  <a:lnTo>
                    <a:pt x="331" y="518"/>
                  </a:lnTo>
                  <a:lnTo>
                    <a:pt x="328" y="516"/>
                  </a:lnTo>
                  <a:lnTo>
                    <a:pt x="326" y="514"/>
                  </a:lnTo>
                  <a:lnTo>
                    <a:pt x="322" y="511"/>
                  </a:lnTo>
                  <a:lnTo>
                    <a:pt x="319" y="509"/>
                  </a:lnTo>
                  <a:lnTo>
                    <a:pt x="317" y="507"/>
                  </a:lnTo>
                  <a:lnTo>
                    <a:pt x="314" y="503"/>
                  </a:lnTo>
                  <a:lnTo>
                    <a:pt x="312" y="501"/>
                  </a:lnTo>
                  <a:lnTo>
                    <a:pt x="308" y="498"/>
                  </a:lnTo>
                  <a:lnTo>
                    <a:pt x="306" y="496"/>
                  </a:lnTo>
                  <a:lnTo>
                    <a:pt x="303" y="492"/>
                  </a:lnTo>
                  <a:lnTo>
                    <a:pt x="300" y="490"/>
                  </a:lnTo>
                  <a:lnTo>
                    <a:pt x="298" y="486"/>
                  </a:lnTo>
                  <a:lnTo>
                    <a:pt x="295" y="483"/>
                  </a:lnTo>
                  <a:lnTo>
                    <a:pt x="293" y="480"/>
                  </a:lnTo>
                  <a:lnTo>
                    <a:pt x="289" y="476"/>
                  </a:lnTo>
                  <a:lnTo>
                    <a:pt x="286" y="473"/>
                  </a:lnTo>
                  <a:lnTo>
                    <a:pt x="283" y="469"/>
                  </a:lnTo>
                  <a:lnTo>
                    <a:pt x="281" y="465"/>
                  </a:lnTo>
                  <a:lnTo>
                    <a:pt x="278" y="462"/>
                  </a:lnTo>
                  <a:lnTo>
                    <a:pt x="274" y="458"/>
                  </a:lnTo>
                  <a:lnTo>
                    <a:pt x="271" y="455"/>
                  </a:lnTo>
                  <a:lnTo>
                    <a:pt x="268" y="450"/>
                  </a:lnTo>
                  <a:lnTo>
                    <a:pt x="265" y="446"/>
                  </a:lnTo>
                  <a:lnTo>
                    <a:pt x="263" y="442"/>
                  </a:lnTo>
                  <a:lnTo>
                    <a:pt x="260" y="438"/>
                  </a:lnTo>
                  <a:lnTo>
                    <a:pt x="256" y="432"/>
                  </a:lnTo>
                  <a:lnTo>
                    <a:pt x="253" y="429"/>
                  </a:lnTo>
                  <a:lnTo>
                    <a:pt x="250" y="425"/>
                  </a:lnTo>
                  <a:lnTo>
                    <a:pt x="248" y="421"/>
                  </a:lnTo>
                  <a:lnTo>
                    <a:pt x="244" y="416"/>
                  </a:lnTo>
                  <a:lnTo>
                    <a:pt x="240" y="411"/>
                  </a:lnTo>
                  <a:lnTo>
                    <a:pt x="238" y="407"/>
                  </a:lnTo>
                  <a:lnTo>
                    <a:pt x="235" y="402"/>
                  </a:lnTo>
                  <a:lnTo>
                    <a:pt x="232" y="397"/>
                  </a:lnTo>
                  <a:lnTo>
                    <a:pt x="229" y="393"/>
                  </a:lnTo>
                  <a:lnTo>
                    <a:pt x="227" y="389"/>
                  </a:lnTo>
                  <a:lnTo>
                    <a:pt x="223" y="384"/>
                  </a:lnTo>
                  <a:lnTo>
                    <a:pt x="220" y="380"/>
                  </a:lnTo>
                  <a:lnTo>
                    <a:pt x="217" y="375"/>
                  </a:lnTo>
                  <a:lnTo>
                    <a:pt x="215" y="371"/>
                  </a:lnTo>
                  <a:lnTo>
                    <a:pt x="212" y="365"/>
                  </a:lnTo>
                  <a:lnTo>
                    <a:pt x="208" y="361"/>
                  </a:lnTo>
                  <a:lnTo>
                    <a:pt x="206" y="357"/>
                  </a:lnTo>
                  <a:lnTo>
                    <a:pt x="204" y="353"/>
                  </a:lnTo>
                  <a:lnTo>
                    <a:pt x="201" y="348"/>
                  </a:lnTo>
                  <a:lnTo>
                    <a:pt x="198" y="343"/>
                  </a:lnTo>
                  <a:lnTo>
                    <a:pt x="195" y="338"/>
                  </a:lnTo>
                  <a:lnTo>
                    <a:pt x="193" y="333"/>
                  </a:lnTo>
                  <a:lnTo>
                    <a:pt x="190" y="329"/>
                  </a:lnTo>
                  <a:lnTo>
                    <a:pt x="187" y="325"/>
                  </a:lnTo>
                  <a:lnTo>
                    <a:pt x="185" y="321"/>
                  </a:lnTo>
                  <a:lnTo>
                    <a:pt x="182" y="316"/>
                  </a:lnTo>
                  <a:lnTo>
                    <a:pt x="181" y="312"/>
                  </a:lnTo>
                  <a:lnTo>
                    <a:pt x="178" y="308"/>
                  </a:lnTo>
                  <a:lnTo>
                    <a:pt x="174" y="304"/>
                  </a:lnTo>
                  <a:lnTo>
                    <a:pt x="172" y="299"/>
                  </a:lnTo>
                  <a:lnTo>
                    <a:pt x="170" y="295"/>
                  </a:lnTo>
                  <a:lnTo>
                    <a:pt x="168" y="292"/>
                  </a:lnTo>
                  <a:lnTo>
                    <a:pt x="166" y="288"/>
                  </a:lnTo>
                  <a:lnTo>
                    <a:pt x="164" y="283"/>
                  </a:lnTo>
                  <a:lnTo>
                    <a:pt x="162" y="281"/>
                  </a:lnTo>
                  <a:lnTo>
                    <a:pt x="161" y="277"/>
                  </a:lnTo>
                  <a:lnTo>
                    <a:pt x="158" y="274"/>
                  </a:lnTo>
                  <a:lnTo>
                    <a:pt x="156" y="270"/>
                  </a:lnTo>
                  <a:lnTo>
                    <a:pt x="154" y="266"/>
                  </a:lnTo>
                  <a:lnTo>
                    <a:pt x="153" y="263"/>
                  </a:lnTo>
                  <a:lnTo>
                    <a:pt x="151" y="260"/>
                  </a:lnTo>
                  <a:lnTo>
                    <a:pt x="150" y="258"/>
                  </a:lnTo>
                  <a:lnTo>
                    <a:pt x="149" y="255"/>
                  </a:lnTo>
                  <a:lnTo>
                    <a:pt x="147" y="252"/>
                  </a:lnTo>
                  <a:lnTo>
                    <a:pt x="146" y="248"/>
                  </a:lnTo>
                  <a:lnTo>
                    <a:pt x="144" y="246"/>
                  </a:lnTo>
                  <a:lnTo>
                    <a:pt x="143" y="244"/>
                  </a:lnTo>
                  <a:lnTo>
                    <a:pt x="140" y="241"/>
                  </a:lnTo>
                  <a:lnTo>
                    <a:pt x="139" y="239"/>
                  </a:lnTo>
                  <a:lnTo>
                    <a:pt x="138" y="236"/>
                  </a:lnTo>
                  <a:lnTo>
                    <a:pt x="136" y="232"/>
                  </a:lnTo>
                  <a:lnTo>
                    <a:pt x="134" y="230"/>
                  </a:lnTo>
                  <a:lnTo>
                    <a:pt x="133" y="227"/>
                  </a:lnTo>
                  <a:lnTo>
                    <a:pt x="131" y="225"/>
                  </a:lnTo>
                  <a:lnTo>
                    <a:pt x="130" y="223"/>
                  </a:lnTo>
                  <a:lnTo>
                    <a:pt x="128" y="220"/>
                  </a:lnTo>
                  <a:lnTo>
                    <a:pt x="127" y="218"/>
                  </a:lnTo>
                  <a:lnTo>
                    <a:pt x="126" y="215"/>
                  </a:lnTo>
                  <a:lnTo>
                    <a:pt x="123" y="213"/>
                  </a:lnTo>
                  <a:lnTo>
                    <a:pt x="122" y="211"/>
                  </a:lnTo>
                  <a:lnTo>
                    <a:pt x="121" y="208"/>
                  </a:lnTo>
                  <a:lnTo>
                    <a:pt x="119" y="206"/>
                  </a:lnTo>
                  <a:lnTo>
                    <a:pt x="118" y="204"/>
                  </a:lnTo>
                  <a:lnTo>
                    <a:pt x="116" y="202"/>
                  </a:lnTo>
                  <a:lnTo>
                    <a:pt x="115" y="199"/>
                  </a:lnTo>
                  <a:lnTo>
                    <a:pt x="114" y="196"/>
                  </a:lnTo>
                  <a:lnTo>
                    <a:pt x="112" y="195"/>
                  </a:lnTo>
                  <a:lnTo>
                    <a:pt x="111" y="192"/>
                  </a:lnTo>
                  <a:lnTo>
                    <a:pt x="110" y="191"/>
                  </a:lnTo>
                  <a:lnTo>
                    <a:pt x="107" y="188"/>
                  </a:lnTo>
                  <a:lnTo>
                    <a:pt x="106" y="186"/>
                  </a:lnTo>
                  <a:lnTo>
                    <a:pt x="105" y="183"/>
                  </a:lnTo>
                  <a:lnTo>
                    <a:pt x="104" y="181"/>
                  </a:lnTo>
                  <a:lnTo>
                    <a:pt x="103" y="179"/>
                  </a:lnTo>
                  <a:lnTo>
                    <a:pt x="102" y="178"/>
                  </a:lnTo>
                  <a:lnTo>
                    <a:pt x="100" y="176"/>
                  </a:lnTo>
                  <a:lnTo>
                    <a:pt x="99" y="173"/>
                  </a:lnTo>
                  <a:lnTo>
                    <a:pt x="98" y="172"/>
                  </a:lnTo>
                  <a:lnTo>
                    <a:pt x="97" y="170"/>
                  </a:lnTo>
                  <a:lnTo>
                    <a:pt x="96" y="168"/>
                  </a:lnTo>
                  <a:lnTo>
                    <a:pt x="95" y="165"/>
                  </a:lnTo>
                  <a:lnTo>
                    <a:pt x="95" y="163"/>
                  </a:lnTo>
                  <a:lnTo>
                    <a:pt x="93" y="161"/>
                  </a:lnTo>
                  <a:lnTo>
                    <a:pt x="93" y="159"/>
                  </a:lnTo>
                  <a:lnTo>
                    <a:pt x="91" y="157"/>
                  </a:lnTo>
                  <a:lnTo>
                    <a:pt x="90" y="156"/>
                  </a:lnTo>
                  <a:lnTo>
                    <a:pt x="90" y="154"/>
                  </a:lnTo>
                  <a:lnTo>
                    <a:pt x="88" y="152"/>
                  </a:lnTo>
                  <a:lnTo>
                    <a:pt x="88" y="149"/>
                  </a:lnTo>
                  <a:lnTo>
                    <a:pt x="88" y="148"/>
                  </a:lnTo>
                  <a:lnTo>
                    <a:pt x="87" y="146"/>
                  </a:lnTo>
                  <a:lnTo>
                    <a:pt x="87" y="144"/>
                  </a:lnTo>
                  <a:lnTo>
                    <a:pt x="86" y="142"/>
                  </a:lnTo>
                  <a:lnTo>
                    <a:pt x="86" y="140"/>
                  </a:lnTo>
                  <a:lnTo>
                    <a:pt x="86" y="138"/>
                  </a:lnTo>
                  <a:lnTo>
                    <a:pt x="86" y="137"/>
                  </a:lnTo>
                  <a:lnTo>
                    <a:pt x="86" y="135"/>
                  </a:lnTo>
                  <a:lnTo>
                    <a:pt x="86" y="132"/>
                  </a:lnTo>
                  <a:lnTo>
                    <a:pt x="86" y="130"/>
                  </a:lnTo>
                  <a:lnTo>
                    <a:pt x="86" y="129"/>
                  </a:lnTo>
                  <a:lnTo>
                    <a:pt x="86" y="127"/>
                  </a:lnTo>
                  <a:lnTo>
                    <a:pt x="86" y="125"/>
                  </a:lnTo>
                  <a:lnTo>
                    <a:pt x="86" y="123"/>
                  </a:lnTo>
                  <a:lnTo>
                    <a:pt x="86" y="122"/>
                  </a:lnTo>
                  <a:lnTo>
                    <a:pt x="87" y="120"/>
                  </a:lnTo>
                  <a:lnTo>
                    <a:pt x="87" y="118"/>
                  </a:lnTo>
                  <a:lnTo>
                    <a:pt x="88" y="117"/>
                  </a:lnTo>
                  <a:lnTo>
                    <a:pt x="88" y="114"/>
                  </a:lnTo>
                  <a:lnTo>
                    <a:pt x="89" y="112"/>
                  </a:lnTo>
                  <a:lnTo>
                    <a:pt x="90" y="110"/>
                  </a:lnTo>
                  <a:lnTo>
                    <a:pt x="91" y="109"/>
                  </a:lnTo>
                  <a:lnTo>
                    <a:pt x="93" y="107"/>
                  </a:lnTo>
                  <a:lnTo>
                    <a:pt x="95" y="105"/>
                  </a:lnTo>
                  <a:lnTo>
                    <a:pt x="95" y="103"/>
                  </a:lnTo>
                  <a:lnTo>
                    <a:pt x="97" y="102"/>
                  </a:lnTo>
                  <a:lnTo>
                    <a:pt x="99" y="100"/>
                  </a:lnTo>
                  <a:lnTo>
                    <a:pt x="100" y="97"/>
                  </a:lnTo>
                  <a:lnTo>
                    <a:pt x="102" y="95"/>
                  </a:lnTo>
                  <a:lnTo>
                    <a:pt x="104" y="94"/>
                  </a:lnTo>
                  <a:lnTo>
                    <a:pt x="106" y="92"/>
                  </a:lnTo>
                  <a:lnTo>
                    <a:pt x="107" y="91"/>
                  </a:lnTo>
                  <a:lnTo>
                    <a:pt x="111" y="89"/>
                  </a:lnTo>
                  <a:lnTo>
                    <a:pt x="113" y="88"/>
                  </a:lnTo>
                  <a:lnTo>
                    <a:pt x="115" y="86"/>
                  </a:lnTo>
                  <a:lnTo>
                    <a:pt x="118" y="84"/>
                  </a:lnTo>
                  <a:lnTo>
                    <a:pt x="119" y="82"/>
                  </a:lnTo>
                  <a:lnTo>
                    <a:pt x="122" y="80"/>
                  </a:lnTo>
                  <a:lnTo>
                    <a:pt x="126" y="78"/>
                  </a:lnTo>
                  <a:lnTo>
                    <a:pt x="128" y="77"/>
                  </a:lnTo>
                  <a:lnTo>
                    <a:pt x="130" y="76"/>
                  </a:lnTo>
                  <a:lnTo>
                    <a:pt x="133" y="75"/>
                  </a:lnTo>
                  <a:lnTo>
                    <a:pt x="136" y="73"/>
                  </a:lnTo>
                  <a:lnTo>
                    <a:pt x="138" y="72"/>
                  </a:lnTo>
                  <a:lnTo>
                    <a:pt x="141" y="70"/>
                  </a:lnTo>
                  <a:lnTo>
                    <a:pt x="145" y="69"/>
                  </a:lnTo>
                  <a:lnTo>
                    <a:pt x="147" y="68"/>
                  </a:lnTo>
                  <a:lnTo>
                    <a:pt x="150" y="67"/>
                  </a:lnTo>
                  <a:lnTo>
                    <a:pt x="153" y="65"/>
                  </a:lnTo>
                  <a:lnTo>
                    <a:pt x="156" y="64"/>
                  </a:lnTo>
                  <a:lnTo>
                    <a:pt x="160" y="63"/>
                  </a:lnTo>
                  <a:lnTo>
                    <a:pt x="162" y="62"/>
                  </a:lnTo>
                  <a:lnTo>
                    <a:pt x="165" y="61"/>
                  </a:lnTo>
                  <a:lnTo>
                    <a:pt x="168" y="60"/>
                  </a:lnTo>
                  <a:lnTo>
                    <a:pt x="171" y="59"/>
                  </a:lnTo>
                  <a:lnTo>
                    <a:pt x="174" y="58"/>
                  </a:lnTo>
                  <a:lnTo>
                    <a:pt x="177" y="58"/>
                  </a:lnTo>
                  <a:lnTo>
                    <a:pt x="181" y="57"/>
                  </a:lnTo>
                  <a:lnTo>
                    <a:pt x="183" y="56"/>
                  </a:lnTo>
                  <a:lnTo>
                    <a:pt x="186" y="55"/>
                  </a:lnTo>
                  <a:lnTo>
                    <a:pt x="188" y="55"/>
                  </a:lnTo>
                  <a:lnTo>
                    <a:pt x="191" y="54"/>
                  </a:lnTo>
                  <a:lnTo>
                    <a:pt x="194" y="54"/>
                  </a:lnTo>
                  <a:lnTo>
                    <a:pt x="197" y="54"/>
                  </a:lnTo>
                  <a:lnTo>
                    <a:pt x="200" y="54"/>
                  </a:lnTo>
                  <a:lnTo>
                    <a:pt x="202" y="54"/>
                  </a:lnTo>
                  <a:lnTo>
                    <a:pt x="205" y="53"/>
                  </a:lnTo>
                  <a:lnTo>
                    <a:pt x="206" y="53"/>
                  </a:lnTo>
                  <a:lnTo>
                    <a:pt x="210" y="53"/>
                  </a:lnTo>
                  <a:lnTo>
                    <a:pt x="212" y="53"/>
                  </a:lnTo>
                  <a:lnTo>
                    <a:pt x="214" y="53"/>
                  </a:lnTo>
                  <a:lnTo>
                    <a:pt x="217" y="53"/>
                  </a:lnTo>
                  <a:lnTo>
                    <a:pt x="218" y="53"/>
                  </a:lnTo>
                  <a:lnTo>
                    <a:pt x="221" y="54"/>
                  </a:lnTo>
                  <a:lnTo>
                    <a:pt x="223" y="54"/>
                  </a:lnTo>
                  <a:lnTo>
                    <a:pt x="224" y="54"/>
                  </a:lnTo>
                  <a:lnTo>
                    <a:pt x="227" y="55"/>
                  </a:lnTo>
                  <a:lnTo>
                    <a:pt x="229" y="55"/>
                  </a:lnTo>
                  <a:lnTo>
                    <a:pt x="230" y="56"/>
                  </a:lnTo>
                  <a:lnTo>
                    <a:pt x="232" y="57"/>
                  </a:lnTo>
                  <a:lnTo>
                    <a:pt x="233" y="58"/>
                  </a:lnTo>
                  <a:lnTo>
                    <a:pt x="234" y="59"/>
                  </a:lnTo>
                  <a:lnTo>
                    <a:pt x="236" y="61"/>
                  </a:lnTo>
                  <a:lnTo>
                    <a:pt x="239" y="63"/>
                  </a:lnTo>
                  <a:lnTo>
                    <a:pt x="241" y="67"/>
                  </a:lnTo>
                  <a:lnTo>
                    <a:pt x="245" y="70"/>
                  </a:lnTo>
                  <a:lnTo>
                    <a:pt x="246" y="71"/>
                  </a:lnTo>
                  <a:lnTo>
                    <a:pt x="248" y="73"/>
                  </a:lnTo>
                  <a:lnTo>
                    <a:pt x="249" y="75"/>
                  </a:lnTo>
                  <a:lnTo>
                    <a:pt x="251" y="77"/>
                  </a:lnTo>
                  <a:lnTo>
                    <a:pt x="252" y="78"/>
                  </a:lnTo>
                  <a:lnTo>
                    <a:pt x="253" y="79"/>
                  </a:lnTo>
                  <a:lnTo>
                    <a:pt x="255" y="82"/>
                  </a:lnTo>
                  <a:lnTo>
                    <a:pt x="256" y="84"/>
                  </a:lnTo>
                  <a:lnTo>
                    <a:pt x="258" y="86"/>
                  </a:lnTo>
                  <a:lnTo>
                    <a:pt x="260" y="88"/>
                  </a:lnTo>
                  <a:lnTo>
                    <a:pt x="261" y="90"/>
                  </a:lnTo>
                  <a:lnTo>
                    <a:pt x="263" y="92"/>
                  </a:lnTo>
                  <a:lnTo>
                    <a:pt x="265" y="94"/>
                  </a:lnTo>
                  <a:lnTo>
                    <a:pt x="266" y="97"/>
                  </a:lnTo>
                  <a:lnTo>
                    <a:pt x="268" y="98"/>
                  </a:lnTo>
                  <a:lnTo>
                    <a:pt x="269" y="102"/>
                  </a:lnTo>
                  <a:lnTo>
                    <a:pt x="271" y="103"/>
                  </a:lnTo>
                  <a:lnTo>
                    <a:pt x="272" y="106"/>
                  </a:lnTo>
                  <a:lnTo>
                    <a:pt x="273" y="108"/>
                  </a:lnTo>
                  <a:lnTo>
                    <a:pt x="276" y="110"/>
                  </a:lnTo>
                  <a:lnTo>
                    <a:pt x="277" y="112"/>
                  </a:lnTo>
                  <a:lnTo>
                    <a:pt x="279" y="114"/>
                  </a:lnTo>
                  <a:lnTo>
                    <a:pt x="280" y="118"/>
                  </a:lnTo>
                  <a:lnTo>
                    <a:pt x="281" y="120"/>
                  </a:lnTo>
                  <a:lnTo>
                    <a:pt x="283" y="122"/>
                  </a:lnTo>
                  <a:lnTo>
                    <a:pt x="284" y="124"/>
                  </a:lnTo>
                  <a:lnTo>
                    <a:pt x="285" y="126"/>
                  </a:lnTo>
                  <a:lnTo>
                    <a:pt x="286" y="129"/>
                  </a:lnTo>
                  <a:lnTo>
                    <a:pt x="287" y="131"/>
                  </a:lnTo>
                  <a:lnTo>
                    <a:pt x="288" y="134"/>
                  </a:lnTo>
                  <a:lnTo>
                    <a:pt x="289" y="136"/>
                  </a:lnTo>
                  <a:lnTo>
                    <a:pt x="290" y="138"/>
                  </a:lnTo>
                  <a:lnTo>
                    <a:pt x="291" y="141"/>
                  </a:lnTo>
                  <a:lnTo>
                    <a:pt x="293" y="142"/>
                  </a:lnTo>
                  <a:lnTo>
                    <a:pt x="293" y="145"/>
                  </a:lnTo>
                  <a:lnTo>
                    <a:pt x="295" y="146"/>
                  </a:lnTo>
                  <a:lnTo>
                    <a:pt x="295" y="149"/>
                  </a:lnTo>
                  <a:lnTo>
                    <a:pt x="296" y="152"/>
                  </a:lnTo>
                  <a:lnTo>
                    <a:pt x="296" y="154"/>
                  </a:lnTo>
                  <a:lnTo>
                    <a:pt x="297" y="156"/>
                  </a:lnTo>
                  <a:lnTo>
                    <a:pt x="297" y="158"/>
                  </a:lnTo>
                  <a:lnTo>
                    <a:pt x="297" y="160"/>
                  </a:lnTo>
                  <a:lnTo>
                    <a:pt x="298" y="162"/>
                  </a:lnTo>
                  <a:lnTo>
                    <a:pt x="299" y="164"/>
                  </a:lnTo>
                  <a:lnTo>
                    <a:pt x="299" y="165"/>
                  </a:lnTo>
                  <a:lnTo>
                    <a:pt x="299" y="168"/>
                  </a:lnTo>
                  <a:lnTo>
                    <a:pt x="299" y="170"/>
                  </a:lnTo>
                  <a:lnTo>
                    <a:pt x="299" y="172"/>
                  </a:lnTo>
                  <a:lnTo>
                    <a:pt x="298" y="174"/>
                  </a:lnTo>
                  <a:lnTo>
                    <a:pt x="297" y="178"/>
                  </a:lnTo>
                  <a:lnTo>
                    <a:pt x="296" y="180"/>
                  </a:lnTo>
                  <a:lnTo>
                    <a:pt x="295" y="183"/>
                  </a:lnTo>
                  <a:lnTo>
                    <a:pt x="293" y="186"/>
                  </a:lnTo>
                  <a:lnTo>
                    <a:pt x="291" y="189"/>
                  </a:lnTo>
                  <a:lnTo>
                    <a:pt x="289" y="192"/>
                  </a:lnTo>
                  <a:lnTo>
                    <a:pt x="287" y="195"/>
                  </a:lnTo>
                  <a:lnTo>
                    <a:pt x="286" y="196"/>
                  </a:lnTo>
                  <a:lnTo>
                    <a:pt x="285" y="197"/>
                  </a:lnTo>
                  <a:lnTo>
                    <a:pt x="284" y="199"/>
                  </a:lnTo>
                  <a:lnTo>
                    <a:pt x="284" y="202"/>
                  </a:lnTo>
                  <a:lnTo>
                    <a:pt x="283" y="204"/>
                  </a:lnTo>
                  <a:lnTo>
                    <a:pt x="282" y="205"/>
                  </a:lnTo>
                  <a:lnTo>
                    <a:pt x="281" y="207"/>
                  </a:lnTo>
                  <a:lnTo>
                    <a:pt x="280" y="209"/>
                  </a:lnTo>
                  <a:lnTo>
                    <a:pt x="280" y="211"/>
                  </a:lnTo>
                  <a:lnTo>
                    <a:pt x="279" y="212"/>
                  </a:lnTo>
                  <a:lnTo>
                    <a:pt x="278" y="214"/>
                  </a:lnTo>
                  <a:lnTo>
                    <a:pt x="277" y="215"/>
                  </a:lnTo>
                  <a:lnTo>
                    <a:pt x="276" y="218"/>
                  </a:lnTo>
                  <a:lnTo>
                    <a:pt x="276" y="220"/>
                  </a:lnTo>
                  <a:lnTo>
                    <a:pt x="274" y="222"/>
                  </a:lnTo>
                  <a:lnTo>
                    <a:pt x="273" y="224"/>
                  </a:lnTo>
                  <a:lnTo>
                    <a:pt x="272" y="225"/>
                  </a:lnTo>
                  <a:lnTo>
                    <a:pt x="271" y="227"/>
                  </a:lnTo>
                  <a:lnTo>
                    <a:pt x="271" y="229"/>
                  </a:lnTo>
                  <a:lnTo>
                    <a:pt x="271" y="231"/>
                  </a:lnTo>
                  <a:lnTo>
                    <a:pt x="269" y="233"/>
                  </a:lnTo>
                  <a:lnTo>
                    <a:pt x="269" y="236"/>
                  </a:lnTo>
                  <a:lnTo>
                    <a:pt x="268" y="237"/>
                  </a:lnTo>
                  <a:lnTo>
                    <a:pt x="268" y="239"/>
                  </a:lnTo>
                  <a:lnTo>
                    <a:pt x="267" y="241"/>
                  </a:lnTo>
                  <a:lnTo>
                    <a:pt x="267" y="243"/>
                  </a:lnTo>
                  <a:lnTo>
                    <a:pt x="266" y="244"/>
                  </a:lnTo>
                  <a:lnTo>
                    <a:pt x="265" y="246"/>
                  </a:lnTo>
                  <a:lnTo>
                    <a:pt x="264" y="247"/>
                  </a:lnTo>
                  <a:lnTo>
                    <a:pt x="264" y="249"/>
                  </a:lnTo>
                  <a:lnTo>
                    <a:pt x="263" y="252"/>
                  </a:lnTo>
                  <a:lnTo>
                    <a:pt x="263" y="254"/>
                  </a:lnTo>
                  <a:lnTo>
                    <a:pt x="262" y="256"/>
                  </a:lnTo>
                  <a:lnTo>
                    <a:pt x="261" y="259"/>
                  </a:lnTo>
                  <a:lnTo>
                    <a:pt x="260" y="262"/>
                  </a:lnTo>
                  <a:lnTo>
                    <a:pt x="260" y="265"/>
                  </a:lnTo>
                  <a:lnTo>
                    <a:pt x="258" y="266"/>
                  </a:lnTo>
                  <a:lnTo>
                    <a:pt x="257" y="270"/>
                  </a:lnTo>
                  <a:lnTo>
                    <a:pt x="256" y="271"/>
                  </a:lnTo>
                  <a:lnTo>
                    <a:pt x="256" y="272"/>
                  </a:lnTo>
                  <a:lnTo>
                    <a:pt x="256" y="275"/>
                  </a:lnTo>
                  <a:lnTo>
                    <a:pt x="315"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58" name="Freeform 43">
              <a:extLst>
                <a:ext uri="{FF2B5EF4-FFF2-40B4-BE49-F238E27FC236}">
                  <a16:creationId xmlns:a16="http://schemas.microsoft.com/office/drawing/2014/main" id="{4B567E8A-92CF-43EB-ABF3-67C3C5A292D7}"/>
                </a:ext>
              </a:extLst>
            </p:cNvPr>
            <p:cNvSpPr>
              <a:spLocks/>
            </p:cNvSpPr>
            <p:nvPr/>
          </p:nvSpPr>
          <p:spPr bwMode="auto">
            <a:xfrm>
              <a:off x="5673181" y="2162105"/>
              <a:ext cx="69850" cy="65088"/>
            </a:xfrm>
            <a:custGeom>
              <a:avLst/>
              <a:gdLst>
                <a:gd name="T0" fmla="*/ 1 w 71"/>
                <a:gd name="T1" fmla="*/ 0 h 66"/>
                <a:gd name="T2" fmla="*/ 1 w 71"/>
                <a:gd name="T3" fmla="*/ 1 h 66"/>
                <a:gd name="T4" fmla="*/ 1 w 71"/>
                <a:gd name="T5" fmla="*/ 1 h 66"/>
                <a:gd name="T6" fmla="*/ 1 w 71"/>
                <a:gd name="T7" fmla="*/ 1 h 66"/>
                <a:gd name="T8" fmla="*/ 1 w 71"/>
                <a:gd name="T9" fmla="*/ 1 h 66"/>
                <a:gd name="T10" fmla="*/ 1 w 71"/>
                <a:gd name="T11" fmla="*/ 1 h 66"/>
                <a:gd name="T12" fmla="*/ 1 w 71"/>
                <a:gd name="T13" fmla="*/ 1 h 66"/>
                <a:gd name="T14" fmla="*/ 1 w 71"/>
                <a:gd name="T15" fmla="*/ 1 h 66"/>
                <a:gd name="T16" fmla="*/ 1 w 71"/>
                <a:gd name="T17" fmla="*/ 1 h 66"/>
                <a:gd name="T18" fmla="*/ 1 w 71"/>
                <a:gd name="T19" fmla="*/ 1 h 66"/>
                <a:gd name="T20" fmla="*/ 1 w 71"/>
                <a:gd name="T21" fmla="*/ 1 h 66"/>
                <a:gd name="T22" fmla="*/ 1 w 71"/>
                <a:gd name="T23" fmla="*/ 1 h 66"/>
                <a:gd name="T24" fmla="*/ 1 w 71"/>
                <a:gd name="T25" fmla="*/ 1 h 66"/>
                <a:gd name="T26" fmla="*/ 1 w 71"/>
                <a:gd name="T27" fmla="*/ 1 h 66"/>
                <a:gd name="T28" fmla="*/ 1 w 71"/>
                <a:gd name="T29" fmla="*/ 1 h 66"/>
                <a:gd name="T30" fmla="*/ 1 w 71"/>
                <a:gd name="T31" fmla="*/ 1 h 66"/>
                <a:gd name="T32" fmla="*/ 1 w 71"/>
                <a:gd name="T33" fmla="*/ 1 h 66"/>
                <a:gd name="T34" fmla="*/ 1 w 71"/>
                <a:gd name="T35" fmla="*/ 1 h 66"/>
                <a:gd name="T36" fmla="*/ 1 w 71"/>
                <a:gd name="T37" fmla="*/ 1 h 66"/>
                <a:gd name="T38" fmla="*/ 1 w 71"/>
                <a:gd name="T39" fmla="*/ 1 h 66"/>
                <a:gd name="T40" fmla="*/ 1 w 71"/>
                <a:gd name="T41" fmla="*/ 1 h 66"/>
                <a:gd name="T42" fmla="*/ 1 w 71"/>
                <a:gd name="T43" fmla="*/ 1 h 66"/>
                <a:gd name="T44" fmla="*/ 1 w 71"/>
                <a:gd name="T45" fmla="*/ 1 h 66"/>
                <a:gd name="T46" fmla="*/ 1 w 71"/>
                <a:gd name="T47" fmla="*/ 1 h 66"/>
                <a:gd name="T48" fmla="*/ 1 w 71"/>
                <a:gd name="T49" fmla="*/ 1 h 66"/>
                <a:gd name="T50" fmla="*/ 1 w 71"/>
                <a:gd name="T51" fmla="*/ 1 h 66"/>
                <a:gd name="T52" fmla="*/ 1 w 71"/>
                <a:gd name="T53" fmla="*/ 1 h 66"/>
                <a:gd name="T54" fmla="*/ 1 w 71"/>
                <a:gd name="T55" fmla="*/ 1 h 66"/>
                <a:gd name="T56" fmla="*/ 1 w 71"/>
                <a:gd name="T57" fmla="*/ 1 h 66"/>
                <a:gd name="T58" fmla="*/ 1 w 71"/>
                <a:gd name="T59" fmla="*/ 1 h 66"/>
                <a:gd name="T60" fmla="*/ 1 w 71"/>
                <a:gd name="T61" fmla="*/ 1 h 66"/>
                <a:gd name="T62" fmla="*/ 1 w 71"/>
                <a:gd name="T63" fmla="*/ 1 h 66"/>
                <a:gd name="T64" fmla="*/ 1 w 71"/>
                <a:gd name="T65" fmla="*/ 1 h 66"/>
                <a:gd name="T66" fmla="*/ 1 w 71"/>
                <a:gd name="T67" fmla="*/ 1 h 66"/>
                <a:gd name="T68" fmla="*/ 1 w 71"/>
                <a:gd name="T69" fmla="*/ 1 h 66"/>
                <a:gd name="T70" fmla="*/ 1 w 71"/>
                <a:gd name="T71" fmla="*/ 1 h 66"/>
                <a:gd name="T72" fmla="*/ 1 w 71"/>
                <a:gd name="T73" fmla="*/ 1 h 66"/>
                <a:gd name="T74" fmla="*/ 1 w 71"/>
                <a:gd name="T75" fmla="*/ 1 h 66"/>
                <a:gd name="T76" fmla="*/ 1 w 71"/>
                <a:gd name="T77" fmla="*/ 1 h 66"/>
                <a:gd name="T78" fmla="*/ 1 w 71"/>
                <a:gd name="T79" fmla="*/ 1 h 66"/>
                <a:gd name="T80" fmla="*/ 1 w 71"/>
                <a:gd name="T81" fmla="*/ 1 h 66"/>
                <a:gd name="T82" fmla="*/ 1 w 71"/>
                <a:gd name="T83" fmla="*/ 1 h 66"/>
                <a:gd name="T84" fmla="*/ 0 w 71"/>
                <a:gd name="T85" fmla="*/ 1 h 66"/>
                <a:gd name="T86" fmla="*/ 0 w 71"/>
                <a:gd name="T87" fmla="*/ 1 h 66"/>
                <a:gd name="T88" fmla="*/ 0 w 71"/>
                <a:gd name="T89" fmla="*/ 1 h 66"/>
                <a:gd name="T90" fmla="*/ 0 w 71"/>
                <a:gd name="T91" fmla="*/ 1 h 66"/>
                <a:gd name="T92" fmla="*/ 0 w 71"/>
                <a:gd name="T93" fmla="*/ 1 h 66"/>
                <a:gd name="T94" fmla="*/ 1 w 71"/>
                <a:gd name="T95" fmla="*/ 0 h 66"/>
                <a:gd name="T96" fmla="*/ 1 w 71"/>
                <a:gd name="T97" fmla="*/ 0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6"/>
                <a:gd name="T149" fmla="*/ 71 w 71"/>
                <a:gd name="T150" fmla="*/ 66 h 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6">
                  <a:moveTo>
                    <a:pt x="59" y="0"/>
                  </a:moveTo>
                  <a:lnTo>
                    <a:pt x="59" y="1"/>
                  </a:lnTo>
                  <a:lnTo>
                    <a:pt x="57" y="4"/>
                  </a:lnTo>
                  <a:lnTo>
                    <a:pt x="56" y="7"/>
                  </a:lnTo>
                  <a:lnTo>
                    <a:pt x="56" y="9"/>
                  </a:lnTo>
                  <a:lnTo>
                    <a:pt x="56" y="11"/>
                  </a:lnTo>
                  <a:lnTo>
                    <a:pt x="56" y="13"/>
                  </a:lnTo>
                  <a:lnTo>
                    <a:pt x="56" y="14"/>
                  </a:lnTo>
                  <a:lnTo>
                    <a:pt x="56" y="17"/>
                  </a:lnTo>
                  <a:lnTo>
                    <a:pt x="57" y="19"/>
                  </a:lnTo>
                  <a:lnTo>
                    <a:pt x="57" y="21"/>
                  </a:lnTo>
                  <a:lnTo>
                    <a:pt x="59" y="24"/>
                  </a:lnTo>
                  <a:lnTo>
                    <a:pt x="59" y="26"/>
                  </a:lnTo>
                  <a:lnTo>
                    <a:pt x="60" y="29"/>
                  </a:lnTo>
                  <a:lnTo>
                    <a:pt x="61" y="31"/>
                  </a:lnTo>
                  <a:lnTo>
                    <a:pt x="63" y="33"/>
                  </a:lnTo>
                  <a:lnTo>
                    <a:pt x="64" y="36"/>
                  </a:lnTo>
                  <a:lnTo>
                    <a:pt x="65" y="37"/>
                  </a:lnTo>
                  <a:lnTo>
                    <a:pt x="66" y="39"/>
                  </a:lnTo>
                  <a:lnTo>
                    <a:pt x="67" y="42"/>
                  </a:lnTo>
                  <a:lnTo>
                    <a:pt x="68" y="44"/>
                  </a:lnTo>
                  <a:lnTo>
                    <a:pt x="69" y="45"/>
                  </a:lnTo>
                  <a:lnTo>
                    <a:pt x="71" y="46"/>
                  </a:lnTo>
                  <a:lnTo>
                    <a:pt x="30" y="66"/>
                  </a:lnTo>
                  <a:lnTo>
                    <a:pt x="29" y="65"/>
                  </a:lnTo>
                  <a:lnTo>
                    <a:pt x="27" y="63"/>
                  </a:lnTo>
                  <a:lnTo>
                    <a:pt x="25" y="61"/>
                  </a:lnTo>
                  <a:lnTo>
                    <a:pt x="24" y="59"/>
                  </a:lnTo>
                  <a:lnTo>
                    <a:pt x="22" y="57"/>
                  </a:lnTo>
                  <a:lnTo>
                    <a:pt x="21" y="54"/>
                  </a:lnTo>
                  <a:lnTo>
                    <a:pt x="17" y="51"/>
                  </a:lnTo>
                  <a:lnTo>
                    <a:pt x="16" y="48"/>
                  </a:lnTo>
                  <a:lnTo>
                    <a:pt x="13" y="45"/>
                  </a:lnTo>
                  <a:lnTo>
                    <a:pt x="12" y="43"/>
                  </a:lnTo>
                  <a:lnTo>
                    <a:pt x="10" y="39"/>
                  </a:lnTo>
                  <a:lnTo>
                    <a:pt x="8" y="36"/>
                  </a:lnTo>
                  <a:lnTo>
                    <a:pt x="6" y="33"/>
                  </a:lnTo>
                  <a:lnTo>
                    <a:pt x="5" y="31"/>
                  </a:lnTo>
                  <a:lnTo>
                    <a:pt x="2" y="28"/>
                  </a:lnTo>
                  <a:lnTo>
                    <a:pt x="2" y="25"/>
                  </a:lnTo>
                  <a:lnTo>
                    <a:pt x="1" y="21"/>
                  </a:lnTo>
                  <a:lnTo>
                    <a:pt x="1" y="20"/>
                  </a:lnTo>
                  <a:lnTo>
                    <a:pt x="0" y="18"/>
                  </a:lnTo>
                  <a:lnTo>
                    <a:pt x="0" y="16"/>
                  </a:lnTo>
                  <a:lnTo>
                    <a:pt x="0" y="14"/>
                  </a:lnTo>
                  <a:lnTo>
                    <a:pt x="0" y="12"/>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59" name="Freeform 44">
              <a:extLst>
                <a:ext uri="{FF2B5EF4-FFF2-40B4-BE49-F238E27FC236}">
                  <a16:creationId xmlns:a16="http://schemas.microsoft.com/office/drawing/2014/main" id="{8378CAC8-068A-4DDC-9CA8-9703AE23DAA5}"/>
                </a:ext>
              </a:extLst>
            </p:cNvPr>
            <p:cNvSpPr>
              <a:spLocks/>
            </p:cNvSpPr>
            <p:nvPr/>
          </p:nvSpPr>
          <p:spPr bwMode="auto">
            <a:xfrm>
              <a:off x="5785894" y="2336730"/>
              <a:ext cx="150813" cy="247650"/>
            </a:xfrm>
            <a:custGeom>
              <a:avLst/>
              <a:gdLst>
                <a:gd name="T0" fmla="*/ 1 w 150"/>
                <a:gd name="T1" fmla="*/ 1 h 247"/>
                <a:gd name="T2" fmla="*/ 1 w 150"/>
                <a:gd name="T3" fmla="*/ 1 h 247"/>
                <a:gd name="T4" fmla="*/ 1 w 150"/>
                <a:gd name="T5" fmla="*/ 1 h 247"/>
                <a:gd name="T6" fmla="*/ 1 w 150"/>
                <a:gd name="T7" fmla="*/ 1 h 247"/>
                <a:gd name="T8" fmla="*/ 1 w 150"/>
                <a:gd name="T9" fmla="*/ 1 h 247"/>
                <a:gd name="T10" fmla="*/ 1 w 150"/>
                <a:gd name="T11" fmla="*/ 1 h 247"/>
                <a:gd name="T12" fmla="*/ 1 w 150"/>
                <a:gd name="T13" fmla="*/ 1 h 247"/>
                <a:gd name="T14" fmla="*/ 1 w 150"/>
                <a:gd name="T15" fmla="*/ 1 h 247"/>
                <a:gd name="T16" fmla="*/ 1 w 150"/>
                <a:gd name="T17" fmla="*/ 1 h 247"/>
                <a:gd name="T18" fmla="*/ 1 w 150"/>
                <a:gd name="T19" fmla="*/ 1 h 247"/>
                <a:gd name="T20" fmla="*/ 1 w 150"/>
                <a:gd name="T21" fmla="*/ 1 h 247"/>
                <a:gd name="T22" fmla="*/ 1 w 150"/>
                <a:gd name="T23" fmla="*/ 1 h 247"/>
                <a:gd name="T24" fmla="*/ 1 w 150"/>
                <a:gd name="T25" fmla="*/ 1 h 247"/>
                <a:gd name="T26" fmla="*/ 1 w 150"/>
                <a:gd name="T27" fmla="*/ 1 h 247"/>
                <a:gd name="T28" fmla="*/ 1 w 150"/>
                <a:gd name="T29" fmla="*/ 1 h 247"/>
                <a:gd name="T30" fmla="*/ 1 w 150"/>
                <a:gd name="T31" fmla="*/ 1 h 247"/>
                <a:gd name="T32" fmla="*/ 1 w 150"/>
                <a:gd name="T33" fmla="*/ 1 h 247"/>
                <a:gd name="T34" fmla="*/ 1 w 150"/>
                <a:gd name="T35" fmla="*/ 1 h 247"/>
                <a:gd name="T36" fmla="*/ 1 w 150"/>
                <a:gd name="T37" fmla="*/ 1 h 247"/>
                <a:gd name="T38" fmla="*/ 1 w 150"/>
                <a:gd name="T39" fmla="*/ 1 h 247"/>
                <a:gd name="T40" fmla="*/ 1 w 150"/>
                <a:gd name="T41" fmla="*/ 1 h 247"/>
                <a:gd name="T42" fmla="*/ 1 w 150"/>
                <a:gd name="T43" fmla="*/ 1 h 247"/>
                <a:gd name="T44" fmla="*/ 1 w 150"/>
                <a:gd name="T45" fmla="*/ 1 h 247"/>
                <a:gd name="T46" fmla="*/ 1 w 150"/>
                <a:gd name="T47" fmla="*/ 0 h 247"/>
                <a:gd name="T48" fmla="*/ 1 w 150"/>
                <a:gd name="T49" fmla="*/ 1 h 247"/>
                <a:gd name="T50" fmla="*/ 1 w 150"/>
                <a:gd name="T51" fmla="*/ 1 h 247"/>
                <a:gd name="T52" fmla="*/ 1 w 150"/>
                <a:gd name="T53" fmla="*/ 1 h 247"/>
                <a:gd name="T54" fmla="*/ 1 w 150"/>
                <a:gd name="T55" fmla="*/ 1 h 247"/>
                <a:gd name="T56" fmla="*/ 1 w 150"/>
                <a:gd name="T57" fmla="*/ 1 h 247"/>
                <a:gd name="T58" fmla="*/ 1 w 150"/>
                <a:gd name="T59" fmla="*/ 1 h 247"/>
                <a:gd name="T60" fmla="*/ 1 w 150"/>
                <a:gd name="T61" fmla="*/ 1 h 247"/>
                <a:gd name="T62" fmla="*/ 1 w 150"/>
                <a:gd name="T63" fmla="*/ 1 h 247"/>
                <a:gd name="T64" fmla="*/ 1 w 150"/>
                <a:gd name="T65" fmla="*/ 1 h 247"/>
                <a:gd name="T66" fmla="*/ 1 w 150"/>
                <a:gd name="T67" fmla="*/ 1 h 247"/>
                <a:gd name="T68" fmla="*/ 1 w 150"/>
                <a:gd name="T69" fmla="*/ 1 h 247"/>
                <a:gd name="T70" fmla="*/ 1 w 150"/>
                <a:gd name="T71" fmla="*/ 1 h 247"/>
                <a:gd name="T72" fmla="*/ 1 w 150"/>
                <a:gd name="T73" fmla="*/ 1 h 247"/>
                <a:gd name="T74" fmla="*/ 1 w 150"/>
                <a:gd name="T75" fmla="*/ 1 h 247"/>
                <a:gd name="T76" fmla="*/ 1 w 150"/>
                <a:gd name="T77" fmla="*/ 1 h 247"/>
                <a:gd name="T78" fmla="*/ 1 w 150"/>
                <a:gd name="T79" fmla="*/ 1 h 247"/>
                <a:gd name="T80" fmla="*/ 1 w 150"/>
                <a:gd name="T81" fmla="*/ 1 h 247"/>
                <a:gd name="T82" fmla="*/ 1 w 150"/>
                <a:gd name="T83" fmla="*/ 1 h 247"/>
                <a:gd name="T84" fmla="*/ 1 w 150"/>
                <a:gd name="T85" fmla="*/ 1 h 247"/>
                <a:gd name="T86" fmla="*/ 1 w 150"/>
                <a:gd name="T87" fmla="*/ 1 h 247"/>
                <a:gd name="T88" fmla="*/ 1 w 150"/>
                <a:gd name="T89" fmla="*/ 1 h 247"/>
                <a:gd name="T90" fmla="*/ 1 w 150"/>
                <a:gd name="T91" fmla="*/ 1 h 247"/>
                <a:gd name="T92" fmla="*/ 1 w 150"/>
                <a:gd name="T93" fmla="*/ 1 h 247"/>
                <a:gd name="T94" fmla="*/ 1 w 150"/>
                <a:gd name="T95" fmla="*/ 1 h 247"/>
                <a:gd name="T96" fmla="*/ 1 w 150"/>
                <a:gd name="T97" fmla="*/ 1 h 247"/>
                <a:gd name="T98" fmla="*/ 1 w 150"/>
                <a:gd name="T99" fmla="*/ 1 h 247"/>
                <a:gd name="T100" fmla="*/ 1 w 150"/>
                <a:gd name="T101" fmla="*/ 1 h 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0"/>
                <a:gd name="T154" fmla="*/ 0 h 247"/>
                <a:gd name="T155" fmla="*/ 150 w 150"/>
                <a:gd name="T156" fmla="*/ 247 h 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0" h="247">
                  <a:moveTo>
                    <a:pt x="148" y="236"/>
                  </a:moveTo>
                  <a:lnTo>
                    <a:pt x="147" y="236"/>
                  </a:lnTo>
                  <a:lnTo>
                    <a:pt x="144" y="234"/>
                  </a:lnTo>
                  <a:lnTo>
                    <a:pt x="142" y="231"/>
                  </a:lnTo>
                  <a:lnTo>
                    <a:pt x="139" y="230"/>
                  </a:lnTo>
                  <a:lnTo>
                    <a:pt x="137" y="228"/>
                  </a:lnTo>
                  <a:lnTo>
                    <a:pt x="135" y="226"/>
                  </a:lnTo>
                  <a:lnTo>
                    <a:pt x="132" y="223"/>
                  </a:lnTo>
                  <a:lnTo>
                    <a:pt x="129" y="221"/>
                  </a:lnTo>
                  <a:lnTo>
                    <a:pt x="127" y="220"/>
                  </a:lnTo>
                  <a:lnTo>
                    <a:pt x="126" y="218"/>
                  </a:lnTo>
                  <a:lnTo>
                    <a:pt x="124" y="217"/>
                  </a:lnTo>
                  <a:lnTo>
                    <a:pt x="122" y="215"/>
                  </a:lnTo>
                  <a:lnTo>
                    <a:pt x="119" y="213"/>
                  </a:lnTo>
                  <a:lnTo>
                    <a:pt x="118" y="212"/>
                  </a:lnTo>
                  <a:lnTo>
                    <a:pt x="116" y="210"/>
                  </a:lnTo>
                  <a:lnTo>
                    <a:pt x="115" y="208"/>
                  </a:lnTo>
                  <a:lnTo>
                    <a:pt x="112" y="207"/>
                  </a:lnTo>
                  <a:lnTo>
                    <a:pt x="111" y="205"/>
                  </a:lnTo>
                  <a:lnTo>
                    <a:pt x="109" y="204"/>
                  </a:lnTo>
                  <a:lnTo>
                    <a:pt x="108" y="202"/>
                  </a:lnTo>
                  <a:lnTo>
                    <a:pt x="104" y="200"/>
                  </a:lnTo>
                  <a:lnTo>
                    <a:pt x="103" y="198"/>
                  </a:lnTo>
                  <a:lnTo>
                    <a:pt x="100" y="195"/>
                  </a:lnTo>
                  <a:lnTo>
                    <a:pt x="99" y="194"/>
                  </a:lnTo>
                  <a:lnTo>
                    <a:pt x="97" y="192"/>
                  </a:lnTo>
                  <a:lnTo>
                    <a:pt x="95" y="190"/>
                  </a:lnTo>
                  <a:lnTo>
                    <a:pt x="93" y="188"/>
                  </a:lnTo>
                  <a:lnTo>
                    <a:pt x="91" y="187"/>
                  </a:lnTo>
                  <a:lnTo>
                    <a:pt x="88" y="184"/>
                  </a:lnTo>
                  <a:lnTo>
                    <a:pt x="87" y="183"/>
                  </a:lnTo>
                  <a:lnTo>
                    <a:pt x="84" y="180"/>
                  </a:lnTo>
                  <a:lnTo>
                    <a:pt x="83" y="178"/>
                  </a:lnTo>
                  <a:lnTo>
                    <a:pt x="81" y="176"/>
                  </a:lnTo>
                  <a:lnTo>
                    <a:pt x="79" y="174"/>
                  </a:lnTo>
                  <a:lnTo>
                    <a:pt x="77" y="172"/>
                  </a:lnTo>
                  <a:lnTo>
                    <a:pt x="76" y="171"/>
                  </a:lnTo>
                  <a:lnTo>
                    <a:pt x="75" y="168"/>
                  </a:lnTo>
                  <a:lnTo>
                    <a:pt x="72" y="166"/>
                  </a:lnTo>
                  <a:lnTo>
                    <a:pt x="70" y="163"/>
                  </a:lnTo>
                  <a:lnTo>
                    <a:pt x="68" y="161"/>
                  </a:lnTo>
                  <a:lnTo>
                    <a:pt x="67" y="160"/>
                  </a:lnTo>
                  <a:lnTo>
                    <a:pt x="65" y="158"/>
                  </a:lnTo>
                  <a:lnTo>
                    <a:pt x="64" y="156"/>
                  </a:lnTo>
                  <a:lnTo>
                    <a:pt x="63" y="154"/>
                  </a:lnTo>
                  <a:lnTo>
                    <a:pt x="61" y="152"/>
                  </a:lnTo>
                  <a:lnTo>
                    <a:pt x="60" y="150"/>
                  </a:lnTo>
                  <a:lnTo>
                    <a:pt x="59" y="149"/>
                  </a:lnTo>
                  <a:lnTo>
                    <a:pt x="58" y="146"/>
                  </a:lnTo>
                  <a:lnTo>
                    <a:pt x="56" y="144"/>
                  </a:lnTo>
                  <a:lnTo>
                    <a:pt x="55" y="142"/>
                  </a:lnTo>
                  <a:lnTo>
                    <a:pt x="55" y="141"/>
                  </a:lnTo>
                  <a:lnTo>
                    <a:pt x="54" y="139"/>
                  </a:lnTo>
                  <a:lnTo>
                    <a:pt x="53" y="137"/>
                  </a:lnTo>
                  <a:lnTo>
                    <a:pt x="53" y="136"/>
                  </a:lnTo>
                  <a:lnTo>
                    <a:pt x="52" y="133"/>
                  </a:lnTo>
                  <a:lnTo>
                    <a:pt x="52" y="132"/>
                  </a:lnTo>
                  <a:lnTo>
                    <a:pt x="52" y="128"/>
                  </a:lnTo>
                  <a:lnTo>
                    <a:pt x="52" y="126"/>
                  </a:lnTo>
                  <a:lnTo>
                    <a:pt x="53" y="125"/>
                  </a:lnTo>
                  <a:lnTo>
                    <a:pt x="53" y="122"/>
                  </a:lnTo>
                  <a:lnTo>
                    <a:pt x="53" y="120"/>
                  </a:lnTo>
                  <a:lnTo>
                    <a:pt x="55" y="118"/>
                  </a:lnTo>
                  <a:lnTo>
                    <a:pt x="55" y="116"/>
                  </a:lnTo>
                  <a:lnTo>
                    <a:pt x="56" y="113"/>
                  </a:lnTo>
                  <a:lnTo>
                    <a:pt x="59" y="110"/>
                  </a:lnTo>
                  <a:lnTo>
                    <a:pt x="60" y="108"/>
                  </a:lnTo>
                  <a:lnTo>
                    <a:pt x="61" y="106"/>
                  </a:lnTo>
                  <a:lnTo>
                    <a:pt x="63" y="104"/>
                  </a:lnTo>
                  <a:lnTo>
                    <a:pt x="64" y="101"/>
                  </a:lnTo>
                  <a:lnTo>
                    <a:pt x="65" y="99"/>
                  </a:lnTo>
                  <a:lnTo>
                    <a:pt x="67" y="95"/>
                  </a:lnTo>
                  <a:lnTo>
                    <a:pt x="69" y="93"/>
                  </a:lnTo>
                  <a:lnTo>
                    <a:pt x="71" y="90"/>
                  </a:lnTo>
                  <a:lnTo>
                    <a:pt x="74" y="88"/>
                  </a:lnTo>
                  <a:lnTo>
                    <a:pt x="76" y="86"/>
                  </a:lnTo>
                  <a:lnTo>
                    <a:pt x="78" y="83"/>
                  </a:lnTo>
                  <a:lnTo>
                    <a:pt x="80" y="80"/>
                  </a:lnTo>
                  <a:lnTo>
                    <a:pt x="82" y="77"/>
                  </a:lnTo>
                  <a:lnTo>
                    <a:pt x="84" y="75"/>
                  </a:lnTo>
                  <a:lnTo>
                    <a:pt x="87" y="73"/>
                  </a:lnTo>
                  <a:lnTo>
                    <a:pt x="89" y="70"/>
                  </a:lnTo>
                  <a:lnTo>
                    <a:pt x="92" y="68"/>
                  </a:lnTo>
                  <a:lnTo>
                    <a:pt x="95" y="66"/>
                  </a:lnTo>
                  <a:lnTo>
                    <a:pt x="97" y="62"/>
                  </a:lnTo>
                  <a:lnTo>
                    <a:pt x="99" y="59"/>
                  </a:lnTo>
                  <a:lnTo>
                    <a:pt x="101" y="57"/>
                  </a:lnTo>
                  <a:lnTo>
                    <a:pt x="103" y="55"/>
                  </a:lnTo>
                  <a:lnTo>
                    <a:pt x="106" y="52"/>
                  </a:lnTo>
                  <a:lnTo>
                    <a:pt x="109" y="50"/>
                  </a:lnTo>
                  <a:lnTo>
                    <a:pt x="111" y="48"/>
                  </a:lnTo>
                  <a:lnTo>
                    <a:pt x="114" y="45"/>
                  </a:lnTo>
                  <a:lnTo>
                    <a:pt x="116" y="43"/>
                  </a:lnTo>
                  <a:lnTo>
                    <a:pt x="118" y="40"/>
                  </a:lnTo>
                  <a:lnTo>
                    <a:pt x="120" y="38"/>
                  </a:lnTo>
                  <a:lnTo>
                    <a:pt x="122" y="36"/>
                  </a:lnTo>
                  <a:lnTo>
                    <a:pt x="126" y="34"/>
                  </a:lnTo>
                  <a:lnTo>
                    <a:pt x="127" y="32"/>
                  </a:lnTo>
                  <a:lnTo>
                    <a:pt x="130" y="29"/>
                  </a:lnTo>
                  <a:lnTo>
                    <a:pt x="131" y="27"/>
                  </a:lnTo>
                  <a:lnTo>
                    <a:pt x="133" y="26"/>
                  </a:lnTo>
                  <a:lnTo>
                    <a:pt x="135" y="24"/>
                  </a:lnTo>
                  <a:lnTo>
                    <a:pt x="137" y="22"/>
                  </a:lnTo>
                  <a:lnTo>
                    <a:pt x="138" y="20"/>
                  </a:lnTo>
                  <a:lnTo>
                    <a:pt x="139" y="19"/>
                  </a:lnTo>
                  <a:lnTo>
                    <a:pt x="142" y="18"/>
                  </a:lnTo>
                  <a:lnTo>
                    <a:pt x="143" y="16"/>
                  </a:lnTo>
                  <a:lnTo>
                    <a:pt x="144" y="15"/>
                  </a:lnTo>
                  <a:lnTo>
                    <a:pt x="146" y="12"/>
                  </a:lnTo>
                  <a:lnTo>
                    <a:pt x="147" y="10"/>
                  </a:lnTo>
                  <a:lnTo>
                    <a:pt x="149" y="8"/>
                  </a:lnTo>
                  <a:lnTo>
                    <a:pt x="149" y="6"/>
                  </a:lnTo>
                  <a:lnTo>
                    <a:pt x="150" y="6"/>
                  </a:lnTo>
                  <a:lnTo>
                    <a:pt x="149" y="3"/>
                  </a:lnTo>
                  <a:lnTo>
                    <a:pt x="146" y="2"/>
                  </a:lnTo>
                  <a:lnTo>
                    <a:pt x="144" y="1"/>
                  </a:lnTo>
                  <a:lnTo>
                    <a:pt x="143" y="1"/>
                  </a:lnTo>
                  <a:lnTo>
                    <a:pt x="141" y="0"/>
                  </a:lnTo>
                  <a:lnTo>
                    <a:pt x="138" y="0"/>
                  </a:lnTo>
                  <a:lnTo>
                    <a:pt x="136" y="0"/>
                  </a:lnTo>
                  <a:lnTo>
                    <a:pt x="134" y="0"/>
                  </a:lnTo>
                  <a:lnTo>
                    <a:pt x="131" y="0"/>
                  </a:lnTo>
                  <a:lnTo>
                    <a:pt x="128" y="0"/>
                  </a:lnTo>
                  <a:lnTo>
                    <a:pt x="126" y="0"/>
                  </a:lnTo>
                  <a:lnTo>
                    <a:pt x="122" y="1"/>
                  </a:lnTo>
                  <a:lnTo>
                    <a:pt x="119" y="1"/>
                  </a:lnTo>
                  <a:lnTo>
                    <a:pt x="116" y="2"/>
                  </a:lnTo>
                  <a:lnTo>
                    <a:pt x="115" y="2"/>
                  </a:lnTo>
                  <a:lnTo>
                    <a:pt x="113" y="2"/>
                  </a:lnTo>
                  <a:lnTo>
                    <a:pt x="111" y="2"/>
                  </a:lnTo>
                  <a:lnTo>
                    <a:pt x="110" y="3"/>
                  </a:lnTo>
                  <a:lnTo>
                    <a:pt x="106" y="3"/>
                  </a:lnTo>
                  <a:lnTo>
                    <a:pt x="103" y="4"/>
                  </a:lnTo>
                  <a:lnTo>
                    <a:pt x="100" y="5"/>
                  </a:lnTo>
                  <a:lnTo>
                    <a:pt x="98" y="6"/>
                  </a:lnTo>
                  <a:lnTo>
                    <a:pt x="95" y="7"/>
                  </a:lnTo>
                  <a:lnTo>
                    <a:pt x="92" y="8"/>
                  </a:lnTo>
                  <a:lnTo>
                    <a:pt x="89" y="8"/>
                  </a:lnTo>
                  <a:lnTo>
                    <a:pt x="87" y="10"/>
                  </a:lnTo>
                  <a:lnTo>
                    <a:pt x="84" y="11"/>
                  </a:lnTo>
                  <a:lnTo>
                    <a:pt x="82" y="12"/>
                  </a:lnTo>
                  <a:lnTo>
                    <a:pt x="80" y="12"/>
                  </a:lnTo>
                  <a:lnTo>
                    <a:pt x="79" y="15"/>
                  </a:lnTo>
                  <a:lnTo>
                    <a:pt x="77" y="16"/>
                  </a:lnTo>
                  <a:lnTo>
                    <a:pt x="76" y="18"/>
                  </a:lnTo>
                  <a:lnTo>
                    <a:pt x="75" y="18"/>
                  </a:lnTo>
                  <a:lnTo>
                    <a:pt x="72" y="20"/>
                  </a:lnTo>
                  <a:lnTo>
                    <a:pt x="71" y="21"/>
                  </a:lnTo>
                  <a:lnTo>
                    <a:pt x="69" y="23"/>
                  </a:lnTo>
                  <a:lnTo>
                    <a:pt x="66" y="24"/>
                  </a:lnTo>
                  <a:lnTo>
                    <a:pt x="64" y="27"/>
                  </a:lnTo>
                  <a:lnTo>
                    <a:pt x="61" y="29"/>
                  </a:lnTo>
                  <a:lnTo>
                    <a:pt x="59" y="33"/>
                  </a:lnTo>
                  <a:lnTo>
                    <a:pt x="56" y="34"/>
                  </a:lnTo>
                  <a:lnTo>
                    <a:pt x="55" y="35"/>
                  </a:lnTo>
                  <a:lnTo>
                    <a:pt x="53" y="36"/>
                  </a:lnTo>
                  <a:lnTo>
                    <a:pt x="52" y="38"/>
                  </a:lnTo>
                  <a:lnTo>
                    <a:pt x="50" y="39"/>
                  </a:lnTo>
                  <a:lnTo>
                    <a:pt x="48" y="40"/>
                  </a:lnTo>
                  <a:lnTo>
                    <a:pt x="47" y="42"/>
                  </a:lnTo>
                  <a:lnTo>
                    <a:pt x="45" y="44"/>
                  </a:lnTo>
                  <a:lnTo>
                    <a:pt x="44" y="46"/>
                  </a:lnTo>
                  <a:lnTo>
                    <a:pt x="42" y="48"/>
                  </a:lnTo>
                  <a:lnTo>
                    <a:pt x="41" y="50"/>
                  </a:lnTo>
                  <a:lnTo>
                    <a:pt x="38" y="51"/>
                  </a:lnTo>
                  <a:lnTo>
                    <a:pt x="36" y="53"/>
                  </a:lnTo>
                  <a:lnTo>
                    <a:pt x="35" y="55"/>
                  </a:lnTo>
                  <a:lnTo>
                    <a:pt x="33" y="57"/>
                  </a:lnTo>
                  <a:lnTo>
                    <a:pt x="32" y="58"/>
                  </a:lnTo>
                  <a:lnTo>
                    <a:pt x="30" y="60"/>
                  </a:lnTo>
                  <a:lnTo>
                    <a:pt x="29" y="62"/>
                  </a:lnTo>
                  <a:lnTo>
                    <a:pt x="27" y="63"/>
                  </a:lnTo>
                  <a:lnTo>
                    <a:pt x="25" y="66"/>
                  </a:lnTo>
                  <a:lnTo>
                    <a:pt x="24" y="68"/>
                  </a:lnTo>
                  <a:lnTo>
                    <a:pt x="21" y="70"/>
                  </a:lnTo>
                  <a:lnTo>
                    <a:pt x="20" y="71"/>
                  </a:lnTo>
                  <a:lnTo>
                    <a:pt x="19" y="74"/>
                  </a:lnTo>
                  <a:lnTo>
                    <a:pt x="17" y="75"/>
                  </a:lnTo>
                  <a:lnTo>
                    <a:pt x="16" y="77"/>
                  </a:lnTo>
                  <a:lnTo>
                    <a:pt x="14" y="80"/>
                  </a:lnTo>
                  <a:lnTo>
                    <a:pt x="13" y="82"/>
                  </a:lnTo>
                  <a:lnTo>
                    <a:pt x="12" y="84"/>
                  </a:lnTo>
                  <a:lnTo>
                    <a:pt x="11" y="86"/>
                  </a:lnTo>
                  <a:lnTo>
                    <a:pt x="10" y="88"/>
                  </a:lnTo>
                  <a:lnTo>
                    <a:pt x="9" y="90"/>
                  </a:lnTo>
                  <a:lnTo>
                    <a:pt x="8" y="91"/>
                  </a:lnTo>
                  <a:lnTo>
                    <a:pt x="6" y="93"/>
                  </a:lnTo>
                  <a:lnTo>
                    <a:pt x="5" y="96"/>
                  </a:lnTo>
                  <a:lnTo>
                    <a:pt x="5" y="97"/>
                  </a:lnTo>
                  <a:lnTo>
                    <a:pt x="4" y="100"/>
                  </a:lnTo>
                  <a:lnTo>
                    <a:pt x="3" y="102"/>
                  </a:lnTo>
                  <a:lnTo>
                    <a:pt x="2" y="104"/>
                  </a:lnTo>
                  <a:lnTo>
                    <a:pt x="2" y="106"/>
                  </a:lnTo>
                  <a:lnTo>
                    <a:pt x="1" y="108"/>
                  </a:lnTo>
                  <a:lnTo>
                    <a:pt x="1" y="110"/>
                  </a:lnTo>
                  <a:lnTo>
                    <a:pt x="1" y="112"/>
                  </a:lnTo>
                  <a:lnTo>
                    <a:pt x="1" y="115"/>
                  </a:lnTo>
                  <a:lnTo>
                    <a:pt x="0" y="116"/>
                  </a:lnTo>
                  <a:lnTo>
                    <a:pt x="0" y="118"/>
                  </a:lnTo>
                  <a:lnTo>
                    <a:pt x="1" y="120"/>
                  </a:lnTo>
                  <a:lnTo>
                    <a:pt x="1" y="122"/>
                  </a:lnTo>
                  <a:lnTo>
                    <a:pt x="1" y="124"/>
                  </a:lnTo>
                  <a:lnTo>
                    <a:pt x="1" y="126"/>
                  </a:lnTo>
                  <a:lnTo>
                    <a:pt x="2" y="128"/>
                  </a:lnTo>
                  <a:lnTo>
                    <a:pt x="2" y="129"/>
                  </a:lnTo>
                  <a:lnTo>
                    <a:pt x="3" y="133"/>
                  </a:lnTo>
                  <a:lnTo>
                    <a:pt x="4" y="135"/>
                  </a:lnTo>
                  <a:lnTo>
                    <a:pt x="5" y="137"/>
                  </a:lnTo>
                  <a:lnTo>
                    <a:pt x="8" y="139"/>
                  </a:lnTo>
                  <a:lnTo>
                    <a:pt x="8" y="141"/>
                  </a:lnTo>
                  <a:lnTo>
                    <a:pt x="10" y="143"/>
                  </a:lnTo>
                  <a:lnTo>
                    <a:pt x="11" y="145"/>
                  </a:lnTo>
                  <a:lnTo>
                    <a:pt x="12" y="149"/>
                  </a:lnTo>
                  <a:lnTo>
                    <a:pt x="13" y="151"/>
                  </a:lnTo>
                  <a:lnTo>
                    <a:pt x="15" y="153"/>
                  </a:lnTo>
                  <a:lnTo>
                    <a:pt x="17" y="156"/>
                  </a:lnTo>
                  <a:lnTo>
                    <a:pt x="18" y="159"/>
                  </a:lnTo>
                  <a:lnTo>
                    <a:pt x="20" y="161"/>
                  </a:lnTo>
                  <a:lnTo>
                    <a:pt x="22" y="163"/>
                  </a:lnTo>
                  <a:lnTo>
                    <a:pt x="25" y="166"/>
                  </a:lnTo>
                  <a:lnTo>
                    <a:pt x="26" y="169"/>
                  </a:lnTo>
                  <a:lnTo>
                    <a:pt x="28" y="172"/>
                  </a:lnTo>
                  <a:lnTo>
                    <a:pt x="30" y="174"/>
                  </a:lnTo>
                  <a:lnTo>
                    <a:pt x="32" y="176"/>
                  </a:lnTo>
                  <a:lnTo>
                    <a:pt x="35" y="179"/>
                  </a:lnTo>
                  <a:lnTo>
                    <a:pt x="36" y="183"/>
                  </a:lnTo>
                  <a:lnTo>
                    <a:pt x="39" y="185"/>
                  </a:lnTo>
                  <a:lnTo>
                    <a:pt x="42" y="187"/>
                  </a:lnTo>
                  <a:lnTo>
                    <a:pt x="44" y="190"/>
                  </a:lnTo>
                  <a:lnTo>
                    <a:pt x="46" y="192"/>
                  </a:lnTo>
                  <a:lnTo>
                    <a:pt x="48" y="195"/>
                  </a:lnTo>
                  <a:lnTo>
                    <a:pt x="50" y="197"/>
                  </a:lnTo>
                  <a:lnTo>
                    <a:pt x="53" y="200"/>
                  </a:lnTo>
                  <a:lnTo>
                    <a:pt x="55" y="203"/>
                  </a:lnTo>
                  <a:lnTo>
                    <a:pt x="56" y="205"/>
                  </a:lnTo>
                  <a:lnTo>
                    <a:pt x="60" y="207"/>
                  </a:lnTo>
                  <a:lnTo>
                    <a:pt x="62" y="209"/>
                  </a:lnTo>
                  <a:lnTo>
                    <a:pt x="64" y="211"/>
                  </a:lnTo>
                  <a:lnTo>
                    <a:pt x="66" y="214"/>
                  </a:lnTo>
                  <a:lnTo>
                    <a:pt x="68" y="215"/>
                  </a:lnTo>
                  <a:lnTo>
                    <a:pt x="70" y="219"/>
                  </a:lnTo>
                  <a:lnTo>
                    <a:pt x="72" y="220"/>
                  </a:lnTo>
                  <a:lnTo>
                    <a:pt x="75" y="222"/>
                  </a:lnTo>
                  <a:lnTo>
                    <a:pt x="77" y="224"/>
                  </a:lnTo>
                  <a:lnTo>
                    <a:pt x="79" y="226"/>
                  </a:lnTo>
                  <a:lnTo>
                    <a:pt x="80" y="228"/>
                  </a:lnTo>
                  <a:lnTo>
                    <a:pt x="82" y="229"/>
                  </a:lnTo>
                  <a:lnTo>
                    <a:pt x="84" y="231"/>
                  </a:lnTo>
                  <a:lnTo>
                    <a:pt x="86" y="234"/>
                  </a:lnTo>
                  <a:lnTo>
                    <a:pt x="88" y="236"/>
                  </a:lnTo>
                  <a:lnTo>
                    <a:pt x="92" y="239"/>
                  </a:lnTo>
                  <a:lnTo>
                    <a:pt x="95" y="241"/>
                  </a:lnTo>
                  <a:lnTo>
                    <a:pt x="97" y="243"/>
                  </a:lnTo>
                  <a:lnTo>
                    <a:pt x="99" y="244"/>
                  </a:lnTo>
                  <a:lnTo>
                    <a:pt x="100" y="246"/>
                  </a:lnTo>
                  <a:lnTo>
                    <a:pt x="101" y="247"/>
                  </a:lnTo>
                  <a:lnTo>
                    <a:pt x="148" y="2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60" name="Freeform 45">
              <a:extLst>
                <a:ext uri="{FF2B5EF4-FFF2-40B4-BE49-F238E27FC236}">
                  <a16:creationId xmlns:a16="http://schemas.microsoft.com/office/drawing/2014/main" id="{4F855C15-A100-47BC-B9A0-5C099E010E81}"/>
                </a:ext>
              </a:extLst>
            </p:cNvPr>
            <p:cNvSpPr>
              <a:spLocks/>
            </p:cNvSpPr>
            <p:nvPr/>
          </p:nvSpPr>
          <p:spPr bwMode="auto">
            <a:xfrm>
              <a:off x="5973219" y="2533580"/>
              <a:ext cx="247650" cy="293688"/>
            </a:xfrm>
            <a:custGeom>
              <a:avLst/>
              <a:gdLst>
                <a:gd name="T0" fmla="*/ 1 w 310"/>
                <a:gd name="T1" fmla="*/ 0 h 482"/>
                <a:gd name="T2" fmla="*/ 1 w 310"/>
                <a:gd name="T3" fmla="*/ 0 h 482"/>
                <a:gd name="T4" fmla="*/ 1 w 310"/>
                <a:gd name="T5" fmla="*/ 0 h 482"/>
                <a:gd name="T6" fmla="*/ 1 w 310"/>
                <a:gd name="T7" fmla="*/ 0 h 482"/>
                <a:gd name="T8" fmla="*/ 1 w 310"/>
                <a:gd name="T9" fmla="*/ 0 h 482"/>
                <a:gd name="T10" fmla="*/ 1 w 310"/>
                <a:gd name="T11" fmla="*/ 0 h 482"/>
                <a:gd name="T12" fmla="*/ 1 w 310"/>
                <a:gd name="T13" fmla="*/ 0 h 482"/>
                <a:gd name="T14" fmla="*/ 1 w 310"/>
                <a:gd name="T15" fmla="*/ 0 h 482"/>
                <a:gd name="T16" fmla="*/ 1 w 310"/>
                <a:gd name="T17" fmla="*/ 0 h 482"/>
                <a:gd name="T18" fmla="*/ 1 w 310"/>
                <a:gd name="T19" fmla="*/ 0 h 482"/>
                <a:gd name="T20" fmla="*/ 1 w 310"/>
                <a:gd name="T21" fmla="*/ 0 h 482"/>
                <a:gd name="T22" fmla="*/ 1 w 310"/>
                <a:gd name="T23" fmla="*/ 0 h 482"/>
                <a:gd name="T24" fmla="*/ 1 w 310"/>
                <a:gd name="T25" fmla="*/ 0 h 482"/>
                <a:gd name="T26" fmla="*/ 1 w 310"/>
                <a:gd name="T27" fmla="*/ 0 h 482"/>
                <a:gd name="T28" fmla="*/ 1 w 310"/>
                <a:gd name="T29" fmla="*/ 0 h 482"/>
                <a:gd name="T30" fmla="*/ 1 w 310"/>
                <a:gd name="T31" fmla="*/ 0 h 482"/>
                <a:gd name="T32" fmla="*/ 1 w 310"/>
                <a:gd name="T33" fmla="*/ 0 h 482"/>
                <a:gd name="T34" fmla="*/ 1 w 310"/>
                <a:gd name="T35" fmla="*/ 0 h 482"/>
                <a:gd name="T36" fmla="*/ 1 w 310"/>
                <a:gd name="T37" fmla="*/ 0 h 482"/>
                <a:gd name="T38" fmla="*/ 1 w 310"/>
                <a:gd name="T39" fmla="*/ 0 h 482"/>
                <a:gd name="T40" fmla="*/ 1 w 310"/>
                <a:gd name="T41" fmla="*/ 0 h 482"/>
                <a:gd name="T42" fmla="*/ 1 w 310"/>
                <a:gd name="T43" fmla="*/ 0 h 482"/>
                <a:gd name="T44" fmla="*/ 1 w 310"/>
                <a:gd name="T45" fmla="*/ 0 h 482"/>
                <a:gd name="T46" fmla="*/ 1 w 310"/>
                <a:gd name="T47" fmla="*/ 0 h 482"/>
                <a:gd name="T48" fmla="*/ 1 w 310"/>
                <a:gd name="T49" fmla="*/ 0 h 482"/>
                <a:gd name="T50" fmla="*/ 1 w 310"/>
                <a:gd name="T51" fmla="*/ 0 h 482"/>
                <a:gd name="T52" fmla="*/ 1 w 310"/>
                <a:gd name="T53" fmla="*/ 0 h 482"/>
                <a:gd name="T54" fmla="*/ 1 w 310"/>
                <a:gd name="T55" fmla="*/ 0 h 482"/>
                <a:gd name="T56" fmla="*/ 1 w 310"/>
                <a:gd name="T57" fmla="*/ 0 h 482"/>
                <a:gd name="T58" fmla="*/ 1 w 310"/>
                <a:gd name="T59" fmla="*/ 0 h 482"/>
                <a:gd name="T60" fmla="*/ 1 w 310"/>
                <a:gd name="T61" fmla="*/ 0 h 482"/>
                <a:gd name="T62" fmla="*/ 1 w 310"/>
                <a:gd name="T63" fmla="*/ 0 h 482"/>
                <a:gd name="T64" fmla="*/ 1 w 310"/>
                <a:gd name="T65" fmla="*/ 0 h 482"/>
                <a:gd name="T66" fmla="*/ 1 w 310"/>
                <a:gd name="T67" fmla="*/ 0 h 482"/>
                <a:gd name="T68" fmla="*/ 1 w 310"/>
                <a:gd name="T69" fmla="*/ 0 h 482"/>
                <a:gd name="T70" fmla="*/ 1 w 310"/>
                <a:gd name="T71" fmla="*/ 0 h 482"/>
                <a:gd name="T72" fmla="*/ 1 w 310"/>
                <a:gd name="T73" fmla="*/ 0 h 482"/>
                <a:gd name="T74" fmla="*/ 1 w 310"/>
                <a:gd name="T75" fmla="*/ 0 h 482"/>
                <a:gd name="T76" fmla="*/ 1 w 310"/>
                <a:gd name="T77" fmla="*/ 0 h 482"/>
                <a:gd name="T78" fmla="*/ 1 w 310"/>
                <a:gd name="T79" fmla="*/ 0 h 482"/>
                <a:gd name="T80" fmla="*/ 1 w 310"/>
                <a:gd name="T81" fmla="*/ 0 h 482"/>
                <a:gd name="T82" fmla="*/ 1 w 310"/>
                <a:gd name="T83" fmla="*/ 0 h 482"/>
                <a:gd name="T84" fmla="*/ 1 w 310"/>
                <a:gd name="T85" fmla="*/ 0 h 482"/>
                <a:gd name="T86" fmla="*/ 1 w 310"/>
                <a:gd name="T87" fmla="*/ 0 h 482"/>
                <a:gd name="T88" fmla="*/ 1 w 310"/>
                <a:gd name="T89" fmla="*/ 0 h 482"/>
                <a:gd name="T90" fmla="*/ 1 w 310"/>
                <a:gd name="T91" fmla="*/ 0 h 482"/>
                <a:gd name="T92" fmla="*/ 1 w 310"/>
                <a:gd name="T93" fmla="*/ 0 h 482"/>
                <a:gd name="T94" fmla="*/ 1 w 310"/>
                <a:gd name="T95" fmla="*/ 0 h 482"/>
                <a:gd name="T96" fmla="*/ 1 w 310"/>
                <a:gd name="T97" fmla="*/ 0 h 482"/>
                <a:gd name="T98" fmla="*/ 1 w 310"/>
                <a:gd name="T99" fmla="*/ 0 h 482"/>
                <a:gd name="T100" fmla="*/ 1 w 310"/>
                <a:gd name="T101" fmla="*/ 0 h 482"/>
                <a:gd name="T102" fmla="*/ 1 w 310"/>
                <a:gd name="T103" fmla="*/ 0 h 482"/>
                <a:gd name="T104" fmla="*/ 1 w 310"/>
                <a:gd name="T105" fmla="*/ 0 h 482"/>
                <a:gd name="T106" fmla="*/ 1 w 310"/>
                <a:gd name="T107" fmla="*/ 0 h 482"/>
                <a:gd name="T108" fmla="*/ 1 w 310"/>
                <a:gd name="T109" fmla="*/ 0 h 482"/>
                <a:gd name="T110" fmla="*/ 1 w 310"/>
                <a:gd name="T111" fmla="*/ 0 h 4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0"/>
                <a:gd name="T169" fmla="*/ 0 h 482"/>
                <a:gd name="T170" fmla="*/ 310 w 310"/>
                <a:gd name="T171" fmla="*/ 482 h 4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0" h="482">
                  <a:moveTo>
                    <a:pt x="72" y="1"/>
                  </a:moveTo>
                  <a:lnTo>
                    <a:pt x="72" y="1"/>
                  </a:lnTo>
                  <a:lnTo>
                    <a:pt x="73" y="0"/>
                  </a:lnTo>
                  <a:lnTo>
                    <a:pt x="75" y="0"/>
                  </a:lnTo>
                  <a:lnTo>
                    <a:pt x="78" y="0"/>
                  </a:lnTo>
                  <a:lnTo>
                    <a:pt x="79" y="0"/>
                  </a:lnTo>
                  <a:lnTo>
                    <a:pt x="81" y="0"/>
                  </a:lnTo>
                  <a:lnTo>
                    <a:pt x="82" y="1"/>
                  </a:lnTo>
                  <a:lnTo>
                    <a:pt x="84" y="1"/>
                  </a:lnTo>
                  <a:lnTo>
                    <a:pt x="87" y="3"/>
                  </a:lnTo>
                  <a:lnTo>
                    <a:pt x="90" y="4"/>
                  </a:lnTo>
                  <a:lnTo>
                    <a:pt x="92" y="4"/>
                  </a:lnTo>
                  <a:lnTo>
                    <a:pt x="95" y="6"/>
                  </a:lnTo>
                  <a:lnTo>
                    <a:pt x="97" y="7"/>
                  </a:lnTo>
                  <a:lnTo>
                    <a:pt x="99" y="9"/>
                  </a:lnTo>
                  <a:lnTo>
                    <a:pt x="103" y="10"/>
                  </a:lnTo>
                  <a:lnTo>
                    <a:pt x="105" y="13"/>
                  </a:lnTo>
                  <a:lnTo>
                    <a:pt x="108" y="15"/>
                  </a:lnTo>
                  <a:lnTo>
                    <a:pt x="111" y="18"/>
                  </a:lnTo>
                  <a:lnTo>
                    <a:pt x="112" y="20"/>
                  </a:lnTo>
                  <a:lnTo>
                    <a:pt x="113" y="22"/>
                  </a:lnTo>
                  <a:lnTo>
                    <a:pt x="114" y="23"/>
                  </a:lnTo>
                  <a:lnTo>
                    <a:pt x="116" y="26"/>
                  </a:lnTo>
                  <a:lnTo>
                    <a:pt x="117" y="27"/>
                  </a:lnTo>
                  <a:lnTo>
                    <a:pt x="119" y="29"/>
                  </a:lnTo>
                  <a:lnTo>
                    <a:pt x="120" y="31"/>
                  </a:lnTo>
                  <a:lnTo>
                    <a:pt x="122" y="33"/>
                  </a:lnTo>
                  <a:lnTo>
                    <a:pt x="123" y="36"/>
                  </a:lnTo>
                  <a:lnTo>
                    <a:pt x="125" y="38"/>
                  </a:lnTo>
                  <a:lnTo>
                    <a:pt x="126" y="41"/>
                  </a:lnTo>
                  <a:lnTo>
                    <a:pt x="127" y="43"/>
                  </a:lnTo>
                  <a:lnTo>
                    <a:pt x="128" y="46"/>
                  </a:lnTo>
                  <a:lnTo>
                    <a:pt x="129" y="49"/>
                  </a:lnTo>
                  <a:lnTo>
                    <a:pt x="130" y="53"/>
                  </a:lnTo>
                  <a:lnTo>
                    <a:pt x="132" y="55"/>
                  </a:lnTo>
                  <a:lnTo>
                    <a:pt x="133" y="58"/>
                  </a:lnTo>
                  <a:lnTo>
                    <a:pt x="134" y="61"/>
                  </a:lnTo>
                  <a:lnTo>
                    <a:pt x="136" y="65"/>
                  </a:lnTo>
                  <a:lnTo>
                    <a:pt x="138" y="68"/>
                  </a:lnTo>
                  <a:lnTo>
                    <a:pt x="138" y="73"/>
                  </a:lnTo>
                  <a:lnTo>
                    <a:pt x="139" y="76"/>
                  </a:lnTo>
                  <a:lnTo>
                    <a:pt x="140" y="79"/>
                  </a:lnTo>
                  <a:lnTo>
                    <a:pt x="141" y="82"/>
                  </a:lnTo>
                  <a:lnTo>
                    <a:pt x="141" y="85"/>
                  </a:lnTo>
                  <a:lnTo>
                    <a:pt x="141" y="89"/>
                  </a:lnTo>
                  <a:lnTo>
                    <a:pt x="141" y="92"/>
                  </a:lnTo>
                  <a:lnTo>
                    <a:pt x="141" y="95"/>
                  </a:lnTo>
                  <a:lnTo>
                    <a:pt x="141" y="97"/>
                  </a:lnTo>
                  <a:lnTo>
                    <a:pt x="141" y="100"/>
                  </a:lnTo>
                  <a:lnTo>
                    <a:pt x="140" y="104"/>
                  </a:lnTo>
                  <a:lnTo>
                    <a:pt x="139" y="106"/>
                  </a:lnTo>
                  <a:lnTo>
                    <a:pt x="139" y="109"/>
                  </a:lnTo>
                  <a:lnTo>
                    <a:pt x="138" y="111"/>
                  </a:lnTo>
                  <a:lnTo>
                    <a:pt x="138" y="113"/>
                  </a:lnTo>
                  <a:lnTo>
                    <a:pt x="137" y="116"/>
                  </a:lnTo>
                  <a:lnTo>
                    <a:pt x="136" y="118"/>
                  </a:lnTo>
                  <a:lnTo>
                    <a:pt x="134" y="121"/>
                  </a:lnTo>
                  <a:lnTo>
                    <a:pt x="133" y="124"/>
                  </a:lnTo>
                  <a:lnTo>
                    <a:pt x="131" y="126"/>
                  </a:lnTo>
                  <a:lnTo>
                    <a:pt x="130" y="128"/>
                  </a:lnTo>
                  <a:lnTo>
                    <a:pt x="129" y="130"/>
                  </a:lnTo>
                  <a:lnTo>
                    <a:pt x="127" y="132"/>
                  </a:lnTo>
                  <a:lnTo>
                    <a:pt x="126" y="134"/>
                  </a:lnTo>
                  <a:lnTo>
                    <a:pt x="125" y="136"/>
                  </a:lnTo>
                  <a:lnTo>
                    <a:pt x="123" y="139"/>
                  </a:lnTo>
                  <a:lnTo>
                    <a:pt x="122" y="141"/>
                  </a:lnTo>
                  <a:lnTo>
                    <a:pt x="120" y="143"/>
                  </a:lnTo>
                  <a:lnTo>
                    <a:pt x="117" y="145"/>
                  </a:lnTo>
                  <a:lnTo>
                    <a:pt x="116" y="147"/>
                  </a:lnTo>
                  <a:lnTo>
                    <a:pt x="114" y="148"/>
                  </a:lnTo>
                  <a:lnTo>
                    <a:pt x="113" y="151"/>
                  </a:lnTo>
                  <a:lnTo>
                    <a:pt x="111" y="152"/>
                  </a:lnTo>
                  <a:lnTo>
                    <a:pt x="110" y="155"/>
                  </a:lnTo>
                  <a:lnTo>
                    <a:pt x="108" y="157"/>
                  </a:lnTo>
                  <a:lnTo>
                    <a:pt x="106" y="159"/>
                  </a:lnTo>
                  <a:lnTo>
                    <a:pt x="104" y="160"/>
                  </a:lnTo>
                  <a:lnTo>
                    <a:pt x="103" y="162"/>
                  </a:lnTo>
                  <a:lnTo>
                    <a:pt x="102" y="164"/>
                  </a:lnTo>
                  <a:lnTo>
                    <a:pt x="99" y="166"/>
                  </a:lnTo>
                  <a:lnTo>
                    <a:pt x="97" y="168"/>
                  </a:lnTo>
                  <a:lnTo>
                    <a:pt x="95" y="171"/>
                  </a:lnTo>
                  <a:lnTo>
                    <a:pt x="94" y="172"/>
                  </a:lnTo>
                  <a:lnTo>
                    <a:pt x="93" y="175"/>
                  </a:lnTo>
                  <a:lnTo>
                    <a:pt x="91" y="176"/>
                  </a:lnTo>
                  <a:lnTo>
                    <a:pt x="90" y="178"/>
                  </a:lnTo>
                  <a:lnTo>
                    <a:pt x="89" y="180"/>
                  </a:lnTo>
                  <a:lnTo>
                    <a:pt x="88" y="182"/>
                  </a:lnTo>
                  <a:lnTo>
                    <a:pt x="87" y="184"/>
                  </a:lnTo>
                  <a:lnTo>
                    <a:pt x="84" y="186"/>
                  </a:lnTo>
                  <a:lnTo>
                    <a:pt x="84" y="190"/>
                  </a:lnTo>
                  <a:lnTo>
                    <a:pt x="83" y="192"/>
                  </a:lnTo>
                  <a:lnTo>
                    <a:pt x="82" y="194"/>
                  </a:lnTo>
                  <a:lnTo>
                    <a:pt x="82" y="196"/>
                  </a:lnTo>
                  <a:lnTo>
                    <a:pt x="81" y="198"/>
                  </a:lnTo>
                  <a:lnTo>
                    <a:pt x="81" y="200"/>
                  </a:lnTo>
                  <a:lnTo>
                    <a:pt x="80" y="203"/>
                  </a:lnTo>
                  <a:lnTo>
                    <a:pt x="80" y="206"/>
                  </a:lnTo>
                  <a:lnTo>
                    <a:pt x="80" y="208"/>
                  </a:lnTo>
                  <a:lnTo>
                    <a:pt x="80" y="211"/>
                  </a:lnTo>
                  <a:lnTo>
                    <a:pt x="80" y="214"/>
                  </a:lnTo>
                  <a:lnTo>
                    <a:pt x="81" y="216"/>
                  </a:lnTo>
                  <a:lnTo>
                    <a:pt x="82" y="219"/>
                  </a:lnTo>
                  <a:lnTo>
                    <a:pt x="82" y="223"/>
                  </a:lnTo>
                  <a:lnTo>
                    <a:pt x="83" y="226"/>
                  </a:lnTo>
                  <a:lnTo>
                    <a:pt x="83" y="228"/>
                  </a:lnTo>
                  <a:lnTo>
                    <a:pt x="84" y="230"/>
                  </a:lnTo>
                  <a:lnTo>
                    <a:pt x="87" y="233"/>
                  </a:lnTo>
                  <a:lnTo>
                    <a:pt x="88" y="234"/>
                  </a:lnTo>
                  <a:lnTo>
                    <a:pt x="91" y="236"/>
                  </a:lnTo>
                  <a:lnTo>
                    <a:pt x="92" y="239"/>
                  </a:lnTo>
                  <a:lnTo>
                    <a:pt x="95" y="240"/>
                  </a:lnTo>
                  <a:lnTo>
                    <a:pt x="96" y="241"/>
                  </a:lnTo>
                  <a:lnTo>
                    <a:pt x="99" y="243"/>
                  </a:lnTo>
                  <a:lnTo>
                    <a:pt x="103" y="244"/>
                  </a:lnTo>
                  <a:lnTo>
                    <a:pt x="106" y="245"/>
                  </a:lnTo>
                  <a:lnTo>
                    <a:pt x="108" y="246"/>
                  </a:lnTo>
                  <a:lnTo>
                    <a:pt x="112" y="246"/>
                  </a:lnTo>
                  <a:lnTo>
                    <a:pt x="115" y="247"/>
                  </a:lnTo>
                  <a:lnTo>
                    <a:pt x="120" y="248"/>
                  </a:lnTo>
                  <a:lnTo>
                    <a:pt x="123" y="248"/>
                  </a:lnTo>
                  <a:lnTo>
                    <a:pt x="127" y="249"/>
                  </a:lnTo>
                  <a:lnTo>
                    <a:pt x="130" y="249"/>
                  </a:lnTo>
                  <a:lnTo>
                    <a:pt x="134" y="249"/>
                  </a:lnTo>
                  <a:lnTo>
                    <a:pt x="139" y="250"/>
                  </a:lnTo>
                  <a:lnTo>
                    <a:pt x="143" y="250"/>
                  </a:lnTo>
                  <a:lnTo>
                    <a:pt x="147" y="250"/>
                  </a:lnTo>
                  <a:lnTo>
                    <a:pt x="152" y="250"/>
                  </a:lnTo>
                  <a:lnTo>
                    <a:pt x="156" y="250"/>
                  </a:lnTo>
                  <a:lnTo>
                    <a:pt x="160" y="251"/>
                  </a:lnTo>
                  <a:lnTo>
                    <a:pt x="165" y="251"/>
                  </a:lnTo>
                  <a:lnTo>
                    <a:pt x="170" y="251"/>
                  </a:lnTo>
                  <a:lnTo>
                    <a:pt x="174" y="251"/>
                  </a:lnTo>
                  <a:lnTo>
                    <a:pt x="179" y="252"/>
                  </a:lnTo>
                  <a:lnTo>
                    <a:pt x="183" y="253"/>
                  </a:lnTo>
                  <a:lnTo>
                    <a:pt x="189" y="253"/>
                  </a:lnTo>
                  <a:lnTo>
                    <a:pt x="193" y="255"/>
                  </a:lnTo>
                  <a:lnTo>
                    <a:pt x="198" y="255"/>
                  </a:lnTo>
                  <a:lnTo>
                    <a:pt x="203" y="255"/>
                  </a:lnTo>
                  <a:lnTo>
                    <a:pt x="208" y="257"/>
                  </a:lnTo>
                  <a:lnTo>
                    <a:pt x="212" y="257"/>
                  </a:lnTo>
                  <a:lnTo>
                    <a:pt x="216" y="258"/>
                  </a:lnTo>
                  <a:lnTo>
                    <a:pt x="222" y="259"/>
                  </a:lnTo>
                  <a:lnTo>
                    <a:pt x="226" y="260"/>
                  </a:lnTo>
                  <a:lnTo>
                    <a:pt x="231" y="261"/>
                  </a:lnTo>
                  <a:lnTo>
                    <a:pt x="236" y="262"/>
                  </a:lnTo>
                  <a:lnTo>
                    <a:pt x="240" y="264"/>
                  </a:lnTo>
                  <a:lnTo>
                    <a:pt x="244" y="266"/>
                  </a:lnTo>
                  <a:lnTo>
                    <a:pt x="248" y="268"/>
                  </a:lnTo>
                  <a:lnTo>
                    <a:pt x="253" y="270"/>
                  </a:lnTo>
                  <a:lnTo>
                    <a:pt x="257" y="273"/>
                  </a:lnTo>
                  <a:lnTo>
                    <a:pt x="261" y="275"/>
                  </a:lnTo>
                  <a:lnTo>
                    <a:pt x="265" y="278"/>
                  </a:lnTo>
                  <a:lnTo>
                    <a:pt x="269" y="281"/>
                  </a:lnTo>
                  <a:lnTo>
                    <a:pt x="273" y="284"/>
                  </a:lnTo>
                  <a:lnTo>
                    <a:pt x="276" y="286"/>
                  </a:lnTo>
                  <a:lnTo>
                    <a:pt x="279" y="291"/>
                  </a:lnTo>
                  <a:lnTo>
                    <a:pt x="283" y="294"/>
                  </a:lnTo>
                  <a:lnTo>
                    <a:pt x="287" y="298"/>
                  </a:lnTo>
                  <a:lnTo>
                    <a:pt x="289" y="302"/>
                  </a:lnTo>
                  <a:lnTo>
                    <a:pt x="292" y="308"/>
                  </a:lnTo>
                  <a:lnTo>
                    <a:pt x="295" y="312"/>
                  </a:lnTo>
                  <a:lnTo>
                    <a:pt x="297" y="317"/>
                  </a:lnTo>
                  <a:lnTo>
                    <a:pt x="299" y="323"/>
                  </a:lnTo>
                  <a:lnTo>
                    <a:pt x="301" y="328"/>
                  </a:lnTo>
                  <a:lnTo>
                    <a:pt x="304" y="334"/>
                  </a:lnTo>
                  <a:lnTo>
                    <a:pt x="306" y="341"/>
                  </a:lnTo>
                  <a:lnTo>
                    <a:pt x="308" y="348"/>
                  </a:lnTo>
                  <a:lnTo>
                    <a:pt x="308" y="353"/>
                  </a:lnTo>
                  <a:lnTo>
                    <a:pt x="310" y="361"/>
                  </a:lnTo>
                  <a:lnTo>
                    <a:pt x="310" y="367"/>
                  </a:lnTo>
                  <a:lnTo>
                    <a:pt x="310" y="374"/>
                  </a:lnTo>
                  <a:lnTo>
                    <a:pt x="310" y="379"/>
                  </a:lnTo>
                  <a:lnTo>
                    <a:pt x="310" y="384"/>
                  </a:lnTo>
                  <a:lnTo>
                    <a:pt x="310" y="391"/>
                  </a:lnTo>
                  <a:lnTo>
                    <a:pt x="309" y="396"/>
                  </a:lnTo>
                  <a:lnTo>
                    <a:pt x="307" y="401"/>
                  </a:lnTo>
                  <a:lnTo>
                    <a:pt x="306" y="407"/>
                  </a:lnTo>
                  <a:lnTo>
                    <a:pt x="304" y="412"/>
                  </a:lnTo>
                  <a:lnTo>
                    <a:pt x="303" y="416"/>
                  </a:lnTo>
                  <a:lnTo>
                    <a:pt x="300" y="421"/>
                  </a:lnTo>
                  <a:lnTo>
                    <a:pt x="298" y="426"/>
                  </a:lnTo>
                  <a:lnTo>
                    <a:pt x="296" y="430"/>
                  </a:lnTo>
                  <a:lnTo>
                    <a:pt x="294" y="434"/>
                  </a:lnTo>
                  <a:lnTo>
                    <a:pt x="291" y="438"/>
                  </a:lnTo>
                  <a:lnTo>
                    <a:pt x="288" y="442"/>
                  </a:lnTo>
                  <a:lnTo>
                    <a:pt x="283" y="445"/>
                  </a:lnTo>
                  <a:lnTo>
                    <a:pt x="280" y="449"/>
                  </a:lnTo>
                  <a:lnTo>
                    <a:pt x="278" y="451"/>
                  </a:lnTo>
                  <a:lnTo>
                    <a:pt x="274" y="454"/>
                  </a:lnTo>
                  <a:lnTo>
                    <a:pt x="270" y="458"/>
                  </a:lnTo>
                  <a:lnTo>
                    <a:pt x="266" y="461"/>
                  </a:lnTo>
                  <a:lnTo>
                    <a:pt x="262" y="463"/>
                  </a:lnTo>
                  <a:lnTo>
                    <a:pt x="258" y="466"/>
                  </a:lnTo>
                  <a:lnTo>
                    <a:pt x="255" y="467"/>
                  </a:lnTo>
                  <a:lnTo>
                    <a:pt x="249" y="470"/>
                  </a:lnTo>
                  <a:lnTo>
                    <a:pt x="245" y="472"/>
                  </a:lnTo>
                  <a:lnTo>
                    <a:pt x="241" y="473"/>
                  </a:lnTo>
                  <a:lnTo>
                    <a:pt x="237" y="476"/>
                  </a:lnTo>
                  <a:lnTo>
                    <a:pt x="232" y="477"/>
                  </a:lnTo>
                  <a:lnTo>
                    <a:pt x="228" y="478"/>
                  </a:lnTo>
                  <a:lnTo>
                    <a:pt x="224" y="479"/>
                  </a:lnTo>
                  <a:lnTo>
                    <a:pt x="220" y="480"/>
                  </a:lnTo>
                  <a:lnTo>
                    <a:pt x="214" y="481"/>
                  </a:lnTo>
                  <a:lnTo>
                    <a:pt x="210" y="481"/>
                  </a:lnTo>
                  <a:lnTo>
                    <a:pt x="206" y="482"/>
                  </a:lnTo>
                  <a:lnTo>
                    <a:pt x="202" y="482"/>
                  </a:lnTo>
                  <a:lnTo>
                    <a:pt x="196" y="482"/>
                  </a:lnTo>
                  <a:lnTo>
                    <a:pt x="192" y="482"/>
                  </a:lnTo>
                  <a:lnTo>
                    <a:pt x="188" y="482"/>
                  </a:lnTo>
                  <a:lnTo>
                    <a:pt x="183" y="482"/>
                  </a:lnTo>
                  <a:lnTo>
                    <a:pt x="179" y="482"/>
                  </a:lnTo>
                  <a:lnTo>
                    <a:pt x="175" y="481"/>
                  </a:lnTo>
                  <a:lnTo>
                    <a:pt x="171" y="480"/>
                  </a:lnTo>
                  <a:lnTo>
                    <a:pt x="167" y="479"/>
                  </a:lnTo>
                  <a:lnTo>
                    <a:pt x="164" y="478"/>
                  </a:lnTo>
                  <a:lnTo>
                    <a:pt x="160" y="477"/>
                  </a:lnTo>
                  <a:lnTo>
                    <a:pt x="157" y="476"/>
                  </a:lnTo>
                  <a:lnTo>
                    <a:pt x="153" y="473"/>
                  </a:lnTo>
                  <a:lnTo>
                    <a:pt x="149" y="472"/>
                  </a:lnTo>
                  <a:lnTo>
                    <a:pt x="146" y="470"/>
                  </a:lnTo>
                  <a:lnTo>
                    <a:pt x="143" y="468"/>
                  </a:lnTo>
                  <a:lnTo>
                    <a:pt x="141" y="466"/>
                  </a:lnTo>
                  <a:lnTo>
                    <a:pt x="138" y="465"/>
                  </a:lnTo>
                  <a:lnTo>
                    <a:pt x="136" y="462"/>
                  </a:lnTo>
                  <a:lnTo>
                    <a:pt x="133" y="459"/>
                  </a:lnTo>
                  <a:lnTo>
                    <a:pt x="131" y="456"/>
                  </a:lnTo>
                  <a:lnTo>
                    <a:pt x="130" y="454"/>
                  </a:lnTo>
                  <a:lnTo>
                    <a:pt x="128" y="450"/>
                  </a:lnTo>
                  <a:lnTo>
                    <a:pt x="127" y="447"/>
                  </a:lnTo>
                  <a:lnTo>
                    <a:pt x="126" y="445"/>
                  </a:lnTo>
                  <a:lnTo>
                    <a:pt x="126" y="442"/>
                  </a:lnTo>
                  <a:lnTo>
                    <a:pt x="125" y="437"/>
                  </a:lnTo>
                  <a:lnTo>
                    <a:pt x="125" y="434"/>
                  </a:lnTo>
                  <a:lnTo>
                    <a:pt x="125" y="431"/>
                  </a:lnTo>
                  <a:lnTo>
                    <a:pt x="125" y="429"/>
                  </a:lnTo>
                  <a:lnTo>
                    <a:pt x="125" y="427"/>
                  </a:lnTo>
                  <a:lnTo>
                    <a:pt x="126" y="424"/>
                  </a:lnTo>
                  <a:lnTo>
                    <a:pt x="126" y="422"/>
                  </a:lnTo>
                  <a:lnTo>
                    <a:pt x="127" y="420"/>
                  </a:lnTo>
                  <a:lnTo>
                    <a:pt x="128" y="418"/>
                  </a:lnTo>
                  <a:lnTo>
                    <a:pt x="129" y="416"/>
                  </a:lnTo>
                  <a:lnTo>
                    <a:pt x="130" y="415"/>
                  </a:lnTo>
                  <a:lnTo>
                    <a:pt x="132" y="414"/>
                  </a:lnTo>
                  <a:lnTo>
                    <a:pt x="133" y="414"/>
                  </a:lnTo>
                  <a:lnTo>
                    <a:pt x="136" y="412"/>
                  </a:lnTo>
                  <a:lnTo>
                    <a:pt x="138" y="412"/>
                  </a:lnTo>
                  <a:lnTo>
                    <a:pt x="140" y="411"/>
                  </a:lnTo>
                  <a:lnTo>
                    <a:pt x="142" y="411"/>
                  </a:lnTo>
                  <a:lnTo>
                    <a:pt x="144" y="410"/>
                  </a:lnTo>
                  <a:lnTo>
                    <a:pt x="146" y="410"/>
                  </a:lnTo>
                  <a:lnTo>
                    <a:pt x="148" y="410"/>
                  </a:lnTo>
                  <a:lnTo>
                    <a:pt x="150" y="410"/>
                  </a:lnTo>
                  <a:lnTo>
                    <a:pt x="154" y="410"/>
                  </a:lnTo>
                  <a:lnTo>
                    <a:pt x="157" y="410"/>
                  </a:lnTo>
                  <a:lnTo>
                    <a:pt x="159" y="410"/>
                  </a:lnTo>
                  <a:lnTo>
                    <a:pt x="162" y="410"/>
                  </a:lnTo>
                  <a:lnTo>
                    <a:pt x="165" y="410"/>
                  </a:lnTo>
                  <a:lnTo>
                    <a:pt x="167" y="410"/>
                  </a:lnTo>
                  <a:lnTo>
                    <a:pt x="171" y="410"/>
                  </a:lnTo>
                  <a:lnTo>
                    <a:pt x="174" y="410"/>
                  </a:lnTo>
                  <a:lnTo>
                    <a:pt x="177" y="411"/>
                  </a:lnTo>
                  <a:lnTo>
                    <a:pt x="180" y="411"/>
                  </a:lnTo>
                  <a:lnTo>
                    <a:pt x="182" y="411"/>
                  </a:lnTo>
                  <a:lnTo>
                    <a:pt x="186" y="411"/>
                  </a:lnTo>
                  <a:lnTo>
                    <a:pt x="189" y="412"/>
                  </a:lnTo>
                  <a:lnTo>
                    <a:pt x="192" y="412"/>
                  </a:lnTo>
                  <a:lnTo>
                    <a:pt x="194" y="412"/>
                  </a:lnTo>
                  <a:lnTo>
                    <a:pt x="197" y="412"/>
                  </a:lnTo>
                  <a:lnTo>
                    <a:pt x="200" y="412"/>
                  </a:lnTo>
                  <a:lnTo>
                    <a:pt x="204" y="412"/>
                  </a:lnTo>
                  <a:lnTo>
                    <a:pt x="206" y="412"/>
                  </a:lnTo>
                  <a:lnTo>
                    <a:pt x="208" y="411"/>
                  </a:lnTo>
                  <a:lnTo>
                    <a:pt x="211" y="411"/>
                  </a:lnTo>
                  <a:lnTo>
                    <a:pt x="213" y="411"/>
                  </a:lnTo>
                  <a:lnTo>
                    <a:pt x="216" y="411"/>
                  </a:lnTo>
                  <a:lnTo>
                    <a:pt x="219" y="410"/>
                  </a:lnTo>
                  <a:lnTo>
                    <a:pt x="221" y="409"/>
                  </a:lnTo>
                  <a:lnTo>
                    <a:pt x="224" y="408"/>
                  </a:lnTo>
                  <a:lnTo>
                    <a:pt x="225" y="408"/>
                  </a:lnTo>
                  <a:lnTo>
                    <a:pt x="227" y="407"/>
                  </a:lnTo>
                  <a:lnTo>
                    <a:pt x="229" y="404"/>
                  </a:lnTo>
                  <a:lnTo>
                    <a:pt x="231" y="403"/>
                  </a:lnTo>
                  <a:lnTo>
                    <a:pt x="232" y="401"/>
                  </a:lnTo>
                  <a:lnTo>
                    <a:pt x="233" y="399"/>
                  </a:lnTo>
                  <a:lnTo>
                    <a:pt x="236" y="398"/>
                  </a:lnTo>
                  <a:lnTo>
                    <a:pt x="237" y="395"/>
                  </a:lnTo>
                  <a:lnTo>
                    <a:pt x="238" y="394"/>
                  </a:lnTo>
                  <a:lnTo>
                    <a:pt x="238" y="391"/>
                  </a:lnTo>
                  <a:lnTo>
                    <a:pt x="239" y="387"/>
                  </a:lnTo>
                  <a:lnTo>
                    <a:pt x="240" y="384"/>
                  </a:lnTo>
                  <a:lnTo>
                    <a:pt x="240" y="381"/>
                  </a:lnTo>
                  <a:lnTo>
                    <a:pt x="240" y="377"/>
                  </a:lnTo>
                  <a:lnTo>
                    <a:pt x="240" y="374"/>
                  </a:lnTo>
                  <a:lnTo>
                    <a:pt x="240" y="369"/>
                  </a:lnTo>
                  <a:lnTo>
                    <a:pt x="240" y="365"/>
                  </a:lnTo>
                  <a:lnTo>
                    <a:pt x="238" y="361"/>
                  </a:lnTo>
                  <a:lnTo>
                    <a:pt x="237" y="357"/>
                  </a:lnTo>
                  <a:lnTo>
                    <a:pt x="236" y="352"/>
                  </a:lnTo>
                  <a:lnTo>
                    <a:pt x="234" y="349"/>
                  </a:lnTo>
                  <a:lnTo>
                    <a:pt x="232" y="345"/>
                  </a:lnTo>
                  <a:lnTo>
                    <a:pt x="231" y="343"/>
                  </a:lnTo>
                  <a:lnTo>
                    <a:pt x="229" y="340"/>
                  </a:lnTo>
                  <a:lnTo>
                    <a:pt x="227" y="336"/>
                  </a:lnTo>
                  <a:lnTo>
                    <a:pt x="225" y="333"/>
                  </a:lnTo>
                  <a:lnTo>
                    <a:pt x="222" y="331"/>
                  </a:lnTo>
                  <a:lnTo>
                    <a:pt x="220" y="329"/>
                  </a:lnTo>
                  <a:lnTo>
                    <a:pt x="216" y="328"/>
                  </a:lnTo>
                  <a:lnTo>
                    <a:pt x="213" y="326"/>
                  </a:lnTo>
                  <a:lnTo>
                    <a:pt x="210" y="324"/>
                  </a:lnTo>
                  <a:lnTo>
                    <a:pt x="206" y="323"/>
                  </a:lnTo>
                  <a:lnTo>
                    <a:pt x="204" y="321"/>
                  </a:lnTo>
                  <a:lnTo>
                    <a:pt x="199" y="320"/>
                  </a:lnTo>
                  <a:lnTo>
                    <a:pt x="195" y="319"/>
                  </a:lnTo>
                  <a:lnTo>
                    <a:pt x="192" y="318"/>
                  </a:lnTo>
                  <a:lnTo>
                    <a:pt x="188" y="317"/>
                  </a:lnTo>
                  <a:lnTo>
                    <a:pt x="183" y="316"/>
                  </a:lnTo>
                  <a:lnTo>
                    <a:pt x="179" y="316"/>
                  </a:lnTo>
                  <a:lnTo>
                    <a:pt x="175" y="315"/>
                  </a:lnTo>
                  <a:lnTo>
                    <a:pt x="171" y="315"/>
                  </a:lnTo>
                  <a:lnTo>
                    <a:pt x="166" y="314"/>
                  </a:lnTo>
                  <a:lnTo>
                    <a:pt x="162" y="314"/>
                  </a:lnTo>
                  <a:lnTo>
                    <a:pt x="158" y="314"/>
                  </a:lnTo>
                  <a:lnTo>
                    <a:pt x="153" y="314"/>
                  </a:lnTo>
                  <a:lnTo>
                    <a:pt x="148" y="313"/>
                  </a:lnTo>
                  <a:lnTo>
                    <a:pt x="143" y="313"/>
                  </a:lnTo>
                  <a:lnTo>
                    <a:pt x="139" y="313"/>
                  </a:lnTo>
                  <a:lnTo>
                    <a:pt x="134" y="313"/>
                  </a:lnTo>
                  <a:lnTo>
                    <a:pt x="129" y="313"/>
                  </a:lnTo>
                  <a:lnTo>
                    <a:pt x="125" y="313"/>
                  </a:lnTo>
                  <a:lnTo>
                    <a:pt x="120" y="312"/>
                  </a:lnTo>
                  <a:lnTo>
                    <a:pt x="115" y="312"/>
                  </a:lnTo>
                  <a:lnTo>
                    <a:pt x="110" y="312"/>
                  </a:lnTo>
                  <a:lnTo>
                    <a:pt x="106" y="312"/>
                  </a:lnTo>
                  <a:lnTo>
                    <a:pt x="100" y="311"/>
                  </a:lnTo>
                  <a:lnTo>
                    <a:pt x="96" y="311"/>
                  </a:lnTo>
                  <a:lnTo>
                    <a:pt x="91" y="310"/>
                  </a:lnTo>
                  <a:lnTo>
                    <a:pt x="87" y="309"/>
                  </a:lnTo>
                  <a:lnTo>
                    <a:pt x="82" y="309"/>
                  </a:lnTo>
                  <a:lnTo>
                    <a:pt x="78" y="308"/>
                  </a:lnTo>
                  <a:lnTo>
                    <a:pt x="73" y="307"/>
                  </a:lnTo>
                  <a:lnTo>
                    <a:pt x="69" y="306"/>
                  </a:lnTo>
                  <a:lnTo>
                    <a:pt x="64" y="304"/>
                  </a:lnTo>
                  <a:lnTo>
                    <a:pt x="60" y="303"/>
                  </a:lnTo>
                  <a:lnTo>
                    <a:pt x="56" y="301"/>
                  </a:lnTo>
                  <a:lnTo>
                    <a:pt x="52" y="300"/>
                  </a:lnTo>
                  <a:lnTo>
                    <a:pt x="48" y="298"/>
                  </a:lnTo>
                  <a:lnTo>
                    <a:pt x="44" y="297"/>
                  </a:lnTo>
                  <a:lnTo>
                    <a:pt x="41" y="294"/>
                  </a:lnTo>
                  <a:lnTo>
                    <a:pt x="37" y="293"/>
                  </a:lnTo>
                  <a:lnTo>
                    <a:pt x="33" y="290"/>
                  </a:lnTo>
                  <a:lnTo>
                    <a:pt x="31" y="286"/>
                  </a:lnTo>
                  <a:lnTo>
                    <a:pt x="28" y="284"/>
                  </a:lnTo>
                  <a:lnTo>
                    <a:pt x="25" y="281"/>
                  </a:lnTo>
                  <a:lnTo>
                    <a:pt x="22" y="278"/>
                  </a:lnTo>
                  <a:lnTo>
                    <a:pt x="20" y="274"/>
                  </a:lnTo>
                  <a:lnTo>
                    <a:pt x="16" y="270"/>
                  </a:lnTo>
                  <a:lnTo>
                    <a:pt x="15" y="266"/>
                  </a:lnTo>
                  <a:lnTo>
                    <a:pt x="12" y="262"/>
                  </a:lnTo>
                  <a:lnTo>
                    <a:pt x="11" y="258"/>
                  </a:lnTo>
                  <a:lnTo>
                    <a:pt x="9" y="252"/>
                  </a:lnTo>
                  <a:lnTo>
                    <a:pt x="7" y="248"/>
                  </a:lnTo>
                  <a:lnTo>
                    <a:pt x="6" y="243"/>
                  </a:lnTo>
                  <a:lnTo>
                    <a:pt x="5" y="239"/>
                  </a:lnTo>
                  <a:lnTo>
                    <a:pt x="4" y="234"/>
                  </a:lnTo>
                  <a:lnTo>
                    <a:pt x="3" y="230"/>
                  </a:lnTo>
                  <a:lnTo>
                    <a:pt x="2" y="226"/>
                  </a:lnTo>
                  <a:lnTo>
                    <a:pt x="2" y="223"/>
                  </a:lnTo>
                  <a:lnTo>
                    <a:pt x="2" y="218"/>
                  </a:lnTo>
                  <a:lnTo>
                    <a:pt x="0" y="214"/>
                  </a:lnTo>
                  <a:lnTo>
                    <a:pt x="0" y="211"/>
                  </a:lnTo>
                  <a:lnTo>
                    <a:pt x="0" y="207"/>
                  </a:lnTo>
                  <a:lnTo>
                    <a:pt x="0" y="203"/>
                  </a:lnTo>
                  <a:lnTo>
                    <a:pt x="2" y="200"/>
                  </a:lnTo>
                  <a:lnTo>
                    <a:pt x="2" y="197"/>
                  </a:lnTo>
                  <a:lnTo>
                    <a:pt x="3" y="194"/>
                  </a:lnTo>
                  <a:lnTo>
                    <a:pt x="3" y="191"/>
                  </a:lnTo>
                  <a:lnTo>
                    <a:pt x="4" y="188"/>
                  </a:lnTo>
                  <a:lnTo>
                    <a:pt x="5" y="184"/>
                  </a:lnTo>
                  <a:lnTo>
                    <a:pt x="5" y="182"/>
                  </a:lnTo>
                  <a:lnTo>
                    <a:pt x="6" y="179"/>
                  </a:lnTo>
                  <a:lnTo>
                    <a:pt x="7" y="176"/>
                  </a:lnTo>
                  <a:lnTo>
                    <a:pt x="8" y="173"/>
                  </a:lnTo>
                  <a:lnTo>
                    <a:pt x="10" y="171"/>
                  </a:lnTo>
                  <a:lnTo>
                    <a:pt x="11" y="168"/>
                  </a:lnTo>
                  <a:lnTo>
                    <a:pt x="12" y="165"/>
                  </a:lnTo>
                  <a:lnTo>
                    <a:pt x="13" y="163"/>
                  </a:lnTo>
                  <a:lnTo>
                    <a:pt x="15" y="161"/>
                  </a:lnTo>
                  <a:lnTo>
                    <a:pt x="16" y="159"/>
                  </a:lnTo>
                  <a:lnTo>
                    <a:pt x="17" y="157"/>
                  </a:lnTo>
                  <a:lnTo>
                    <a:pt x="20" y="155"/>
                  </a:lnTo>
                  <a:lnTo>
                    <a:pt x="22" y="152"/>
                  </a:lnTo>
                  <a:lnTo>
                    <a:pt x="24" y="149"/>
                  </a:lnTo>
                  <a:lnTo>
                    <a:pt x="25" y="147"/>
                  </a:lnTo>
                  <a:lnTo>
                    <a:pt x="27" y="145"/>
                  </a:lnTo>
                  <a:lnTo>
                    <a:pt x="28" y="144"/>
                  </a:lnTo>
                  <a:lnTo>
                    <a:pt x="29" y="141"/>
                  </a:lnTo>
                  <a:lnTo>
                    <a:pt x="31" y="140"/>
                  </a:lnTo>
                  <a:lnTo>
                    <a:pt x="33" y="138"/>
                  </a:lnTo>
                  <a:lnTo>
                    <a:pt x="36" y="135"/>
                  </a:lnTo>
                  <a:lnTo>
                    <a:pt x="37" y="134"/>
                  </a:lnTo>
                  <a:lnTo>
                    <a:pt x="39" y="132"/>
                  </a:lnTo>
                  <a:lnTo>
                    <a:pt x="40" y="131"/>
                  </a:lnTo>
                  <a:lnTo>
                    <a:pt x="41" y="129"/>
                  </a:lnTo>
                  <a:lnTo>
                    <a:pt x="43" y="127"/>
                  </a:lnTo>
                  <a:lnTo>
                    <a:pt x="44" y="125"/>
                  </a:lnTo>
                  <a:lnTo>
                    <a:pt x="46" y="124"/>
                  </a:lnTo>
                  <a:lnTo>
                    <a:pt x="48" y="122"/>
                  </a:lnTo>
                  <a:lnTo>
                    <a:pt x="49" y="121"/>
                  </a:lnTo>
                  <a:lnTo>
                    <a:pt x="50" y="118"/>
                  </a:lnTo>
                  <a:lnTo>
                    <a:pt x="52" y="117"/>
                  </a:lnTo>
                  <a:lnTo>
                    <a:pt x="53" y="115"/>
                  </a:lnTo>
                  <a:lnTo>
                    <a:pt x="54" y="113"/>
                  </a:lnTo>
                  <a:lnTo>
                    <a:pt x="55" y="112"/>
                  </a:lnTo>
                  <a:lnTo>
                    <a:pt x="56" y="110"/>
                  </a:lnTo>
                  <a:lnTo>
                    <a:pt x="57" y="109"/>
                  </a:lnTo>
                  <a:lnTo>
                    <a:pt x="58" y="108"/>
                  </a:lnTo>
                  <a:lnTo>
                    <a:pt x="59" y="106"/>
                  </a:lnTo>
                  <a:lnTo>
                    <a:pt x="59" y="104"/>
                  </a:lnTo>
                  <a:lnTo>
                    <a:pt x="60" y="102"/>
                  </a:lnTo>
                  <a:lnTo>
                    <a:pt x="60" y="99"/>
                  </a:lnTo>
                  <a:lnTo>
                    <a:pt x="61" y="96"/>
                  </a:lnTo>
                  <a:lnTo>
                    <a:pt x="60" y="94"/>
                  </a:lnTo>
                  <a:lnTo>
                    <a:pt x="60" y="93"/>
                  </a:lnTo>
                  <a:lnTo>
                    <a:pt x="60" y="91"/>
                  </a:lnTo>
                  <a:lnTo>
                    <a:pt x="60" y="90"/>
                  </a:lnTo>
                  <a:lnTo>
                    <a:pt x="59" y="88"/>
                  </a:lnTo>
                  <a:lnTo>
                    <a:pt x="58" y="84"/>
                  </a:lnTo>
                  <a:lnTo>
                    <a:pt x="56" y="81"/>
                  </a:lnTo>
                  <a:lnTo>
                    <a:pt x="55" y="80"/>
                  </a:lnTo>
                  <a:lnTo>
                    <a:pt x="53" y="78"/>
                  </a:lnTo>
                  <a:lnTo>
                    <a:pt x="52" y="76"/>
                  </a:lnTo>
                  <a:lnTo>
                    <a:pt x="49" y="74"/>
                  </a:lnTo>
                  <a:lnTo>
                    <a:pt x="47" y="73"/>
                  </a:lnTo>
                  <a:lnTo>
                    <a:pt x="45" y="72"/>
                  </a:lnTo>
                  <a:lnTo>
                    <a:pt x="43" y="71"/>
                  </a:lnTo>
                  <a:lnTo>
                    <a:pt x="41" y="70"/>
                  </a:lnTo>
                  <a:lnTo>
                    <a:pt x="39" y="68"/>
                  </a:lnTo>
                  <a:lnTo>
                    <a:pt x="36" y="68"/>
                  </a:lnTo>
                  <a:lnTo>
                    <a:pt x="33" y="67"/>
                  </a:lnTo>
                  <a:lnTo>
                    <a:pt x="31" y="66"/>
                  </a:lnTo>
                  <a:lnTo>
                    <a:pt x="28" y="66"/>
                  </a:lnTo>
                  <a:lnTo>
                    <a:pt x="27" y="66"/>
                  </a:lnTo>
                  <a:lnTo>
                    <a:pt x="24" y="66"/>
                  </a:lnTo>
                  <a:lnTo>
                    <a:pt x="22" y="65"/>
                  </a:lnTo>
                  <a:lnTo>
                    <a:pt x="20" y="65"/>
                  </a:lnTo>
                  <a:lnTo>
                    <a:pt x="17" y="65"/>
                  </a:lnTo>
                  <a:lnTo>
                    <a:pt x="16" y="65"/>
                  </a:lnTo>
                  <a:lnTo>
                    <a:pt x="14" y="65"/>
                  </a:lnTo>
                  <a:lnTo>
                    <a:pt x="13" y="65"/>
                  </a:lnTo>
                  <a:lnTo>
                    <a:pt x="11" y="65"/>
                  </a:lnTo>
                  <a:lnTo>
                    <a:pt x="11" y="66"/>
                  </a:lnTo>
                  <a:lnTo>
                    <a:pt x="9" y="66"/>
                  </a:lnTo>
                  <a:lnTo>
                    <a:pt x="8" y="66"/>
                  </a:lnTo>
                  <a:lnTo>
                    <a:pt x="7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61" name="Freeform 46">
              <a:extLst>
                <a:ext uri="{FF2B5EF4-FFF2-40B4-BE49-F238E27FC236}">
                  <a16:creationId xmlns:a16="http://schemas.microsoft.com/office/drawing/2014/main" id="{F91C0D81-0889-41F9-96EE-1DEA82E0EE29}"/>
                </a:ext>
              </a:extLst>
            </p:cNvPr>
            <p:cNvSpPr>
              <a:spLocks/>
            </p:cNvSpPr>
            <p:nvPr/>
          </p:nvSpPr>
          <p:spPr bwMode="auto">
            <a:xfrm>
              <a:off x="5519194" y="2214493"/>
              <a:ext cx="396875" cy="406400"/>
            </a:xfrm>
            <a:custGeom>
              <a:avLst/>
              <a:gdLst>
                <a:gd name="T0" fmla="*/ 1 w 398"/>
                <a:gd name="T1" fmla="*/ 1 h 409"/>
                <a:gd name="T2" fmla="*/ 1 w 398"/>
                <a:gd name="T3" fmla="*/ 1 h 409"/>
                <a:gd name="T4" fmla="*/ 1 w 398"/>
                <a:gd name="T5" fmla="*/ 1 h 409"/>
                <a:gd name="T6" fmla="*/ 1 w 398"/>
                <a:gd name="T7" fmla="*/ 1 h 409"/>
                <a:gd name="T8" fmla="*/ 1 w 398"/>
                <a:gd name="T9" fmla="*/ 1 h 409"/>
                <a:gd name="T10" fmla="*/ 1 w 398"/>
                <a:gd name="T11" fmla="*/ 1 h 409"/>
                <a:gd name="T12" fmla="*/ 1 w 398"/>
                <a:gd name="T13" fmla="*/ 1 h 409"/>
                <a:gd name="T14" fmla="*/ 1 w 398"/>
                <a:gd name="T15" fmla="*/ 1 h 409"/>
                <a:gd name="T16" fmla="*/ 1 w 398"/>
                <a:gd name="T17" fmla="*/ 1 h 409"/>
                <a:gd name="T18" fmla="*/ 1 w 398"/>
                <a:gd name="T19" fmla="*/ 1 h 409"/>
                <a:gd name="T20" fmla="*/ 1 w 398"/>
                <a:gd name="T21" fmla="*/ 1 h 409"/>
                <a:gd name="T22" fmla="*/ 1 w 398"/>
                <a:gd name="T23" fmla="*/ 1 h 409"/>
                <a:gd name="T24" fmla="*/ 1 w 398"/>
                <a:gd name="T25" fmla="*/ 1 h 409"/>
                <a:gd name="T26" fmla="*/ 1 w 398"/>
                <a:gd name="T27" fmla="*/ 1 h 409"/>
                <a:gd name="T28" fmla="*/ 1 w 398"/>
                <a:gd name="T29" fmla="*/ 1 h 409"/>
                <a:gd name="T30" fmla="*/ 1 w 398"/>
                <a:gd name="T31" fmla="*/ 1 h 409"/>
                <a:gd name="T32" fmla="*/ 1 w 398"/>
                <a:gd name="T33" fmla="*/ 1 h 409"/>
                <a:gd name="T34" fmla="*/ 1 w 398"/>
                <a:gd name="T35" fmla="*/ 1 h 409"/>
                <a:gd name="T36" fmla="*/ 1 w 398"/>
                <a:gd name="T37" fmla="*/ 1 h 409"/>
                <a:gd name="T38" fmla="*/ 1 w 398"/>
                <a:gd name="T39" fmla="*/ 1 h 409"/>
                <a:gd name="T40" fmla="*/ 1 w 398"/>
                <a:gd name="T41" fmla="*/ 1 h 409"/>
                <a:gd name="T42" fmla="*/ 1 w 398"/>
                <a:gd name="T43" fmla="*/ 1 h 409"/>
                <a:gd name="T44" fmla="*/ 1 w 398"/>
                <a:gd name="T45" fmla="*/ 1 h 409"/>
                <a:gd name="T46" fmla="*/ 1 w 398"/>
                <a:gd name="T47" fmla="*/ 1 h 409"/>
                <a:gd name="T48" fmla="*/ 1 w 398"/>
                <a:gd name="T49" fmla="*/ 1 h 409"/>
                <a:gd name="T50" fmla="*/ 1 w 398"/>
                <a:gd name="T51" fmla="*/ 1 h 409"/>
                <a:gd name="T52" fmla="*/ 1 w 398"/>
                <a:gd name="T53" fmla="*/ 1 h 409"/>
                <a:gd name="T54" fmla="*/ 1 w 398"/>
                <a:gd name="T55" fmla="*/ 1 h 409"/>
                <a:gd name="T56" fmla="*/ 1 w 398"/>
                <a:gd name="T57" fmla="*/ 1 h 409"/>
                <a:gd name="T58" fmla="*/ 1 w 398"/>
                <a:gd name="T59" fmla="*/ 1 h 409"/>
                <a:gd name="T60" fmla="*/ 1 w 398"/>
                <a:gd name="T61" fmla="*/ 1 h 409"/>
                <a:gd name="T62" fmla="*/ 1 w 398"/>
                <a:gd name="T63" fmla="*/ 1 h 409"/>
                <a:gd name="T64" fmla="*/ 1 w 398"/>
                <a:gd name="T65" fmla="*/ 1 h 409"/>
                <a:gd name="T66" fmla="*/ 1 w 398"/>
                <a:gd name="T67" fmla="*/ 1 h 409"/>
                <a:gd name="T68" fmla="*/ 1 w 398"/>
                <a:gd name="T69" fmla="*/ 1 h 409"/>
                <a:gd name="T70" fmla="*/ 1 w 398"/>
                <a:gd name="T71" fmla="*/ 1 h 409"/>
                <a:gd name="T72" fmla="*/ 1 w 398"/>
                <a:gd name="T73" fmla="*/ 1 h 409"/>
                <a:gd name="T74" fmla="*/ 1 w 398"/>
                <a:gd name="T75" fmla="*/ 1 h 409"/>
                <a:gd name="T76" fmla="*/ 1 w 398"/>
                <a:gd name="T77" fmla="*/ 1 h 409"/>
                <a:gd name="T78" fmla="*/ 1 w 398"/>
                <a:gd name="T79" fmla="*/ 1 h 409"/>
                <a:gd name="T80" fmla="*/ 1 w 398"/>
                <a:gd name="T81" fmla="*/ 1 h 409"/>
                <a:gd name="T82" fmla="*/ 1 w 398"/>
                <a:gd name="T83" fmla="*/ 1 h 409"/>
                <a:gd name="T84" fmla="*/ 1 w 398"/>
                <a:gd name="T85" fmla="*/ 1 h 409"/>
                <a:gd name="T86" fmla="*/ 1 w 398"/>
                <a:gd name="T87" fmla="*/ 1 h 409"/>
                <a:gd name="T88" fmla="*/ 1 w 398"/>
                <a:gd name="T89" fmla="*/ 1 h 409"/>
                <a:gd name="T90" fmla="*/ 1 w 398"/>
                <a:gd name="T91" fmla="*/ 1 h 409"/>
                <a:gd name="T92" fmla="*/ 1 w 398"/>
                <a:gd name="T93" fmla="*/ 1 h 409"/>
                <a:gd name="T94" fmla="*/ 1 w 398"/>
                <a:gd name="T95" fmla="*/ 1 h 409"/>
                <a:gd name="T96" fmla="*/ 1 w 398"/>
                <a:gd name="T97" fmla="*/ 1 h 409"/>
                <a:gd name="T98" fmla="*/ 1 w 398"/>
                <a:gd name="T99" fmla="*/ 1 h 409"/>
                <a:gd name="T100" fmla="*/ 1 w 398"/>
                <a:gd name="T101" fmla="*/ 1 h 409"/>
                <a:gd name="T102" fmla="*/ 1 w 398"/>
                <a:gd name="T103" fmla="*/ 1 h 409"/>
                <a:gd name="T104" fmla="*/ 1 w 398"/>
                <a:gd name="T105" fmla="*/ 1 h 409"/>
                <a:gd name="T106" fmla="*/ 0 w 398"/>
                <a:gd name="T107" fmla="*/ 1 h 4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8"/>
                <a:gd name="T163" fmla="*/ 0 h 409"/>
                <a:gd name="T164" fmla="*/ 398 w 398"/>
                <a:gd name="T165" fmla="*/ 409 h 4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8" h="409">
                  <a:moveTo>
                    <a:pt x="0" y="24"/>
                  </a:moveTo>
                  <a:lnTo>
                    <a:pt x="0" y="26"/>
                  </a:lnTo>
                  <a:lnTo>
                    <a:pt x="1" y="28"/>
                  </a:lnTo>
                  <a:lnTo>
                    <a:pt x="2" y="29"/>
                  </a:lnTo>
                  <a:lnTo>
                    <a:pt x="2" y="31"/>
                  </a:lnTo>
                  <a:lnTo>
                    <a:pt x="3" y="33"/>
                  </a:lnTo>
                  <a:lnTo>
                    <a:pt x="4" y="35"/>
                  </a:lnTo>
                  <a:lnTo>
                    <a:pt x="5" y="38"/>
                  </a:lnTo>
                  <a:lnTo>
                    <a:pt x="7" y="40"/>
                  </a:lnTo>
                  <a:lnTo>
                    <a:pt x="8" y="42"/>
                  </a:lnTo>
                  <a:lnTo>
                    <a:pt x="10" y="45"/>
                  </a:lnTo>
                  <a:lnTo>
                    <a:pt x="11" y="47"/>
                  </a:lnTo>
                  <a:lnTo>
                    <a:pt x="12" y="50"/>
                  </a:lnTo>
                  <a:lnTo>
                    <a:pt x="14" y="54"/>
                  </a:lnTo>
                  <a:lnTo>
                    <a:pt x="16" y="57"/>
                  </a:lnTo>
                  <a:lnTo>
                    <a:pt x="17" y="59"/>
                  </a:lnTo>
                  <a:lnTo>
                    <a:pt x="19" y="62"/>
                  </a:lnTo>
                  <a:lnTo>
                    <a:pt x="20" y="65"/>
                  </a:lnTo>
                  <a:lnTo>
                    <a:pt x="24" y="69"/>
                  </a:lnTo>
                  <a:lnTo>
                    <a:pt x="25" y="73"/>
                  </a:lnTo>
                  <a:lnTo>
                    <a:pt x="28" y="77"/>
                  </a:lnTo>
                  <a:lnTo>
                    <a:pt x="29" y="80"/>
                  </a:lnTo>
                  <a:lnTo>
                    <a:pt x="32" y="84"/>
                  </a:lnTo>
                  <a:lnTo>
                    <a:pt x="34" y="88"/>
                  </a:lnTo>
                  <a:lnTo>
                    <a:pt x="36" y="92"/>
                  </a:lnTo>
                  <a:lnTo>
                    <a:pt x="38" y="96"/>
                  </a:lnTo>
                  <a:lnTo>
                    <a:pt x="41" y="100"/>
                  </a:lnTo>
                  <a:lnTo>
                    <a:pt x="44" y="103"/>
                  </a:lnTo>
                  <a:lnTo>
                    <a:pt x="47" y="108"/>
                  </a:lnTo>
                  <a:lnTo>
                    <a:pt x="49" y="112"/>
                  </a:lnTo>
                  <a:lnTo>
                    <a:pt x="51" y="116"/>
                  </a:lnTo>
                  <a:lnTo>
                    <a:pt x="53" y="121"/>
                  </a:lnTo>
                  <a:lnTo>
                    <a:pt x="56" y="125"/>
                  </a:lnTo>
                  <a:lnTo>
                    <a:pt x="60" y="129"/>
                  </a:lnTo>
                  <a:lnTo>
                    <a:pt x="62" y="133"/>
                  </a:lnTo>
                  <a:lnTo>
                    <a:pt x="65" y="138"/>
                  </a:lnTo>
                  <a:lnTo>
                    <a:pt x="68" y="142"/>
                  </a:lnTo>
                  <a:lnTo>
                    <a:pt x="70" y="146"/>
                  </a:lnTo>
                  <a:lnTo>
                    <a:pt x="74" y="150"/>
                  </a:lnTo>
                  <a:lnTo>
                    <a:pt x="76" y="155"/>
                  </a:lnTo>
                  <a:lnTo>
                    <a:pt x="79" y="159"/>
                  </a:lnTo>
                  <a:lnTo>
                    <a:pt x="81" y="163"/>
                  </a:lnTo>
                  <a:lnTo>
                    <a:pt x="84" y="167"/>
                  </a:lnTo>
                  <a:lnTo>
                    <a:pt x="87" y="172"/>
                  </a:lnTo>
                  <a:lnTo>
                    <a:pt x="91" y="176"/>
                  </a:lnTo>
                  <a:lnTo>
                    <a:pt x="93" y="181"/>
                  </a:lnTo>
                  <a:lnTo>
                    <a:pt x="96" y="185"/>
                  </a:lnTo>
                  <a:lnTo>
                    <a:pt x="99" y="189"/>
                  </a:lnTo>
                  <a:lnTo>
                    <a:pt x="102" y="193"/>
                  </a:lnTo>
                  <a:lnTo>
                    <a:pt x="104" y="197"/>
                  </a:lnTo>
                  <a:lnTo>
                    <a:pt x="108" y="201"/>
                  </a:lnTo>
                  <a:lnTo>
                    <a:pt x="111" y="204"/>
                  </a:lnTo>
                  <a:lnTo>
                    <a:pt x="114" y="209"/>
                  </a:lnTo>
                  <a:lnTo>
                    <a:pt x="116" y="212"/>
                  </a:lnTo>
                  <a:lnTo>
                    <a:pt x="119" y="216"/>
                  </a:lnTo>
                  <a:lnTo>
                    <a:pt x="122" y="219"/>
                  </a:lnTo>
                  <a:lnTo>
                    <a:pt x="125" y="223"/>
                  </a:lnTo>
                  <a:lnTo>
                    <a:pt x="127" y="226"/>
                  </a:lnTo>
                  <a:lnTo>
                    <a:pt x="130" y="230"/>
                  </a:lnTo>
                  <a:lnTo>
                    <a:pt x="132" y="233"/>
                  </a:lnTo>
                  <a:lnTo>
                    <a:pt x="135" y="236"/>
                  </a:lnTo>
                  <a:lnTo>
                    <a:pt x="137" y="239"/>
                  </a:lnTo>
                  <a:lnTo>
                    <a:pt x="141" y="242"/>
                  </a:lnTo>
                  <a:lnTo>
                    <a:pt x="143" y="245"/>
                  </a:lnTo>
                  <a:lnTo>
                    <a:pt x="146" y="248"/>
                  </a:lnTo>
                  <a:lnTo>
                    <a:pt x="148" y="250"/>
                  </a:lnTo>
                  <a:lnTo>
                    <a:pt x="150" y="253"/>
                  </a:lnTo>
                  <a:lnTo>
                    <a:pt x="153" y="256"/>
                  </a:lnTo>
                  <a:lnTo>
                    <a:pt x="156" y="260"/>
                  </a:lnTo>
                  <a:lnTo>
                    <a:pt x="159" y="262"/>
                  </a:lnTo>
                  <a:lnTo>
                    <a:pt x="163" y="265"/>
                  </a:lnTo>
                  <a:lnTo>
                    <a:pt x="165" y="268"/>
                  </a:lnTo>
                  <a:lnTo>
                    <a:pt x="169" y="271"/>
                  </a:lnTo>
                  <a:lnTo>
                    <a:pt x="172" y="274"/>
                  </a:lnTo>
                  <a:lnTo>
                    <a:pt x="176" y="278"/>
                  </a:lnTo>
                  <a:lnTo>
                    <a:pt x="179" y="281"/>
                  </a:lnTo>
                  <a:lnTo>
                    <a:pt x="182" y="284"/>
                  </a:lnTo>
                  <a:lnTo>
                    <a:pt x="186" y="287"/>
                  </a:lnTo>
                  <a:lnTo>
                    <a:pt x="189" y="291"/>
                  </a:lnTo>
                  <a:lnTo>
                    <a:pt x="193" y="294"/>
                  </a:lnTo>
                  <a:lnTo>
                    <a:pt x="197" y="297"/>
                  </a:lnTo>
                  <a:lnTo>
                    <a:pt x="200" y="300"/>
                  </a:lnTo>
                  <a:lnTo>
                    <a:pt x="204" y="303"/>
                  </a:lnTo>
                  <a:lnTo>
                    <a:pt x="208" y="307"/>
                  </a:lnTo>
                  <a:lnTo>
                    <a:pt x="212" y="310"/>
                  </a:lnTo>
                  <a:lnTo>
                    <a:pt x="215" y="313"/>
                  </a:lnTo>
                  <a:lnTo>
                    <a:pt x="219" y="316"/>
                  </a:lnTo>
                  <a:lnTo>
                    <a:pt x="222" y="319"/>
                  </a:lnTo>
                  <a:lnTo>
                    <a:pt x="227" y="322"/>
                  </a:lnTo>
                  <a:lnTo>
                    <a:pt x="230" y="325"/>
                  </a:lnTo>
                  <a:lnTo>
                    <a:pt x="234" y="329"/>
                  </a:lnTo>
                  <a:lnTo>
                    <a:pt x="238" y="331"/>
                  </a:lnTo>
                  <a:lnTo>
                    <a:pt x="243" y="335"/>
                  </a:lnTo>
                  <a:lnTo>
                    <a:pt x="246" y="338"/>
                  </a:lnTo>
                  <a:lnTo>
                    <a:pt x="251" y="341"/>
                  </a:lnTo>
                  <a:lnTo>
                    <a:pt x="254" y="344"/>
                  </a:lnTo>
                  <a:lnTo>
                    <a:pt x="258" y="347"/>
                  </a:lnTo>
                  <a:lnTo>
                    <a:pt x="262" y="350"/>
                  </a:lnTo>
                  <a:lnTo>
                    <a:pt x="266" y="352"/>
                  </a:lnTo>
                  <a:lnTo>
                    <a:pt x="269" y="355"/>
                  </a:lnTo>
                  <a:lnTo>
                    <a:pt x="273" y="358"/>
                  </a:lnTo>
                  <a:lnTo>
                    <a:pt x="278" y="361"/>
                  </a:lnTo>
                  <a:lnTo>
                    <a:pt x="281" y="364"/>
                  </a:lnTo>
                  <a:lnTo>
                    <a:pt x="285" y="366"/>
                  </a:lnTo>
                  <a:lnTo>
                    <a:pt x="288" y="368"/>
                  </a:lnTo>
                  <a:lnTo>
                    <a:pt x="292" y="370"/>
                  </a:lnTo>
                  <a:lnTo>
                    <a:pt x="296" y="374"/>
                  </a:lnTo>
                  <a:lnTo>
                    <a:pt x="299" y="376"/>
                  </a:lnTo>
                  <a:lnTo>
                    <a:pt x="303" y="378"/>
                  </a:lnTo>
                  <a:lnTo>
                    <a:pt x="306" y="380"/>
                  </a:lnTo>
                  <a:lnTo>
                    <a:pt x="311" y="383"/>
                  </a:lnTo>
                  <a:lnTo>
                    <a:pt x="314" y="385"/>
                  </a:lnTo>
                  <a:lnTo>
                    <a:pt x="317" y="386"/>
                  </a:lnTo>
                  <a:lnTo>
                    <a:pt x="320" y="387"/>
                  </a:lnTo>
                  <a:lnTo>
                    <a:pt x="323" y="391"/>
                  </a:lnTo>
                  <a:lnTo>
                    <a:pt x="327" y="392"/>
                  </a:lnTo>
                  <a:lnTo>
                    <a:pt x="330" y="394"/>
                  </a:lnTo>
                  <a:lnTo>
                    <a:pt x="332" y="395"/>
                  </a:lnTo>
                  <a:lnTo>
                    <a:pt x="335" y="397"/>
                  </a:lnTo>
                  <a:lnTo>
                    <a:pt x="338" y="398"/>
                  </a:lnTo>
                  <a:lnTo>
                    <a:pt x="342" y="399"/>
                  </a:lnTo>
                  <a:lnTo>
                    <a:pt x="344" y="400"/>
                  </a:lnTo>
                  <a:lnTo>
                    <a:pt x="347" y="401"/>
                  </a:lnTo>
                  <a:lnTo>
                    <a:pt x="349" y="402"/>
                  </a:lnTo>
                  <a:lnTo>
                    <a:pt x="351" y="403"/>
                  </a:lnTo>
                  <a:lnTo>
                    <a:pt x="354" y="403"/>
                  </a:lnTo>
                  <a:lnTo>
                    <a:pt x="355" y="404"/>
                  </a:lnTo>
                  <a:lnTo>
                    <a:pt x="358" y="405"/>
                  </a:lnTo>
                  <a:lnTo>
                    <a:pt x="360" y="405"/>
                  </a:lnTo>
                  <a:lnTo>
                    <a:pt x="362" y="405"/>
                  </a:lnTo>
                  <a:lnTo>
                    <a:pt x="364" y="406"/>
                  </a:lnTo>
                  <a:lnTo>
                    <a:pt x="365" y="406"/>
                  </a:lnTo>
                  <a:lnTo>
                    <a:pt x="367" y="406"/>
                  </a:lnTo>
                  <a:lnTo>
                    <a:pt x="369" y="406"/>
                  </a:lnTo>
                  <a:lnTo>
                    <a:pt x="370" y="408"/>
                  </a:lnTo>
                  <a:lnTo>
                    <a:pt x="373" y="408"/>
                  </a:lnTo>
                  <a:lnTo>
                    <a:pt x="377" y="409"/>
                  </a:lnTo>
                  <a:lnTo>
                    <a:pt x="379" y="409"/>
                  </a:lnTo>
                  <a:lnTo>
                    <a:pt x="382" y="409"/>
                  </a:lnTo>
                  <a:lnTo>
                    <a:pt x="384" y="409"/>
                  </a:lnTo>
                  <a:lnTo>
                    <a:pt x="386" y="409"/>
                  </a:lnTo>
                  <a:lnTo>
                    <a:pt x="388" y="409"/>
                  </a:lnTo>
                  <a:lnTo>
                    <a:pt x="391" y="409"/>
                  </a:lnTo>
                  <a:lnTo>
                    <a:pt x="393" y="409"/>
                  </a:lnTo>
                  <a:lnTo>
                    <a:pt x="395" y="408"/>
                  </a:lnTo>
                  <a:lnTo>
                    <a:pt x="397" y="405"/>
                  </a:lnTo>
                  <a:lnTo>
                    <a:pt x="397" y="404"/>
                  </a:lnTo>
                  <a:lnTo>
                    <a:pt x="398" y="402"/>
                  </a:lnTo>
                  <a:lnTo>
                    <a:pt x="398" y="400"/>
                  </a:lnTo>
                  <a:lnTo>
                    <a:pt x="397" y="398"/>
                  </a:lnTo>
                  <a:lnTo>
                    <a:pt x="396" y="395"/>
                  </a:lnTo>
                  <a:lnTo>
                    <a:pt x="394" y="392"/>
                  </a:lnTo>
                  <a:lnTo>
                    <a:pt x="393" y="388"/>
                  </a:lnTo>
                  <a:lnTo>
                    <a:pt x="391" y="387"/>
                  </a:lnTo>
                  <a:lnTo>
                    <a:pt x="389" y="386"/>
                  </a:lnTo>
                  <a:lnTo>
                    <a:pt x="387" y="384"/>
                  </a:lnTo>
                  <a:lnTo>
                    <a:pt x="385" y="383"/>
                  </a:lnTo>
                  <a:lnTo>
                    <a:pt x="383" y="382"/>
                  </a:lnTo>
                  <a:lnTo>
                    <a:pt x="382" y="381"/>
                  </a:lnTo>
                  <a:lnTo>
                    <a:pt x="380" y="380"/>
                  </a:lnTo>
                  <a:lnTo>
                    <a:pt x="378" y="380"/>
                  </a:lnTo>
                  <a:lnTo>
                    <a:pt x="377" y="379"/>
                  </a:lnTo>
                  <a:lnTo>
                    <a:pt x="375" y="378"/>
                  </a:lnTo>
                  <a:lnTo>
                    <a:pt x="372" y="378"/>
                  </a:lnTo>
                  <a:lnTo>
                    <a:pt x="370" y="377"/>
                  </a:lnTo>
                  <a:lnTo>
                    <a:pt x="368" y="376"/>
                  </a:lnTo>
                  <a:lnTo>
                    <a:pt x="366" y="375"/>
                  </a:lnTo>
                  <a:lnTo>
                    <a:pt x="363" y="375"/>
                  </a:lnTo>
                  <a:lnTo>
                    <a:pt x="361" y="374"/>
                  </a:lnTo>
                  <a:lnTo>
                    <a:pt x="359" y="371"/>
                  </a:lnTo>
                  <a:lnTo>
                    <a:pt x="355" y="371"/>
                  </a:lnTo>
                  <a:lnTo>
                    <a:pt x="353" y="370"/>
                  </a:lnTo>
                  <a:lnTo>
                    <a:pt x="351" y="368"/>
                  </a:lnTo>
                  <a:lnTo>
                    <a:pt x="348" y="367"/>
                  </a:lnTo>
                  <a:lnTo>
                    <a:pt x="345" y="366"/>
                  </a:lnTo>
                  <a:lnTo>
                    <a:pt x="343" y="364"/>
                  </a:lnTo>
                  <a:lnTo>
                    <a:pt x="339" y="364"/>
                  </a:lnTo>
                  <a:lnTo>
                    <a:pt x="336" y="362"/>
                  </a:lnTo>
                  <a:lnTo>
                    <a:pt x="333" y="361"/>
                  </a:lnTo>
                  <a:lnTo>
                    <a:pt x="331" y="359"/>
                  </a:lnTo>
                  <a:lnTo>
                    <a:pt x="328" y="358"/>
                  </a:lnTo>
                  <a:lnTo>
                    <a:pt x="326" y="355"/>
                  </a:lnTo>
                  <a:lnTo>
                    <a:pt x="323" y="354"/>
                  </a:lnTo>
                  <a:lnTo>
                    <a:pt x="320" y="353"/>
                  </a:lnTo>
                  <a:lnTo>
                    <a:pt x="319" y="352"/>
                  </a:lnTo>
                  <a:lnTo>
                    <a:pt x="316" y="351"/>
                  </a:lnTo>
                  <a:lnTo>
                    <a:pt x="315" y="350"/>
                  </a:lnTo>
                  <a:lnTo>
                    <a:pt x="312" y="348"/>
                  </a:lnTo>
                  <a:lnTo>
                    <a:pt x="311" y="347"/>
                  </a:lnTo>
                  <a:lnTo>
                    <a:pt x="309" y="346"/>
                  </a:lnTo>
                  <a:lnTo>
                    <a:pt x="306" y="344"/>
                  </a:lnTo>
                  <a:lnTo>
                    <a:pt x="303" y="343"/>
                  </a:lnTo>
                  <a:lnTo>
                    <a:pt x="302" y="342"/>
                  </a:lnTo>
                  <a:lnTo>
                    <a:pt x="299" y="339"/>
                  </a:lnTo>
                  <a:lnTo>
                    <a:pt x="297" y="338"/>
                  </a:lnTo>
                  <a:lnTo>
                    <a:pt x="295" y="336"/>
                  </a:lnTo>
                  <a:lnTo>
                    <a:pt x="293" y="335"/>
                  </a:lnTo>
                  <a:lnTo>
                    <a:pt x="291" y="334"/>
                  </a:lnTo>
                  <a:lnTo>
                    <a:pt x="288" y="332"/>
                  </a:lnTo>
                  <a:lnTo>
                    <a:pt x="285" y="331"/>
                  </a:lnTo>
                  <a:lnTo>
                    <a:pt x="284" y="329"/>
                  </a:lnTo>
                  <a:lnTo>
                    <a:pt x="281" y="328"/>
                  </a:lnTo>
                  <a:lnTo>
                    <a:pt x="279" y="326"/>
                  </a:lnTo>
                  <a:lnTo>
                    <a:pt x="277" y="324"/>
                  </a:lnTo>
                  <a:lnTo>
                    <a:pt x="275" y="322"/>
                  </a:lnTo>
                  <a:lnTo>
                    <a:pt x="271" y="320"/>
                  </a:lnTo>
                  <a:lnTo>
                    <a:pt x="269" y="318"/>
                  </a:lnTo>
                  <a:lnTo>
                    <a:pt x="267" y="316"/>
                  </a:lnTo>
                  <a:lnTo>
                    <a:pt x="265" y="315"/>
                  </a:lnTo>
                  <a:lnTo>
                    <a:pt x="262" y="313"/>
                  </a:lnTo>
                  <a:lnTo>
                    <a:pt x="260" y="311"/>
                  </a:lnTo>
                  <a:lnTo>
                    <a:pt x="256" y="309"/>
                  </a:lnTo>
                  <a:lnTo>
                    <a:pt x="255" y="308"/>
                  </a:lnTo>
                  <a:lnTo>
                    <a:pt x="252" y="304"/>
                  </a:lnTo>
                  <a:lnTo>
                    <a:pt x="249" y="303"/>
                  </a:lnTo>
                  <a:lnTo>
                    <a:pt x="247" y="300"/>
                  </a:lnTo>
                  <a:lnTo>
                    <a:pt x="245" y="299"/>
                  </a:lnTo>
                  <a:lnTo>
                    <a:pt x="242" y="296"/>
                  </a:lnTo>
                  <a:lnTo>
                    <a:pt x="239" y="295"/>
                  </a:lnTo>
                  <a:lnTo>
                    <a:pt x="236" y="293"/>
                  </a:lnTo>
                  <a:lnTo>
                    <a:pt x="234" y="290"/>
                  </a:lnTo>
                  <a:lnTo>
                    <a:pt x="232" y="287"/>
                  </a:lnTo>
                  <a:lnTo>
                    <a:pt x="229" y="285"/>
                  </a:lnTo>
                  <a:lnTo>
                    <a:pt x="226" y="283"/>
                  </a:lnTo>
                  <a:lnTo>
                    <a:pt x="224" y="281"/>
                  </a:lnTo>
                  <a:lnTo>
                    <a:pt x="221" y="278"/>
                  </a:lnTo>
                  <a:lnTo>
                    <a:pt x="218" y="276"/>
                  </a:lnTo>
                  <a:lnTo>
                    <a:pt x="216" y="274"/>
                  </a:lnTo>
                  <a:lnTo>
                    <a:pt x="213" y="271"/>
                  </a:lnTo>
                  <a:lnTo>
                    <a:pt x="211" y="268"/>
                  </a:lnTo>
                  <a:lnTo>
                    <a:pt x="208" y="266"/>
                  </a:lnTo>
                  <a:lnTo>
                    <a:pt x="205" y="263"/>
                  </a:lnTo>
                  <a:lnTo>
                    <a:pt x="202" y="261"/>
                  </a:lnTo>
                  <a:lnTo>
                    <a:pt x="200" y="258"/>
                  </a:lnTo>
                  <a:lnTo>
                    <a:pt x="197" y="256"/>
                  </a:lnTo>
                  <a:lnTo>
                    <a:pt x="194" y="252"/>
                  </a:lnTo>
                  <a:lnTo>
                    <a:pt x="191" y="250"/>
                  </a:lnTo>
                  <a:lnTo>
                    <a:pt x="188" y="248"/>
                  </a:lnTo>
                  <a:lnTo>
                    <a:pt x="185" y="245"/>
                  </a:lnTo>
                  <a:lnTo>
                    <a:pt x="182" y="242"/>
                  </a:lnTo>
                  <a:lnTo>
                    <a:pt x="180" y="239"/>
                  </a:lnTo>
                  <a:lnTo>
                    <a:pt x="177" y="236"/>
                  </a:lnTo>
                  <a:lnTo>
                    <a:pt x="175" y="233"/>
                  </a:lnTo>
                  <a:lnTo>
                    <a:pt x="171" y="230"/>
                  </a:lnTo>
                  <a:lnTo>
                    <a:pt x="169" y="228"/>
                  </a:lnTo>
                  <a:lnTo>
                    <a:pt x="164" y="223"/>
                  </a:lnTo>
                  <a:lnTo>
                    <a:pt x="159" y="217"/>
                  </a:lnTo>
                  <a:lnTo>
                    <a:pt x="154" y="213"/>
                  </a:lnTo>
                  <a:lnTo>
                    <a:pt x="150" y="208"/>
                  </a:lnTo>
                  <a:lnTo>
                    <a:pt x="146" y="202"/>
                  </a:lnTo>
                  <a:lnTo>
                    <a:pt x="142" y="198"/>
                  </a:lnTo>
                  <a:lnTo>
                    <a:pt x="137" y="193"/>
                  </a:lnTo>
                  <a:lnTo>
                    <a:pt x="134" y="187"/>
                  </a:lnTo>
                  <a:lnTo>
                    <a:pt x="130" y="183"/>
                  </a:lnTo>
                  <a:lnTo>
                    <a:pt x="126" y="178"/>
                  </a:lnTo>
                  <a:lnTo>
                    <a:pt x="122" y="174"/>
                  </a:lnTo>
                  <a:lnTo>
                    <a:pt x="118" y="169"/>
                  </a:lnTo>
                  <a:lnTo>
                    <a:pt x="115" y="164"/>
                  </a:lnTo>
                  <a:lnTo>
                    <a:pt x="112" y="160"/>
                  </a:lnTo>
                  <a:lnTo>
                    <a:pt x="108" y="156"/>
                  </a:lnTo>
                  <a:lnTo>
                    <a:pt x="104" y="151"/>
                  </a:lnTo>
                  <a:lnTo>
                    <a:pt x="102" y="147"/>
                  </a:lnTo>
                  <a:lnTo>
                    <a:pt x="99" y="142"/>
                  </a:lnTo>
                  <a:lnTo>
                    <a:pt x="95" y="138"/>
                  </a:lnTo>
                  <a:lnTo>
                    <a:pt x="93" y="133"/>
                  </a:lnTo>
                  <a:lnTo>
                    <a:pt x="89" y="129"/>
                  </a:lnTo>
                  <a:lnTo>
                    <a:pt x="87" y="125"/>
                  </a:lnTo>
                  <a:lnTo>
                    <a:pt x="84" y="121"/>
                  </a:lnTo>
                  <a:lnTo>
                    <a:pt x="81" y="116"/>
                  </a:lnTo>
                  <a:lnTo>
                    <a:pt x="79" y="112"/>
                  </a:lnTo>
                  <a:lnTo>
                    <a:pt x="77" y="109"/>
                  </a:lnTo>
                  <a:lnTo>
                    <a:pt x="75" y="105"/>
                  </a:lnTo>
                  <a:lnTo>
                    <a:pt x="71" y="100"/>
                  </a:lnTo>
                  <a:lnTo>
                    <a:pt x="70" y="97"/>
                  </a:lnTo>
                  <a:lnTo>
                    <a:pt x="67" y="93"/>
                  </a:lnTo>
                  <a:lnTo>
                    <a:pt x="65" y="90"/>
                  </a:lnTo>
                  <a:lnTo>
                    <a:pt x="64" y="85"/>
                  </a:lnTo>
                  <a:lnTo>
                    <a:pt x="62" y="82"/>
                  </a:lnTo>
                  <a:lnTo>
                    <a:pt x="60" y="79"/>
                  </a:lnTo>
                  <a:lnTo>
                    <a:pt x="59" y="75"/>
                  </a:lnTo>
                  <a:lnTo>
                    <a:pt x="56" y="72"/>
                  </a:lnTo>
                  <a:lnTo>
                    <a:pt x="54" y="68"/>
                  </a:lnTo>
                  <a:lnTo>
                    <a:pt x="52" y="65"/>
                  </a:lnTo>
                  <a:lnTo>
                    <a:pt x="51" y="62"/>
                  </a:lnTo>
                  <a:lnTo>
                    <a:pt x="49" y="59"/>
                  </a:lnTo>
                  <a:lnTo>
                    <a:pt x="48" y="56"/>
                  </a:lnTo>
                  <a:lnTo>
                    <a:pt x="47" y="52"/>
                  </a:lnTo>
                  <a:lnTo>
                    <a:pt x="45" y="50"/>
                  </a:lnTo>
                  <a:lnTo>
                    <a:pt x="44" y="47"/>
                  </a:lnTo>
                  <a:lnTo>
                    <a:pt x="43" y="45"/>
                  </a:lnTo>
                  <a:lnTo>
                    <a:pt x="42" y="42"/>
                  </a:lnTo>
                  <a:lnTo>
                    <a:pt x="41" y="40"/>
                  </a:lnTo>
                  <a:lnTo>
                    <a:pt x="39" y="38"/>
                  </a:lnTo>
                  <a:lnTo>
                    <a:pt x="37" y="34"/>
                  </a:lnTo>
                  <a:lnTo>
                    <a:pt x="37" y="32"/>
                  </a:lnTo>
                  <a:lnTo>
                    <a:pt x="36" y="30"/>
                  </a:lnTo>
                  <a:lnTo>
                    <a:pt x="35" y="28"/>
                  </a:lnTo>
                  <a:lnTo>
                    <a:pt x="34" y="26"/>
                  </a:lnTo>
                  <a:lnTo>
                    <a:pt x="33" y="24"/>
                  </a:lnTo>
                  <a:lnTo>
                    <a:pt x="32" y="22"/>
                  </a:lnTo>
                  <a:lnTo>
                    <a:pt x="32" y="21"/>
                  </a:lnTo>
                  <a:lnTo>
                    <a:pt x="30" y="18"/>
                  </a:lnTo>
                  <a:lnTo>
                    <a:pt x="30" y="17"/>
                  </a:lnTo>
                  <a:lnTo>
                    <a:pt x="29" y="15"/>
                  </a:lnTo>
                  <a:lnTo>
                    <a:pt x="29" y="14"/>
                  </a:lnTo>
                  <a:lnTo>
                    <a:pt x="28" y="12"/>
                  </a:lnTo>
                  <a:lnTo>
                    <a:pt x="27" y="10"/>
                  </a:lnTo>
                  <a:lnTo>
                    <a:pt x="26" y="8"/>
                  </a:lnTo>
                  <a:lnTo>
                    <a:pt x="25" y="7"/>
                  </a:lnTo>
                  <a:lnTo>
                    <a:pt x="24" y="5"/>
                  </a:lnTo>
                  <a:lnTo>
                    <a:pt x="21" y="5"/>
                  </a:lnTo>
                  <a:lnTo>
                    <a:pt x="19" y="3"/>
                  </a:lnTo>
                  <a:lnTo>
                    <a:pt x="17" y="1"/>
                  </a:lnTo>
                  <a:lnTo>
                    <a:pt x="14" y="0"/>
                  </a:lnTo>
                  <a:lnTo>
                    <a:pt x="12" y="1"/>
                  </a:lnTo>
                  <a:lnTo>
                    <a:pt x="10" y="1"/>
                  </a:lnTo>
                  <a:lnTo>
                    <a:pt x="8" y="4"/>
                  </a:lnTo>
                  <a:lnTo>
                    <a:pt x="5" y="5"/>
                  </a:lnTo>
                  <a:lnTo>
                    <a:pt x="4" y="7"/>
                  </a:lnTo>
                  <a:lnTo>
                    <a:pt x="2" y="10"/>
                  </a:lnTo>
                  <a:lnTo>
                    <a:pt x="1" y="12"/>
                  </a:lnTo>
                  <a:lnTo>
                    <a:pt x="0" y="14"/>
                  </a:lnTo>
                  <a:lnTo>
                    <a:pt x="0" y="17"/>
                  </a:lnTo>
                  <a:lnTo>
                    <a:pt x="0" y="21"/>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62" name="Freeform 47">
              <a:extLst>
                <a:ext uri="{FF2B5EF4-FFF2-40B4-BE49-F238E27FC236}">
                  <a16:creationId xmlns:a16="http://schemas.microsoft.com/office/drawing/2014/main" id="{BE95BE24-8ECE-472B-89AF-FA3AC5F15AFE}"/>
                </a:ext>
              </a:extLst>
            </p:cNvPr>
            <p:cNvSpPr>
              <a:spLocks/>
            </p:cNvSpPr>
            <p:nvPr/>
          </p:nvSpPr>
          <p:spPr bwMode="auto">
            <a:xfrm>
              <a:off x="5862094" y="2368480"/>
              <a:ext cx="98425" cy="107950"/>
            </a:xfrm>
            <a:custGeom>
              <a:avLst/>
              <a:gdLst>
                <a:gd name="T0" fmla="*/ 1 w 99"/>
                <a:gd name="T1" fmla="*/ 1 h 108"/>
                <a:gd name="T2" fmla="*/ 1 w 99"/>
                <a:gd name="T3" fmla="*/ 1 h 108"/>
                <a:gd name="T4" fmla="*/ 1 w 99"/>
                <a:gd name="T5" fmla="*/ 1 h 108"/>
                <a:gd name="T6" fmla="*/ 1 w 99"/>
                <a:gd name="T7" fmla="*/ 1 h 108"/>
                <a:gd name="T8" fmla="*/ 1 w 99"/>
                <a:gd name="T9" fmla="*/ 1 h 108"/>
                <a:gd name="T10" fmla="*/ 1 w 99"/>
                <a:gd name="T11" fmla="*/ 1 h 108"/>
                <a:gd name="T12" fmla="*/ 1 w 99"/>
                <a:gd name="T13" fmla="*/ 1 h 108"/>
                <a:gd name="T14" fmla="*/ 1 w 99"/>
                <a:gd name="T15" fmla="*/ 1 h 108"/>
                <a:gd name="T16" fmla="*/ 1 w 99"/>
                <a:gd name="T17" fmla="*/ 1 h 108"/>
                <a:gd name="T18" fmla="*/ 1 w 99"/>
                <a:gd name="T19" fmla="*/ 1 h 108"/>
                <a:gd name="T20" fmla="*/ 1 w 99"/>
                <a:gd name="T21" fmla="*/ 1 h 108"/>
                <a:gd name="T22" fmla="*/ 1 w 99"/>
                <a:gd name="T23" fmla="*/ 1 h 108"/>
                <a:gd name="T24" fmla="*/ 1 w 99"/>
                <a:gd name="T25" fmla="*/ 1 h 108"/>
                <a:gd name="T26" fmla="*/ 1 w 99"/>
                <a:gd name="T27" fmla="*/ 1 h 108"/>
                <a:gd name="T28" fmla="*/ 1 w 99"/>
                <a:gd name="T29" fmla="*/ 1 h 108"/>
                <a:gd name="T30" fmla="*/ 1 w 99"/>
                <a:gd name="T31" fmla="*/ 1 h 108"/>
                <a:gd name="T32" fmla="*/ 1 w 99"/>
                <a:gd name="T33" fmla="*/ 1 h 108"/>
                <a:gd name="T34" fmla="*/ 1 w 99"/>
                <a:gd name="T35" fmla="*/ 1 h 108"/>
                <a:gd name="T36" fmla="*/ 1 w 99"/>
                <a:gd name="T37" fmla="*/ 1 h 108"/>
                <a:gd name="T38" fmla="*/ 1 w 99"/>
                <a:gd name="T39" fmla="*/ 1 h 108"/>
                <a:gd name="T40" fmla="*/ 1 w 99"/>
                <a:gd name="T41" fmla="*/ 1 h 108"/>
                <a:gd name="T42" fmla="*/ 1 w 99"/>
                <a:gd name="T43" fmla="*/ 1 h 108"/>
                <a:gd name="T44" fmla="*/ 1 w 99"/>
                <a:gd name="T45" fmla="*/ 1 h 108"/>
                <a:gd name="T46" fmla="*/ 1 w 99"/>
                <a:gd name="T47" fmla="*/ 1 h 108"/>
                <a:gd name="T48" fmla="*/ 0 w 99"/>
                <a:gd name="T49" fmla="*/ 1 h 108"/>
                <a:gd name="T50" fmla="*/ 0 w 99"/>
                <a:gd name="T51" fmla="*/ 1 h 108"/>
                <a:gd name="T52" fmla="*/ 1 w 99"/>
                <a:gd name="T53" fmla="*/ 1 h 108"/>
                <a:gd name="T54" fmla="*/ 1 w 99"/>
                <a:gd name="T55" fmla="*/ 1 h 108"/>
                <a:gd name="T56" fmla="*/ 1 w 99"/>
                <a:gd name="T57" fmla="*/ 1 h 108"/>
                <a:gd name="T58" fmla="*/ 1 w 99"/>
                <a:gd name="T59" fmla="*/ 1 h 108"/>
                <a:gd name="T60" fmla="*/ 1 w 99"/>
                <a:gd name="T61" fmla="*/ 1 h 108"/>
                <a:gd name="T62" fmla="*/ 1 w 99"/>
                <a:gd name="T63" fmla="*/ 1 h 108"/>
                <a:gd name="T64" fmla="*/ 1 w 99"/>
                <a:gd name="T65" fmla="*/ 1 h 108"/>
                <a:gd name="T66" fmla="*/ 1 w 99"/>
                <a:gd name="T67" fmla="*/ 1 h 108"/>
                <a:gd name="T68" fmla="*/ 1 w 99"/>
                <a:gd name="T69" fmla="*/ 1 h 108"/>
                <a:gd name="T70" fmla="*/ 1 w 99"/>
                <a:gd name="T71" fmla="*/ 1 h 108"/>
                <a:gd name="T72" fmla="*/ 1 w 99"/>
                <a:gd name="T73" fmla="*/ 1 h 108"/>
                <a:gd name="T74" fmla="*/ 1 w 99"/>
                <a:gd name="T75" fmla="*/ 1 h 108"/>
                <a:gd name="T76" fmla="*/ 1 w 99"/>
                <a:gd name="T77" fmla="*/ 1 h 108"/>
                <a:gd name="T78" fmla="*/ 1 w 99"/>
                <a:gd name="T79" fmla="*/ 1 h 108"/>
                <a:gd name="T80" fmla="*/ 1 w 99"/>
                <a:gd name="T81" fmla="*/ 1 h 108"/>
                <a:gd name="T82" fmla="*/ 1 w 99"/>
                <a:gd name="T83" fmla="*/ 1 h 108"/>
                <a:gd name="T84" fmla="*/ 1 w 99"/>
                <a:gd name="T85" fmla="*/ 1 h 108"/>
                <a:gd name="T86" fmla="*/ 1 w 99"/>
                <a:gd name="T87" fmla="*/ 1 h 108"/>
                <a:gd name="T88" fmla="*/ 1 w 99"/>
                <a:gd name="T89" fmla="*/ 1 h 108"/>
                <a:gd name="T90" fmla="*/ 1 w 99"/>
                <a:gd name="T91" fmla="*/ 1 h 108"/>
                <a:gd name="T92" fmla="*/ 1 w 99"/>
                <a:gd name="T93" fmla="*/ 1 h 108"/>
                <a:gd name="T94" fmla="*/ 1 w 99"/>
                <a:gd name="T95" fmla="*/ 1 h 108"/>
                <a:gd name="T96" fmla="*/ 1 w 99"/>
                <a:gd name="T97" fmla="*/ 1 h 108"/>
                <a:gd name="T98" fmla="*/ 1 w 99"/>
                <a:gd name="T99" fmla="*/ 1 h 108"/>
                <a:gd name="T100" fmla="*/ 1 w 99"/>
                <a:gd name="T101" fmla="*/ 1 h 108"/>
                <a:gd name="T102" fmla="*/ 1 w 99"/>
                <a:gd name="T103" fmla="*/ 1 h 108"/>
                <a:gd name="T104" fmla="*/ 1 w 99"/>
                <a:gd name="T105" fmla="*/ 1 h 108"/>
                <a:gd name="T106" fmla="*/ 1 w 99"/>
                <a:gd name="T107" fmla="*/ 1 h 108"/>
                <a:gd name="T108" fmla="*/ 1 w 99"/>
                <a:gd name="T109" fmla="*/ 1 h 108"/>
                <a:gd name="T110" fmla="*/ 1 w 99"/>
                <a:gd name="T111" fmla="*/ 1 h 108"/>
                <a:gd name="T112" fmla="*/ 1 w 99"/>
                <a:gd name="T113" fmla="*/ 1 h 108"/>
                <a:gd name="T114" fmla="*/ 1 w 99"/>
                <a:gd name="T115" fmla="*/ 1 h 108"/>
                <a:gd name="T116" fmla="*/ 1 w 99"/>
                <a:gd name="T117" fmla="*/ 1 h 108"/>
                <a:gd name="T118" fmla="*/ 1 w 99"/>
                <a:gd name="T119" fmla="*/ 0 h 108"/>
                <a:gd name="T120" fmla="*/ 1 w 99"/>
                <a:gd name="T121" fmla="*/ 0 h 108"/>
                <a:gd name="T122" fmla="*/ 1 w 99"/>
                <a:gd name="T123" fmla="*/ 1 h 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9"/>
                <a:gd name="T187" fmla="*/ 0 h 108"/>
                <a:gd name="T188" fmla="*/ 99 w 99"/>
                <a:gd name="T189" fmla="*/ 108 h 1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9" h="108">
                  <a:moveTo>
                    <a:pt x="78" y="1"/>
                  </a:moveTo>
                  <a:lnTo>
                    <a:pt x="77" y="1"/>
                  </a:lnTo>
                  <a:lnTo>
                    <a:pt x="76" y="2"/>
                  </a:lnTo>
                  <a:lnTo>
                    <a:pt x="75" y="3"/>
                  </a:lnTo>
                  <a:lnTo>
                    <a:pt x="74" y="4"/>
                  </a:lnTo>
                  <a:lnTo>
                    <a:pt x="72" y="5"/>
                  </a:lnTo>
                  <a:lnTo>
                    <a:pt x="70" y="8"/>
                  </a:lnTo>
                  <a:lnTo>
                    <a:pt x="67" y="10"/>
                  </a:lnTo>
                  <a:lnTo>
                    <a:pt x="66" y="13"/>
                  </a:lnTo>
                  <a:lnTo>
                    <a:pt x="62" y="15"/>
                  </a:lnTo>
                  <a:lnTo>
                    <a:pt x="60" y="19"/>
                  </a:lnTo>
                  <a:lnTo>
                    <a:pt x="58" y="20"/>
                  </a:lnTo>
                  <a:lnTo>
                    <a:pt x="57" y="22"/>
                  </a:lnTo>
                  <a:lnTo>
                    <a:pt x="55" y="24"/>
                  </a:lnTo>
                  <a:lnTo>
                    <a:pt x="54" y="26"/>
                  </a:lnTo>
                  <a:lnTo>
                    <a:pt x="53" y="27"/>
                  </a:lnTo>
                  <a:lnTo>
                    <a:pt x="51" y="28"/>
                  </a:lnTo>
                  <a:lnTo>
                    <a:pt x="50" y="30"/>
                  </a:lnTo>
                  <a:lnTo>
                    <a:pt x="48" y="32"/>
                  </a:lnTo>
                  <a:lnTo>
                    <a:pt x="47" y="35"/>
                  </a:lnTo>
                  <a:lnTo>
                    <a:pt x="44" y="36"/>
                  </a:lnTo>
                  <a:lnTo>
                    <a:pt x="43" y="38"/>
                  </a:lnTo>
                  <a:lnTo>
                    <a:pt x="41" y="40"/>
                  </a:lnTo>
                  <a:lnTo>
                    <a:pt x="40" y="42"/>
                  </a:lnTo>
                  <a:lnTo>
                    <a:pt x="38" y="43"/>
                  </a:lnTo>
                  <a:lnTo>
                    <a:pt x="37" y="45"/>
                  </a:lnTo>
                  <a:lnTo>
                    <a:pt x="35" y="47"/>
                  </a:lnTo>
                  <a:lnTo>
                    <a:pt x="34" y="49"/>
                  </a:lnTo>
                  <a:lnTo>
                    <a:pt x="32" y="51"/>
                  </a:lnTo>
                  <a:lnTo>
                    <a:pt x="31" y="53"/>
                  </a:lnTo>
                  <a:lnTo>
                    <a:pt x="29" y="55"/>
                  </a:lnTo>
                  <a:lnTo>
                    <a:pt x="27" y="56"/>
                  </a:lnTo>
                  <a:lnTo>
                    <a:pt x="25" y="58"/>
                  </a:lnTo>
                  <a:lnTo>
                    <a:pt x="24" y="59"/>
                  </a:lnTo>
                  <a:lnTo>
                    <a:pt x="22" y="61"/>
                  </a:lnTo>
                  <a:lnTo>
                    <a:pt x="21" y="62"/>
                  </a:lnTo>
                  <a:lnTo>
                    <a:pt x="20" y="64"/>
                  </a:lnTo>
                  <a:lnTo>
                    <a:pt x="19" y="66"/>
                  </a:lnTo>
                  <a:lnTo>
                    <a:pt x="18" y="68"/>
                  </a:lnTo>
                  <a:lnTo>
                    <a:pt x="15" y="71"/>
                  </a:lnTo>
                  <a:lnTo>
                    <a:pt x="11" y="74"/>
                  </a:lnTo>
                  <a:lnTo>
                    <a:pt x="10" y="76"/>
                  </a:lnTo>
                  <a:lnTo>
                    <a:pt x="8" y="78"/>
                  </a:lnTo>
                  <a:lnTo>
                    <a:pt x="6" y="80"/>
                  </a:lnTo>
                  <a:lnTo>
                    <a:pt x="4" y="82"/>
                  </a:lnTo>
                  <a:lnTo>
                    <a:pt x="3" y="84"/>
                  </a:lnTo>
                  <a:lnTo>
                    <a:pt x="3" y="86"/>
                  </a:lnTo>
                  <a:lnTo>
                    <a:pt x="2" y="87"/>
                  </a:lnTo>
                  <a:lnTo>
                    <a:pt x="0" y="89"/>
                  </a:lnTo>
                  <a:lnTo>
                    <a:pt x="0" y="90"/>
                  </a:lnTo>
                  <a:lnTo>
                    <a:pt x="0" y="93"/>
                  </a:lnTo>
                  <a:lnTo>
                    <a:pt x="0" y="94"/>
                  </a:lnTo>
                  <a:lnTo>
                    <a:pt x="1" y="95"/>
                  </a:lnTo>
                  <a:lnTo>
                    <a:pt x="2" y="97"/>
                  </a:lnTo>
                  <a:lnTo>
                    <a:pt x="3" y="101"/>
                  </a:lnTo>
                  <a:lnTo>
                    <a:pt x="6" y="103"/>
                  </a:lnTo>
                  <a:lnTo>
                    <a:pt x="9" y="106"/>
                  </a:lnTo>
                  <a:lnTo>
                    <a:pt x="10" y="106"/>
                  </a:lnTo>
                  <a:lnTo>
                    <a:pt x="11" y="107"/>
                  </a:lnTo>
                  <a:lnTo>
                    <a:pt x="14" y="107"/>
                  </a:lnTo>
                  <a:lnTo>
                    <a:pt x="16" y="108"/>
                  </a:lnTo>
                  <a:lnTo>
                    <a:pt x="16" y="107"/>
                  </a:lnTo>
                  <a:lnTo>
                    <a:pt x="18" y="107"/>
                  </a:lnTo>
                  <a:lnTo>
                    <a:pt x="19" y="106"/>
                  </a:lnTo>
                  <a:lnTo>
                    <a:pt x="22" y="104"/>
                  </a:lnTo>
                  <a:lnTo>
                    <a:pt x="23" y="102"/>
                  </a:lnTo>
                  <a:lnTo>
                    <a:pt x="26" y="99"/>
                  </a:lnTo>
                  <a:lnTo>
                    <a:pt x="27" y="97"/>
                  </a:lnTo>
                  <a:lnTo>
                    <a:pt x="29" y="96"/>
                  </a:lnTo>
                  <a:lnTo>
                    <a:pt x="31" y="95"/>
                  </a:lnTo>
                  <a:lnTo>
                    <a:pt x="33" y="94"/>
                  </a:lnTo>
                  <a:lnTo>
                    <a:pt x="34" y="93"/>
                  </a:lnTo>
                  <a:lnTo>
                    <a:pt x="36" y="91"/>
                  </a:lnTo>
                  <a:lnTo>
                    <a:pt x="38" y="89"/>
                  </a:lnTo>
                  <a:lnTo>
                    <a:pt x="39" y="88"/>
                  </a:lnTo>
                  <a:lnTo>
                    <a:pt x="41" y="86"/>
                  </a:lnTo>
                  <a:lnTo>
                    <a:pt x="42" y="84"/>
                  </a:lnTo>
                  <a:lnTo>
                    <a:pt x="44" y="82"/>
                  </a:lnTo>
                  <a:lnTo>
                    <a:pt x="47" y="80"/>
                  </a:lnTo>
                  <a:lnTo>
                    <a:pt x="49" y="78"/>
                  </a:lnTo>
                  <a:lnTo>
                    <a:pt x="50" y="76"/>
                  </a:lnTo>
                  <a:lnTo>
                    <a:pt x="53" y="74"/>
                  </a:lnTo>
                  <a:lnTo>
                    <a:pt x="54" y="72"/>
                  </a:lnTo>
                  <a:lnTo>
                    <a:pt x="56" y="71"/>
                  </a:lnTo>
                  <a:lnTo>
                    <a:pt x="58" y="69"/>
                  </a:lnTo>
                  <a:lnTo>
                    <a:pt x="60" y="66"/>
                  </a:lnTo>
                  <a:lnTo>
                    <a:pt x="62" y="64"/>
                  </a:lnTo>
                  <a:lnTo>
                    <a:pt x="64" y="62"/>
                  </a:lnTo>
                  <a:lnTo>
                    <a:pt x="66" y="60"/>
                  </a:lnTo>
                  <a:lnTo>
                    <a:pt x="67" y="58"/>
                  </a:lnTo>
                  <a:lnTo>
                    <a:pt x="69" y="56"/>
                  </a:lnTo>
                  <a:lnTo>
                    <a:pt x="71" y="54"/>
                  </a:lnTo>
                  <a:lnTo>
                    <a:pt x="73" y="52"/>
                  </a:lnTo>
                  <a:lnTo>
                    <a:pt x="74" y="49"/>
                  </a:lnTo>
                  <a:lnTo>
                    <a:pt x="76" y="47"/>
                  </a:lnTo>
                  <a:lnTo>
                    <a:pt x="77" y="45"/>
                  </a:lnTo>
                  <a:lnTo>
                    <a:pt x="78" y="43"/>
                  </a:lnTo>
                  <a:lnTo>
                    <a:pt x="81" y="41"/>
                  </a:lnTo>
                  <a:lnTo>
                    <a:pt x="83" y="39"/>
                  </a:lnTo>
                  <a:lnTo>
                    <a:pt x="84" y="38"/>
                  </a:lnTo>
                  <a:lnTo>
                    <a:pt x="86" y="36"/>
                  </a:lnTo>
                  <a:lnTo>
                    <a:pt x="87" y="35"/>
                  </a:lnTo>
                  <a:lnTo>
                    <a:pt x="88" y="32"/>
                  </a:lnTo>
                  <a:lnTo>
                    <a:pt x="89" y="30"/>
                  </a:lnTo>
                  <a:lnTo>
                    <a:pt x="90" y="28"/>
                  </a:lnTo>
                  <a:lnTo>
                    <a:pt x="91" y="27"/>
                  </a:lnTo>
                  <a:lnTo>
                    <a:pt x="92" y="26"/>
                  </a:lnTo>
                  <a:lnTo>
                    <a:pt x="94" y="22"/>
                  </a:lnTo>
                  <a:lnTo>
                    <a:pt x="97" y="20"/>
                  </a:lnTo>
                  <a:lnTo>
                    <a:pt x="98" y="17"/>
                  </a:lnTo>
                  <a:lnTo>
                    <a:pt x="98" y="15"/>
                  </a:lnTo>
                  <a:lnTo>
                    <a:pt x="98" y="13"/>
                  </a:lnTo>
                  <a:lnTo>
                    <a:pt x="99" y="12"/>
                  </a:lnTo>
                  <a:lnTo>
                    <a:pt x="98" y="9"/>
                  </a:lnTo>
                  <a:lnTo>
                    <a:pt x="97" y="7"/>
                  </a:lnTo>
                  <a:lnTo>
                    <a:pt x="95" y="5"/>
                  </a:lnTo>
                  <a:lnTo>
                    <a:pt x="94" y="4"/>
                  </a:lnTo>
                  <a:lnTo>
                    <a:pt x="92" y="2"/>
                  </a:lnTo>
                  <a:lnTo>
                    <a:pt x="90" y="0"/>
                  </a:lnTo>
                  <a:lnTo>
                    <a:pt x="87" y="0"/>
                  </a:lnTo>
                  <a:lnTo>
                    <a:pt x="85" y="0"/>
                  </a:lnTo>
                  <a:lnTo>
                    <a:pt x="82" y="0"/>
                  </a:lnTo>
                  <a:lnTo>
                    <a:pt x="7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63" name="Freeform 48">
              <a:extLst>
                <a:ext uri="{FF2B5EF4-FFF2-40B4-BE49-F238E27FC236}">
                  <a16:creationId xmlns:a16="http://schemas.microsoft.com/office/drawing/2014/main" id="{A1EDBB63-0F49-4ACE-991B-B27E62E952AF}"/>
                </a:ext>
              </a:extLst>
            </p:cNvPr>
            <p:cNvSpPr>
              <a:spLocks/>
            </p:cNvSpPr>
            <p:nvPr/>
          </p:nvSpPr>
          <p:spPr bwMode="auto">
            <a:xfrm>
              <a:off x="5903369" y="2401818"/>
              <a:ext cx="98425" cy="109538"/>
            </a:xfrm>
            <a:custGeom>
              <a:avLst/>
              <a:gdLst>
                <a:gd name="T0" fmla="*/ 1 w 99"/>
                <a:gd name="T1" fmla="*/ 1 h 108"/>
                <a:gd name="T2" fmla="*/ 1 w 99"/>
                <a:gd name="T3" fmla="*/ 1 h 108"/>
                <a:gd name="T4" fmla="*/ 1 w 99"/>
                <a:gd name="T5" fmla="*/ 1 h 108"/>
                <a:gd name="T6" fmla="*/ 1 w 99"/>
                <a:gd name="T7" fmla="*/ 1 h 108"/>
                <a:gd name="T8" fmla="*/ 1 w 99"/>
                <a:gd name="T9" fmla="*/ 1 h 108"/>
                <a:gd name="T10" fmla="*/ 1 w 99"/>
                <a:gd name="T11" fmla="*/ 1 h 108"/>
                <a:gd name="T12" fmla="*/ 1 w 99"/>
                <a:gd name="T13" fmla="*/ 1 h 108"/>
                <a:gd name="T14" fmla="*/ 1 w 99"/>
                <a:gd name="T15" fmla="*/ 1 h 108"/>
                <a:gd name="T16" fmla="*/ 1 w 99"/>
                <a:gd name="T17" fmla="*/ 1 h 108"/>
                <a:gd name="T18" fmla="*/ 1 w 99"/>
                <a:gd name="T19" fmla="*/ 1 h 108"/>
                <a:gd name="T20" fmla="*/ 1 w 99"/>
                <a:gd name="T21" fmla="*/ 1 h 108"/>
                <a:gd name="T22" fmla="*/ 1 w 99"/>
                <a:gd name="T23" fmla="*/ 1 h 108"/>
                <a:gd name="T24" fmla="*/ 1 w 99"/>
                <a:gd name="T25" fmla="*/ 1 h 108"/>
                <a:gd name="T26" fmla="*/ 1 w 99"/>
                <a:gd name="T27" fmla="*/ 1 h 108"/>
                <a:gd name="T28" fmla="*/ 1 w 99"/>
                <a:gd name="T29" fmla="*/ 1 h 108"/>
                <a:gd name="T30" fmla="*/ 1 w 99"/>
                <a:gd name="T31" fmla="*/ 1 h 108"/>
                <a:gd name="T32" fmla="*/ 1 w 99"/>
                <a:gd name="T33" fmla="*/ 1 h 108"/>
                <a:gd name="T34" fmla="*/ 1 w 99"/>
                <a:gd name="T35" fmla="*/ 1 h 108"/>
                <a:gd name="T36" fmla="*/ 1 w 99"/>
                <a:gd name="T37" fmla="*/ 1 h 108"/>
                <a:gd name="T38" fmla="*/ 1 w 99"/>
                <a:gd name="T39" fmla="*/ 1 h 108"/>
                <a:gd name="T40" fmla="*/ 1 w 99"/>
                <a:gd name="T41" fmla="*/ 1 h 108"/>
                <a:gd name="T42" fmla="*/ 1 w 99"/>
                <a:gd name="T43" fmla="*/ 1 h 108"/>
                <a:gd name="T44" fmla="*/ 1 w 99"/>
                <a:gd name="T45" fmla="*/ 1 h 108"/>
                <a:gd name="T46" fmla="*/ 1 w 99"/>
                <a:gd name="T47" fmla="*/ 1 h 108"/>
                <a:gd name="T48" fmla="*/ 0 w 99"/>
                <a:gd name="T49" fmla="*/ 1 h 108"/>
                <a:gd name="T50" fmla="*/ 0 w 99"/>
                <a:gd name="T51" fmla="*/ 1 h 108"/>
                <a:gd name="T52" fmla="*/ 1 w 99"/>
                <a:gd name="T53" fmla="*/ 1 h 108"/>
                <a:gd name="T54" fmla="*/ 1 w 99"/>
                <a:gd name="T55" fmla="*/ 1 h 108"/>
                <a:gd name="T56" fmla="*/ 1 w 99"/>
                <a:gd name="T57" fmla="*/ 1 h 108"/>
                <a:gd name="T58" fmla="*/ 1 w 99"/>
                <a:gd name="T59" fmla="*/ 1 h 108"/>
                <a:gd name="T60" fmla="*/ 1 w 99"/>
                <a:gd name="T61" fmla="*/ 1 h 108"/>
                <a:gd name="T62" fmla="*/ 1 w 99"/>
                <a:gd name="T63" fmla="*/ 1 h 108"/>
                <a:gd name="T64" fmla="*/ 1 w 99"/>
                <a:gd name="T65" fmla="*/ 1 h 108"/>
                <a:gd name="T66" fmla="*/ 1 w 99"/>
                <a:gd name="T67" fmla="*/ 1 h 108"/>
                <a:gd name="T68" fmla="*/ 1 w 99"/>
                <a:gd name="T69" fmla="*/ 1 h 108"/>
                <a:gd name="T70" fmla="*/ 1 w 99"/>
                <a:gd name="T71" fmla="*/ 1 h 108"/>
                <a:gd name="T72" fmla="*/ 1 w 99"/>
                <a:gd name="T73" fmla="*/ 1 h 108"/>
                <a:gd name="T74" fmla="*/ 1 w 99"/>
                <a:gd name="T75" fmla="*/ 1 h 108"/>
                <a:gd name="T76" fmla="*/ 1 w 99"/>
                <a:gd name="T77" fmla="*/ 1 h 108"/>
                <a:gd name="T78" fmla="*/ 1 w 99"/>
                <a:gd name="T79" fmla="*/ 1 h 108"/>
                <a:gd name="T80" fmla="*/ 1 w 99"/>
                <a:gd name="T81" fmla="*/ 1 h 108"/>
                <a:gd name="T82" fmla="*/ 1 w 99"/>
                <a:gd name="T83" fmla="*/ 1 h 108"/>
                <a:gd name="T84" fmla="*/ 1 w 99"/>
                <a:gd name="T85" fmla="*/ 1 h 108"/>
                <a:gd name="T86" fmla="*/ 1 w 99"/>
                <a:gd name="T87" fmla="*/ 1 h 108"/>
                <a:gd name="T88" fmla="*/ 1 w 99"/>
                <a:gd name="T89" fmla="*/ 1 h 108"/>
                <a:gd name="T90" fmla="*/ 1 w 99"/>
                <a:gd name="T91" fmla="*/ 1 h 108"/>
                <a:gd name="T92" fmla="*/ 1 w 99"/>
                <a:gd name="T93" fmla="*/ 1 h 108"/>
                <a:gd name="T94" fmla="*/ 1 w 99"/>
                <a:gd name="T95" fmla="*/ 1 h 108"/>
                <a:gd name="T96" fmla="*/ 1 w 99"/>
                <a:gd name="T97" fmla="*/ 1 h 108"/>
                <a:gd name="T98" fmla="*/ 1 w 99"/>
                <a:gd name="T99" fmla="*/ 1 h 108"/>
                <a:gd name="T100" fmla="*/ 1 w 99"/>
                <a:gd name="T101" fmla="*/ 1 h 108"/>
                <a:gd name="T102" fmla="*/ 1 w 99"/>
                <a:gd name="T103" fmla="*/ 1 h 108"/>
                <a:gd name="T104" fmla="*/ 1 w 99"/>
                <a:gd name="T105" fmla="*/ 1 h 108"/>
                <a:gd name="T106" fmla="*/ 1 w 99"/>
                <a:gd name="T107" fmla="*/ 1 h 108"/>
                <a:gd name="T108" fmla="*/ 1 w 99"/>
                <a:gd name="T109" fmla="*/ 1 h 108"/>
                <a:gd name="T110" fmla="*/ 1 w 99"/>
                <a:gd name="T111" fmla="*/ 1 h 108"/>
                <a:gd name="T112" fmla="*/ 1 w 99"/>
                <a:gd name="T113" fmla="*/ 1 h 108"/>
                <a:gd name="T114" fmla="*/ 1 w 99"/>
                <a:gd name="T115" fmla="*/ 1 h 108"/>
                <a:gd name="T116" fmla="*/ 1 w 99"/>
                <a:gd name="T117" fmla="*/ 1 h 108"/>
                <a:gd name="T118" fmla="*/ 1 w 99"/>
                <a:gd name="T119" fmla="*/ 0 h 108"/>
                <a:gd name="T120" fmla="*/ 1 w 99"/>
                <a:gd name="T121" fmla="*/ 0 h 108"/>
                <a:gd name="T122" fmla="*/ 1 w 99"/>
                <a:gd name="T123" fmla="*/ 1 h 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9"/>
                <a:gd name="T187" fmla="*/ 0 h 108"/>
                <a:gd name="T188" fmla="*/ 99 w 99"/>
                <a:gd name="T189" fmla="*/ 108 h 1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9" h="108">
                  <a:moveTo>
                    <a:pt x="79" y="1"/>
                  </a:moveTo>
                  <a:lnTo>
                    <a:pt x="78" y="1"/>
                  </a:lnTo>
                  <a:lnTo>
                    <a:pt x="77" y="2"/>
                  </a:lnTo>
                  <a:lnTo>
                    <a:pt x="76" y="3"/>
                  </a:lnTo>
                  <a:lnTo>
                    <a:pt x="75" y="4"/>
                  </a:lnTo>
                  <a:lnTo>
                    <a:pt x="73" y="5"/>
                  </a:lnTo>
                  <a:lnTo>
                    <a:pt x="70" y="8"/>
                  </a:lnTo>
                  <a:lnTo>
                    <a:pt x="68" y="10"/>
                  </a:lnTo>
                  <a:lnTo>
                    <a:pt x="66" y="13"/>
                  </a:lnTo>
                  <a:lnTo>
                    <a:pt x="63" y="16"/>
                  </a:lnTo>
                  <a:lnTo>
                    <a:pt x="60" y="19"/>
                  </a:lnTo>
                  <a:lnTo>
                    <a:pt x="59" y="20"/>
                  </a:lnTo>
                  <a:lnTo>
                    <a:pt x="57" y="22"/>
                  </a:lnTo>
                  <a:lnTo>
                    <a:pt x="56" y="24"/>
                  </a:lnTo>
                  <a:lnTo>
                    <a:pt x="54" y="25"/>
                  </a:lnTo>
                  <a:lnTo>
                    <a:pt x="52" y="27"/>
                  </a:lnTo>
                  <a:lnTo>
                    <a:pt x="51" y="28"/>
                  </a:lnTo>
                  <a:lnTo>
                    <a:pt x="49" y="30"/>
                  </a:lnTo>
                  <a:lnTo>
                    <a:pt x="48" y="33"/>
                  </a:lnTo>
                  <a:lnTo>
                    <a:pt x="47" y="35"/>
                  </a:lnTo>
                  <a:lnTo>
                    <a:pt x="45" y="36"/>
                  </a:lnTo>
                  <a:lnTo>
                    <a:pt x="44" y="38"/>
                  </a:lnTo>
                  <a:lnTo>
                    <a:pt x="43" y="40"/>
                  </a:lnTo>
                  <a:lnTo>
                    <a:pt x="41" y="42"/>
                  </a:lnTo>
                  <a:lnTo>
                    <a:pt x="38" y="43"/>
                  </a:lnTo>
                  <a:lnTo>
                    <a:pt x="36" y="45"/>
                  </a:lnTo>
                  <a:lnTo>
                    <a:pt x="35" y="47"/>
                  </a:lnTo>
                  <a:lnTo>
                    <a:pt x="33" y="49"/>
                  </a:lnTo>
                  <a:lnTo>
                    <a:pt x="32" y="51"/>
                  </a:lnTo>
                  <a:lnTo>
                    <a:pt x="31" y="53"/>
                  </a:lnTo>
                  <a:lnTo>
                    <a:pt x="29" y="55"/>
                  </a:lnTo>
                  <a:lnTo>
                    <a:pt x="28" y="56"/>
                  </a:lnTo>
                  <a:lnTo>
                    <a:pt x="26" y="58"/>
                  </a:lnTo>
                  <a:lnTo>
                    <a:pt x="25" y="59"/>
                  </a:lnTo>
                  <a:lnTo>
                    <a:pt x="24" y="61"/>
                  </a:lnTo>
                  <a:lnTo>
                    <a:pt x="21" y="62"/>
                  </a:lnTo>
                  <a:lnTo>
                    <a:pt x="20" y="64"/>
                  </a:lnTo>
                  <a:lnTo>
                    <a:pt x="19" y="67"/>
                  </a:lnTo>
                  <a:lnTo>
                    <a:pt x="17" y="68"/>
                  </a:lnTo>
                  <a:lnTo>
                    <a:pt x="14" y="71"/>
                  </a:lnTo>
                  <a:lnTo>
                    <a:pt x="12" y="74"/>
                  </a:lnTo>
                  <a:lnTo>
                    <a:pt x="10" y="76"/>
                  </a:lnTo>
                  <a:lnTo>
                    <a:pt x="9" y="78"/>
                  </a:lnTo>
                  <a:lnTo>
                    <a:pt x="7" y="80"/>
                  </a:lnTo>
                  <a:lnTo>
                    <a:pt x="4" y="83"/>
                  </a:lnTo>
                  <a:lnTo>
                    <a:pt x="3" y="84"/>
                  </a:lnTo>
                  <a:lnTo>
                    <a:pt x="2" y="86"/>
                  </a:lnTo>
                  <a:lnTo>
                    <a:pt x="1" y="87"/>
                  </a:lnTo>
                  <a:lnTo>
                    <a:pt x="1" y="88"/>
                  </a:lnTo>
                  <a:lnTo>
                    <a:pt x="0" y="90"/>
                  </a:lnTo>
                  <a:lnTo>
                    <a:pt x="0" y="93"/>
                  </a:lnTo>
                  <a:lnTo>
                    <a:pt x="0" y="94"/>
                  </a:lnTo>
                  <a:lnTo>
                    <a:pt x="1" y="96"/>
                  </a:lnTo>
                  <a:lnTo>
                    <a:pt x="2" y="98"/>
                  </a:lnTo>
                  <a:lnTo>
                    <a:pt x="3" y="100"/>
                  </a:lnTo>
                  <a:lnTo>
                    <a:pt x="6" y="103"/>
                  </a:lnTo>
                  <a:lnTo>
                    <a:pt x="10" y="106"/>
                  </a:lnTo>
                  <a:lnTo>
                    <a:pt x="11" y="106"/>
                  </a:lnTo>
                  <a:lnTo>
                    <a:pt x="13" y="107"/>
                  </a:lnTo>
                  <a:lnTo>
                    <a:pt x="14" y="108"/>
                  </a:lnTo>
                  <a:lnTo>
                    <a:pt x="16" y="108"/>
                  </a:lnTo>
                  <a:lnTo>
                    <a:pt x="17" y="107"/>
                  </a:lnTo>
                  <a:lnTo>
                    <a:pt x="18" y="107"/>
                  </a:lnTo>
                  <a:lnTo>
                    <a:pt x="20" y="106"/>
                  </a:lnTo>
                  <a:lnTo>
                    <a:pt x="23" y="105"/>
                  </a:lnTo>
                  <a:lnTo>
                    <a:pt x="25" y="103"/>
                  </a:lnTo>
                  <a:lnTo>
                    <a:pt x="27" y="100"/>
                  </a:lnTo>
                  <a:lnTo>
                    <a:pt x="28" y="98"/>
                  </a:lnTo>
                  <a:lnTo>
                    <a:pt x="30" y="97"/>
                  </a:lnTo>
                  <a:lnTo>
                    <a:pt x="32" y="96"/>
                  </a:lnTo>
                  <a:lnTo>
                    <a:pt x="33" y="95"/>
                  </a:lnTo>
                  <a:lnTo>
                    <a:pt x="35" y="93"/>
                  </a:lnTo>
                  <a:lnTo>
                    <a:pt x="36" y="91"/>
                  </a:lnTo>
                  <a:lnTo>
                    <a:pt x="37" y="90"/>
                  </a:lnTo>
                  <a:lnTo>
                    <a:pt x="40" y="88"/>
                  </a:lnTo>
                  <a:lnTo>
                    <a:pt x="42" y="87"/>
                  </a:lnTo>
                  <a:lnTo>
                    <a:pt x="44" y="85"/>
                  </a:lnTo>
                  <a:lnTo>
                    <a:pt x="45" y="83"/>
                  </a:lnTo>
                  <a:lnTo>
                    <a:pt x="47" y="81"/>
                  </a:lnTo>
                  <a:lnTo>
                    <a:pt x="49" y="79"/>
                  </a:lnTo>
                  <a:lnTo>
                    <a:pt x="51" y="76"/>
                  </a:lnTo>
                  <a:lnTo>
                    <a:pt x="52" y="75"/>
                  </a:lnTo>
                  <a:lnTo>
                    <a:pt x="54" y="73"/>
                  </a:lnTo>
                  <a:lnTo>
                    <a:pt x="57" y="71"/>
                  </a:lnTo>
                  <a:lnTo>
                    <a:pt x="59" y="70"/>
                  </a:lnTo>
                  <a:lnTo>
                    <a:pt x="60" y="67"/>
                  </a:lnTo>
                  <a:lnTo>
                    <a:pt x="63" y="66"/>
                  </a:lnTo>
                  <a:lnTo>
                    <a:pt x="64" y="62"/>
                  </a:lnTo>
                  <a:lnTo>
                    <a:pt x="66" y="60"/>
                  </a:lnTo>
                  <a:lnTo>
                    <a:pt x="67" y="59"/>
                  </a:lnTo>
                  <a:lnTo>
                    <a:pt x="69" y="56"/>
                  </a:lnTo>
                  <a:lnTo>
                    <a:pt x="71" y="55"/>
                  </a:lnTo>
                  <a:lnTo>
                    <a:pt x="73" y="52"/>
                  </a:lnTo>
                  <a:lnTo>
                    <a:pt x="75" y="51"/>
                  </a:lnTo>
                  <a:lnTo>
                    <a:pt x="77" y="49"/>
                  </a:lnTo>
                  <a:lnTo>
                    <a:pt x="78" y="46"/>
                  </a:lnTo>
                  <a:lnTo>
                    <a:pt x="80" y="44"/>
                  </a:lnTo>
                  <a:lnTo>
                    <a:pt x="81" y="42"/>
                  </a:lnTo>
                  <a:lnTo>
                    <a:pt x="83" y="40"/>
                  </a:lnTo>
                  <a:lnTo>
                    <a:pt x="84" y="38"/>
                  </a:lnTo>
                  <a:lnTo>
                    <a:pt x="86" y="37"/>
                  </a:lnTo>
                  <a:lnTo>
                    <a:pt x="87" y="35"/>
                  </a:lnTo>
                  <a:lnTo>
                    <a:pt x="88" y="33"/>
                  </a:lnTo>
                  <a:lnTo>
                    <a:pt x="90" y="31"/>
                  </a:lnTo>
                  <a:lnTo>
                    <a:pt x="91" y="29"/>
                  </a:lnTo>
                  <a:lnTo>
                    <a:pt x="92" y="27"/>
                  </a:lnTo>
                  <a:lnTo>
                    <a:pt x="94" y="26"/>
                  </a:lnTo>
                  <a:lnTo>
                    <a:pt x="95" y="23"/>
                  </a:lnTo>
                  <a:lnTo>
                    <a:pt x="97" y="20"/>
                  </a:lnTo>
                  <a:lnTo>
                    <a:pt x="98" y="18"/>
                  </a:lnTo>
                  <a:lnTo>
                    <a:pt x="99" y="16"/>
                  </a:lnTo>
                  <a:lnTo>
                    <a:pt x="99" y="14"/>
                  </a:lnTo>
                  <a:lnTo>
                    <a:pt x="99" y="12"/>
                  </a:lnTo>
                  <a:lnTo>
                    <a:pt x="98" y="9"/>
                  </a:lnTo>
                  <a:lnTo>
                    <a:pt x="97" y="8"/>
                  </a:lnTo>
                  <a:lnTo>
                    <a:pt x="96" y="5"/>
                  </a:lnTo>
                  <a:lnTo>
                    <a:pt x="95" y="4"/>
                  </a:lnTo>
                  <a:lnTo>
                    <a:pt x="93" y="2"/>
                  </a:lnTo>
                  <a:lnTo>
                    <a:pt x="91" y="1"/>
                  </a:lnTo>
                  <a:lnTo>
                    <a:pt x="87" y="0"/>
                  </a:lnTo>
                  <a:lnTo>
                    <a:pt x="84" y="0"/>
                  </a:lnTo>
                  <a:lnTo>
                    <a:pt x="82" y="0"/>
                  </a:lnTo>
                  <a:lnTo>
                    <a:pt x="7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64" name="Freeform 49">
              <a:extLst>
                <a:ext uri="{FF2B5EF4-FFF2-40B4-BE49-F238E27FC236}">
                  <a16:creationId xmlns:a16="http://schemas.microsoft.com/office/drawing/2014/main" id="{BAFDD663-2724-4B88-BC09-2F77C8C08305}"/>
                </a:ext>
              </a:extLst>
            </p:cNvPr>
            <p:cNvSpPr>
              <a:spLocks/>
            </p:cNvSpPr>
            <p:nvPr/>
          </p:nvSpPr>
          <p:spPr bwMode="auto">
            <a:xfrm>
              <a:off x="5947819" y="2431980"/>
              <a:ext cx="100013" cy="107950"/>
            </a:xfrm>
            <a:custGeom>
              <a:avLst/>
              <a:gdLst>
                <a:gd name="T0" fmla="*/ 1 w 100"/>
                <a:gd name="T1" fmla="*/ 1 h 109"/>
                <a:gd name="T2" fmla="*/ 1 w 100"/>
                <a:gd name="T3" fmla="*/ 1 h 109"/>
                <a:gd name="T4" fmla="*/ 1 w 100"/>
                <a:gd name="T5" fmla="*/ 1 h 109"/>
                <a:gd name="T6" fmla="*/ 1 w 100"/>
                <a:gd name="T7" fmla="*/ 1 h 109"/>
                <a:gd name="T8" fmla="*/ 1 w 100"/>
                <a:gd name="T9" fmla="*/ 1 h 109"/>
                <a:gd name="T10" fmla="*/ 1 w 100"/>
                <a:gd name="T11" fmla="*/ 1 h 109"/>
                <a:gd name="T12" fmla="*/ 1 w 100"/>
                <a:gd name="T13" fmla="*/ 1 h 109"/>
                <a:gd name="T14" fmla="*/ 1 w 100"/>
                <a:gd name="T15" fmla="*/ 1 h 109"/>
                <a:gd name="T16" fmla="*/ 1 w 100"/>
                <a:gd name="T17" fmla="*/ 1 h 109"/>
                <a:gd name="T18" fmla="*/ 1 w 100"/>
                <a:gd name="T19" fmla="*/ 1 h 109"/>
                <a:gd name="T20" fmla="*/ 1 w 100"/>
                <a:gd name="T21" fmla="*/ 1 h 109"/>
                <a:gd name="T22" fmla="*/ 1 w 100"/>
                <a:gd name="T23" fmla="*/ 1 h 109"/>
                <a:gd name="T24" fmla="*/ 1 w 100"/>
                <a:gd name="T25" fmla="*/ 1 h 109"/>
                <a:gd name="T26" fmla="*/ 1 w 100"/>
                <a:gd name="T27" fmla="*/ 1 h 109"/>
                <a:gd name="T28" fmla="*/ 1 w 100"/>
                <a:gd name="T29" fmla="*/ 1 h 109"/>
                <a:gd name="T30" fmla="*/ 1 w 100"/>
                <a:gd name="T31" fmla="*/ 1 h 109"/>
                <a:gd name="T32" fmla="*/ 1 w 100"/>
                <a:gd name="T33" fmla="*/ 1 h 109"/>
                <a:gd name="T34" fmla="*/ 1 w 100"/>
                <a:gd name="T35" fmla="*/ 1 h 109"/>
                <a:gd name="T36" fmla="*/ 1 w 100"/>
                <a:gd name="T37" fmla="*/ 1 h 109"/>
                <a:gd name="T38" fmla="*/ 1 w 100"/>
                <a:gd name="T39" fmla="*/ 1 h 109"/>
                <a:gd name="T40" fmla="*/ 1 w 100"/>
                <a:gd name="T41" fmla="*/ 1 h 109"/>
                <a:gd name="T42" fmla="*/ 1 w 100"/>
                <a:gd name="T43" fmla="*/ 1 h 109"/>
                <a:gd name="T44" fmla="*/ 1 w 100"/>
                <a:gd name="T45" fmla="*/ 1 h 109"/>
                <a:gd name="T46" fmla="*/ 1 w 100"/>
                <a:gd name="T47" fmla="*/ 1 h 109"/>
                <a:gd name="T48" fmla="*/ 0 w 100"/>
                <a:gd name="T49" fmla="*/ 1 h 109"/>
                <a:gd name="T50" fmla="*/ 0 w 100"/>
                <a:gd name="T51" fmla="*/ 1 h 109"/>
                <a:gd name="T52" fmla="*/ 1 w 100"/>
                <a:gd name="T53" fmla="*/ 1 h 109"/>
                <a:gd name="T54" fmla="*/ 1 w 100"/>
                <a:gd name="T55" fmla="*/ 1 h 109"/>
                <a:gd name="T56" fmla="*/ 1 w 100"/>
                <a:gd name="T57" fmla="*/ 1 h 109"/>
                <a:gd name="T58" fmla="*/ 1 w 100"/>
                <a:gd name="T59" fmla="*/ 1 h 109"/>
                <a:gd name="T60" fmla="*/ 1 w 100"/>
                <a:gd name="T61" fmla="*/ 1 h 109"/>
                <a:gd name="T62" fmla="*/ 1 w 100"/>
                <a:gd name="T63" fmla="*/ 1 h 109"/>
                <a:gd name="T64" fmla="*/ 1 w 100"/>
                <a:gd name="T65" fmla="*/ 1 h 109"/>
                <a:gd name="T66" fmla="*/ 1 w 100"/>
                <a:gd name="T67" fmla="*/ 1 h 109"/>
                <a:gd name="T68" fmla="*/ 1 w 100"/>
                <a:gd name="T69" fmla="*/ 1 h 109"/>
                <a:gd name="T70" fmla="*/ 1 w 100"/>
                <a:gd name="T71" fmla="*/ 1 h 109"/>
                <a:gd name="T72" fmla="*/ 1 w 100"/>
                <a:gd name="T73" fmla="*/ 1 h 109"/>
                <a:gd name="T74" fmla="*/ 1 w 100"/>
                <a:gd name="T75" fmla="*/ 1 h 109"/>
                <a:gd name="T76" fmla="*/ 1 w 100"/>
                <a:gd name="T77" fmla="*/ 1 h 109"/>
                <a:gd name="T78" fmla="*/ 1 w 100"/>
                <a:gd name="T79" fmla="*/ 1 h 109"/>
                <a:gd name="T80" fmla="*/ 1 w 100"/>
                <a:gd name="T81" fmla="*/ 1 h 109"/>
                <a:gd name="T82" fmla="*/ 1 w 100"/>
                <a:gd name="T83" fmla="*/ 1 h 109"/>
                <a:gd name="T84" fmla="*/ 1 w 100"/>
                <a:gd name="T85" fmla="*/ 1 h 109"/>
                <a:gd name="T86" fmla="*/ 1 w 100"/>
                <a:gd name="T87" fmla="*/ 1 h 109"/>
                <a:gd name="T88" fmla="*/ 1 w 100"/>
                <a:gd name="T89" fmla="*/ 1 h 109"/>
                <a:gd name="T90" fmla="*/ 1 w 100"/>
                <a:gd name="T91" fmla="*/ 1 h 109"/>
                <a:gd name="T92" fmla="*/ 1 w 100"/>
                <a:gd name="T93" fmla="*/ 1 h 109"/>
                <a:gd name="T94" fmla="*/ 1 w 100"/>
                <a:gd name="T95" fmla="*/ 1 h 109"/>
                <a:gd name="T96" fmla="*/ 1 w 100"/>
                <a:gd name="T97" fmla="*/ 1 h 109"/>
                <a:gd name="T98" fmla="*/ 1 w 100"/>
                <a:gd name="T99" fmla="*/ 1 h 109"/>
                <a:gd name="T100" fmla="*/ 1 w 100"/>
                <a:gd name="T101" fmla="*/ 1 h 109"/>
                <a:gd name="T102" fmla="*/ 1 w 100"/>
                <a:gd name="T103" fmla="*/ 1 h 109"/>
                <a:gd name="T104" fmla="*/ 1 w 100"/>
                <a:gd name="T105" fmla="*/ 1 h 109"/>
                <a:gd name="T106" fmla="*/ 1 w 100"/>
                <a:gd name="T107" fmla="*/ 1 h 109"/>
                <a:gd name="T108" fmla="*/ 1 w 100"/>
                <a:gd name="T109" fmla="*/ 1 h 109"/>
                <a:gd name="T110" fmla="*/ 1 w 100"/>
                <a:gd name="T111" fmla="*/ 1 h 109"/>
                <a:gd name="T112" fmla="*/ 1 w 100"/>
                <a:gd name="T113" fmla="*/ 1 h 109"/>
                <a:gd name="T114" fmla="*/ 1 w 100"/>
                <a:gd name="T115" fmla="*/ 1 h 109"/>
                <a:gd name="T116" fmla="*/ 1 w 100"/>
                <a:gd name="T117" fmla="*/ 0 h 109"/>
                <a:gd name="T118" fmla="*/ 1 w 100"/>
                <a:gd name="T119" fmla="*/ 0 h 109"/>
                <a:gd name="T120" fmla="*/ 1 w 100"/>
                <a:gd name="T121" fmla="*/ 1 h 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
                <a:gd name="T184" fmla="*/ 0 h 109"/>
                <a:gd name="T185" fmla="*/ 100 w 100"/>
                <a:gd name="T186" fmla="*/ 109 h 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 h="109">
                  <a:moveTo>
                    <a:pt x="79" y="1"/>
                  </a:moveTo>
                  <a:lnTo>
                    <a:pt x="78" y="1"/>
                  </a:lnTo>
                  <a:lnTo>
                    <a:pt x="78" y="2"/>
                  </a:lnTo>
                  <a:lnTo>
                    <a:pt x="76" y="4"/>
                  </a:lnTo>
                  <a:lnTo>
                    <a:pt x="74" y="6"/>
                  </a:lnTo>
                  <a:lnTo>
                    <a:pt x="72" y="7"/>
                  </a:lnTo>
                  <a:lnTo>
                    <a:pt x="70" y="9"/>
                  </a:lnTo>
                  <a:lnTo>
                    <a:pt x="67" y="11"/>
                  </a:lnTo>
                  <a:lnTo>
                    <a:pt x="66" y="14"/>
                  </a:lnTo>
                  <a:lnTo>
                    <a:pt x="63" y="17"/>
                  </a:lnTo>
                  <a:lnTo>
                    <a:pt x="59" y="20"/>
                  </a:lnTo>
                  <a:lnTo>
                    <a:pt x="58" y="22"/>
                  </a:lnTo>
                  <a:lnTo>
                    <a:pt x="57" y="23"/>
                  </a:lnTo>
                  <a:lnTo>
                    <a:pt x="55" y="25"/>
                  </a:lnTo>
                  <a:lnTo>
                    <a:pt x="54" y="26"/>
                  </a:lnTo>
                  <a:lnTo>
                    <a:pt x="53" y="28"/>
                  </a:lnTo>
                  <a:lnTo>
                    <a:pt x="51" y="30"/>
                  </a:lnTo>
                  <a:lnTo>
                    <a:pt x="50" y="31"/>
                  </a:lnTo>
                  <a:lnTo>
                    <a:pt x="48" y="33"/>
                  </a:lnTo>
                  <a:lnTo>
                    <a:pt x="46" y="35"/>
                  </a:lnTo>
                  <a:lnTo>
                    <a:pt x="45" y="38"/>
                  </a:lnTo>
                  <a:lnTo>
                    <a:pt x="42" y="39"/>
                  </a:lnTo>
                  <a:lnTo>
                    <a:pt x="41" y="41"/>
                  </a:lnTo>
                  <a:lnTo>
                    <a:pt x="39" y="43"/>
                  </a:lnTo>
                  <a:lnTo>
                    <a:pt x="38" y="45"/>
                  </a:lnTo>
                  <a:lnTo>
                    <a:pt x="37" y="46"/>
                  </a:lnTo>
                  <a:lnTo>
                    <a:pt x="35" y="48"/>
                  </a:lnTo>
                  <a:lnTo>
                    <a:pt x="33" y="50"/>
                  </a:lnTo>
                  <a:lnTo>
                    <a:pt x="32" y="52"/>
                  </a:lnTo>
                  <a:lnTo>
                    <a:pt x="31" y="54"/>
                  </a:lnTo>
                  <a:lnTo>
                    <a:pt x="29" y="55"/>
                  </a:lnTo>
                  <a:lnTo>
                    <a:pt x="26" y="57"/>
                  </a:lnTo>
                  <a:lnTo>
                    <a:pt x="25" y="59"/>
                  </a:lnTo>
                  <a:lnTo>
                    <a:pt x="23" y="61"/>
                  </a:lnTo>
                  <a:lnTo>
                    <a:pt x="22" y="62"/>
                  </a:lnTo>
                  <a:lnTo>
                    <a:pt x="21" y="64"/>
                  </a:lnTo>
                  <a:lnTo>
                    <a:pt x="20" y="65"/>
                  </a:lnTo>
                  <a:lnTo>
                    <a:pt x="18" y="67"/>
                  </a:lnTo>
                  <a:lnTo>
                    <a:pt x="18" y="69"/>
                  </a:lnTo>
                  <a:lnTo>
                    <a:pt x="15" y="72"/>
                  </a:lnTo>
                  <a:lnTo>
                    <a:pt x="12" y="75"/>
                  </a:lnTo>
                  <a:lnTo>
                    <a:pt x="11" y="77"/>
                  </a:lnTo>
                  <a:lnTo>
                    <a:pt x="8" y="80"/>
                  </a:lnTo>
                  <a:lnTo>
                    <a:pt x="6" y="81"/>
                  </a:lnTo>
                  <a:lnTo>
                    <a:pt x="5" y="83"/>
                  </a:lnTo>
                  <a:lnTo>
                    <a:pt x="4" y="85"/>
                  </a:lnTo>
                  <a:lnTo>
                    <a:pt x="3" y="86"/>
                  </a:lnTo>
                  <a:lnTo>
                    <a:pt x="2" y="88"/>
                  </a:lnTo>
                  <a:lnTo>
                    <a:pt x="1" y="90"/>
                  </a:lnTo>
                  <a:lnTo>
                    <a:pt x="0" y="92"/>
                  </a:lnTo>
                  <a:lnTo>
                    <a:pt x="0" y="93"/>
                  </a:lnTo>
                  <a:lnTo>
                    <a:pt x="0" y="95"/>
                  </a:lnTo>
                  <a:lnTo>
                    <a:pt x="1" y="97"/>
                  </a:lnTo>
                  <a:lnTo>
                    <a:pt x="2" y="98"/>
                  </a:lnTo>
                  <a:lnTo>
                    <a:pt x="3" y="100"/>
                  </a:lnTo>
                  <a:lnTo>
                    <a:pt x="6" y="103"/>
                  </a:lnTo>
                  <a:lnTo>
                    <a:pt x="8" y="107"/>
                  </a:lnTo>
                  <a:lnTo>
                    <a:pt x="11" y="108"/>
                  </a:lnTo>
                  <a:lnTo>
                    <a:pt x="12" y="108"/>
                  </a:lnTo>
                  <a:lnTo>
                    <a:pt x="14" y="109"/>
                  </a:lnTo>
                  <a:lnTo>
                    <a:pt x="16" y="109"/>
                  </a:lnTo>
                  <a:lnTo>
                    <a:pt x="18" y="108"/>
                  </a:lnTo>
                  <a:lnTo>
                    <a:pt x="19" y="107"/>
                  </a:lnTo>
                  <a:lnTo>
                    <a:pt x="22" y="105"/>
                  </a:lnTo>
                  <a:lnTo>
                    <a:pt x="23" y="103"/>
                  </a:lnTo>
                  <a:lnTo>
                    <a:pt x="26" y="100"/>
                  </a:lnTo>
                  <a:lnTo>
                    <a:pt x="30" y="98"/>
                  </a:lnTo>
                  <a:lnTo>
                    <a:pt x="33" y="96"/>
                  </a:lnTo>
                  <a:lnTo>
                    <a:pt x="34" y="94"/>
                  </a:lnTo>
                  <a:lnTo>
                    <a:pt x="35" y="92"/>
                  </a:lnTo>
                  <a:lnTo>
                    <a:pt x="37" y="90"/>
                  </a:lnTo>
                  <a:lnTo>
                    <a:pt x="39" y="89"/>
                  </a:lnTo>
                  <a:lnTo>
                    <a:pt x="41" y="88"/>
                  </a:lnTo>
                  <a:lnTo>
                    <a:pt x="42" y="85"/>
                  </a:lnTo>
                  <a:lnTo>
                    <a:pt x="45" y="83"/>
                  </a:lnTo>
                  <a:lnTo>
                    <a:pt x="47" y="81"/>
                  </a:lnTo>
                  <a:lnTo>
                    <a:pt x="49" y="80"/>
                  </a:lnTo>
                  <a:lnTo>
                    <a:pt x="50" y="77"/>
                  </a:lnTo>
                  <a:lnTo>
                    <a:pt x="52" y="76"/>
                  </a:lnTo>
                  <a:lnTo>
                    <a:pt x="54" y="74"/>
                  </a:lnTo>
                  <a:lnTo>
                    <a:pt x="55" y="72"/>
                  </a:lnTo>
                  <a:lnTo>
                    <a:pt x="57" y="69"/>
                  </a:lnTo>
                  <a:lnTo>
                    <a:pt x="59" y="67"/>
                  </a:lnTo>
                  <a:lnTo>
                    <a:pt x="62" y="66"/>
                  </a:lnTo>
                  <a:lnTo>
                    <a:pt x="64" y="64"/>
                  </a:lnTo>
                  <a:lnTo>
                    <a:pt x="66" y="61"/>
                  </a:lnTo>
                  <a:lnTo>
                    <a:pt x="67" y="59"/>
                  </a:lnTo>
                  <a:lnTo>
                    <a:pt x="69" y="57"/>
                  </a:lnTo>
                  <a:lnTo>
                    <a:pt x="71" y="55"/>
                  </a:lnTo>
                  <a:lnTo>
                    <a:pt x="73" y="54"/>
                  </a:lnTo>
                  <a:lnTo>
                    <a:pt x="74" y="50"/>
                  </a:lnTo>
                  <a:lnTo>
                    <a:pt x="76" y="49"/>
                  </a:lnTo>
                  <a:lnTo>
                    <a:pt x="78" y="46"/>
                  </a:lnTo>
                  <a:lnTo>
                    <a:pt x="80" y="45"/>
                  </a:lnTo>
                  <a:lnTo>
                    <a:pt x="81" y="43"/>
                  </a:lnTo>
                  <a:lnTo>
                    <a:pt x="83" y="41"/>
                  </a:lnTo>
                  <a:lnTo>
                    <a:pt x="85" y="39"/>
                  </a:lnTo>
                  <a:lnTo>
                    <a:pt x="86" y="38"/>
                  </a:lnTo>
                  <a:lnTo>
                    <a:pt x="87" y="35"/>
                  </a:lnTo>
                  <a:lnTo>
                    <a:pt x="89" y="33"/>
                  </a:lnTo>
                  <a:lnTo>
                    <a:pt x="89" y="31"/>
                  </a:lnTo>
                  <a:lnTo>
                    <a:pt x="90" y="30"/>
                  </a:lnTo>
                  <a:lnTo>
                    <a:pt x="92" y="28"/>
                  </a:lnTo>
                  <a:lnTo>
                    <a:pt x="93" y="27"/>
                  </a:lnTo>
                  <a:lnTo>
                    <a:pt x="95" y="23"/>
                  </a:lnTo>
                  <a:lnTo>
                    <a:pt x="97" y="21"/>
                  </a:lnTo>
                  <a:lnTo>
                    <a:pt x="98" y="18"/>
                  </a:lnTo>
                  <a:lnTo>
                    <a:pt x="99" y="16"/>
                  </a:lnTo>
                  <a:lnTo>
                    <a:pt x="99" y="14"/>
                  </a:lnTo>
                  <a:lnTo>
                    <a:pt x="100" y="13"/>
                  </a:lnTo>
                  <a:lnTo>
                    <a:pt x="98" y="10"/>
                  </a:lnTo>
                  <a:lnTo>
                    <a:pt x="98" y="8"/>
                  </a:lnTo>
                  <a:lnTo>
                    <a:pt x="97" y="7"/>
                  </a:lnTo>
                  <a:lnTo>
                    <a:pt x="95" y="6"/>
                  </a:lnTo>
                  <a:lnTo>
                    <a:pt x="92" y="2"/>
                  </a:lnTo>
                  <a:lnTo>
                    <a:pt x="90" y="1"/>
                  </a:lnTo>
                  <a:lnTo>
                    <a:pt x="87" y="0"/>
                  </a:lnTo>
                  <a:lnTo>
                    <a:pt x="85" y="0"/>
                  </a:lnTo>
                  <a:lnTo>
                    <a:pt x="82" y="0"/>
                  </a:lnTo>
                  <a:lnTo>
                    <a:pt x="7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65" name="Freeform 50">
              <a:extLst>
                <a:ext uri="{FF2B5EF4-FFF2-40B4-BE49-F238E27FC236}">
                  <a16:creationId xmlns:a16="http://schemas.microsoft.com/office/drawing/2014/main" id="{F4C39F98-8678-4284-99A2-AA05B0F60D36}"/>
                </a:ext>
              </a:extLst>
            </p:cNvPr>
            <p:cNvSpPr>
              <a:spLocks/>
            </p:cNvSpPr>
            <p:nvPr/>
          </p:nvSpPr>
          <p:spPr bwMode="auto">
            <a:xfrm>
              <a:off x="5554119" y="2008118"/>
              <a:ext cx="79375" cy="88900"/>
            </a:xfrm>
            <a:custGeom>
              <a:avLst/>
              <a:gdLst>
                <a:gd name="T0" fmla="*/ 0 w 81"/>
                <a:gd name="T1" fmla="*/ 1 h 90"/>
                <a:gd name="T2" fmla="*/ 0 w 81"/>
                <a:gd name="T3" fmla="*/ 1 h 90"/>
                <a:gd name="T4" fmla="*/ 1 w 81"/>
                <a:gd name="T5" fmla="*/ 1 h 90"/>
                <a:gd name="T6" fmla="*/ 1 w 81"/>
                <a:gd name="T7" fmla="*/ 1 h 90"/>
                <a:gd name="T8" fmla="*/ 1 w 81"/>
                <a:gd name="T9" fmla="*/ 1 h 90"/>
                <a:gd name="T10" fmla="*/ 1 w 81"/>
                <a:gd name="T11" fmla="*/ 1 h 90"/>
                <a:gd name="T12" fmla="*/ 1 w 81"/>
                <a:gd name="T13" fmla="*/ 1 h 90"/>
                <a:gd name="T14" fmla="*/ 1 w 81"/>
                <a:gd name="T15" fmla="*/ 1 h 90"/>
                <a:gd name="T16" fmla="*/ 1 w 81"/>
                <a:gd name="T17" fmla="*/ 1 h 90"/>
                <a:gd name="T18" fmla="*/ 1 w 81"/>
                <a:gd name="T19" fmla="*/ 1 h 90"/>
                <a:gd name="T20" fmla="*/ 1 w 81"/>
                <a:gd name="T21" fmla="*/ 1 h 90"/>
                <a:gd name="T22" fmla="*/ 1 w 81"/>
                <a:gd name="T23" fmla="*/ 1 h 90"/>
                <a:gd name="T24" fmla="*/ 1 w 81"/>
                <a:gd name="T25" fmla="*/ 1 h 90"/>
                <a:gd name="T26" fmla="*/ 1 w 81"/>
                <a:gd name="T27" fmla="*/ 1 h 90"/>
                <a:gd name="T28" fmla="*/ 1 w 81"/>
                <a:gd name="T29" fmla="*/ 1 h 90"/>
                <a:gd name="T30" fmla="*/ 1 w 81"/>
                <a:gd name="T31" fmla="*/ 1 h 90"/>
                <a:gd name="T32" fmla="*/ 1 w 81"/>
                <a:gd name="T33" fmla="*/ 1 h 90"/>
                <a:gd name="T34" fmla="*/ 1 w 81"/>
                <a:gd name="T35" fmla="*/ 1 h 90"/>
                <a:gd name="T36" fmla="*/ 1 w 81"/>
                <a:gd name="T37" fmla="*/ 1 h 90"/>
                <a:gd name="T38" fmla="*/ 1 w 81"/>
                <a:gd name="T39" fmla="*/ 1 h 90"/>
                <a:gd name="T40" fmla="*/ 1 w 81"/>
                <a:gd name="T41" fmla="*/ 1 h 90"/>
                <a:gd name="T42" fmla="*/ 1 w 81"/>
                <a:gd name="T43" fmla="*/ 1 h 90"/>
                <a:gd name="T44" fmla="*/ 1 w 81"/>
                <a:gd name="T45" fmla="*/ 1 h 90"/>
                <a:gd name="T46" fmla="*/ 1 w 81"/>
                <a:gd name="T47" fmla="*/ 1 h 90"/>
                <a:gd name="T48" fmla="*/ 1 w 81"/>
                <a:gd name="T49" fmla="*/ 1 h 90"/>
                <a:gd name="T50" fmla="*/ 1 w 81"/>
                <a:gd name="T51" fmla="*/ 1 h 90"/>
                <a:gd name="T52" fmla="*/ 1 w 81"/>
                <a:gd name="T53" fmla="*/ 1 h 90"/>
                <a:gd name="T54" fmla="*/ 1 w 81"/>
                <a:gd name="T55" fmla="*/ 1 h 90"/>
                <a:gd name="T56" fmla="*/ 1 w 81"/>
                <a:gd name="T57" fmla="*/ 1 h 90"/>
                <a:gd name="T58" fmla="*/ 1 w 81"/>
                <a:gd name="T59" fmla="*/ 1 h 90"/>
                <a:gd name="T60" fmla="*/ 1 w 81"/>
                <a:gd name="T61" fmla="*/ 1 h 90"/>
                <a:gd name="T62" fmla="*/ 1 w 81"/>
                <a:gd name="T63" fmla="*/ 1 h 90"/>
                <a:gd name="T64" fmla="*/ 1 w 81"/>
                <a:gd name="T65" fmla="*/ 1 h 90"/>
                <a:gd name="T66" fmla="*/ 1 w 81"/>
                <a:gd name="T67" fmla="*/ 1 h 90"/>
                <a:gd name="T68" fmla="*/ 1 w 81"/>
                <a:gd name="T69" fmla="*/ 1 h 90"/>
                <a:gd name="T70" fmla="*/ 1 w 81"/>
                <a:gd name="T71" fmla="*/ 1 h 90"/>
                <a:gd name="T72" fmla="*/ 1 w 81"/>
                <a:gd name="T73" fmla="*/ 1 h 90"/>
                <a:gd name="T74" fmla="*/ 1 w 81"/>
                <a:gd name="T75" fmla="*/ 1 h 90"/>
                <a:gd name="T76" fmla="*/ 1 w 81"/>
                <a:gd name="T77" fmla="*/ 1 h 90"/>
                <a:gd name="T78" fmla="*/ 1 w 81"/>
                <a:gd name="T79" fmla="*/ 1 h 90"/>
                <a:gd name="T80" fmla="*/ 1 w 81"/>
                <a:gd name="T81" fmla="*/ 0 h 90"/>
                <a:gd name="T82" fmla="*/ 1 w 81"/>
                <a:gd name="T83" fmla="*/ 0 h 90"/>
                <a:gd name="T84" fmla="*/ 1 w 81"/>
                <a:gd name="T85" fmla="*/ 0 h 90"/>
                <a:gd name="T86" fmla="*/ 1 w 81"/>
                <a:gd name="T87" fmla="*/ 0 h 90"/>
                <a:gd name="T88" fmla="*/ 1 w 81"/>
                <a:gd name="T89" fmla="*/ 1 h 90"/>
                <a:gd name="T90" fmla="*/ 1 w 81"/>
                <a:gd name="T91" fmla="*/ 1 h 90"/>
                <a:gd name="T92" fmla="*/ 1 w 81"/>
                <a:gd name="T93" fmla="*/ 1 h 90"/>
                <a:gd name="T94" fmla="*/ 1 w 81"/>
                <a:gd name="T95" fmla="*/ 1 h 90"/>
                <a:gd name="T96" fmla="*/ 0 w 81"/>
                <a:gd name="T97" fmla="*/ 1 h 90"/>
                <a:gd name="T98" fmla="*/ 0 w 81"/>
                <a:gd name="T99" fmla="*/ 1 h 90"/>
                <a:gd name="T100" fmla="*/ 0 w 81"/>
                <a:gd name="T101" fmla="*/ 1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
                <a:gd name="T154" fmla="*/ 0 h 90"/>
                <a:gd name="T155" fmla="*/ 81 w 81"/>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 h="90">
                  <a:moveTo>
                    <a:pt x="0" y="18"/>
                  </a:moveTo>
                  <a:lnTo>
                    <a:pt x="0" y="19"/>
                  </a:lnTo>
                  <a:lnTo>
                    <a:pt x="0" y="20"/>
                  </a:lnTo>
                  <a:lnTo>
                    <a:pt x="0" y="22"/>
                  </a:lnTo>
                  <a:lnTo>
                    <a:pt x="2" y="25"/>
                  </a:lnTo>
                  <a:lnTo>
                    <a:pt x="2" y="26"/>
                  </a:lnTo>
                  <a:lnTo>
                    <a:pt x="3" y="29"/>
                  </a:lnTo>
                  <a:lnTo>
                    <a:pt x="4" y="32"/>
                  </a:lnTo>
                  <a:lnTo>
                    <a:pt x="6" y="34"/>
                  </a:lnTo>
                  <a:lnTo>
                    <a:pt x="8" y="37"/>
                  </a:lnTo>
                  <a:lnTo>
                    <a:pt x="10" y="39"/>
                  </a:lnTo>
                  <a:lnTo>
                    <a:pt x="12" y="43"/>
                  </a:lnTo>
                  <a:lnTo>
                    <a:pt x="14" y="46"/>
                  </a:lnTo>
                  <a:lnTo>
                    <a:pt x="16" y="48"/>
                  </a:lnTo>
                  <a:lnTo>
                    <a:pt x="18" y="52"/>
                  </a:lnTo>
                  <a:lnTo>
                    <a:pt x="19" y="53"/>
                  </a:lnTo>
                  <a:lnTo>
                    <a:pt x="20" y="55"/>
                  </a:lnTo>
                  <a:lnTo>
                    <a:pt x="21" y="56"/>
                  </a:lnTo>
                  <a:lnTo>
                    <a:pt x="22" y="59"/>
                  </a:lnTo>
                  <a:lnTo>
                    <a:pt x="26" y="61"/>
                  </a:lnTo>
                  <a:lnTo>
                    <a:pt x="27" y="64"/>
                  </a:lnTo>
                  <a:lnTo>
                    <a:pt x="30" y="67"/>
                  </a:lnTo>
                  <a:lnTo>
                    <a:pt x="32" y="70"/>
                  </a:lnTo>
                  <a:lnTo>
                    <a:pt x="34" y="72"/>
                  </a:lnTo>
                  <a:lnTo>
                    <a:pt x="36" y="76"/>
                  </a:lnTo>
                  <a:lnTo>
                    <a:pt x="38" y="78"/>
                  </a:lnTo>
                  <a:lnTo>
                    <a:pt x="39" y="81"/>
                  </a:lnTo>
                  <a:lnTo>
                    <a:pt x="42" y="83"/>
                  </a:lnTo>
                  <a:lnTo>
                    <a:pt x="44" y="84"/>
                  </a:lnTo>
                  <a:lnTo>
                    <a:pt x="46" y="86"/>
                  </a:lnTo>
                  <a:lnTo>
                    <a:pt x="47" y="87"/>
                  </a:lnTo>
                  <a:lnTo>
                    <a:pt x="50" y="89"/>
                  </a:lnTo>
                  <a:lnTo>
                    <a:pt x="52" y="90"/>
                  </a:lnTo>
                  <a:lnTo>
                    <a:pt x="54" y="90"/>
                  </a:lnTo>
                  <a:lnTo>
                    <a:pt x="55" y="89"/>
                  </a:lnTo>
                  <a:lnTo>
                    <a:pt x="58" y="89"/>
                  </a:lnTo>
                  <a:lnTo>
                    <a:pt x="60" y="88"/>
                  </a:lnTo>
                  <a:lnTo>
                    <a:pt x="62" y="88"/>
                  </a:lnTo>
                  <a:lnTo>
                    <a:pt x="65" y="87"/>
                  </a:lnTo>
                  <a:lnTo>
                    <a:pt x="66" y="86"/>
                  </a:lnTo>
                  <a:lnTo>
                    <a:pt x="69" y="86"/>
                  </a:lnTo>
                  <a:lnTo>
                    <a:pt x="70" y="84"/>
                  </a:lnTo>
                  <a:lnTo>
                    <a:pt x="72" y="83"/>
                  </a:lnTo>
                  <a:lnTo>
                    <a:pt x="75" y="83"/>
                  </a:lnTo>
                  <a:lnTo>
                    <a:pt x="77" y="82"/>
                  </a:lnTo>
                  <a:lnTo>
                    <a:pt x="79" y="79"/>
                  </a:lnTo>
                  <a:lnTo>
                    <a:pt x="81" y="76"/>
                  </a:lnTo>
                  <a:lnTo>
                    <a:pt x="80" y="74"/>
                  </a:lnTo>
                  <a:lnTo>
                    <a:pt x="80" y="72"/>
                  </a:lnTo>
                  <a:lnTo>
                    <a:pt x="79" y="71"/>
                  </a:lnTo>
                  <a:lnTo>
                    <a:pt x="79" y="70"/>
                  </a:lnTo>
                  <a:lnTo>
                    <a:pt x="78" y="67"/>
                  </a:lnTo>
                  <a:lnTo>
                    <a:pt x="77" y="65"/>
                  </a:lnTo>
                  <a:lnTo>
                    <a:pt x="76" y="63"/>
                  </a:lnTo>
                  <a:lnTo>
                    <a:pt x="75" y="60"/>
                  </a:lnTo>
                  <a:lnTo>
                    <a:pt x="73" y="57"/>
                  </a:lnTo>
                  <a:lnTo>
                    <a:pt x="71" y="54"/>
                  </a:lnTo>
                  <a:lnTo>
                    <a:pt x="70" y="51"/>
                  </a:lnTo>
                  <a:lnTo>
                    <a:pt x="68" y="48"/>
                  </a:lnTo>
                  <a:lnTo>
                    <a:pt x="67" y="47"/>
                  </a:lnTo>
                  <a:lnTo>
                    <a:pt x="66" y="45"/>
                  </a:lnTo>
                  <a:lnTo>
                    <a:pt x="65" y="44"/>
                  </a:lnTo>
                  <a:lnTo>
                    <a:pt x="65" y="42"/>
                  </a:lnTo>
                  <a:lnTo>
                    <a:pt x="62" y="38"/>
                  </a:lnTo>
                  <a:lnTo>
                    <a:pt x="60" y="35"/>
                  </a:lnTo>
                  <a:lnTo>
                    <a:pt x="59" y="33"/>
                  </a:lnTo>
                  <a:lnTo>
                    <a:pt x="59" y="32"/>
                  </a:lnTo>
                  <a:lnTo>
                    <a:pt x="58" y="30"/>
                  </a:lnTo>
                  <a:lnTo>
                    <a:pt x="55" y="29"/>
                  </a:lnTo>
                  <a:lnTo>
                    <a:pt x="53" y="25"/>
                  </a:lnTo>
                  <a:lnTo>
                    <a:pt x="51" y="22"/>
                  </a:lnTo>
                  <a:lnTo>
                    <a:pt x="49" y="19"/>
                  </a:lnTo>
                  <a:lnTo>
                    <a:pt x="47" y="16"/>
                  </a:lnTo>
                  <a:lnTo>
                    <a:pt x="45" y="13"/>
                  </a:lnTo>
                  <a:lnTo>
                    <a:pt x="43" y="12"/>
                  </a:lnTo>
                  <a:lnTo>
                    <a:pt x="39" y="9"/>
                  </a:lnTo>
                  <a:lnTo>
                    <a:pt x="38" y="6"/>
                  </a:lnTo>
                  <a:lnTo>
                    <a:pt x="35" y="4"/>
                  </a:lnTo>
                  <a:lnTo>
                    <a:pt x="34" y="3"/>
                  </a:lnTo>
                  <a:lnTo>
                    <a:pt x="32" y="1"/>
                  </a:lnTo>
                  <a:lnTo>
                    <a:pt x="30" y="1"/>
                  </a:lnTo>
                  <a:lnTo>
                    <a:pt x="28" y="0"/>
                  </a:lnTo>
                  <a:lnTo>
                    <a:pt x="27" y="0"/>
                  </a:lnTo>
                  <a:lnTo>
                    <a:pt x="26" y="0"/>
                  </a:lnTo>
                  <a:lnTo>
                    <a:pt x="23" y="0"/>
                  </a:lnTo>
                  <a:lnTo>
                    <a:pt x="22" y="0"/>
                  </a:lnTo>
                  <a:lnTo>
                    <a:pt x="20" y="0"/>
                  </a:lnTo>
                  <a:lnTo>
                    <a:pt x="18" y="0"/>
                  </a:lnTo>
                  <a:lnTo>
                    <a:pt x="15" y="0"/>
                  </a:lnTo>
                  <a:lnTo>
                    <a:pt x="13" y="1"/>
                  </a:lnTo>
                  <a:lnTo>
                    <a:pt x="11" y="1"/>
                  </a:lnTo>
                  <a:lnTo>
                    <a:pt x="9" y="2"/>
                  </a:lnTo>
                  <a:lnTo>
                    <a:pt x="6" y="3"/>
                  </a:lnTo>
                  <a:lnTo>
                    <a:pt x="4" y="4"/>
                  </a:lnTo>
                  <a:lnTo>
                    <a:pt x="3" y="5"/>
                  </a:lnTo>
                  <a:lnTo>
                    <a:pt x="2" y="8"/>
                  </a:lnTo>
                  <a:lnTo>
                    <a:pt x="1" y="10"/>
                  </a:lnTo>
                  <a:lnTo>
                    <a:pt x="0" y="12"/>
                  </a:lnTo>
                  <a:lnTo>
                    <a:pt x="0" y="13"/>
                  </a:lnTo>
                  <a:lnTo>
                    <a:pt x="0" y="1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66" name="Freeform 51">
              <a:extLst>
                <a:ext uri="{FF2B5EF4-FFF2-40B4-BE49-F238E27FC236}">
                  <a16:creationId xmlns:a16="http://schemas.microsoft.com/office/drawing/2014/main" id="{EB5BD0B5-A64F-4992-854A-0A6609F756FF}"/>
                </a:ext>
              </a:extLst>
            </p:cNvPr>
            <p:cNvSpPr>
              <a:spLocks/>
            </p:cNvSpPr>
            <p:nvPr/>
          </p:nvSpPr>
          <p:spPr bwMode="auto">
            <a:xfrm>
              <a:off x="5612856" y="1982718"/>
              <a:ext cx="77788" cy="88900"/>
            </a:xfrm>
            <a:custGeom>
              <a:avLst/>
              <a:gdLst>
                <a:gd name="T0" fmla="*/ 0 w 77"/>
                <a:gd name="T1" fmla="*/ 1 h 89"/>
                <a:gd name="T2" fmla="*/ 1 w 77"/>
                <a:gd name="T3" fmla="*/ 1 h 89"/>
                <a:gd name="T4" fmla="*/ 1 w 77"/>
                <a:gd name="T5" fmla="*/ 1 h 89"/>
                <a:gd name="T6" fmla="*/ 1 w 77"/>
                <a:gd name="T7" fmla="*/ 1 h 89"/>
                <a:gd name="T8" fmla="*/ 1 w 77"/>
                <a:gd name="T9" fmla="*/ 1 h 89"/>
                <a:gd name="T10" fmla="*/ 1 w 77"/>
                <a:gd name="T11" fmla="*/ 1 h 89"/>
                <a:gd name="T12" fmla="*/ 1 w 77"/>
                <a:gd name="T13" fmla="*/ 1 h 89"/>
                <a:gd name="T14" fmla="*/ 1 w 77"/>
                <a:gd name="T15" fmla="*/ 1 h 89"/>
                <a:gd name="T16" fmla="*/ 1 w 77"/>
                <a:gd name="T17" fmla="*/ 1 h 89"/>
                <a:gd name="T18" fmla="*/ 1 w 77"/>
                <a:gd name="T19" fmla="*/ 1 h 89"/>
                <a:gd name="T20" fmla="*/ 1 w 77"/>
                <a:gd name="T21" fmla="*/ 1 h 89"/>
                <a:gd name="T22" fmla="*/ 1 w 77"/>
                <a:gd name="T23" fmla="*/ 1 h 89"/>
                <a:gd name="T24" fmla="*/ 1 w 77"/>
                <a:gd name="T25" fmla="*/ 1 h 89"/>
                <a:gd name="T26" fmla="*/ 1 w 77"/>
                <a:gd name="T27" fmla="*/ 1 h 89"/>
                <a:gd name="T28" fmla="*/ 1 w 77"/>
                <a:gd name="T29" fmla="*/ 1 h 89"/>
                <a:gd name="T30" fmla="*/ 1 w 77"/>
                <a:gd name="T31" fmla="*/ 1 h 89"/>
                <a:gd name="T32" fmla="*/ 1 w 77"/>
                <a:gd name="T33" fmla="*/ 1 h 89"/>
                <a:gd name="T34" fmla="*/ 1 w 77"/>
                <a:gd name="T35" fmla="*/ 1 h 89"/>
                <a:gd name="T36" fmla="*/ 1 w 77"/>
                <a:gd name="T37" fmla="*/ 1 h 89"/>
                <a:gd name="T38" fmla="*/ 1 w 77"/>
                <a:gd name="T39" fmla="*/ 1 h 89"/>
                <a:gd name="T40" fmla="*/ 1 w 77"/>
                <a:gd name="T41" fmla="*/ 1 h 89"/>
                <a:gd name="T42" fmla="*/ 1 w 77"/>
                <a:gd name="T43" fmla="*/ 1 h 89"/>
                <a:gd name="T44" fmla="*/ 1 w 77"/>
                <a:gd name="T45" fmla="*/ 1 h 89"/>
                <a:gd name="T46" fmla="*/ 1 w 77"/>
                <a:gd name="T47" fmla="*/ 1 h 89"/>
                <a:gd name="T48" fmla="*/ 1 w 77"/>
                <a:gd name="T49" fmla="*/ 1 h 89"/>
                <a:gd name="T50" fmla="*/ 1 w 77"/>
                <a:gd name="T51" fmla="*/ 1 h 89"/>
                <a:gd name="T52" fmla="*/ 1 w 77"/>
                <a:gd name="T53" fmla="*/ 1 h 89"/>
                <a:gd name="T54" fmla="*/ 1 w 77"/>
                <a:gd name="T55" fmla="*/ 1 h 89"/>
                <a:gd name="T56" fmla="*/ 1 w 77"/>
                <a:gd name="T57" fmla="*/ 1 h 89"/>
                <a:gd name="T58" fmla="*/ 1 w 77"/>
                <a:gd name="T59" fmla="*/ 1 h 89"/>
                <a:gd name="T60" fmla="*/ 1 w 77"/>
                <a:gd name="T61" fmla="*/ 1 h 89"/>
                <a:gd name="T62" fmla="*/ 1 w 77"/>
                <a:gd name="T63" fmla="*/ 1 h 89"/>
                <a:gd name="T64" fmla="*/ 1 w 77"/>
                <a:gd name="T65" fmla="*/ 1 h 89"/>
                <a:gd name="T66" fmla="*/ 1 w 77"/>
                <a:gd name="T67" fmla="*/ 1 h 89"/>
                <a:gd name="T68" fmla="*/ 1 w 77"/>
                <a:gd name="T69" fmla="*/ 1 h 89"/>
                <a:gd name="T70" fmla="*/ 1 w 77"/>
                <a:gd name="T71" fmla="*/ 1 h 89"/>
                <a:gd name="T72" fmla="*/ 1 w 77"/>
                <a:gd name="T73" fmla="*/ 1 h 89"/>
                <a:gd name="T74" fmla="*/ 1 w 77"/>
                <a:gd name="T75" fmla="*/ 1 h 89"/>
                <a:gd name="T76" fmla="*/ 1 w 77"/>
                <a:gd name="T77" fmla="*/ 1 h 89"/>
                <a:gd name="T78" fmla="*/ 1 w 77"/>
                <a:gd name="T79" fmla="*/ 1 h 89"/>
                <a:gd name="T80" fmla="*/ 1 w 77"/>
                <a:gd name="T81" fmla="*/ 1 h 89"/>
                <a:gd name="T82" fmla="*/ 1 w 77"/>
                <a:gd name="T83" fmla="*/ 0 h 89"/>
                <a:gd name="T84" fmla="*/ 1 w 77"/>
                <a:gd name="T85" fmla="*/ 0 h 89"/>
                <a:gd name="T86" fmla="*/ 1 w 77"/>
                <a:gd name="T87" fmla="*/ 0 h 89"/>
                <a:gd name="T88" fmla="*/ 1 w 77"/>
                <a:gd name="T89" fmla="*/ 0 h 89"/>
                <a:gd name="T90" fmla="*/ 1 w 77"/>
                <a:gd name="T91" fmla="*/ 1 h 89"/>
                <a:gd name="T92" fmla="*/ 1 w 77"/>
                <a:gd name="T93" fmla="*/ 1 h 89"/>
                <a:gd name="T94" fmla="*/ 1 w 77"/>
                <a:gd name="T95" fmla="*/ 1 h 89"/>
                <a:gd name="T96" fmla="*/ 1 w 77"/>
                <a:gd name="T97" fmla="*/ 1 h 89"/>
                <a:gd name="T98" fmla="*/ 0 w 77"/>
                <a:gd name="T99" fmla="*/ 1 h 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
                <a:gd name="T151" fmla="*/ 0 h 89"/>
                <a:gd name="T152" fmla="*/ 77 w 77"/>
                <a:gd name="T153" fmla="*/ 89 h 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 h="89">
                  <a:moveTo>
                    <a:pt x="0" y="16"/>
                  </a:moveTo>
                  <a:lnTo>
                    <a:pt x="0" y="17"/>
                  </a:lnTo>
                  <a:lnTo>
                    <a:pt x="1" y="18"/>
                  </a:lnTo>
                  <a:lnTo>
                    <a:pt x="1" y="19"/>
                  </a:lnTo>
                  <a:lnTo>
                    <a:pt x="2" y="21"/>
                  </a:lnTo>
                  <a:lnTo>
                    <a:pt x="2" y="22"/>
                  </a:lnTo>
                  <a:lnTo>
                    <a:pt x="4" y="25"/>
                  </a:lnTo>
                  <a:lnTo>
                    <a:pt x="5" y="27"/>
                  </a:lnTo>
                  <a:lnTo>
                    <a:pt x="6" y="29"/>
                  </a:lnTo>
                  <a:lnTo>
                    <a:pt x="8" y="33"/>
                  </a:lnTo>
                  <a:lnTo>
                    <a:pt x="9" y="35"/>
                  </a:lnTo>
                  <a:lnTo>
                    <a:pt x="10" y="38"/>
                  </a:lnTo>
                  <a:lnTo>
                    <a:pt x="12" y="41"/>
                  </a:lnTo>
                  <a:lnTo>
                    <a:pt x="14" y="43"/>
                  </a:lnTo>
                  <a:lnTo>
                    <a:pt x="15" y="45"/>
                  </a:lnTo>
                  <a:lnTo>
                    <a:pt x="16" y="46"/>
                  </a:lnTo>
                  <a:lnTo>
                    <a:pt x="17" y="48"/>
                  </a:lnTo>
                  <a:lnTo>
                    <a:pt x="18" y="50"/>
                  </a:lnTo>
                  <a:lnTo>
                    <a:pt x="19" y="51"/>
                  </a:lnTo>
                  <a:lnTo>
                    <a:pt x="20" y="53"/>
                  </a:lnTo>
                  <a:lnTo>
                    <a:pt x="21" y="55"/>
                  </a:lnTo>
                  <a:lnTo>
                    <a:pt x="23" y="58"/>
                  </a:lnTo>
                  <a:lnTo>
                    <a:pt x="25" y="61"/>
                  </a:lnTo>
                  <a:lnTo>
                    <a:pt x="27" y="64"/>
                  </a:lnTo>
                  <a:lnTo>
                    <a:pt x="30" y="68"/>
                  </a:lnTo>
                  <a:lnTo>
                    <a:pt x="32" y="70"/>
                  </a:lnTo>
                  <a:lnTo>
                    <a:pt x="34" y="73"/>
                  </a:lnTo>
                  <a:lnTo>
                    <a:pt x="36" y="76"/>
                  </a:lnTo>
                  <a:lnTo>
                    <a:pt x="38" y="79"/>
                  </a:lnTo>
                  <a:lnTo>
                    <a:pt x="40" y="80"/>
                  </a:lnTo>
                  <a:lnTo>
                    <a:pt x="41" y="84"/>
                  </a:lnTo>
                  <a:lnTo>
                    <a:pt x="43" y="85"/>
                  </a:lnTo>
                  <a:lnTo>
                    <a:pt x="44" y="86"/>
                  </a:lnTo>
                  <a:lnTo>
                    <a:pt x="48" y="89"/>
                  </a:lnTo>
                  <a:lnTo>
                    <a:pt x="50" y="89"/>
                  </a:lnTo>
                  <a:lnTo>
                    <a:pt x="52" y="89"/>
                  </a:lnTo>
                  <a:lnTo>
                    <a:pt x="53" y="89"/>
                  </a:lnTo>
                  <a:lnTo>
                    <a:pt x="55" y="89"/>
                  </a:lnTo>
                  <a:lnTo>
                    <a:pt x="57" y="88"/>
                  </a:lnTo>
                  <a:lnTo>
                    <a:pt x="59" y="88"/>
                  </a:lnTo>
                  <a:lnTo>
                    <a:pt x="61" y="87"/>
                  </a:lnTo>
                  <a:lnTo>
                    <a:pt x="64" y="86"/>
                  </a:lnTo>
                  <a:lnTo>
                    <a:pt x="67" y="85"/>
                  </a:lnTo>
                  <a:lnTo>
                    <a:pt x="68" y="84"/>
                  </a:lnTo>
                  <a:lnTo>
                    <a:pt x="70" y="84"/>
                  </a:lnTo>
                  <a:lnTo>
                    <a:pt x="72" y="81"/>
                  </a:lnTo>
                  <a:lnTo>
                    <a:pt x="73" y="80"/>
                  </a:lnTo>
                  <a:lnTo>
                    <a:pt x="75" y="77"/>
                  </a:lnTo>
                  <a:lnTo>
                    <a:pt x="77" y="75"/>
                  </a:lnTo>
                  <a:lnTo>
                    <a:pt x="76" y="74"/>
                  </a:lnTo>
                  <a:lnTo>
                    <a:pt x="76" y="73"/>
                  </a:lnTo>
                  <a:lnTo>
                    <a:pt x="76" y="71"/>
                  </a:lnTo>
                  <a:lnTo>
                    <a:pt x="76" y="70"/>
                  </a:lnTo>
                  <a:lnTo>
                    <a:pt x="75" y="68"/>
                  </a:lnTo>
                  <a:lnTo>
                    <a:pt x="75" y="65"/>
                  </a:lnTo>
                  <a:lnTo>
                    <a:pt x="73" y="62"/>
                  </a:lnTo>
                  <a:lnTo>
                    <a:pt x="73" y="60"/>
                  </a:lnTo>
                  <a:lnTo>
                    <a:pt x="71" y="57"/>
                  </a:lnTo>
                  <a:lnTo>
                    <a:pt x="70" y="55"/>
                  </a:lnTo>
                  <a:lnTo>
                    <a:pt x="69" y="52"/>
                  </a:lnTo>
                  <a:lnTo>
                    <a:pt x="68" y="50"/>
                  </a:lnTo>
                  <a:lnTo>
                    <a:pt x="66" y="45"/>
                  </a:lnTo>
                  <a:lnTo>
                    <a:pt x="64" y="42"/>
                  </a:lnTo>
                  <a:lnTo>
                    <a:pt x="61" y="39"/>
                  </a:lnTo>
                  <a:lnTo>
                    <a:pt x="60" y="37"/>
                  </a:lnTo>
                  <a:lnTo>
                    <a:pt x="59" y="35"/>
                  </a:lnTo>
                  <a:lnTo>
                    <a:pt x="58" y="34"/>
                  </a:lnTo>
                  <a:lnTo>
                    <a:pt x="57" y="31"/>
                  </a:lnTo>
                  <a:lnTo>
                    <a:pt x="56" y="30"/>
                  </a:lnTo>
                  <a:lnTo>
                    <a:pt x="54" y="26"/>
                  </a:lnTo>
                  <a:lnTo>
                    <a:pt x="52" y="24"/>
                  </a:lnTo>
                  <a:lnTo>
                    <a:pt x="50" y="21"/>
                  </a:lnTo>
                  <a:lnTo>
                    <a:pt x="49" y="18"/>
                  </a:lnTo>
                  <a:lnTo>
                    <a:pt x="45" y="16"/>
                  </a:lnTo>
                  <a:lnTo>
                    <a:pt x="44" y="13"/>
                  </a:lnTo>
                  <a:lnTo>
                    <a:pt x="42" y="10"/>
                  </a:lnTo>
                  <a:lnTo>
                    <a:pt x="40" y="8"/>
                  </a:lnTo>
                  <a:lnTo>
                    <a:pt x="38" y="6"/>
                  </a:lnTo>
                  <a:lnTo>
                    <a:pt x="36" y="5"/>
                  </a:lnTo>
                  <a:lnTo>
                    <a:pt x="34" y="3"/>
                  </a:lnTo>
                  <a:lnTo>
                    <a:pt x="32" y="2"/>
                  </a:lnTo>
                  <a:lnTo>
                    <a:pt x="31" y="2"/>
                  </a:lnTo>
                  <a:lnTo>
                    <a:pt x="28" y="1"/>
                  </a:lnTo>
                  <a:lnTo>
                    <a:pt x="27" y="0"/>
                  </a:lnTo>
                  <a:lnTo>
                    <a:pt x="25" y="0"/>
                  </a:lnTo>
                  <a:lnTo>
                    <a:pt x="23" y="0"/>
                  </a:lnTo>
                  <a:lnTo>
                    <a:pt x="21" y="0"/>
                  </a:lnTo>
                  <a:lnTo>
                    <a:pt x="19" y="0"/>
                  </a:lnTo>
                  <a:lnTo>
                    <a:pt x="16" y="0"/>
                  </a:lnTo>
                  <a:lnTo>
                    <a:pt x="14" y="0"/>
                  </a:lnTo>
                  <a:lnTo>
                    <a:pt x="10" y="2"/>
                  </a:lnTo>
                  <a:lnTo>
                    <a:pt x="9" y="2"/>
                  </a:lnTo>
                  <a:lnTo>
                    <a:pt x="7" y="4"/>
                  </a:lnTo>
                  <a:lnTo>
                    <a:pt x="5" y="5"/>
                  </a:lnTo>
                  <a:lnTo>
                    <a:pt x="4" y="6"/>
                  </a:lnTo>
                  <a:lnTo>
                    <a:pt x="3" y="7"/>
                  </a:lnTo>
                  <a:lnTo>
                    <a:pt x="2" y="9"/>
                  </a:lnTo>
                  <a:lnTo>
                    <a:pt x="1" y="1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67" name="Freeform 52">
              <a:extLst>
                <a:ext uri="{FF2B5EF4-FFF2-40B4-BE49-F238E27FC236}">
                  <a16:creationId xmlns:a16="http://schemas.microsoft.com/office/drawing/2014/main" id="{E3FEF7A5-E344-48BD-8A1E-D321DB655C92}"/>
                </a:ext>
              </a:extLst>
            </p:cNvPr>
            <p:cNvSpPr>
              <a:spLocks/>
            </p:cNvSpPr>
            <p:nvPr/>
          </p:nvSpPr>
          <p:spPr bwMode="auto">
            <a:xfrm>
              <a:off x="5733506" y="1820793"/>
              <a:ext cx="136525" cy="125413"/>
            </a:xfrm>
            <a:custGeom>
              <a:avLst/>
              <a:gdLst>
                <a:gd name="T0" fmla="*/ 1 w 137"/>
                <a:gd name="T1" fmla="*/ 1 h 124"/>
                <a:gd name="T2" fmla="*/ 1 w 137"/>
                <a:gd name="T3" fmla="*/ 1 h 124"/>
                <a:gd name="T4" fmla="*/ 1 w 137"/>
                <a:gd name="T5" fmla="*/ 1 h 124"/>
                <a:gd name="T6" fmla="*/ 1 w 137"/>
                <a:gd name="T7" fmla="*/ 1 h 124"/>
                <a:gd name="T8" fmla="*/ 1 w 137"/>
                <a:gd name="T9" fmla="*/ 1 h 124"/>
                <a:gd name="T10" fmla="*/ 1 w 137"/>
                <a:gd name="T11" fmla="*/ 1 h 124"/>
                <a:gd name="T12" fmla="*/ 1 w 137"/>
                <a:gd name="T13" fmla="*/ 1 h 124"/>
                <a:gd name="T14" fmla="*/ 1 w 137"/>
                <a:gd name="T15" fmla="*/ 1 h 124"/>
                <a:gd name="T16" fmla="*/ 1 w 137"/>
                <a:gd name="T17" fmla="*/ 1 h 124"/>
                <a:gd name="T18" fmla="*/ 1 w 137"/>
                <a:gd name="T19" fmla="*/ 1 h 124"/>
                <a:gd name="T20" fmla="*/ 1 w 137"/>
                <a:gd name="T21" fmla="*/ 1 h 124"/>
                <a:gd name="T22" fmla="*/ 1 w 137"/>
                <a:gd name="T23" fmla="*/ 1 h 124"/>
                <a:gd name="T24" fmla="*/ 1 w 137"/>
                <a:gd name="T25" fmla="*/ 1 h 124"/>
                <a:gd name="T26" fmla="*/ 1 w 137"/>
                <a:gd name="T27" fmla="*/ 1 h 124"/>
                <a:gd name="T28" fmla="*/ 1 w 137"/>
                <a:gd name="T29" fmla="*/ 1 h 124"/>
                <a:gd name="T30" fmla="*/ 1 w 137"/>
                <a:gd name="T31" fmla="*/ 1 h 124"/>
                <a:gd name="T32" fmla="*/ 1 w 137"/>
                <a:gd name="T33" fmla="*/ 1 h 124"/>
                <a:gd name="T34" fmla="*/ 1 w 137"/>
                <a:gd name="T35" fmla="*/ 0 h 124"/>
                <a:gd name="T36" fmla="*/ 1 w 137"/>
                <a:gd name="T37" fmla="*/ 0 h 124"/>
                <a:gd name="T38" fmla="*/ 1 w 137"/>
                <a:gd name="T39" fmla="*/ 1 h 124"/>
                <a:gd name="T40" fmla="*/ 1 w 137"/>
                <a:gd name="T41" fmla="*/ 1 h 124"/>
                <a:gd name="T42" fmla="*/ 1 w 137"/>
                <a:gd name="T43" fmla="*/ 1 h 124"/>
                <a:gd name="T44" fmla="*/ 1 w 137"/>
                <a:gd name="T45" fmla="*/ 1 h 124"/>
                <a:gd name="T46" fmla="*/ 1 w 137"/>
                <a:gd name="T47" fmla="*/ 1 h 124"/>
                <a:gd name="T48" fmla="*/ 1 w 137"/>
                <a:gd name="T49" fmla="*/ 1 h 124"/>
                <a:gd name="T50" fmla="*/ 1 w 137"/>
                <a:gd name="T51" fmla="*/ 1 h 124"/>
                <a:gd name="T52" fmla="*/ 1 w 137"/>
                <a:gd name="T53" fmla="*/ 1 h 124"/>
                <a:gd name="T54" fmla="*/ 1 w 137"/>
                <a:gd name="T55" fmla="*/ 1 h 124"/>
                <a:gd name="T56" fmla="*/ 1 w 137"/>
                <a:gd name="T57" fmla="*/ 1 h 124"/>
                <a:gd name="T58" fmla="*/ 1 w 137"/>
                <a:gd name="T59" fmla="*/ 1 h 124"/>
                <a:gd name="T60" fmla="*/ 1 w 137"/>
                <a:gd name="T61" fmla="*/ 1 h 124"/>
                <a:gd name="T62" fmla="*/ 1 w 137"/>
                <a:gd name="T63" fmla="*/ 1 h 124"/>
                <a:gd name="T64" fmla="*/ 1 w 137"/>
                <a:gd name="T65" fmla="*/ 1 h 124"/>
                <a:gd name="T66" fmla="*/ 1 w 137"/>
                <a:gd name="T67" fmla="*/ 1 h 124"/>
                <a:gd name="T68" fmla="*/ 1 w 137"/>
                <a:gd name="T69" fmla="*/ 1 h 124"/>
                <a:gd name="T70" fmla="*/ 1 w 137"/>
                <a:gd name="T71" fmla="*/ 1 h 124"/>
                <a:gd name="T72" fmla="*/ 1 w 137"/>
                <a:gd name="T73" fmla="*/ 1 h 124"/>
                <a:gd name="T74" fmla="*/ 1 w 137"/>
                <a:gd name="T75" fmla="*/ 1 h 124"/>
                <a:gd name="T76" fmla="*/ 1 w 137"/>
                <a:gd name="T77" fmla="*/ 1 h 124"/>
                <a:gd name="T78" fmla="*/ 1 w 137"/>
                <a:gd name="T79" fmla="*/ 1 h 124"/>
                <a:gd name="T80" fmla="*/ 1 w 137"/>
                <a:gd name="T81" fmla="*/ 1 h 124"/>
                <a:gd name="T82" fmla="*/ 1 w 137"/>
                <a:gd name="T83" fmla="*/ 1 h 124"/>
                <a:gd name="T84" fmla="*/ 1 w 137"/>
                <a:gd name="T85" fmla="*/ 1 h 124"/>
                <a:gd name="T86" fmla="*/ 1 w 137"/>
                <a:gd name="T87" fmla="*/ 1 h 124"/>
                <a:gd name="T88" fmla="*/ 1 w 137"/>
                <a:gd name="T89" fmla="*/ 1 h 124"/>
                <a:gd name="T90" fmla="*/ 1 w 137"/>
                <a:gd name="T91" fmla="*/ 1 h 124"/>
                <a:gd name="T92" fmla="*/ 1 w 137"/>
                <a:gd name="T93" fmla="*/ 1 h 124"/>
                <a:gd name="T94" fmla="*/ 1 w 137"/>
                <a:gd name="T95" fmla="*/ 1 h 124"/>
                <a:gd name="T96" fmla="*/ 1 w 137"/>
                <a:gd name="T97" fmla="*/ 1 h 124"/>
                <a:gd name="T98" fmla="*/ 1 w 137"/>
                <a:gd name="T99" fmla="*/ 1 h 124"/>
                <a:gd name="T100" fmla="*/ 1 w 137"/>
                <a:gd name="T101" fmla="*/ 1 h 124"/>
                <a:gd name="T102" fmla="*/ 1 w 137"/>
                <a:gd name="T103" fmla="*/ 1 h 124"/>
                <a:gd name="T104" fmla="*/ 1 w 137"/>
                <a:gd name="T105" fmla="*/ 1 h 124"/>
                <a:gd name="T106" fmla="*/ 1 w 137"/>
                <a:gd name="T107" fmla="*/ 1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7"/>
                <a:gd name="T163" fmla="*/ 0 h 124"/>
                <a:gd name="T164" fmla="*/ 137 w 137"/>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7" h="124">
                  <a:moveTo>
                    <a:pt x="7" y="91"/>
                  </a:moveTo>
                  <a:lnTo>
                    <a:pt x="7" y="90"/>
                  </a:lnTo>
                  <a:lnTo>
                    <a:pt x="8" y="88"/>
                  </a:lnTo>
                  <a:lnTo>
                    <a:pt x="10" y="87"/>
                  </a:lnTo>
                  <a:lnTo>
                    <a:pt x="11" y="85"/>
                  </a:lnTo>
                  <a:lnTo>
                    <a:pt x="13" y="82"/>
                  </a:lnTo>
                  <a:lnTo>
                    <a:pt x="14" y="81"/>
                  </a:lnTo>
                  <a:lnTo>
                    <a:pt x="15" y="79"/>
                  </a:lnTo>
                  <a:lnTo>
                    <a:pt x="16" y="77"/>
                  </a:lnTo>
                  <a:lnTo>
                    <a:pt x="18" y="75"/>
                  </a:lnTo>
                  <a:lnTo>
                    <a:pt x="18" y="73"/>
                  </a:lnTo>
                  <a:lnTo>
                    <a:pt x="19" y="71"/>
                  </a:lnTo>
                  <a:lnTo>
                    <a:pt x="20" y="69"/>
                  </a:lnTo>
                  <a:lnTo>
                    <a:pt x="22" y="67"/>
                  </a:lnTo>
                  <a:lnTo>
                    <a:pt x="23" y="65"/>
                  </a:lnTo>
                  <a:lnTo>
                    <a:pt x="25" y="64"/>
                  </a:lnTo>
                  <a:lnTo>
                    <a:pt x="27" y="62"/>
                  </a:lnTo>
                  <a:lnTo>
                    <a:pt x="29" y="60"/>
                  </a:lnTo>
                  <a:lnTo>
                    <a:pt x="31" y="57"/>
                  </a:lnTo>
                  <a:lnTo>
                    <a:pt x="32" y="54"/>
                  </a:lnTo>
                  <a:lnTo>
                    <a:pt x="34" y="52"/>
                  </a:lnTo>
                  <a:lnTo>
                    <a:pt x="35" y="50"/>
                  </a:lnTo>
                  <a:lnTo>
                    <a:pt x="37" y="48"/>
                  </a:lnTo>
                  <a:lnTo>
                    <a:pt x="39" y="46"/>
                  </a:lnTo>
                  <a:lnTo>
                    <a:pt x="41" y="44"/>
                  </a:lnTo>
                  <a:lnTo>
                    <a:pt x="42" y="41"/>
                  </a:lnTo>
                  <a:lnTo>
                    <a:pt x="45" y="39"/>
                  </a:lnTo>
                  <a:lnTo>
                    <a:pt x="47" y="37"/>
                  </a:lnTo>
                  <a:lnTo>
                    <a:pt x="49" y="34"/>
                  </a:lnTo>
                  <a:lnTo>
                    <a:pt x="51" y="32"/>
                  </a:lnTo>
                  <a:lnTo>
                    <a:pt x="53" y="30"/>
                  </a:lnTo>
                  <a:lnTo>
                    <a:pt x="54" y="28"/>
                  </a:lnTo>
                  <a:lnTo>
                    <a:pt x="57" y="25"/>
                  </a:lnTo>
                  <a:lnTo>
                    <a:pt x="58" y="23"/>
                  </a:lnTo>
                  <a:lnTo>
                    <a:pt x="61" y="22"/>
                  </a:lnTo>
                  <a:lnTo>
                    <a:pt x="63" y="19"/>
                  </a:lnTo>
                  <a:lnTo>
                    <a:pt x="65" y="18"/>
                  </a:lnTo>
                  <a:lnTo>
                    <a:pt x="67" y="16"/>
                  </a:lnTo>
                  <a:lnTo>
                    <a:pt x="69" y="15"/>
                  </a:lnTo>
                  <a:lnTo>
                    <a:pt x="71" y="13"/>
                  </a:lnTo>
                  <a:lnTo>
                    <a:pt x="73" y="11"/>
                  </a:lnTo>
                  <a:lnTo>
                    <a:pt x="75" y="10"/>
                  </a:lnTo>
                  <a:lnTo>
                    <a:pt x="78" y="7"/>
                  </a:lnTo>
                  <a:lnTo>
                    <a:pt x="80" y="6"/>
                  </a:lnTo>
                  <a:lnTo>
                    <a:pt x="82" y="6"/>
                  </a:lnTo>
                  <a:lnTo>
                    <a:pt x="84" y="4"/>
                  </a:lnTo>
                  <a:lnTo>
                    <a:pt x="85" y="3"/>
                  </a:lnTo>
                  <a:lnTo>
                    <a:pt x="88" y="3"/>
                  </a:lnTo>
                  <a:lnTo>
                    <a:pt x="89" y="2"/>
                  </a:lnTo>
                  <a:lnTo>
                    <a:pt x="92" y="2"/>
                  </a:lnTo>
                  <a:lnTo>
                    <a:pt x="94" y="0"/>
                  </a:lnTo>
                  <a:lnTo>
                    <a:pt x="96" y="0"/>
                  </a:lnTo>
                  <a:lnTo>
                    <a:pt x="97" y="0"/>
                  </a:lnTo>
                  <a:lnTo>
                    <a:pt x="100" y="0"/>
                  </a:lnTo>
                  <a:lnTo>
                    <a:pt x="101" y="0"/>
                  </a:lnTo>
                  <a:lnTo>
                    <a:pt x="103" y="0"/>
                  </a:lnTo>
                  <a:lnTo>
                    <a:pt x="105" y="0"/>
                  </a:lnTo>
                  <a:lnTo>
                    <a:pt x="106" y="2"/>
                  </a:lnTo>
                  <a:lnTo>
                    <a:pt x="109" y="2"/>
                  </a:lnTo>
                  <a:lnTo>
                    <a:pt x="113" y="4"/>
                  </a:lnTo>
                  <a:lnTo>
                    <a:pt x="116" y="5"/>
                  </a:lnTo>
                  <a:lnTo>
                    <a:pt x="118" y="6"/>
                  </a:lnTo>
                  <a:lnTo>
                    <a:pt x="121" y="7"/>
                  </a:lnTo>
                  <a:lnTo>
                    <a:pt x="123" y="10"/>
                  </a:lnTo>
                  <a:lnTo>
                    <a:pt x="125" y="12"/>
                  </a:lnTo>
                  <a:lnTo>
                    <a:pt x="129" y="14"/>
                  </a:lnTo>
                  <a:lnTo>
                    <a:pt x="130" y="16"/>
                  </a:lnTo>
                  <a:lnTo>
                    <a:pt x="132" y="18"/>
                  </a:lnTo>
                  <a:lnTo>
                    <a:pt x="133" y="19"/>
                  </a:lnTo>
                  <a:lnTo>
                    <a:pt x="134" y="22"/>
                  </a:lnTo>
                  <a:lnTo>
                    <a:pt x="135" y="24"/>
                  </a:lnTo>
                  <a:lnTo>
                    <a:pt x="136" y="27"/>
                  </a:lnTo>
                  <a:lnTo>
                    <a:pt x="136" y="30"/>
                  </a:lnTo>
                  <a:lnTo>
                    <a:pt x="137" y="32"/>
                  </a:lnTo>
                  <a:lnTo>
                    <a:pt x="137" y="34"/>
                  </a:lnTo>
                  <a:lnTo>
                    <a:pt x="137" y="36"/>
                  </a:lnTo>
                  <a:lnTo>
                    <a:pt x="136" y="38"/>
                  </a:lnTo>
                  <a:lnTo>
                    <a:pt x="136" y="41"/>
                  </a:lnTo>
                  <a:lnTo>
                    <a:pt x="135" y="44"/>
                  </a:lnTo>
                  <a:lnTo>
                    <a:pt x="134" y="47"/>
                  </a:lnTo>
                  <a:lnTo>
                    <a:pt x="133" y="49"/>
                  </a:lnTo>
                  <a:lnTo>
                    <a:pt x="132" y="52"/>
                  </a:lnTo>
                  <a:lnTo>
                    <a:pt x="129" y="54"/>
                  </a:lnTo>
                  <a:lnTo>
                    <a:pt x="128" y="57"/>
                  </a:lnTo>
                  <a:lnTo>
                    <a:pt x="124" y="60"/>
                  </a:lnTo>
                  <a:lnTo>
                    <a:pt x="122" y="62"/>
                  </a:lnTo>
                  <a:lnTo>
                    <a:pt x="119" y="65"/>
                  </a:lnTo>
                  <a:lnTo>
                    <a:pt x="117" y="67"/>
                  </a:lnTo>
                  <a:lnTo>
                    <a:pt x="115" y="68"/>
                  </a:lnTo>
                  <a:lnTo>
                    <a:pt x="113" y="69"/>
                  </a:lnTo>
                  <a:lnTo>
                    <a:pt x="112" y="70"/>
                  </a:lnTo>
                  <a:lnTo>
                    <a:pt x="109" y="71"/>
                  </a:lnTo>
                  <a:lnTo>
                    <a:pt x="107" y="73"/>
                  </a:lnTo>
                  <a:lnTo>
                    <a:pt x="106" y="74"/>
                  </a:lnTo>
                  <a:lnTo>
                    <a:pt x="104" y="74"/>
                  </a:lnTo>
                  <a:lnTo>
                    <a:pt x="102" y="77"/>
                  </a:lnTo>
                  <a:lnTo>
                    <a:pt x="100" y="78"/>
                  </a:lnTo>
                  <a:lnTo>
                    <a:pt x="98" y="79"/>
                  </a:lnTo>
                  <a:lnTo>
                    <a:pt x="96" y="80"/>
                  </a:lnTo>
                  <a:lnTo>
                    <a:pt x="95" y="82"/>
                  </a:lnTo>
                  <a:lnTo>
                    <a:pt x="92" y="82"/>
                  </a:lnTo>
                  <a:lnTo>
                    <a:pt x="90" y="84"/>
                  </a:lnTo>
                  <a:lnTo>
                    <a:pt x="88" y="85"/>
                  </a:lnTo>
                  <a:lnTo>
                    <a:pt x="86" y="86"/>
                  </a:lnTo>
                  <a:lnTo>
                    <a:pt x="84" y="88"/>
                  </a:lnTo>
                  <a:lnTo>
                    <a:pt x="82" y="89"/>
                  </a:lnTo>
                  <a:lnTo>
                    <a:pt x="80" y="90"/>
                  </a:lnTo>
                  <a:lnTo>
                    <a:pt x="78" y="92"/>
                  </a:lnTo>
                  <a:lnTo>
                    <a:pt x="77" y="92"/>
                  </a:lnTo>
                  <a:lnTo>
                    <a:pt x="74" y="95"/>
                  </a:lnTo>
                  <a:lnTo>
                    <a:pt x="71" y="95"/>
                  </a:lnTo>
                  <a:lnTo>
                    <a:pt x="70" y="97"/>
                  </a:lnTo>
                  <a:lnTo>
                    <a:pt x="68" y="98"/>
                  </a:lnTo>
                  <a:lnTo>
                    <a:pt x="66" y="99"/>
                  </a:lnTo>
                  <a:lnTo>
                    <a:pt x="64" y="100"/>
                  </a:lnTo>
                  <a:lnTo>
                    <a:pt x="62" y="102"/>
                  </a:lnTo>
                  <a:lnTo>
                    <a:pt x="61" y="102"/>
                  </a:lnTo>
                  <a:lnTo>
                    <a:pt x="57" y="104"/>
                  </a:lnTo>
                  <a:lnTo>
                    <a:pt x="55" y="105"/>
                  </a:lnTo>
                  <a:lnTo>
                    <a:pt x="54" y="106"/>
                  </a:lnTo>
                  <a:lnTo>
                    <a:pt x="52" y="107"/>
                  </a:lnTo>
                  <a:lnTo>
                    <a:pt x="50" y="108"/>
                  </a:lnTo>
                  <a:lnTo>
                    <a:pt x="49" y="109"/>
                  </a:lnTo>
                  <a:lnTo>
                    <a:pt x="47" y="111"/>
                  </a:lnTo>
                  <a:lnTo>
                    <a:pt x="45" y="112"/>
                  </a:lnTo>
                  <a:lnTo>
                    <a:pt x="42" y="113"/>
                  </a:lnTo>
                  <a:lnTo>
                    <a:pt x="41" y="114"/>
                  </a:lnTo>
                  <a:lnTo>
                    <a:pt x="39" y="115"/>
                  </a:lnTo>
                  <a:lnTo>
                    <a:pt x="37" y="116"/>
                  </a:lnTo>
                  <a:lnTo>
                    <a:pt x="35" y="117"/>
                  </a:lnTo>
                  <a:lnTo>
                    <a:pt x="34" y="117"/>
                  </a:lnTo>
                  <a:lnTo>
                    <a:pt x="32" y="118"/>
                  </a:lnTo>
                  <a:lnTo>
                    <a:pt x="31" y="119"/>
                  </a:lnTo>
                  <a:lnTo>
                    <a:pt x="30" y="120"/>
                  </a:lnTo>
                  <a:lnTo>
                    <a:pt x="28" y="120"/>
                  </a:lnTo>
                  <a:lnTo>
                    <a:pt x="27" y="121"/>
                  </a:lnTo>
                  <a:lnTo>
                    <a:pt x="23" y="121"/>
                  </a:lnTo>
                  <a:lnTo>
                    <a:pt x="20" y="122"/>
                  </a:lnTo>
                  <a:lnTo>
                    <a:pt x="18" y="123"/>
                  </a:lnTo>
                  <a:lnTo>
                    <a:pt x="15" y="124"/>
                  </a:lnTo>
                  <a:lnTo>
                    <a:pt x="13" y="124"/>
                  </a:lnTo>
                  <a:lnTo>
                    <a:pt x="11" y="124"/>
                  </a:lnTo>
                  <a:lnTo>
                    <a:pt x="10" y="124"/>
                  </a:lnTo>
                  <a:lnTo>
                    <a:pt x="7" y="123"/>
                  </a:lnTo>
                  <a:lnTo>
                    <a:pt x="6" y="122"/>
                  </a:lnTo>
                  <a:lnTo>
                    <a:pt x="5" y="122"/>
                  </a:lnTo>
                  <a:lnTo>
                    <a:pt x="3" y="120"/>
                  </a:lnTo>
                  <a:lnTo>
                    <a:pt x="2" y="117"/>
                  </a:lnTo>
                  <a:lnTo>
                    <a:pt x="1" y="114"/>
                  </a:lnTo>
                  <a:lnTo>
                    <a:pt x="1" y="112"/>
                  </a:lnTo>
                  <a:lnTo>
                    <a:pt x="0" y="109"/>
                  </a:lnTo>
                  <a:lnTo>
                    <a:pt x="1" y="106"/>
                  </a:lnTo>
                  <a:lnTo>
                    <a:pt x="1" y="104"/>
                  </a:lnTo>
                  <a:lnTo>
                    <a:pt x="2" y="102"/>
                  </a:lnTo>
                  <a:lnTo>
                    <a:pt x="3" y="99"/>
                  </a:lnTo>
                  <a:lnTo>
                    <a:pt x="3" y="98"/>
                  </a:lnTo>
                  <a:lnTo>
                    <a:pt x="4" y="96"/>
                  </a:lnTo>
                  <a:lnTo>
                    <a:pt x="5" y="95"/>
                  </a:lnTo>
                  <a:lnTo>
                    <a:pt x="6" y="92"/>
                  </a:lnTo>
                  <a:lnTo>
                    <a:pt x="7"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68" name="Freeform 53">
              <a:extLst>
                <a:ext uri="{FF2B5EF4-FFF2-40B4-BE49-F238E27FC236}">
                  <a16:creationId xmlns:a16="http://schemas.microsoft.com/office/drawing/2014/main" id="{B025C9D1-451B-4A02-85D9-DD5DCDBEA85B}"/>
                </a:ext>
              </a:extLst>
            </p:cNvPr>
            <p:cNvSpPr>
              <a:spLocks/>
            </p:cNvSpPr>
            <p:nvPr/>
          </p:nvSpPr>
          <p:spPr bwMode="auto">
            <a:xfrm>
              <a:off x="5668419" y="1754118"/>
              <a:ext cx="58738" cy="120650"/>
            </a:xfrm>
            <a:custGeom>
              <a:avLst/>
              <a:gdLst>
                <a:gd name="T0" fmla="*/ 1 w 59"/>
                <a:gd name="T1" fmla="*/ 1 h 119"/>
                <a:gd name="T2" fmla="*/ 1 w 59"/>
                <a:gd name="T3" fmla="*/ 1 h 119"/>
                <a:gd name="T4" fmla="*/ 1 w 59"/>
                <a:gd name="T5" fmla="*/ 1 h 119"/>
                <a:gd name="T6" fmla="*/ 1 w 59"/>
                <a:gd name="T7" fmla="*/ 1 h 119"/>
                <a:gd name="T8" fmla="*/ 1 w 59"/>
                <a:gd name="T9" fmla="*/ 1 h 119"/>
                <a:gd name="T10" fmla="*/ 1 w 59"/>
                <a:gd name="T11" fmla="*/ 1 h 119"/>
                <a:gd name="T12" fmla="*/ 1 w 59"/>
                <a:gd name="T13" fmla="*/ 1 h 119"/>
                <a:gd name="T14" fmla="*/ 1 w 59"/>
                <a:gd name="T15" fmla="*/ 1 h 119"/>
                <a:gd name="T16" fmla="*/ 1 w 59"/>
                <a:gd name="T17" fmla="*/ 1 h 119"/>
                <a:gd name="T18" fmla="*/ 1 w 59"/>
                <a:gd name="T19" fmla="*/ 1 h 119"/>
                <a:gd name="T20" fmla="*/ 1 w 59"/>
                <a:gd name="T21" fmla="*/ 1 h 119"/>
                <a:gd name="T22" fmla="*/ 1 w 59"/>
                <a:gd name="T23" fmla="*/ 1 h 119"/>
                <a:gd name="T24" fmla="*/ 1 w 59"/>
                <a:gd name="T25" fmla="*/ 1 h 119"/>
                <a:gd name="T26" fmla="*/ 1 w 59"/>
                <a:gd name="T27" fmla="*/ 1 h 119"/>
                <a:gd name="T28" fmla="*/ 1 w 59"/>
                <a:gd name="T29" fmla="*/ 1 h 119"/>
                <a:gd name="T30" fmla="*/ 1 w 59"/>
                <a:gd name="T31" fmla="*/ 1 h 119"/>
                <a:gd name="T32" fmla="*/ 1 w 59"/>
                <a:gd name="T33" fmla="*/ 1 h 119"/>
                <a:gd name="T34" fmla="*/ 1 w 59"/>
                <a:gd name="T35" fmla="*/ 1 h 119"/>
                <a:gd name="T36" fmla="*/ 1 w 59"/>
                <a:gd name="T37" fmla="*/ 1 h 119"/>
                <a:gd name="T38" fmla="*/ 1 w 59"/>
                <a:gd name="T39" fmla="*/ 0 h 119"/>
                <a:gd name="T40" fmla="*/ 1 w 59"/>
                <a:gd name="T41" fmla="*/ 0 h 119"/>
                <a:gd name="T42" fmla="*/ 1 w 59"/>
                <a:gd name="T43" fmla="*/ 1 h 119"/>
                <a:gd name="T44" fmla="*/ 1 w 59"/>
                <a:gd name="T45" fmla="*/ 1 h 119"/>
                <a:gd name="T46" fmla="*/ 1 w 59"/>
                <a:gd name="T47" fmla="*/ 1 h 119"/>
                <a:gd name="T48" fmla="*/ 1 w 59"/>
                <a:gd name="T49" fmla="*/ 1 h 119"/>
                <a:gd name="T50" fmla="*/ 0 w 59"/>
                <a:gd name="T51" fmla="*/ 1 h 119"/>
                <a:gd name="T52" fmla="*/ 0 w 59"/>
                <a:gd name="T53" fmla="*/ 1 h 119"/>
                <a:gd name="T54" fmla="*/ 0 w 59"/>
                <a:gd name="T55" fmla="*/ 1 h 119"/>
                <a:gd name="T56" fmla="*/ 1 w 59"/>
                <a:gd name="T57" fmla="*/ 1 h 119"/>
                <a:gd name="T58" fmla="*/ 1 w 59"/>
                <a:gd name="T59" fmla="*/ 1 h 119"/>
                <a:gd name="T60" fmla="*/ 1 w 59"/>
                <a:gd name="T61" fmla="*/ 1 h 119"/>
                <a:gd name="T62" fmla="*/ 1 w 59"/>
                <a:gd name="T63" fmla="*/ 1 h 119"/>
                <a:gd name="T64" fmla="*/ 1 w 59"/>
                <a:gd name="T65" fmla="*/ 1 h 119"/>
                <a:gd name="T66" fmla="*/ 1 w 59"/>
                <a:gd name="T67" fmla="*/ 1 h 119"/>
                <a:gd name="T68" fmla="*/ 1 w 59"/>
                <a:gd name="T69" fmla="*/ 1 h 119"/>
                <a:gd name="T70" fmla="*/ 1 w 59"/>
                <a:gd name="T71" fmla="*/ 1 h 119"/>
                <a:gd name="T72" fmla="*/ 1 w 59"/>
                <a:gd name="T73" fmla="*/ 1 h 119"/>
                <a:gd name="T74" fmla="*/ 1 w 59"/>
                <a:gd name="T75" fmla="*/ 1 h 119"/>
                <a:gd name="T76" fmla="*/ 1 w 59"/>
                <a:gd name="T77" fmla="*/ 1 h 119"/>
                <a:gd name="T78" fmla="*/ 1 w 59"/>
                <a:gd name="T79" fmla="*/ 1 h 119"/>
                <a:gd name="T80" fmla="*/ 1 w 59"/>
                <a:gd name="T81" fmla="*/ 1 h 119"/>
                <a:gd name="T82" fmla="*/ 1 w 59"/>
                <a:gd name="T83" fmla="*/ 1 h 119"/>
                <a:gd name="T84" fmla="*/ 1 w 59"/>
                <a:gd name="T85" fmla="*/ 1 h 119"/>
                <a:gd name="T86" fmla="*/ 1 w 59"/>
                <a:gd name="T87" fmla="*/ 1 h 119"/>
                <a:gd name="T88" fmla="*/ 1 w 59"/>
                <a:gd name="T89" fmla="*/ 1 h 119"/>
                <a:gd name="T90" fmla="*/ 1 w 59"/>
                <a:gd name="T91" fmla="*/ 1 h 119"/>
                <a:gd name="T92" fmla="*/ 1 w 59"/>
                <a:gd name="T93" fmla="*/ 1 h 1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119"/>
                <a:gd name="T143" fmla="*/ 59 w 59"/>
                <a:gd name="T144" fmla="*/ 119 h 1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119">
                  <a:moveTo>
                    <a:pt x="50" y="117"/>
                  </a:moveTo>
                  <a:lnTo>
                    <a:pt x="50" y="117"/>
                  </a:lnTo>
                  <a:lnTo>
                    <a:pt x="50" y="116"/>
                  </a:lnTo>
                  <a:lnTo>
                    <a:pt x="50" y="114"/>
                  </a:lnTo>
                  <a:lnTo>
                    <a:pt x="50" y="113"/>
                  </a:lnTo>
                  <a:lnTo>
                    <a:pt x="51" y="109"/>
                  </a:lnTo>
                  <a:lnTo>
                    <a:pt x="51" y="107"/>
                  </a:lnTo>
                  <a:lnTo>
                    <a:pt x="51" y="105"/>
                  </a:lnTo>
                  <a:lnTo>
                    <a:pt x="51" y="104"/>
                  </a:lnTo>
                  <a:lnTo>
                    <a:pt x="51" y="102"/>
                  </a:lnTo>
                  <a:lnTo>
                    <a:pt x="52" y="100"/>
                  </a:lnTo>
                  <a:lnTo>
                    <a:pt x="52" y="98"/>
                  </a:lnTo>
                  <a:lnTo>
                    <a:pt x="52" y="97"/>
                  </a:lnTo>
                  <a:lnTo>
                    <a:pt x="52" y="94"/>
                  </a:lnTo>
                  <a:lnTo>
                    <a:pt x="53" y="92"/>
                  </a:lnTo>
                  <a:lnTo>
                    <a:pt x="53" y="89"/>
                  </a:lnTo>
                  <a:lnTo>
                    <a:pt x="54" y="87"/>
                  </a:lnTo>
                  <a:lnTo>
                    <a:pt x="54" y="85"/>
                  </a:lnTo>
                  <a:lnTo>
                    <a:pt x="54" y="83"/>
                  </a:lnTo>
                  <a:lnTo>
                    <a:pt x="54" y="81"/>
                  </a:lnTo>
                  <a:lnTo>
                    <a:pt x="55" y="78"/>
                  </a:lnTo>
                  <a:lnTo>
                    <a:pt x="55" y="74"/>
                  </a:lnTo>
                  <a:lnTo>
                    <a:pt x="55" y="73"/>
                  </a:lnTo>
                  <a:lnTo>
                    <a:pt x="55" y="70"/>
                  </a:lnTo>
                  <a:lnTo>
                    <a:pt x="56" y="67"/>
                  </a:lnTo>
                  <a:lnTo>
                    <a:pt x="56" y="65"/>
                  </a:lnTo>
                  <a:lnTo>
                    <a:pt x="56" y="63"/>
                  </a:lnTo>
                  <a:lnTo>
                    <a:pt x="56" y="60"/>
                  </a:lnTo>
                  <a:lnTo>
                    <a:pt x="58" y="57"/>
                  </a:lnTo>
                  <a:lnTo>
                    <a:pt x="58" y="54"/>
                  </a:lnTo>
                  <a:lnTo>
                    <a:pt x="58" y="52"/>
                  </a:lnTo>
                  <a:lnTo>
                    <a:pt x="58" y="50"/>
                  </a:lnTo>
                  <a:lnTo>
                    <a:pt x="58" y="47"/>
                  </a:lnTo>
                  <a:lnTo>
                    <a:pt x="58" y="45"/>
                  </a:lnTo>
                  <a:lnTo>
                    <a:pt x="59" y="43"/>
                  </a:lnTo>
                  <a:lnTo>
                    <a:pt x="58" y="39"/>
                  </a:lnTo>
                  <a:lnTo>
                    <a:pt x="58" y="37"/>
                  </a:lnTo>
                  <a:lnTo>
                    <a:pt x="58" y="35"/>
                  </a:lnTo>
                  <a:lnTo>
                    <a:pt x="58" y="32"/>
                  </a:lnTo>
                  <a:lnTo>
                    <a:pt x="58" y="30"/>
                  </a:lnTo>
                  <a:lnTo>
                    <a:pt x="58" y="28"/>
                  </a:lnTo>
                  <a:lnTo>
                    <a:pt x="56" y="26"/>
                  </a:lnTo>
                  <a:lnTo>
                    <a:pt x="56" y="23"/>
                  </a:lnTo>
                  <a:lnTo>
                    <a:pt x="56" y="22"/>
                  </a:lnTo>
                  <a:lnTo>
                    <a:pt x="56" y="19"/>
                  </a:lnTo>
                  <a:lnTo>
                    <a:pt x="55" y="18"/>
                  </a:lnTo>
                  <a:lnTo>
                    <a:pt x="55" y="16"/>
                  </a:lnTo>
                  <a:lnTo>
                    <a:pt x="54" y="13"/>
                  </a:lnTo>
                  <a:lnTo>
                    <a:pt x="53" y="11"/>
                  </a:lnTo>
                  <a:lnTo>
                    <a:pt x="51" y="7"/>
                  </a:lnTo>
                  <a:lnTo>
                    <a:pt x="50" y="5"/>
                  </a:lnTo>
                  <a:lnTo>
                    <a:pt x="48" y="4"/>
                  </a:lnTo>
                  <a:lnTo>
                    <a:pt x="46" y="3"/>
                  </a:lnTo>
                  <a:lnTo>
                    <a:pt x="44" y="3"/>
                  </a:lnTo>
                  <a:lnTo>
                    <a:pt x="41" y="2"/>
                  </a:lnTo>
                  <a:lnTo>
                    <a:pt x="38" y="2"/>
                  </a:lnTo>
                  <a:lnTo>
                    <a:pt x="36" y="1"/>
                  </a:lnTo>
                  <a:lnTo>
                    <a:pt x="34" y="0"/>
                  </a:lnTo>
                  <a:lnTo>
                    <a:pt x="32" y="0"/>
                  </a:lnTo>
                  <a:lnTo>
                    <a:pt x="30" y="0"/>
                  </a:lnTo>
                  <a:lnTo>
                    <a:pt x="29" y="0"/>
                  </a:lnTo>
                  <a:lnTo>
                    <a:pt x="27" y="0"/>
                  </a:lnTo>
                  <a:lnTo>
                    <a:pt x="25" y="0"/>
                  </a:lnTo>
                  <a:lnTo>
                    <a:pt x="22" y="0"/>
                  </a:lnTo>
                  <a:lnTo>
                    <a:pt x="21" y="1"/>
                  </a:lnTo>
                  <a:lnTo>
                    <a:pt x="19" y="1"/>
                  </a:lnTo>
                  <a:lnTo>
                    <a:pt x="17" y="2"/>
                  </a:lnTo>
                  <a:lnTo>
                    <a:pt x="16" y="2"/>
                  </a:lnTo>
                  <a:lnTo>
                    <a:pt x="15" y="3"/>
                  </a:lnTo>
                  <a:lnTo>
                    <a:pt x="12" y="4"/>
                  </a:lnTo>
                  <a:lnTo>
                    <a:pt x="10" y="5"/>
                  </a:lnTo>
                  <a:lnTo>
                    <a:pt x="8" y="7"/>
                  </a:lnTo>
                  <a:lnTo>
                    <a:pt x="5" y="10"/>
                  </a:lnTo>
                  <a:lnTo>
                    <a:pt x="4" y="12"/>
                  </a:lnTo>
                  <a:lnTo>
                    <a:pt x="3" y="14"/>
                  </a:lnTo>
                  <a:lnTo>
                    <a:pt x="1" y="16"/>
                  </a:lnTo>
                  <a:lnTo>
                    <a:pt x="1" y="19"/>
                  </a:lnTo>
                  <a:lnTo>
                    <a:pt x="0" y="20"/>
                  </a:lnTo>
                  <a:lnTo>
                    <a:pt x="0" y="22"/>
                  </a:lnTo>
                  <a:lnTo>
                    <a:pt x="0" y="24"/>
                  </a:lnTo>
                  <a:lnTo>
                    <a:pt x="0" y="28"/>
                  </a:lnTo>
                  <a:lnTo>
                    <a:pt x="0" y="29"/>
                  </a:lnTo>
                  <a:lnTo>
                    <a:pt x="0" y="30"/>
                  </a:lnTo>
                  <a:lnTo>
                    <a:pt x="0" y="32"/>
                  </a:lnTo>
                  <a:lnTo>
                    <a:pt x="0" y="34"/>
                  </a:lnTo>
                  <a:lnTo>
                    <a:pt x="0" y="35"/>
                  </a:lnTo>
                  <a:lnTo>
                    <a:pt x="1" y="36"/>
                  </a:lnTo>
                  <a:lnTo>
                    <a:pt x="1" y="38"/>
                  </a:lnTo>
                  <a:lnTo>
                    <a:pt x="1" y="40"/>
                  </a:lnTo>
                  <a:lnTo>
                    <a:pt x="1" y="43"/>
                  </a:lnTo>
                  <a:lnTo>
                    <a:pt x="2" y="44"/>
                  </a:lnTo>
                  <a:lnTo>
                    <a:pt x="2" y="46"/>
                  </a:lnTo>
                  <a:lnTo>
                    <a:pt x="3" y="48"/>
                  </a:lnTo>
                  <a:lnTo>
                    <a:pt x="3" y="50"/>
                  </a:lnTo>
                  <a:lnTo>
                    <a:pt x="3" y="52"/>
                  </a:lnTo>
                  <a:lnTo>
                    <a:pt x="4" y="54"/>
                  </a:lnTo>
                  <a:lnTo>
                    <a:pt x="4" y="56"/>
                  </a:lnTo>
                  <a:lnTo>
                    <a:pt x="4" y="58"/>
                  </a:lnTo>
                  <a:lnTo>
                    <a:pt x="5" y="61"/>
                  </a:lnTo>
                  <a:lnTo>
                    <a:pt x="5" y="63"/>
                  </a:lnTo>
                  <a:lnTo>
                    <a:pt x="6" y="65"/>
                  </a:lnTo>
                  <a:lnTo>
                    <a:pt x="6" y="67"/>
                  </a:lnTo>
                  <a:lnTo>
                    <a:pt x="8" y="69"/>
                  </a:lnTo>
                  <a:lnTo>
                    <a:pt x="8" y="71"/>
                  </a:lnTo>
                  <a:lnTo>
                    <a:pt x="9" y="73"/>
                  </a:lnTo>
                  <a:lnTo>
                    <a:pt x="9" y="75"/>
                  </a:lnTo>
                  <a:lnTo>
                    <a:pt x="10" y="78"/>
                  </a:lnTo>
                  <a:lnTo>
                    <a:pt x="11" y="80"/>
                  </a:lnTo>
                  <a:lnTo>
                    <a:pt x="11" y="82"/>
                  </a:lnTo>
                  <a:lnTo>
                    <a:pt x="11" y="84"/>
                  </a:lnTo>
                  <a:lnTo>
                    <a:pt x="12" y="86"/>
                  </a:lnTo>
                  <a:lnTo>
                    <a:pt x="12" y="87"/>
                  </a:lnTo>
                  <a:lnTo>
                    <a:pt x="13" y="90"/>
                  </a:lnTo>
                  <a:lnTo>
                    <a:pt x="13" y="92"/>
                  </a:lnTo>
                  <a:lnTo>
                    <a:pt x="15" y="94"/>
                  </a:lnTo>
                  <a:lnTo>
                    <a:pt x="15" y="96"/>
                  </a:lnTo>
                  <a:lnTo>
                    <a:pt x="16" y="98"/>
                  </a:lnTo>
                  <a:lnTo>
                    <a:pt x="16" y="99"/>
                  </a:lnTo>
                  <a:lnTo>
                    <a:pt x="17" y="101"/>
                  </a:lnTo>
                  <a:lnTo>
                    <a:pt x="17" y="102"/>
                  </a:lnTo>
                  <a:lnTo>
                    <a:pt x="18" y="104"/>
                  </a:lnTo>
                  <a:lnTo>
                    <a:pt x="19" y="107"/>
                  </a:lnTo>
                  <a:lnTo>
                    <a:pt x="20" y="109"/>
                  </a:lnTo>
                  <a:lnTo>
                    <a:pt x="22" y="113"/>
                  </a:lnTo>
                  <a:lnTo>
                    <a:pt x="24" y="114"/>
                  </a:lnTo>
                  <a:lnTo>
                    <a:pt x="25" y="116"/>
                  </a:lnTo>
                  <a:lnTo>
                    <a:pt x="26" y="117"/>
                  </a:lnTo>
                  <a:lnTo>
                    <a:pt x="27" y="118"/>
                  </a:lnTo>
                  <a:lnTo>
                    <a:pt x="28" y="118"/>
                  </a:lnTo>
                  <a:lnTo>
                    <a:pt x="30" y="118"/>
                  </a:lnTo>
                  <a:lnTo>
                    <a:pt x="32" y="119"/>
                  </a:lnTo>
                  <a:lnTo>
                    <a:pt x="33" y="119"/>
                  </a:lnTo>
                  <a:lnTo>
                    <a:pt x="35" y="119"/>
                  </a:lnTo>
                  <a:lnTo>
                    <a:pt x="37" y="118"/>
                  </a:lnTo>
                  <a:lnTo>
                    <a:pt x="39" y="118"/>
                  </a:lnTo>
                  <a:lnTo>
                    <a:pt x="41" y="118"/>
                  </a:lnTo>
                  <a:lnTo>
                    <a:pt x="43" y="118"/>
                  </a:lnTo>
                  <a:lnTo>
                    <a:pt x="45" y="118"/>
                  </a:lnTo>
                  <a:lnTo>
                    <a:pt x="48" y="118"/>
                  </a:lnTo>
                  <a:lnTo>
                    <a:pt x="49" y="117"/>
                  </a:lnTo>
                  <a:lnTo>
                    <a:pt x="5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69" name="Freeform 54">
              <a:extLst>
                <a:ext uri="{FF2B5EF4-FFF2-40B4-BE49-F238E27FC236}">
                  <a16:creationId xmlns:a16="http://schemas.microsoft.com/office/drawing/2014/main" id="{0589DE82-95E5-4136-A244-7E19E5444D19}"/>
                </a:ext>
              </a:extLst>
            </p:cNvPr>
            <p:cNvSpPr>
              <a:spLocks/>
            </p:cNvSpPr>
            <p:nvPr/>
          </p:nvSpPr>
          <p:spPr bwMode="auto">
            <a:xfrm>
              <a:off x="5784306" y="1944618"/>
              <a:ext cx="128588" cy="46038"/>
            </a:xfrm>
            <a:custGeom>
              <a:avLst/>
              <a:gdLst>
                <a:gd name="T0" fmla="*/ 1 w 128"/>
                <a:gd name="T1" fmla="*/ 0 h 46"/>
                <a:gd name="T2" fmla="*/ 1 w 128"/>
                <a:gd name="T3" fmla="*/ 0 h 46"/>
                <a:gd name="T4" fmla="*/ 1 w 128"/>
                <a:gd name="T5" fmla="*/ 0 h 46"/>
                <a:gd name="T6" fmla="*/ 1 w 128"/>
                <a:gd name="T7" fmla="*/ 0 h 46"/>
                <a:gd name="T8" fmla="*/ 1 w 128"/>
                <a:gd name="T9" fmla="*/ 0 h 46"/>
                <a:gd name="T10" fmla="*/ 1 w 128"/>
                <a:gd name="T11" fmla="*/ 0 h 46"/>
                <a:gd name="T12" fmla="*/ 1 w 128"/>
                <a:gd name="T13" fmla="*/ 0 h 46"/>
                <a:gd name="T14" fmla="*/ 1 w 128"/>
                <a:gd name="T15" fmla="*/ 0 h 46"/>
                <a:gd name="T16" fmla="*/ 1 w 128"/>
                <a:gd name="T17" fmla="*/ 1 h 46"/>
                <a:gd name="T18" fmla="*/ 1 w 128"/>
                <a:gd name="T19" fmla="*/ 1 h 46"/>
                <a:gd name="T20" fmla="*/ 1 w 128"/>
                <a:gd name="T21" fmla="*/ 1 h 46"/>
                <a:gd name="T22" fmla="*/ 1 w 128"/>
                <a:gd name="T23" fmla="*/ 1 h 46"/>
                <a:gd name="T24" fmla="*/ 1 w 128"/>
                <a:gd name="T25" fmla="*/ 1 h 46"/>
                <a:gd name="T26" fmla="*/ 1 w 128"/>
                <a:gd name="T27" fmla="*/ 1 h 46"/>
                <a:gd name="T28" fmla="*/ 1 w 128"/>
                <a:gd name="T29" fmla="*/ 1 h 46"/>
                <a:gd name="T30" fmla="*/ 1 w 128"/>
                <a:gd name="T31" fmla="*/ 1 h 46"/>
                <a:gd name="T32" fmla="*/ 1 w 128"/>
                <a:gd name="T33" fmla="*/ 1 h 46"/>
                <a:gd name="T34" fmla="*/ 1 w 128"/>
                <a:gd name="T35" fmla="*/ 1 h 46"/>
                <a:gd name="T36" fmla="*/ 1 w 128"/>
                <a:gd name="T37" fmla="*/ 1 h 46"/>
                <a:gd name="T38" fmla="*/ 1 w 128"/>
                <a:gd name="T39" fmla="*/ 1 h 46"/>
                <a:gd name="T40" fmla="*/ 1 w 128"/>
                <a:gd name="T41" fmla="*/ 1 h 46"/>
                <a:gd name="T42" fmla="*/ 1 w 128"/>
                <a:gd name="T43" fmla="*/ 1 h 46"/>
                <a:gd name="T44" fmla="*/ 1 w 128"/>
                <a:gd name="T45" fmla="*/ 1 h 46"/>
                <a:gd name="T46" fmla="*/ 1 w 128"/>
                <a:gd name="T47" fmla="*/ 1 h 46"/>
                <a:gd name="T48" fmla="*/ 1 w 128"/>
                <a:gd name="T49" fmla="*/ 1 h 46"/>
                <a:gd name="T50" fmla="*/ 1 w 128"/>
                <a:gd name="T51" fmla="*/ 1 h 46"/>
                <a:gd name="T52" fmla="*/ 1 w 128"/>
                <a:gd name="T53" fmla="*/ 1 h 46"/>
                <a:gd name="T54" fmla="*/ 1 w 128"/>
                <a:gd name="T55" fmla="*/ 1 h 46"/>
                <a:gd name="T56" fmla="*/ 1 w 128"/>
                <a:gd name="T57" fmla="*/ 1 h 46"/>
                <a:gd name="T58" fmla="*/ 1 w 128"/>
                <a:gd name="T59" fmla="*/ 1 h 46"/>
                <a:gd name="T60" fmla="*/ 1 w 128"/>
                <a:gd name="T61" fmla="*/ 1 h 46"/>
                <a:gd name="T62" fmla="*/ 1 w 128"/>
                <a:gd name="T63" fmla="*/ 1 h 46"/>
                <a:gd name="T64" fmla="*/ 1 w 128"/>
                <a:gd name="T65" fmla="*/ 1 h 46"/>
                <a:gd name="T66" fmla="*/ 1 w 128"/>
                <a:gd name="T67" fmla="*/ 1 h 46"/>
                <a:gd name="T68" fmla="*/ 1 w 128"/>
                <a:gd name="T69" fmla="*/ 1 h 46"/>
                <a:gd name="T70" fmla="*/ 1 w 128"/>
                <a:gd name="T71" fmla="*/ 1 h 46"/>
                <a:gd name="T72" fmla="*/ 1 w 128"/>
                <a:gd name="T73" fmla="*/ 1 h 46"/>
                <a:gd name="T74" fmla="*/ 1 w 128"/>
                <a:gd name="T75" fmla="*/ 1 h 46"/>
                <a:gd name="T76" fmla="*/ 1 w 128"/>
                <a:gd name="T77" fmla="*/ 1 h 46"/>
                <a:gd name="T78" fmla="*/ 1 w 128"/>
                <a:gd name="T79" fmla="*/ 1 h 46"/>
                <a:gd name="T80" fmla="*/ 1 w 128"/>
                <a:gd name="T81" fmla="*/ 1 h 46"/>
                <a:gd name="T82" fmla="*/ 1 w 128"/>
                <a:gd name="T83" fmla="*/ 1 h 46"/>
                <a:gd name="T84" fmla="*/ 1 w 128"/>
                <a:gd name="T85" fmla="*/ 1 h 46"/>
                <a:gd name="T86" fmla="*/ 1 w 128"/>
                <a:gd name="T87" fmla="*/ 1 h 46"/>
                <a:gd name="T88" fmla="*/ 1 w 128"/>
                <a:gd name="T89" fmla="*/ 1 h 46"/>
                <a:gd name="T90" fmla="*/ 1 w 128"/>
                <a:gd name="T91" fmla="*/ 1 h 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
                <a:gd name="T139" fmla="*/ 0 h 46"/>
                <a:gd name="T140" fmla="*/ 128 w 128"/>
                <a:gd name="T141" fmla="*/ 46 h 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 h="46">
                  <a:moveTo>
                    <a:pt x="28" y="1"/>
                  </a:moveTo>
                  <a:lnTo>
                    <a:pt x="28" y="0"/>
                  </a:lnTo>
                  <a:lnTo>
                    <a:pt x="29" y="0"/>
                  </a:lnTo>
                  <a:lnTo>
                    <a:pt x="30" y="0"/>
                  </a:lnTo>
                  <a:lnTo>
                    <a:pt x="31" y="0"/>
                  </a:lnTo>
                  <a:lnTo>
                    <a:pt x="33" y="0"/>
                  </a:lnTo>
                  <a:lnTo>
                    <a:pt x="36" y="0"/>
                  </a:lnTo>
                  <a:lnTo>
                    <a:pt x="37" y="0"/>
                  </a:lnTo>
                  <a:lnTo>
                    <a:pt x="38" y="0"/>
                  </a:lnTo>
                  <a:lnTo>
                    <a:pt x="40" y="0"/>
                  </a:lnTo>
                  <a:lnTo>
                    <a:pt x="43" y="0"/>
                  </a:lnTo>
                  <a:lnTo>
                    <a:pt x="44" y="0"/>
                  </a:lnTo>
                  <a:lnTo>
                    <a:pt x="46" y="0"/>
                  </a:lnTo>
                  <a:lnTo>
                    <a:pt x="48" y="0"/>
                  </a:lnTo>
                  <a:lnTo>
                    <a:pt x="50" y="0"/>
                  </a:lnTo>
                  <a:lnTo>
                    <a:pt x="52" y="0"/>
                  </a:lnTo>
                  <a:lnTo>
                    <a:pt x="53" y="0"/>
                  </a:lnTo>
                  <a:lnTo>
                    <a:pt x="55" y="0"/>
                  </a:lnTo>
                  <a:lnTo>
                    <a:pt x="57" y="0"/>
                  </a:lnTo>
                  <a:lnTo>
                    <a:pt x="61" y="0"/>
                  </a:lnTo>
                  <a:lnTo>
                    <a:pt x="63" y="0"/>
                  </a:lnTo>
                  <a:lnTo>
                    <a:pt x="65" y="0"/>
                  </a:lnTo>
                  <a:lnTo>
                    <a:pt x="67" y="0"/>
                  </a:lnTo>
                  <a:lnTo>
                    <a:pt x="69" y="0"/>
                  </a:lnTo>
                  <a:lnTo>
                    <a:pt x="71" y="0"/>
                  </a:lnTo>
                  <a:lnTo>
                    <a:pt x="73" y="0"/>
                  </a:lnTo>
                  <a:lnTo>
                    <a:pt x="77" y="1"/>
                  </a:lnTo>
                  <a:lnTo>
                    <a:pt x="78" y="1"/>
                  </a:lnTo>
                  <a:lnTo>
                    <a:pt x="81" y="1"/>
                  </a:lnTo>
                  <a:lnTo>
                    <a:pt x="83" y="1"/>
                  </a:lnTo>
                  <a:lnTo>
                    <a:pt x="85" y="1"/>
                  </a:lnTo>
                  <a:lnTo>
                    <a:pt x="87" y="1"/>
                  </a:lnTo>
                  <a:lnTo>
                    <a:pt x="89" y="1"/>
                  </a:lnTo>
                  <a:lnTo>
                    <a:pt x="92" y="1"/>
                  </a:lnTo>
                  <a:lnTo>
                    <a:pt x="94" y="2"/>
                  </a:lnTo>
                  <a:lnTo>
                    <a:pt x="96" y="2"/>
                  </a:lnTo>
                  <a:lnTo>
                    <a:pt x="98" y="2"/>
                  </a:lnTo>
                  <a:lnTo>
                    <a:pt x="100" y="2"/>
                  </a:lnTo>
                  <a:lnTo>
                    <a:pt x="102" y="2"/>
                  </a:lnTo>
                  <a:lnTo>
                    <a:pt x="104" y="2"/>
                  </a:lnTo>
                  <a:lnTo>
                    <a:pt x="106" y="3"/>
                  </a:lnTo>
                  <a:lnTo>
                    <a:pt x="109" y="5"/>
                  </a:lnTo>
                  <a:lnTo>
                    <a:pt x="111" y="5"/>
                  </a:lnTo>
                  <a:lnTo>
                    <a:pt x="112" y="5"/>
                  </a:lnTo>
                  <a:lnTo>
                    <a:pt x="113" y="6"/>
                  </a:lnTo>
                  <a:lnTo>
                    <a:pt x="115" y="6"/>
                  </a:lnTo>
                  <a:lnTo>
                    <a:pt x="116" y="6"/>
                  </a:lnTo>
                  <a:lnTo>
                    <a:pt x="119" y="7"/>
                  </a:lnTo>
                  <a:lnTo>
                    <a:pt x="121" y="9"/>
                  </a:lnTo>
                  <a:lnTo>
                    <a:pt x="123" y="9"/>
                  </a:lnTo>
                  <a:lnTo>
                    <a:pt x="125" y="11"/>
                  </a:lnTo>
                  <a:lnTo>
                    <a:pt x="126" y="12"/>
                  </a:lnTo>
                  <a:lnTo>
                    <a:pt x="127" y="14"/>
                  </a:lnTo>
                  <a:lnTo>
                    <a:pt x="127" y="16"/>
                  </a:lnTo>
                  <a:lnTo>
                    <a:pt x="127" y="19"/>
                  </a:lnTo>
                  <a:lnTo>
                    <a:pt x="127" y="23"/>
                  </a:lnTo>
                  <a:lnTo>
                    <a:pt x="128" y="26"/>
                  </a:lnTo>
                  <a:lnTo>
                    <a:pt x="127" y="28"/>
                  </a:lnTo>
                  <a:lnTo>
                    <a:pt x="127" y="31"/>
                  </a:lnTo>
                  <a:lnTo>
                    <a:pt x="127" y="33"/>
                  </a:lnTo>
                  <a:lnTo>
                    <a:pt x="126" y="36"/>
                  </a:lnTo>
                  <a:lnTo>
                    <a:pt x="125" y="37"/>
                  </a:lnTo>
                  <a:lnTo>
                    <a:pt x="122" y="40"/>
                  </a:lnTo>
                  <a:lnTo>
                    <a:pt x="120" y="42"/>
                  </a:lnTo>
                  <a:lnTo>
                    <a:pt x="119" y="43"/>
                  </a:lnTo>
                  <a:lnTo>
                    <a:pt x="116" y="44"/>
                  </a:lnTo>
                  <a:lnTo>
                    <a:pt x="114" y="45"/>
                  </a:lnTo>
                  <a:lnTo>
                    <a:pt x="112" y="45"/>
                  </a:lnTo>
                  <a:lnTo>
                    <a:pt x="111" y="46"/>
                  </a:lnTo>
                  <a:lnTo>
                    <a:pt x="109" y="46"/>
                  </a:lnTo>
                  <a:lnTo>
                    <a:pt x="107" y="46"/>
                  </a:lnTo>
                  <a:lnTo>
                    <a:pt x="104" y="46"/>
                  </a:lnTo>
                  <a:lnTo>
                    <a:pt x="101" y="45"/>
                  </a:lnTo>
                  <a:lnTo>
                    <a:pt x="99" y="45"/>
                  </a:lnTo>
                  <a:lnTo>
                    <a:pt x="96" y="45"/>
                  </a:lnTo>
                  <a:lnTo>
                    <a:pt x="94" y="44"/>
                  </a:lnTo>
                  <a:lnTo>
                    <a:pt x="93" y="44"/>
                  </a:lnTo>
                  <a:lnTo>
                    <a:pt x="90" y="44"/>
                  </a:lnTo>
                  <a:lnTo>
                    <a:pt x="88" y="44"/>
                  </a:lnTo>
                  <a:lnTo>
                    <a:pt x="87" y="43"/>
                  </a:lnTo>
                  <a:lnTo>
                    <a:pt x="85" y="43"/>
                  </a:lnTo>
                  <a:lnTo>
                    <a:pt x="83" y="43"/>
                  </a:lnTo>
                  <a:lnTo>
                    <a:pt x="81" y="42"/>
                  </a:lnTo>
                  <a:lnTo>
                    <a:pt x="79" y="42"/>
                  </a:lnTo>
                  <a:lnTo>
                    <a:pt x="77" y="41"/>
                  </a:lnTo>
                  <a:lnTo>
                    <a:pt x="75" y="41"/>
                  </a:lnTo>
                  <a:lnTo>
                    <a:pt x="72" y="41"/>
                  </a:lnTo>
                  <a:lnTo>
                    <a:pt x="70" y="40"/>
                  </a:lnTo>
                  <a:lnTo>
                    <a:pt x="68" y="39"/>
                  </a:lnTo>
                  <a:lnTo>
                    <a:pt x="66" y="39"/>
                  </a:lnTo>
                  <a:lnTo>
                    <a:pt x="64" y="37"/>
                  </a:lnTo>
                  <a:lnTo>
                    <a:pt x="62" y="37"/>
                  </a:lnTo>
                  <a:lnTo>
                    <a:pt x="60" y="36"/>
                  </a:lnTo>
                  <a:lnTo>
                    <a:pt x="56" y="36"/>
                  </a:lnTo>
                  <a:lnTo>
                    <a:pt x="54" y="35"/>
                  </a:lnTo>
                  <a:lnTo>
                    <a:pt x="52" y="34"/>
                  </a:lnTo>
                  <a:lnTo>
                    <a:pt x="50" y="34"/>
                  </a:lnTo>
                  <a:lnTo>
                    <a:pt x="48" y="33"/>
                  </a:lnTo>
                  <a:lnTo>
                    <a:pt x="46" y="33"/>
                  </a:lnTo>
                  <a:lnTo>
                    <a:pt x="44" y="32"/>
                  </a:lnTo>
                  <a:lnTo>
                    <a:pt x="42" y="32"/>
                  </a:lnTo>
                  <a:lnTo>
                    <a:pt x="38" y="30"/>
                  </a:lnTo>
                  <a:lnTo>
                    <a:pt x="37" y="30"/>
                  </a:lnTo>
                  <a:lnTo>
                    <a:pt x="34" y="29"/>
                  </a:lnTo>
                  <a:lnTo>
                    <a:pt x="32" y="29"/>
                  </a:lnTo>
                  <a:lnTo>
                    <a:pt x="31" y="28"/>
                  </a:lnTo>
                  <a:lnTo>
                    <a:pt x="29" y="27"/>
                  </a:lnTo>
                  <a:lnTo>
                    <a:pt x="27" y="26"/>
                  </a:lnTo>
                  <a:lnTo>
                    <a:pt x="25" y="26"/>
                  </a:lnTo>
                  <a:lnTo>
                    <a:pt x="22" y="25"/>
                  </a:lnTo>
                  <a:lnTo>
                    <a:pt x="21" y="25"/>
                  </a:lnTo>
                  <a:lnTo>
                    <a:pt x="19" y="23"/>
                  </a:lnTo>
                  <a:lnTo>
                    <a:pt x="17" y="23"/>
                  </a:lnTo>
                  <a:lnTo>
                    <a:pt x="16" y="22"/>
                  </a:lnTo>
                  <a:lnTo>
                    <a:pt x="14" y="22"/>
                  </a:lnTo>
                  <a:lnTo>
                    <a:pt x="11" y="20"/>
                  </a:lnTo>
                  <a:lnTo>
                    <a:pt x="9" y="18"/>
                  </a:lnTo>
                  <a:lnTo>
                    <a:pt x="6" y="17"/>
                  </a:lnTo>
                  <a:lnTo>
                    <a:pt x="4" y="16"/>
                  </a:lnTo>
                  <a:lnTo>
                    <a:pt x="2" y="15"/>
                  </a:lnTo>
                  <a:lnTo>
                    <a:pt x="1" y="14"/>
                  </a:lnTo>
                  <a:lnTo>
                    <a:pt x="1" y="13"/>
                  </a:lnTo>
                  <a:lnTo>
                    <a:pt x="1" y="12"/>
                  </a:lnTo>
                  <a:lnTo>
                    <a:pt x="0" y="10"/>
                  </a:lnTo>
                  <a:lnTo>
                    <a:pt x="1" y="9"/>
                  </a:lnTo>
                  <a:lnTo>
                    <a:pt x="2" y="7"/>
                  </a:lnTo>
                  <a:lnTo>
                    <a:pt x="3" y="6"/>
                  </a:lnTo>
                  <a:lnTo>
                    <a:pt x="5" y="5"/>
                  </a:lnTo>
                  <a:lnTo>
                    <a:pt x="9" y="3"/>
                  </a:lnTo>
                  <a:lnTo>
                    <a:pt x="11" y="2"/>
                  </a:lnTo>
                  <a:lnTo>
                    <a:pt x="13" y="2"/>
                  </a:lnTo>
                  <a:lnTo>
                    <a:pt x="15" y="1"/>
                  </a:lnTo>
                  <a:lnTo>
                    <a:pt x="18" y="1"/>
                  </a:lnTo>
                  <a:lnTo>
                    <a:pt x="20" y="1"/>
                  </a:lnTo>
                  <a:lnTo>
                    <a:pt x="22" y="1"/>
                  </a:lnTo>
                  <a:lnTo>
                    <a:pt x="25" y="1"/>
                  </a:lnTo>
                  <a:lnTo>
                    <a:pt x="26" y="1"/>
                  </a:lnTo>
                  <a:lnTo>
                    <a:pt x="27" y="1"/>
                  </a:lnTo>
                  <a:lnTo>
                    <a:pt x="2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70" name="Text Box 56">
              <a:extLst>
                <a:ext uri="{FF2B5EF4-FFF2-40B4-BE49-F238E27FC236}">
                  <a16:creationId xmlns:a16="http://schemas.microsoft.com/office/drawing/2014/main" id="{48F2A812-E12B-473E-84D9-B046124D7D4C}"/>
                </a:ext>
              </a:extLst>
            </p:cNvPr>
            <p:cNvSpPr txBox="1">
              <a:spLocks noChangeArrowheads="1"/>
            </p:cNvSpPr>
            <p:nvPr/>
          </p:nvSpPr>
          <p:spPr bwMode="auto">
            <a:xfrm>
              <a:off x="4600095" y="1690992"/>
              <a:ext cx="564257" cy="1015663"/>
            </a:xfrm>
            <a:prstGeom prst="rect">
              <a:avLst/>
            </a:prstGeom>
            <a:noFill/>
            <a:ln w="9525" algn="ctr">
              <a:noFill/>
              <a:miter lim="800000"/>
              <a:headEnd/>
              <a:tailEnd/>
            </a:ln>
            <a:effectLst/>
          </p:spPr>
          <p:txBody>
            <a:bodyPr wrap="none" lIns="0" tIns="0" rIns="0" bIns="0">
              <a:noAutofit/>
            </a:bodyPr>
            <a:lstStyle/>
            <a:p>
              <a:pPr defTabSz="914400">
                <a:defRPr/>
              </a:pPr>
              <a:r>
                <a:rPr kumimoji="1" lang="en-US" altLang="ja-JP" sz="4800" dirty="0">
                  <a:solidFill>
                    <a:srgbClr val="495677"/>
                  </a:solidFill>
                  <a:latin typeface="Arial Black"/>
                  <a:ea typeface="HGP創英角ｺﾞｼｯｸUB"/>
                </a:rPr>
                <a:t>3</a:t>
              </a:r>
              <a:endParaRPr kumimoji="1" lang="ja-JP" altLang="en-US" sz="4800" dirty="0">
                <a:solidFill>
                  <a:srgbClr val="495677"/>
                </a:solidFill>
                <a:latin typeface="Arial Black"/>
                <a:ea typeface="HGP創英角ｺﾞｼｯｸUB"/>
              </a:endParaRPr>
            </a:p>
          </p:txBody>
        </p:sp>
        <p:sp>
          <p:nvSpPr>
            <p:cNvPr id="71" name="AutoShape 58">
              <a:extLst>
                <a:ext uri="{FF2B5EF4-FFF2-40B4-BE49-F238E27FC236}">
                  <a16:creationId xmlns:a16="http://schemas.microsoft.com/office/drawing/2014/main" id="{C048A0E2-B148-4A22-9233-C57C7E65B4FC}"/>
                </a:ext>
              </a:extLst>
            </p:cNvPr>
            <p:cNvSpPr>
              <a:spLocks noChangeArrowheads="1"/>
            </p:cNvSpPr>
            <p:nvPr/>
          </p:nvSpPr>
          <p:spPr bwMode="auto">
            <a:xfrm rot="3536594">
              <a:off x="5424859" y="3882919"/>
              <a:ext cx="945907" cy="531812"/>
            </a:xfrm>
            <a:prstGeom prst="rightArrow">
              <a:avLst>
                <a:gd name="adj1" fmla="val 44657"/>
                <a:gd name="adj2" fmla="val 97592"/>
              </a:avLst>
            </a:prstGeom>
            <a:solidFill>
              <a:srgbClr val="494949"/>
            </a:solidFill>
            <a:ln w="19050" algn="ctr">
              <a:solidFill>
                <a:srgbClr val="FFFFFF"/>
              </a:solidFill>
              <a:miter lim="800000"/>
              <a:headEnd/>
              <a:tailEnd/>
            </a:ln>
          </p:spPr>
          <p:txBody>
            <a:bodyPr rot="10800000" vert="eaVert" anchor="ctr">
              <a:spAutoFit/>
            </a:bodyPr>
            <a:lstStyle>
              <a:lvl1pPr>
                <a:spcBef>
                  <a:spcPct val="20000"/>
                </a:spcBef>
                <a:buClr>
                  <a:srgbClr val="FF6600"/>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lr>
                  <a:srgbClr val="FFCC99"/>
                </a:buClr>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folHlink"/>
                </a:buClr>
                <a:buSzPct val="80000"/>
                <a:buFont typeface="Wingdings" panose="05000000000000000000" pitchFamily="2" charset="2"/>
                <a:buChar char="u"/>
                <a:defRPr kumimoji="1" sz="2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defTabSz="914400">
                <a:spcBef>
                  <a:spcPct val="0"/>
                </a:spcBef>
                <a:buClrTx/>
                <a:buFontTx/>
                <a:buNone/>
                <a:defRPr/>
              </a:pPr>
              <a:endParaRPr lang="ja-JP" altLang="ja-JP" sz="2000" kern="0">
                <a:solidFill>
                  <a:srgbClr val="000000"/>
                </a:solidFill>
                <a:ea typeface="ＤＨＰ平成明朝体W7" panose="02010601000101010101" pitchFamily="2" charset="-128"/>
              </a:endParaRPr>
            </a:p>
          </p:txBody>
        </p:sp>
        <p:sp>
          <p:nvSpPr>
            <p:cNvPr id="72" name="Freeform 59">
              <a:extLst>
                <a:ext uri="{FF2B5EF4-FFF2-40B4-BE49-F238E27FC236}">
                  <a16:creationId xmlns:a16="http://schemas.microsoft.com/office/drawing/2014/main" id="{32A294EB-4A1D-41FD-9DFB-6EA17A4CC14E}"/>
                </a:ext>
              </a:extLst>
            </p:cNvPr>
            <p:cNvSpPr>
              <a:spLocks/>
            </p:cNvSpPr>
            <p:nvPr/>
          </p:nvSpPr>
          <p:spPr bwMode="auto">
            <a:xfrm rot="1411960" flipH="1">
              <a:off x="8303542" y="5034862"/>
              <a:ext cx="153988" cy="176213"/>
            </a:xfrm>
            <a:custGeom>
              <a:avLst/>
              <a:gdLst>
                <a:gd name="T0" fmla="*/ 0 w 724"/>
                <a:gd name="T1" fmla="*/ 0 h 684"/>
                <a:gd name="T2" fmla="*/ 0 w 724"/>
                <a:gd name="T3" fmla="*/ 0 h 684"/>
                <a:gd name="T4" fmla="*/ 0 w 724"/>
                <a:gd name="T5" fmla="*/ 0 h 684"/>
                <a:gd name="T6" fmla="*/ 0 w 724"/>
                <a:gd name="T7" fmla="*/ 0 h 684"/>
                <a:gd name="T8" fmla="*/ 0 w 724"/>
                <a:gd name="T9" fmla="*/ 0 h 684"/>
                <a:gd name="T10" fmla="*/ 0 w 724"/>
                <a:gd name="T11" fmla="*/ 0 h 684"/>
                <a:gd name="T12" fmla="*/ 0 w 724"/>
                <a:gd name="T13" fmla="*/ 0 h 684"/>
                <a:gd name="T14" fmla="*/ 0 w 724"/>
                <a:gd name="T15" fmla="*/ 0 h 684"/>
                <a:gd name="T16" fmla="*/ 0 w 724"/>
                <a:gd name="T17" fmla="*/ 0 h 684"/>
                <a:gd name="T18" fmla="*/ 0 w 724"/>
                <a:gd name="T19" fmla="*/ 0 h 684"/>
                <a:gd name="T20" fmla="*/ 0 w 724"/>
                <a:gd name="T21" fmla="*/ 0 h 684"/>
                <a:gd name="T22" fmla="*/ 0 w 724"/>
                <a:gd name="T23" fmla="*/ 0 h 684"/>
                <a:gd name="T24" fmla="*/ 0 w 724"/>
                <a:gd name="T25" fmla="*/ 0 h 684"/>
                <a:gd name="T26" fmla="*/ 0 w 724"/>
                <a:gd name="T27" fmla="*/ 0 h 684"/>
                <a:gd name="T28" fmla="*/ 0 w 724"/>
                <a:gd name="T29" fmla="*/ 0 h 684"/>
                <a:gd name="T30" fmla="*/ 0 w 724"/>
                <a:gd name="T31" fmla="*/ 0 h 684"/>
                <a:gd name="T32" fmla="*/ 0 w 724"/>
                <a:gd name="T33" fmla="*/ 0 h 684"/>
                <a:gd name="T34" fmla="*/ 0 w 724"/>
                <a:gd name="T35" fmla="*/ 0 h 684"/>
                <a:gd name="T36" fmla="*/ 0 w 724"/>
                <a:gd name="T37" fmla="*/ 0 h 684"/>
                <a:gd name="T38" fmla="*/ 0 w 724"/>
                <a:gd name="T39" fmla="*/ 0 h 684"/>
                <a:gd name="T40" fmla="*/ 0 w 724"/>
                <a:gd name="T41" fmla="*/ 0 h 684"/>
                <a:gd name="T42" fmla="*/ 0 w 724"/>
                <a:gd name="T43" fmla="*/ 0 h 6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4"/>
                <a:gd name="T67" fmla="*/ 0 h 684"/>
                <a:gd name="T68" fmla="*/ 724 w 724"/>
                <a:gd name="T69" fmla="*/ 684 h 6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4" h="684">
                  <a:moveTo>
                    <a:pt x="481" y="467"/>
                  </a:moveTo>
                  <a:lnTo>
                    <a:pt x="539" y="338"/>
                  </a:lnTo>
                  <a:lnTo>
                    <a:pt x="568" y="214"/>
                  </a:lnTo>
                  <a:lnTo>
                    <a:pt x="539" y="114"/>
                  </a:lnTo>
                  <a:lnTo>
                    <a:pt x="447" y="29"/>
                  </a:lnTo>
                  <a:lnTo>
                    <a:pt x="335" y="0"/>
                  </a:lnTo>
                  <a:lnTo>
                    <a:pt x="185" y="57"/>
                  </a:lnTo>
                  <a:lnTo>
                    <a:pt x="88" y="172"/>
                  </a:lnTo>
                  <a:lnTo>
                    <a:pt x="29" y="314"/>
                  </a:lnTo>
                  <a:lnTo>
                    <a:pt x="10" y="414"/>
                  </a:lnTo>
                  <a:lnTo>
                    <a:pt x="0" y="527"/>
                  </a:lnTo>
                  <a:lnTo>
                    <a:pt x="10" y="608"/>
                  </a:lnTo>
                  <a:lnTo>
                    <a:pt x="44" y="670"/>
                  </a:lnTo>
                  <a:lnTo>
                    <a:pt x="131" y="684"/>
                  </a:lnTo>
                  <a:lnTo>
                    <a:pt x="232" y="670"/>
                  </a:lnTo>
                  <a:lnTo>
                    <a:pt x="331" y="614"/>
                  </a:lnTo>
                  <a:lnTo>
                    <a:pt x="418" y="571"/>
                  </a:lnTo>
                  <a:lnTo>
                    <a:pt x="451" y="538"/>
                  </a:lnTo>
                  <a:lnTo>
                    <a:pt x="670" y="585"/>
                  </a:lnTo>
                  <a:lnTo>
                    <a:pt x="724" y="580"/>
                  </a:lnTo>
                  <a:lnTo>
                    <a:pt x="724" y="527"/>
                  </a:lnTo>
                  <a:lnTo>
                    <a:pt x="481" y="4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73" name="Freeform 60">
              <a:extLst>
                <a:ext uri="{FF2B5EF4-FFF2-40B4-BE49-F238E27FC236}">
                  <a16:creationId xmlns:a16="http://schemas.microsoft.com/office/drawing/2014/main" id="{6451C6BA-A879-45EA-AE91-E9928F10075A}"/>
                </a:ext>
              </a:extLst>
            </p:cNvPr>
            <p:cNvSpPr>
              <a:spLocks/>
            </p:cNvSpPr>
            <p:nvPr/>
          </p:nvSpPr>
          <p:spPr bwMode="auto">
            <a:xfrm>
              <a:off x="8263854" y="5266637"/>
              <a:ext cx="166688" cy="346075"/>
            </a:xfrm>
            <a:custGeom>
              <a:avLst/>
              <a:gdLst>
                <a:gd name="T0" fmla="*/ 0 w 782"/>
                <a:gd name="T1" fmla="*/ 0 h 1340"/>
                <a:gd name="T2" fmla="*/ 0 w 782"/>
                <a:gd name="T3" fmla="*/ 0 h 1340"/>
                <a:gd name="T4" fmla="*/ 0 w 782"/>
                <a:gd name="T5" fmla="*/ 0 h 1340"/>
                <a:gd name="T6" fmla="*/ 0 w 782"/>
                <a:gd name="T7" fmla="*/ 0 h 1340"/>
                <a:gd name="T8" fmla="*/ 0 w 782"/>
                <a:gd name="T9" fmla="*/ 0 h 1340"/>
                <a:gd name="T10" fmla="*/ 0 w 782"/>
                <a:gd name="T11" fmla="*/ 0 h 1340"/>
                <a:gd name="T12" fmla="*/ 0 w 782"/>
                <a:gd name="T13" fmla="*/ 0 h 1340"/>
                <a:gd name="T14" fmla="*/ 0 w 782"/>
                <a:gd name="T15" fmla="*/ 0 h 1340"/>
                <a:gd name="T16" fmla="*/ 0 w 782"/>
                <a:gd name="T17" fmla="*/ 0 h 1340"/>
                <a:gd name="T18" fmla="*/ 0 w 782"/>
                <a:gd name="T19" fmla="*/ 0 h 1340"/>
                <a:gd name="T20" fmla="*/ 0 w 782"/>
                <a:gd name="T21" fmla="*/ 0 h 1340"/>
                <a:gd name="T22" fmla="*/ 0 w 782"/>
                <a:gd name="T23" fmla="*/ 0 h 1340"/>
                <a:gd name="T24" fmla="*/ 0 w 782"/>
                <a:gd name="T25" fmla="*/ 0 h 1340"/>
                <a:gd name="T26" fmla="*/ 0 w 782"/>
                <a:gd name="T27" fmla="*/ 0 h 1340"/>
                <a:gd name="T28" fmla="*/ 0 w 782"/>
                <a:gd name="T29" fmla="*/ 0 h 1340"/>
                <a:gd name="T30" fmla="*/ 0 w 782"/>
                <a:gd name="T31" fmla="*/ 0 h 1340"/>
                <a:gd name="T32" fmla="*/ 0 w 782"/>
                <a:gd name="T33" fmla="*/ 0 h 1340"/>
                <a:gd name="T34" fmla="*/ 0 w 782"/>
                <a:gd name="T35" fmla="*/ 0 h 1340"/>
                <a:gd name="T36" fmla="*/ 0 w 782"/>
                <a:gd name="T37" fmla="*/ 0 h 1340"/>
                <a:gd name="T38" fmla="*/ 0 w 782"/>
                <a:gd name="T39" fmla="*/ 0 h 1340"/>
                <a:gd name="T40" fmla="*/ 0 w 782"/>
                <a:gd name="T41" fmla="*/ 0 h 1340"/>
                <a:gd name="T42" fmla="*/ 0 w 782"/>
                <a:gd name="T43" fmla="*/ 0 h 1340"/>
                <a:gd name="T44" fmla="*/ 0 w 782"/>
                <a:gd name="T45" fmla="*/ 0 h 1340"/>
                <a:gd name="T46" fmla="*/ 0 w 782"/>
                <a:gd name="T47" fmla="*/ 0 h 1340"/>
                <a:gd name="T48" fmla="*/ 0 w 782"/>
                <a:gd name="T49" fmla="*/ 0 h 13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2"/>
                <a:gd name="T76" fmla="*/ 0 h 1340"/>
                <a:gd name="T77" fmla="*/ 782 w 782"/>
                <a:gd name="T78" fmla="*/ 1340 h 13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2" h="1340">
                  <a:moveTo>
                    <a:pt x="261" y="199"/>
                  </a:moveTo>
                  <a:lnTo>
                    <a:pt x="360" y="100"/>
                  </a:lnTo>
                  <a:lnTo>
                    <a:pt x="520" y="5"/>
                  </a:lnTo>
                  <a:lnTo>
                    <a:pt x="593" y="0"/>
                  </a:lnTo>
                  <a:lnTo>
                    <a:pt x="723" y="42"/>
                  </a:lnTo>
                  <a:lnTo>
                    <a:pt x="782" y="104"/>
                  </a:lnTo>
                  <a:lnTo>
                    <a:pt x="782" y="199"/>
                  </a:lnTo>
                  <a:lnTo>
                    <a:pt x="685" y="375"/>
                  </a:lnTo>
                  <a:lnTo>
                    <a:pt x="577" y="513"/>
                  </a:lnTo>
                  <a:lnTo>
                    <a:pt x="534" y="626"/>
                  </a:lnTo>
                  <a:lnTo>
                    <a:pt x="504" y="759"/>
                  </a:lnTo>
                  <a:lnTo>
                    <a:pt x="534" y="888"/>
                  </a:lnTo>
                  <a:lnTo>
                    <a:pt x="563" y="1011"/>
                  </a:lnTo>
                  <a:lnTo>
                    <a:pt x="563" y="1154"/>
                  </a:lnTo>
                  <a:lnTo>
                    <a:pt x="520" y="1239"/>
                  </a:lnTo>
                  <a:lnTo>
                    <a:pt x="422" y="1287"/>
                  </a:lnTo>
                  <a:lnTo>
                    <a:pt x="306" y="1340"/>
                  </a:lnTo>
                  <a:lnTo>
                    <a:pt x="199" y="1340"/>
                  </a:lnTo>
                  <a:lnTo>
                    <a:pt x="126" y="1301"/>
                  </a:lnTo>
                  <a:lnTo>
                    <a:pt x="28" y="1144"/>
                  </a:lnTo>
                  <a:lnTo>
                    <a:pt x="0" y="983"/>
                  </a:lnTo>
                  <a:lnTo>
                    <a:pt x="9" y="773"/>
                  </a:lnTo>
                  <a:lnTo>
                    <a:pt x="82" y="513"/>
                  </a:lnTo>
                  <a:lnTo>
                    <a:pt x="155" y="342"/>
                  </a:lnTo>
                  <a:lnTo>
                    <a:pt x="261"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74" name="Freeform 61">
              <a:extLst>
                <a:ext uri="{FF2B5EF4-FFF2-40B4-BE49-F238E27FC236}">
                  <a16:creationId xmlns:a16="http://schemas.microsoft.com/office/drawing/2014/main" id="{3C2A01F5-6576-4A45-A48E-BAE5A5DF0CB5}"/>
                </a:ext>
              </a:extLst>
            </p:cNvPr>
            <p:cNvSpPr>
              <a:spLocks/>
            </p:cNvSpPr>
            <p:nvPr/>
          </p:nvSpPr>
          <p:spPr bwMode="auto">
            <a:xfrm>
              <a:off x="8222579" y="5226949"/>
              <a:ext cx="158750" cy="217488"/>
            </a:xfrm>
            <a:custGeom>
              <a:avLst/>
              <a:gdLst>
                <a:gd name="T0" fmla="*/ 0 w 742"/>
                <a:gd name="T1" fmla="*/ 0 h 845"/>
                <a:gd name="T2" fmla="*/ 0 w 742"/>
                <a:gd name="T3" fmla="*/ 0 h 845"/>
                <a:gd name="T4" fmla="*/ 0 w 742"/>
                <a:gd name="T5" fmla="*/ 0 h 845"/>
                <a:gd name="T6" fmla="*/ 0 w 742"/>
                <a:gd name="T7" fmla="*/ 0 h 845"/>
                <a:gd name="T8" fmla="*/ 0 w 742"/>
                <a:gd name="T9" fmla="*/ 0 h 845"/>
                <a:gd name="T10" fmla="*/ 0 w 742"/>
                <a:gd name="T11" fmla="*/ 0 h 845"/>
                <a:gd name="T12" fmla="*/ 0 w 742"/>
                <a:gd name="T13" fmla="*/ 0 h 845"/>
                <a:gd name="T14" fmla="*/ 0 w 742"/>
                <a:gd name="T15" fmla="*/ 0 h 845"/>
                <a:gd name="T16" fmla="*/ 0 w 742"/>
                <a:gd name="T17" fmla="*/ 0 h 845"/>
                <a:gd name="T18" fmla="*/ 0 w 742"/>
                <a:gd name="T19" fmla="*/ 0 h 845"/>
                <a:gd name="T20" fmla="*/ 0 w 742"/>
                <a:gd name="T21" fmla="*/ 0 h 845"/>
                <a:gd name="T22" fmla="*/ 0 w 742"/>
                <a:gd name="T23" fmla="*/ 0 h 845"/>
                <a:gd name="T24" fmla="*/ 0 w 742"/>
                <a:gd name="T25" fmla="*/ 0 h 845"/>
                <a:gd name="T26" fmla="*/ 0 w 742"/>
                <a:gd name="T27" fmla="*/ 0 h 845"/>
                <a:gd name="T28" fmla="*/ 0 w 742"/>
                <a:gd name="T29" fmla="*/ 0 h 845"/>
                <a:gd name="T30" fmla="*/ 0 w 742"/>
                <a:gd name="T31" fmla="*/ 0 h 845"/>
                <a:gd name="T32" fmla="*/ 0 w 742"/>
                <a:gd name="T33" fmla="*/ 0 h 845"/>
                <a:gd name="T34" fmla="*/ 0 w 742"/>
                <a:gd name="T35" fmla="*/ 0 h 845"/>
                <a:gd name="T36" fmla="*/ 0 w 742"/>
                <a:gd name="T37" fmla="*/ 0 h 845"/>
                <a:gd name="T38" fmla="*/ 0 w 742"/>
                <a:gd name="T39" fmla="*/ 0 h 845"/>
                <a:gd name="T40" fmla="*/ 0 w 742"/>
                <a:gd name="T41" fmla="*/ 0 h 845"/>
                <a:gd name="T42" fmla="*/ 0 w 742"/>
                <a:gd name="T43" fmla="*/ 0 h 845"/>
                <a:gd name="T44" fmla="*/ 0 w 742"/>
                <a:gd name="T45" fmla="*/ 0 h 845"/>
                <a:gd name="T46" fmla="*/ 0 w 742"/>
                <a:gd name="T47" fmla="*/ 0 h 845"/>
                <a:gd name="T48" fmla="*/ 0 w 742"/>
                <a:gd name="T49" fmla="*/ 0 h 845"/>
                <a:gd name="T50" fmla="*/ 0 w 742"/>
                <a:gd name="T51" fmla="*/ 0 h 845"/>
                <a:gd name="T52" fmla="*/ 0 w 742"/>
                <a:gd name="T53" fmla="*/ 0 h 845"/>
                <a:gd name="T54" fmla="*/ 0 w 742"/>
                <a:gd name="T55" fmla="*/ 0 h 8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2"/>
                <a:gd name="T85" fmla="*/ 0 h 845"/>
                <a:gd name="T86" fmla="*/ 742 w 742"/>
                <a:gd name="T87" fmla="*/ 845 h 8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2" h="845">
                  <a:moveTo>
                    <a:pt x="387" y="74"/>
                  </a:moveTo>
                  <a:lnTo>
                    <a:pt x="562" y="127"/>
                  </a:lnTo>
                  <a:lnTo>
                    <a:pt x="708" y="156"/>
                  </a:lnTo>
                  <a:lnTo>
                    <a:pt x="742" y="203"/>
                  </a:lnTo>
                  <a:lnTo>
                    <a:pt x="727" y="260"/>
                  </a:lnTo>
                  <a:lnTo>
                    <a:pt x="635" y="303"/>
                  </a:lnTo>
                  <a:lnTo>
                    <a:pt x="552" y="288"/>
                  </a:lnTo>
                  <a:lnTo>
                    <a:pt x="358" y="198"/>
                  </a:lnTo>
                  <a:lnTo>
                    <a:pt x="271" y="104"/>
                  </a:lnTo>
                  <a:lnTo>
                    <a:pt x="189" y="85"/>
                  </a:lnTo>
                  <a:lnTo>
                    <a:pt x="130" y="161"/>
                  </a:lnTo>
                  <a:lnTo>
                    <a:pt x="101" y="346"/>
                  </a:lnTo>
                  <a:lnTo>
                    <a:pt x="101" y="369"/>
                  </a:lnTo>
                  <a:lnTo>
                    <a:pt x="101" y="526"/>
                  </a:lnTo>
                  <a:lnTo>
                    <a:pt x="130" y="597"/>
                  </a:lnTo>
                  <a:lnTo>
                    <a:pt x="213" y="659"/>
                  </a:lnTo>
                  <a:lnTo>
                    <a:pt x="203" y="759"/>
                  </a:lnTo>
                  <a:lnTo>
                    <a:pt x="140" y="830"/>
                  </a:lnTo>
                  <a:lnTo>
                    <a:pt x="43" y="845"/>
                  </a:lnTo>
                  <a:lnTo>
                    <a:pt x="14" y="788"/>
                  </a:lnTo>
                  <a:lnTo>
                    <a:pt x="0" y="611"/>
                  </a:lnTo>
                  <a:lnTo>
                    <a:pt x="28" y="318"/>
                  </a:lnTo>
                  <a:lnTo>
                    <a:pt x="71" y="74"/>
                  </a:lnTo>
                  <a:lnTo>
                    <a:pt x="116" y="18"/>
                  </a:lnTo>
                  <a:lnTo>
                    <a:pt x="174" y="0"/>
                  </a:lnTo>
                  <a:lnTo>
                    <a:pt x="232" y="0"/>
                  </a:lnTo>
                  <a:lnTo>
                    <a:pt x="330" y="46"/>
                  </a:lnTo>
                  <a:lnTo>
                    <a:pt x="38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75" name="Freeform 62">
              <a:extLst>
                <a:ext uri="{FF2B5EF4-FFF2-40B4-BE49-F238E27FC236}">
                  <a16:creationId xmlns:a16="http://schemas.microsoft.com/office/drawing/2014/main" id="{648C186D-4ACC-4626-85E6-4C7DE68D260F}"/>
                </a:ext>
              </a:extLst>
            </p:cNvPr>
            <p:cNvSpPr>
              <a:spLocks/>
            </p:cNvSpPr>
            <p:nvPr/>
          </p:nvSpPr>
          <p:spPr bwMode="auto">
            <a:xfrm>
              <a:off x="8378154" y="5298387"/>
              <a:ext cx="214313" cy="169863"/>
            </a:xfrm>
            <a:custGeom>
              <a:avLst/>
              <a:gdLst>
                <a:gd name="T0" fmla="*/ 0 w 996"/>
                <a:gd name="T1" fmla="*/ 0 h 661"/>
                <a:gd name="T2" fmla="*/ 0 w 996"/>
                <a:gd name="T3" fmla="*/ 0 h 661"/>
                <a:gd name="T4" fmla="*/ 0 w 996"/>
                <a:gd name="T5" fmla="*/ 0 h 661"/>
                <a:gd name="T6" fmla="*/ 0 w 996"/>
                <a:gd name="T7" fmla="*/ 0 h 661"/>
                <a:gd name="T8" fmla="*/ 0 w 996"/>
                <a:gd name="T9" fmla="*/ 0 h 661"/>
                <a:gd name="T10" fmla="*/ 0 w 996"/>
                <a:gd name="T11" fmla="*/ 0 h 661"/>
                <a:gd name="T12" fmla="*/ 0 w 996"/>
                <a:gd name="T13" fmla="*/ 0 h 661"/>
                <a:gd name="T14" fmla="*/ 0 w 996"/>
                <a:gd name="T15" fmla="*/ 0 h 661"/>
                <a:gd name="T16" fmla="*/ 0 w 996"/>
                <a:gd name="T17" fmla="*/ 0 h 661"/>
                <a:gd name="T18" fmla="*/ 0 w 996"/>
                <a:gd name="T19" fmla="*/ 0 h 661"/>
                <a:gd name="T20" fmla="*/ 0 w 996"/>
                <a:gd name="T21" fmla="*/ 0 h 661"/>
                <a:gd name="T22" fmla="*/ 0 w 996"/>
                <a:gd name="T23" fmla="*/ 0 h 661"/>
                <a:gd name="T24" fmla="*/ 0 w 996"/>
                <a:gd name="T25" fmla="*/ 0 h 661"/>
                <a:gd name="T26" fmla="*/ 0 w 996"/>
                <a:gd name="T27" fmla="*/ 0 h 661"/>
                <a:gd name="T28" fmla="*/ 0 w 996"/>
                <a:gd name="T29" fmla="*/ 0 h 661"/>
                <a:gd name="T30" fmla="*/ 0 w 996"/>
                <a:gd name="T31" fmla="*/ 0 h 661"/>
                <a:gd name="T32" fmla="*/ 0 w 996"/>
                <a:gd name="T33" fmla="*/ 0 h 661"/>
                <a:gd name="T34" fmla="*/ 0 w 996"/>
                <a:gd name="T35" fmla="*/ 0 h 661"/>
                <a:gd name="T36" fmla="*/ 0 w 996"/>
                <a:gd name="T37" fmla="*/ 0 h 661"/>
                <a:gd name="T38" fmla="*/ 0 w 996"/>
                <a:gd name="T39" fmla="*/ 0 h 661"/>
                <a:gd name="T40" fmla="*/ 0 w 996"/>
                <a:gd name="T41" fmla="*/ 0 h 661"/>
                <a:gd name="T42" fmla="*/ 0 w 996"/>
                <a:gd name="T43" fmla="*/ 0 h 661"/>
                <a:gd name="T44" fmla="*/ 0 w 996"/>
                <a:gd name="T45" fmla="*/ 0 h 661"/>
                <a:gd name="T46" fmla="*/ 0 w 996"/>
                <a:gd name="T47" fmla="*/ 0 h 661"/>
                <a:gd name="T48" fmla="*/ 0 w 996"/>
                <a:gd name="T49" fmla="*/ 0 h 661"/>
                <a:gd name="T50" fmla="*/ 0 w 996"/>
                <a:gd name="T51" fmla="*/ 0 h 661"/>
                <a:gd name="T52" fmla="*/ 0 w 996"/>
                <a:gd name="T53" fmla="*/ 0 h 661"/>
                <a:gd name="T54" fmla="*/ 0 w 996"/>
                <a:gd name="T55" fmla="*/ 0 h 6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96"/>
                <a:gd name="T85" fmla="*/ 0 h 661"/>
                <a:gd name="T86" fmla="*/ 996 w 996"/>
                <a:gd name="T87" fmla="*/ 661 h 6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96" h="661">
                  <a:moveTo>
                    <a:pt x="0" y="142"/>
                  </a:moveTo>
                  <a:lnTo>
                    <a:pt x="0" y="42"/>
                  </a:lnTo>
                  <a:lnTo>
                    <a:pt x="62" y="0"/>
                  </a:lnTo>
                  <a:lnTo>
                    <a:pt x="130" y="5"/>
                  </a:lnTo>
                  <a:lnTo>
                    <a:pt x="175" y="104"/>
                  </a:lnTo>
                  <a:lnTo>
                    <a:pt x="189" y="247"/>
                  </a:lnTo>
                  <a:lnTo>
                    <a:pt x="252" y="418"/>
                  </a:lnTo>
                  <a:lnTo>
                    <a:pt x="325" y="542"/>
                  </a:lnTo>
                  <a:lnTo>
                    <a:pt x="408" y="584"/>
                  </a:lnTo>
                  <a:lnTo>
                    <a:pt x="486" y="570"/>
                  </a:lnTo>
                  <a:lnTo>
                    <a:pt x="568" y="503"/>
                  </a:lnTo>
                  <a:lnTo>
                    <a:pt x="719" y="376"/>
                  </a:lnTo>
                  <a:lnTo>
                    <a:pt x="801" y="261"/>
                  </a:lnTo>
                  <a:lnTo>
                    <a:pt x="801" y="199"/>
                  </a:lnTo>
                  <a:lnTo>
                    <a:pt x="777" y="147"/>
                  </a:lnTo>
                  <a:lnTo>
                    <a:pt x="830" y="56"/>
                  </a:lnTo>
                  <a:lnTo>
                    <a:pt x="908" y="14"/>
                  </a:lnTo>
                  <a:lnTo>
                    <a:pt x="976" y="47"/>
                  </a:lnTo>
                  <a:lnTo>
                    <a:pt x="996" y="114"/>
                  </a:lnTo>
                  <a:lnTo>
                    <a:pt x="938" y="261"/>
                  </a:lnTo>
                  <a:lnTo>
                    <a:pt x="743" y="475"/>
                  </a:lnTo>
                  <a:lnTo>
                    <a:pt x="524" y="641"/>
                  </a:lnTo>
                  <a:lnTo>
                    <a:pt x="394" y="661"/>
                  </a:lnTo>
                  <a:lnTo>
                    <a:pt x="281" y="632"/>
                  </a:lnTo>
                  <a:lnTo>
                    <a:pt x="189" y="503"/>
                  </a:lnTo>
                  <a:lnTo>
                    <a:pt x="102" y="346"/>
                  </a:lnTo>
                  <a:lnTo>
                    <a:pt x="34" y="233"/>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76" name="Freeform 63">
              <a:extLst>
                <a:ext uri="{FF2B5EF4-FFF2-40B4-BE49-F238E27FC236}">
                  <a16:creationId xmlns:a16="http://schemas.microsoft.com/office/drawing/2014/main" id="{45B6EC16-2850-49F4-8ECC-04059D9EAA43}"/>
                </a:ext>
              </a:extLst>
            </p:cNvPr>
            <p:cNvSpPr>
              <a:spLocks/>
            </p:cNvSpPr>
            <p:nvPr/>
          </p:nvSpPr>
          <p:spPr bwMode="auto">
            <a:xfrm>
              <a:off x="8316242" y="5544449"/>
              <a:ext cx="212725" cy="257175"/>
            </a:xfrm>
            <a:custGeom>
              <a:avLst/>
              <a:gdLst>
                <a:gd name="T0" fmla="*/ 0 w 987"/>
                <a:gd name="T1" fmla="*/ 0 h 998"/>
                <a:gd name="T2" fmla="*/ 0 w 987"/>
                <a:gd name="T3" fmla="*/ 0 h 998"/>
                <a:gd name="T4" fmla="*/ 0 w 987"/>
                <a:gd name="T5" fmla="*/ 0 h 998"/>
                <a:gd name="T6" fmla="*/ 0 w 987"/>
                <a:gd name="T7" fmla="*/ 0 h 998"/>
                <a:gd name="T8" fmla="*/ 0 w 987"/>
                <a:gd name="T9" fmla="*/ 0 h 998"/>
                <a:gd name="T10" fmla="*/ 0 w 987"/>
                <a:gd name="T11" fmla="*/ 0 h 998"/>
                <a:gd name="T12" fmla="*/ 0 w 987"/>
                <a:gd name="T13" fmla="*/ 0 h 998"/>
                <a:gd name="T14" fmla="*/ 0 w 987"/>
                <a:gd name="T15" fmla="*/ 0 h 998"/>
                <a:gd name="T16" fmla="*/ 0 w 987"/>
                <a:gd name="T17" fmla="*/ 0 h 998"/>
                <a:gd name="T18" fmla="*/ 0 w 987"/>
                <a:gd name="T19" fmla="*/ 0 h 998"/>
                <a:gd name="T20" fmla="*/ 0 w 987"/>
                <a:gd name="T21" fmla="*/ 0 h 998"/>
                <a:gd name="T22" fmla="*/ 0 w 987"/>
                <a:gd name="T23" fmla="*/ 0 h 998"/>
                <a:gd name="T24" fmla="*/ 0 w 987"/>
                <a:gd name="T25" fmla="*/ 0 h 998"/>
                <a:gd name="T26" fmla="*/ 0 w 987"/>
                <a:gd name="T27" fmla="*/ 0 h 998"/>
                <a:gd name="T28" fmla="*/ 0 w 987"/>
                <a:gd name="T29" fmla="*/ 0 h 998"/>
                <a:gd name="T30" fmla="*/ 0 w 987"/>
                <a:gd name="T31" fmla="*/ 0 h 998"/>
                <a:gd name="T32" fmla="*/ 0 w 987"/>
                <a:gd name="T33" fmla="*/ 0 h 998"/>
                <a:gd name="T34" fmla="*/ 0 w 987"/>
                <a:gd name="T35" fmla="*/ 0 h 998"/>
                <a:gd name="T36" fmla="*/ 0 w 987"/>
                <a:gd name="T37" fmla="*/ 0 h 998"/>
                <a:gd name="T38" fmla="*/ 0 w 987"/>
                <a:gd name="T39" fmla="*/ 0 h 998"/>
                <a:gd name="T40" fmla="*/ 0 w 987"/>
                <a:gd name="T41" fmla="*/ 0 h 998"/>
                <a:gd name="T42" fmla="*/ 0 w 987"/>
                <a:gd name="T43" fmla="*/ 0 h 998"/>
                <a:gd name="T44" fmla="*/ 0 w 987"/>
                <a:gd name="T45" fmla="*/ 0 h 998"/>
                <a:gd name="T46" fmla="*/ 0 w 987"/>
                <a:gd name="T47" fmla="*/ 0 h 998"/>
                <a:gd name="T48" fmla="*/ 0 w 987"/>
                <a:gd name="T49" fmla="*/ 0 h 998"/>
                <a:gd name="T50" fmla="*/ 0 w 987"/>
                <a:gd name="T51" fmla="*/ 0 h 998"/>
                <a:gd name="T52" fmla="*/ 0 w 987"/>
                <a:gd name="T53" fmla="*/ 0 h 998"/>
                <a:gd name="T54" fmla="*/ 0 w 987"/>
                <a:gd name="T55" fmla="*/ 0 h 998"/>
                <a:gd name="T56" fmla="*/ 0 w 987"/>
                <a:gd name="T57" fmla="*/ 0 h 998"/>
                <a:gd name="T58" fmla="*/ 0 w 987"/>
                <a:gd name="T59" fmla="*/ 0 h 998"/>
                <a:gd name="T60" fmla="*/ 0 w 987"/>
                <a:gd name="T61" fmla="*/ 0 h 998"/>
                <a:gd name="T62" fmla="*/ 0 w 987"/>
                <a:gd name="T63" fmla="*/ 0 h 998"/>
                <a:gd name="T64" fmla="*/ 0 w 987"/>
                <a:gd name="T65" fmla="*/ 0 h 998"/>
                <a:gd name="T66" fmla="*/ 0 w 987"/>
                <a:gd name="T67" fmla="*/ 0 h 998"/>
                <a:gd name="T68" fmla="*/ 0 w 987"/>
                <a:gd name="T69" fmla="*/ 0 h 998"/>
                <a:gd name="T70" fmla="*/ 0 w 987"/>
                <a:gd name="T71" fmla="*/ 0 h 998"/>
                <a:gd name="T72" fmla="*/ 0 w 987"/>
                <a:gd name="T73" fmla="*/ 0 h 998"/>
                <a:gd name="T74" fmla="*/ 0 w 987"/>
                <a:gd name="T75" fmla="*/ 0 h 998"/>
                <a:gd name="T76" fmla="*/ 0 w 987"/>
                <a:gd name="T77" fmla="*/ 0 h 998"/>
                <a:gd name="T78" fmla="*/ 0 w 987"/>
                <a:gd name="T79" fmla="*/ 0 h 998"/>
                <a:gd name="T80" fmla="*/ 0 w 987"/>
                <a:gd name="T81" fmla="*/ 0 h 998"/>
                <a:gd name="T82" fmla="*/ 0 w 987"/>
                <a:gd name="T83" fmla="*/ 0 h 998"/>
                <a:gd name="T84" fmla="*/ 0 w 987"/>
                <a:gd name="T85" fmla="*/ 0 h 998"/>
                <a:gd name="T86" fmla="*/ 0 w 987"/>
                <a:gd name="T87" fmla="*/ 0 h 998"/>
                <a:gd name="T88" fmla="*/ 0 w 987"/>
                <a:gd name="T89" fmla="*/ 0 h 998"/>
                <a:gd name="T90" fmla="*/ 0 w 987"/>
                <a:gd name="T91" fmla="*/ 0 h 9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7"/>
                <a:gd name="T139" fmla="*/ 0 h 998"/>
                <a:gd name="T140" fmla="*/ 987 w 987"/>
                <a:gd name="T141" fmla="*/ 998 h 9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7" h="998">
                  <a:moveTo>
                    <a:pt x="0" y="95"/>
                  </a:moveTo>
                  <a:lnTo>
                    <a:pt x="83" y="0"/>
                  </a:lnTo>
                  <a:lnTo>
                    <a:pt x="203" y="0"/>
                  </a:lnTo>
                  <a:lnTo>
                    <a:pt x="432" y="23"/>
                  </a:lnTo>
                  <a:lnTo>
                    <a:pt x="700" y="38"/>
                  </a:lnTo>
                  <a:lnTo>
                    <a:pt x="801" y="81"/>
                  </a:lnTo>
                  <a:lnTo>
                    <a:pt x="846" y="137"/>
                  </a:lnTo>
                  <a:lnTo>
                    <a:pt x="855" y="222"/>
                  </a:lnTo>
                  <a:lnTo>
                    <a:pt x="825" y="314"/>
                  </a:lnTo>
                  <a:lnTo>
                    <a:pt x="743" y="450"/>
                  </a:lnTo>
                  <a:lnTo>
                    <a:pt x="636" y="565"/>
                  </a:lnTo>
                  <a:lnTo>
                    <a:pt x="554" y="669"/>
                  </a:lnTo>
                  <a:lnTo>
                    <a:pt x="519" y="750"/>
                  </a:lnTo>
                  <a:lnTo>
                    <a:pt x="495" y="807"/>
                  </a:lnTo>
                  <a:lnTo>
                    <a:pt x="505" y="850"/>
                  </a:lnTo>
                  <a:lnTo>
                    <a:pt x="510" y="879"/>
                  </a:lnTo>
                  <a:lnTo>
                    <a:pt x="608" y="879"/>
                  </a:lnTo>
                  <a:lnTo>
                    <a:pt x="758" y="855"/>
                  </a:lnTo>
                  <a:lnTo>
                    <a:pt x="855" y="855"/>
                  </a:lnTo>
                  <a:lnTo>
                    <a:pt x="957" y="893"/>
                  </a:lnTo>
                  <a:lnTo>
                    <a:pt x="987" y="941"/>
                  </a:lnTo>
                  <a:lnTo>
                    <a:pt x="957" y="983"/>
                  </a:lnTo>
                  <a:lnTo>
                    <a:pt x="914" y="998"/>
                  </a:lnTo>
                  <a:lnTo>
                    <a:pt x="846" y="978"/>
                  </a:lnTo>
                  <a:lnTo>
                    <a:pt x="752" y="926"/>
                  </a:lnTo>
                  <a:lnTo>
                    <a:pt x="655" y="936"/>
                  </a:lnTo>
                  <a:lnTo>
                    <a:pt x="495" y="964"/>
                  </a:lnTo>
                  <a:lnTo>
                    <a:pt x="446" y="955"/>
                  </a:lnTo>
                  <a:lnTo>
                    <a:pt x="422" y="922"/>
                  </a:lnTo>
                  <a:lnTo>
                    <a:pt x="422" y="840"/>
                  </a:lnTo>
                  <a:lnTo>
                    <a:pt x="422" y="726"/>
                  </a:lnTo>
                  <a:lnTo>
                    <a:pt x="490" y="641"/>
                  </a:lnTo>
                  <a:lnTo>
                    <a:pt x="592" y="512"/>
                  </a:lnTo>
                  <a:lnTo>
                    <a:pt x="679" y="399"/>
                  </a:lnTo>
                  <a:lnTo>
                    <a:pt x="738" y="314"/>
                  </a:lnTo>
                  <a:lnTo>
                    <a:pt x="768" y="238"/>
                  </a:lnTo>
                  <a:lnTo>
                    <a:pt x="752" y="194"/>
                  </a:lnTo>
                  <a:lnTo>
                    <a:pt x="714" y="142"/>
                  </a:lnTo>
                  <a:lnTo>
                    <a:pt x="655" y="128"/>
                  </a:lnTo>
                  <a:lnTo>
                    <a:pt x="592" y="128"/>
                  </a:lnTo>
                  <a:lnTo>
                    <a:pt x="451" y="128"/>
                  </a:lnTo>
                  <a:lnTo>
                    <a:pt x="243" y="166"/>
                  </a:lnTo>
                  <a:lnTo>
                    <a:pt x="87" y="180"/>
                  </a:lnTo>
                  <a:lnTo>
                    <a:pt x="24" y="166"/>
                  </a:lnTo>
                  <a:lnTo>
                    <a:pt x="0" y="142"/>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77" name="Freeform 64">
              <a:extLst>
                <a:ext uri="{FF2B5EF4-FFF2-40B4-BE49-F238E27FC236}">
                  <a16:creationId xmlns:a16="http://schemas.microsoft.com/office/drawing/2014/main" id="{FC6B1C32-96ED-4328-BCB7-E7E77F62A49A}"/>
                </a:ext>
              </a:extLst>
            </p:cNvPr>
            <p:cNvSpPr>
              <a:spLocks/>
            </p:cNvSpPr>
            <p:nvPr/>
          </p:nvSpPr>
          <p:spPr bwMode="auto">
            <a:xfrm>
              <a:off x="8079704" y="5496824"/>
              <a:ext cx="269875" cy="244475"/>
            </a:xfrm>
            <a:custGeom>
              <a:avLst/>
              <a:gdLst>
                <a:gd name="T0" fmla="*/ 0 w 1253"/>
                <a:gd name="T1" fmla="*/ 0 h 951"/>
                <a:gd name="T2" fmla="*/ 0 w 1253"/>
                <a:gd name="T3" fmla="*/ 0 h 951"/>
                <a:gd name="T4" fmla="*/ 0 w 1253"/>
                <a:gd name="T5" fmla="*/ 0 h 951"/>
                <a:gd name="T6" fmla="*/ 0 w 1253"/>
                <a:gd name="T7" fmla="*/ 0 h 951"/>
                <a:gd name="T8" fmla="*/ 0 w 1253"/>
                <a:gd name="T9" fmla="*/ 0 h 951"/>
                <a:gd name="T10" fmla="*/ 0 w 1253"/>
                <a:gd name="T11" fmla="*/ 0 h 951"/>
                <a:gd name="T12" fmla="*/ 0 w 1253"/>
                <a:gd name="T13" fmla="*/ 0 h 951"/>
                <a:gd name="T14" fmla="*/ 0 w 1253"/>
                <a:gd name="T15" fmla="*/ 0 h 951"/>
                <a:gd name="T16" fmla="*/ 0 w 1253"/>
                <a:gd name="T17" fmla="*/ 0 h 951"/>
                <a:gd name="T18" fmla="*/ 0 w 1253"/>
                <a:gd name="T19" fmla="*/ 0 h 951"/>
                <a:gd name="T20" fmla="*/ 0 w 1253"/>
                <a:gd name="T21" fmla="*/ 0 h 951"/>
                <a:gd name="T22" fmla="*/ 0 w 1253"/>
                <a:gd name="T23" fmla="*/ 0 h 951"/>
                <a:gd name="T24" fmla="*/ 0 w 1253"/>
                <a:gd name="T25" fmla="*/ 0 h 951"/>
                <a:gd name="T26" fmla="*/ 0 w 1253"/>
                <a:gd name="T27" fmla="*/ 0 h 951"/>
                <a:gd name="T28" fmla="*/ 0 w 1253"/>
                <a:gd name="T29" fmla="*/ 0 h 951"/>
                <a:gd name="T30" fmla="*/ 0 w 1253"/>
                <a:gd name="T31" fmla="*/ 0 h 951"/>
                <a:gd name="T32" fmla="*/ 0 w 1253"/>
                <a:gd name="T33" fmla="*/ 0 h 951"/>
                <a:gd name="T34" fmla="*/ 0 w 1253"/>
                <a:gd name="T35" fmla="*/ 0 h 951"/>
                <a:gd name="T36" fmla="*/ 0 w 1253"/>
                <a:gd name="T37" fmla="*/ 0 h 951"/>
                <a:gd name="T38" fmla="*/ 0 w 1253"/>
                <a:gd name="T39" fmla="*/ 0 h 951"/>
                <a:gd name="T40" fmla="*/ 0 w 1253"/>
                <a:gd name="T41" fmla="*/ 0 h 951"/>
                <a:gd name="T42" fmla="*/ 0 w 1253"/>
                <a:gd name="T43" fmla="*/ 0 h 951"/>
                <a:gd name="T44" fmla="*/ 0 w 1253"/>
                <a:gd name="T45" fmla="*/ 0 h 951"/>
                <a:gd name="T46" fmla="*/ 0 w 1253"/>
                <a:gd name="T47" fmla="*/ 0 h 951"/>
                <a:gd name="T48" fmla="*/ 0 w 1253"/>
                <a:gd name="T49" fmla="*/ 0 h 951"/>
                <a:gd name="T50" fmla="*/ 0 w 1253"/>
                <a:gd name="T51" fmla="*/ 0 h 951"/>
                <a:gd name="T52" fmla="*/ 0 w 1253"/>
                <a:gd name="T53" fmla="*/ 0 h 951"/>
                <a:gd name="T54" fmla="*/ 0 w 1253"/>
                <a:gd name="T55" fmla="*/ 0 h 951"/>
                <a:gd name="T56" fmla="*/ 0 w 1253"/>
                <a:gd name="T57" fmla="*/ 0 h 951"/>
                <a:gd name="T58" fmla="*/ 0 w 1253"/>
                <a:gd name="T59" fmla="*/ 0 h 951"/>
                <a:gd name="T60" fmla="*/ 0 w 1253"/>
                <a:gd name="T61" fmla="*/ 0 h 951"/>
                <a:gd name="T62" fmla="*/ 0 w 1253"/>
                <a:gd name="T63" fmla="*/ 0 h 951"/>
                <a:gd name="T64" fmla="*/ 0 w 1253"/>
                <a:gd name="T65" fmla="*/ 0 h 951"/>
                <a:gd name="T66" fmla="*/ 0 w 1253"/>
                <a:gd name="T67" fmla="*/ 0 h 951"/>
                <a:gd name="T68" fmla="*/ 0 w 1253"/>
                <a:gd name="T69" fmla="*/ 0 h 951"/>
                <a:gd name="T70" fmla="*/ 0 w 1253"/>
                <a:gd name="T71" fmla="*/ 0 h 951"/>
                <a:gd name="T72" fmla="*/ 0 w 1253"/>
                <a:gd name="T73" fmla="*/ 0 h 951"/>
                <a:gd name="T74" fmla="*/ 0 w 1253"/>
                <a:gd name="T75" fmla="*/ 0 h 951"/>
                <a:gd name="T76" fmla="*/ 0 w 1253"/>
                <a:gd name="T77" fmla="*/ 0 h 951"/>
                <a:gd name="T78" fmla="*/ 0 w 1253"/>
                <a:gd name="T79" fmla="*/ 0 h 951"/>
                <a:gd name="T80" fmla="*/ 0 w 1253"/>
                <a:gd name="T81" fmla="*/ 0 h 951"/>
                <a:gd name="T82" fmla="*/ 0 w 1253"/>
                <a:gd name="T83" fmla="*/ 0 h 951"/>
                <a:gd name="T84" fmla="*/ 0 w 1253"/>
                <a:gd name="T85" fmla="*/ 0 h 951"/>
                <a:gd name="T86" fmla="*/ 0 w 1253"/>
                <a:gd name="T87" fmla="*/ 0 h 951"/>
                <a:gd name="T88" fmla="*/ 0 w 1253"/>
                <a:gd name="T89" fmla="*/ 0 h 9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3"/>
                <a:gd name="T136" fmla="*/ 0 h 951"/>
                <a:gd name="T137" fmla="*/ 1253 w 1253"/>
                <a:gd name="T138" fmla="*/ 951 h 9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3" h="951">
                  <a:moveTo>
                    <a:pt x="1020" y="394"/>
                  </a:moveTo>
                  <a:lnTo>
                    <a:pt x="1039" y="270"/>
                  </a:lnTo>
                  <a:lnTo>
                    <a:pt x="1112" y="224"/>
                  </a:lnTo>
                  <a:lnTo>
                    <a:pt x="1199" y="213"/>
                  </a:lnTo>
                  <a:lnTo>
                    <a:pt x="1253" y="270"/>
                  </a:lnTo>
                  <a:lnTo>
                    <a:pt x="1229" y="380"/>
                  </a:lnTo>
                  <a:lnTo>
                    <a:pt x="1180" y="528"/>
                  </a:lnTo>
                  <a:lnTo>
                    <a:pt x="1083" y="694"/>
                  </a:lnTo>
                  <a:lnTo>
                    <a:pt x="961" y="836"/>
                  </a:lnTo>
                  <a:lnTo>
                    <a:pt x="860" y="912"/>
                  </a:lnTo>
                  <a:lnTo>
                    <a:pt x="749" y="951"/>
                  </a:lnTo>
                  <a:lnTo>
                    <a:pt x="641" y="936"/>
                  </a:lnTo>
                  <a:lnTo>
                    <a:pt x="558" y="894"/>
                  </a:lnTo>
                  <a:lnTo>
                    <a:pt x="530" y="822"/>
                  </a:lnTo>
                  <a:lnTo>
                    <a:pt x="495" y="698"/>
                  </a:lnTo>
                  <a:lnTo>
                    <a:pt x="457" y="470"/>
                  </a:lnTo>
                  <a:lnTo>
                    <a:pt x="427" y="314"/>
                  </a:lnTo>
                  <a:lnTo>
                    <a:pt x="427" y="128"/>
                  </a:lnTo>
                  <a:lnTo>
                    <a:pt x="408" y="95"/>
                  </a:lnTo>
                  <a:lnTo>
                    <a:pt x="349" y="85"/>
                  </a:lnTo>
                  <a:lnTo>
                    <a:pt x="282" y="137"/>
                  </a:lnTo>
                  <a:lnTo>
                    <a:pt x="219" y="224"/>
                  </a:lnTo>
                  <a:lnTo>
                    <a:pt x="146" y="270"/>
                  </a:lnTo>
                  <a:lnTo>
                    <a:pt x="33" y="270"/>
                  </a:lnTo>
                  <a:lnTo>
                    <a:pt x="0" y="242"/>
                  </a:lnTo>
                  <a:lnTo>
                    <a:pt x="0" y="194"/>
                  </a:lnTo>
                  <a:lnTo>
                    <a:pt x="49" y="152"/>
                  </a:lnTo>
                  <a:lnTo>
                    <a:pt x="102" y="166"/>
                  </a:lnTo>
                  <a:lnTo>
                    <a:pt x="151" y="157"/>
                  </a:lnTo>
                  <a:lnTo>
                    <a:pt x="238" y="95"/>
                  </a:lnTo>
                  <a:lnTo>
                    <a:pt x="325" y="28"/>
                  </a:lnTo>
                  <a:lnTo>
                    <a:pt x="408" y="9"/>
                  </a:lnTo>
                  <a:lnTo>
                    <a:pt x="525" y="0"/>
                  </a:lnTo>
                  <a:lnTo>
                    <a:pt x="530" y="52"/>
                  </a:lnTo>
                  <a:lnTo>
                    <a:pt x="500" y="109"/>
                  </a:lnTo>
                  <a:lnTo>
                    <a:pt x="495" y="256"/>
                  </a:lnTo>
                  <a:lnTo>
                    <a:pt x="530" y="452"/>
                  </a:lnTo>
                  <a:lnTo>
                    <a:pt x="582" y="641"/>
                  </a:lnTo>
                  <a:lnTo>
                    <a:pt x="631" y="756"/>
                  </a:lnTo>
                  <a:lnTo>
                    <a:pt x="704" y="808"/>
                  </a:lnTo>
                  <a:lnTo>
                    <a:pt x="777" y="808"/>
                  </a:lnTo>
                  <a:lnTo>
                    <a:pt x="850" y="756"/>
                  </a:lnTo>
                  <a:lnTo>
                    <a:pt x="947" y="636"/>
                  </a:lnTo>
                  <a:lnTo>
                    <a:pt x="1010" y="466"/>
                  </a:lnTo>
                  <a:lnTo>
                    <a:pt x="102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pic>
          <p:nvPicPr>
            <p:cNvPr id="78" name="Picture 65" descr="j0078715">
              <a:extLst>
                <a:ext uri="{FF2B5EF4-FFF2-40B4-BE49-F238E27FC236}">
                  <a16:creationId xmlns:a16="http://schemas.microsoft.com/office/drawing/2014/main" id="{A84160FA-985C-4300-9934-FA4F674E4C1E}"/>
                </a:ext>
              </a:extLst>
            </p:cNvPr>
            <p:cNvPicPr preferRelativeResize="0">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160542" y="5053912"/>
              <a:ext cx="5127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66" descr="j0078715">
              <a:extLst>
                <a:ext uri="{FF2B5EF4-FFF2-40B4-BE49-F238E27FC236}">
                  <a16:creationId xmlns:a16="http://schemas.microsoft.com/office/drawing/2014/main" id="{620E1099-5D38-4337-83EA-82E5A5FE048B}"/>
                </a:ext>
              </a:extLst>
            </p:cNvPr>
            <p:cNvPicPr preferRelativeResize="0">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87454" y="5053912"/>
              <a:ext cx="5127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AutoShape 68">
              <a:extLst>
                <a:ext uri="{FF2B5EF4-FFF2-40B4-BE49-F238E27FC236}">
                  <a16:creationId xmlns:a16="http://schemas.microsoft.com/office/drawing/2014/main" id="{C913A80A-A903-40E9-AEB3-1B15DE0D537C}"/>
                </a:ext>
              </a:extLst>
            </p:cNvPr>
            <p:cNvSpPr>
              <a:spLocks noChangeArrowheads="1"/>
            </p:cNvSpPr>
            <p:nvPr/>
          </p:nvSpPr>
          <p:spPr bwMode="auto">
            <a:xfrm rot="20775865" flipH="1">
              <a:off x="6186726" y="3879651"/>
              <a:ext cx="2457212" cy="1287463"/>
            </a:xfrm>
            <a:prstGeom prst="irregularSeal2">
              <a:avLst/>
            </a:prstGeom>
            <a:solidFill>
              <a:srgbClr val="FFFFFF"/>
            </a:solidFill>
            <a:ln w="9525">
              <a:solidFill>
                <a:srgbClr val="000000"/>
              </a:solidFill>
              <a:miter lim="800000"/>
              <a:headEnd/>
              <a:tailEnd/>
            </a:ln>
          </p:spPr>
          <p:txBody>
            <a:bodyPr wrap="none" anchor="ctr"/>
            <a:lstStyle>
              <a:lvl1pPr>
                <a:spcBef>
                  <a:spcPct val="20000"/>
                </a:spcBef>
                <a:buClr>
                  <a:srgbClr val="FF6600"/>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lr>
                  <a:srgbClr val="FFCC99"/>
                </a:buClr>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folHlink"/>
                </a:buClr>
                <a:buSzPct val="80000"/>
                <a:buFont typeface="Wingdings" panose="05000000000000000000" pitchFamily="2" charset="2"/>
                <a:buChar char="u"/>
                <a:defRPr kumimoji="1" sz="2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defTabSz="914400">
                <a:spcBef>
                  <a:spcPct val="0"/>
                </a:spcBef>
                <a:buClrTx/>
                <a:buFontTx/>
                <a:buNone/>
                <a:defRPr/>
              </a:pPr>
              <a:endParaRPr lang="ja-JP" altLang="ja-JP" sz="2000" kern="0">
                <a:solidFill>
                  <a:srgbClr val="000000"/>
                </a:solidFill>
                <a:ea typeface="ＤＨＰ平成明朝体W7" panose="02010601000101010101" pitchFamily="2" charset="-128"/>
              </a:endParaRPr>
            </a:p>
          </p:txBody>
        </p:sp>
        <p:sp>
          <p:nvSpPr>
            <p:cNvPr id="81" name="Text Box 69">
              <a:extLst>
                <a:ext uri="{FF2B5EF4-FFF2-40B4-BE49-F238E27FC236}">
                  <a16:creationId xmlns:a16="http://schemas.microsoft.com/office/drawing/2014/main" id="{F9B1B6C6-D8DE-4E0C-A586-EFD62AF3572A}"/>
                </a:ext>
              </a:extLst>
            </p:cNvPr>
            <p:cNvSpPr txBox="1">
              <a:spLocks noChangeArrowheads="1"/>
            </p:cNvSpPr>
            <p:nvPr/>
          </p:nvSpPr>
          <p:spPr bwMode="auto">
            <a:xfrm>
              <a:off x="5312487" y="5473820"/>
              <a:ext cx="2843494" cy="71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FF6600"/>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lr>
                  <a:srgbClr val="FFCC99"/>
                </a:buClr>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folHlink"/>
                </a:buClr>
                <a:buSzPct val="80000"/>
                <a:buFont typeface="Wingdings" panose="05000000000000000000" pitchFamily="2" charset="2"/>
                <a:buChar char="u"/>
                <a:defRPr kumimoji="1" sz="2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隣近所に</a:t>
              </a:r>
              <a:endParaRPr kumimoji="1" lang="en-US" altLang="ja-JP"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a:ln>
                    <a:noFill/>
                  </a:ln>
                  <a:solidFill>
                    <a:srgbClr val="FF0000"/>
                  </a:solidFill>
                  <a:effectLst/>
                  <a:uLnTx/>
                  <a:uFillTx/>
                  <a:latin typeface="HGP創英角ｺﾞｼｯｸUB"/>
                  <a:ea typeface="HGP創英角ｺﾞｼｯｸUB"/>
                </a:rPr>
                <a:t>声をかけ合って避難</a:t>
              </a:r>
              <a:r>
                <a:rPr kumimoji="1" lang="ja-JP" altLang="en-US" sz="12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する</a:t>
              </a:r>
            </a:p>
          </p:txBody>
        </p:sp>
        <p:sp>
          <p:nvSpPr>
            <p:cNvPr id="82" name="Text Box 70">
              <a:extLst>
                <a:ext uri="{FF2B5EF4-FFF2-40B4-BE49-F238E27FC236}">
                  <a16:creationId xmlns:a16="http://schemas.microsoft.com/office/drawing/2014/main" id="{0E12BF77-1BC7-471B-B16F-FF5D4913C775}"/>
                </a:ext>
              </a:extLst>
            </p:cNvPr>
            <p:cNvSpPr txBox="1">
              <a:spLocks noChangeArrowheads="1"/>
            </p:cNvSpPr>
            <p:nvPr/>
          </p:nvSpPr>
          <p:spPr bwMode="auto">
            <a:xfrm>
              <a:off x="5370129" y="4362737"/>
              <a:ext cx="564257" cy="1015663"/>
            </a:xfrm>
            <a:prstGeom prst="rect">
              <a:avLst/>
            </a:prstGeom>
            <a:noFill/>
            <a:ln w="9525" algn="ctr">
              <a:noFill/>
              <a:miter lim="800000"/>
              <a:headEnd/>
              <a:tailEnd/>
            </a:ln>
            <a:effectLst/>
          </p:spPr>
          <p:txBody>
            <a:bodyPr wrap="none" lIns="0" tIns="0" rIns="0" bIns="0">
              <a:noAutofit/>
            </a:bodyPr>
            <a:lstStyle/>
            <a:p>
              <a:pPr defTabSz="914400">
                <a:defRPr/>
              </a:pPr>
              <a:r>
                <a:rPr kumimoji="1" lang="en-US" altLang="ja-JP" sz="4800" dirty="0">
                  <a:solidFill>
                    <a:srgbClr val="495677"/>
                  </a:solidFill>
                  <a:latin typeface="Arial Black"/>
                  <a:ea typeface="HGP創英角ｺﾞｼｯｸUB"/>
                </a:rPr>
                <a:t>4</a:t>
              </a:r>
              <a:endParaRPr kumimoji="1" lang="ja-JP" altLang="en-US" sz="4800" dirty="0">
                <a:solidFill>
                  <a:srgbClr val="495677"/>
                </a:solidFill>
                <a:latin typeface="Arial Black"/>
                <a:ea typeface="HGP創英角ｺﾞｼｯｸUB"/>
              </a:endParaRPr>
            </a:p>
          </p:txBody>
        </p:sp>
        <p:sp>
          <p:nvSpPr>
            <p:cNvPr id="83" name="AutoShape 21">
              <a:extLst>
                <a:ext uri="{FF2B5EF4-FFF2-40B4-BE49-F238E27FC236}">
                  <a16:creationId xmlns:a16="http://schemas.microsoft.com/office/drawing/2014/main" id="{EBE313F2-B0AB-4CC1-8AB1-6DA40D283CD9}"/>
                </a:ext>
              </a:extLst>
            </p:cNvPr>
            <p:cNvSpPr>
              <a:spLocks noChangeArrowheads="1"/>
            </p:cNvSpPr>
            <p:nvPr/>
          </p:nvSpPr>
          <p:spPr bwMode="auto">
            <a:xfrm rot="18000000">
              <a:off x="4150249" y="3819899"/>
              <a:ext cx="945907" cy="534987"/>
            </a:xfrm>
            <a:prstGeom prst="rightArrow">
              <a:avLst>
                <a:gd name="adj1" fmla="val 44657"/>
                <a:gd name="adj2" fmla="val 97012"/>
              </a:avLst>
            </a:prstGeom>
            <a:solidFill>
              <a:srgbClr val="494949"/>
            </a:solidFill>
            <a:ln w="19050" algn="ctr">
              <a:solidFill>
                <a:srgbClr val="FFFFFF"/>
              </a:solidFill>
              <a:miter lim="800000"/>
              <a:headEnd/>
              <a:tailEnd/>
            </a:ln>
          </p:spPr>
          <p:txBody>
            <a:bodyPr rot="10800000" vert="eaVert" anchor="ctr">
              <a:spAutoFit/>
            </a:bodyPr>
            <a:lstStyle>
              <a:lvl1pPr>
                <a:spcBef>
                  <a:spcPct val="20000"/>
                </a:spcBef>
                <a:buClr>
                  <a:srgbClr val="FF6600"/>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lr>
                  <a:srgbClr val="FFCC99"/>
                </a:buClr>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folHlink"/>
                </a:buClr>
                <a:buSzPct val="80000"/>
                <a:buFont typeface="Wingdings" panose="05000000000000000000" pitchFamily="2" charset="2"/>
                <a:buChar char="u"/>
                <a:defRPr kumimoji="1" sz="24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defTabSz="914400">
                <a:spcBef>
                  <a:spcPct val="0"/>
                </a:spcBef>
                <a:buClrTx/>
                <a:buFontTx/>
                <a:buNone/>
                <a:defRPr/>
              </a:pPr>
              <a:endParaRPr lang="ja-JP" altLang="ja-JP" sz="2000" kern="0">
                <a:solidFill>
                  <a:srgbClr val="000000"/>
                </a:solidFill>
                <a:ea typeface="ＤＨＰ平成明朝体W7" panose="02010601000101010101" pitchFamily="2" charset="-128"/>
              </a:endParaRPr>
            </a:p>
          </p:txBody>
        </p:sp>
        <p:grpSp>
          <p:nvGrpSpPr>
            <p:cNvPr id="84" name="Group 4">
              <a:extLst>
                <a:ext uri="{FF2B5EF4-FFF2-40B4-BE49-F238E27FC236}">
                  <a16:creationId xmlns:a16="http://schemas.microsoft.com/office/drawing/2014/main" id="{5612D23E-30B8-49A1-96A8-4BD42AAABD4C}"/>
                </a:ext>
              </a:extLst>
            </p:cNvPr>
            <p:cNvGrpSpPr>
              <a:grpSpLocks noChangeAspect="1"/>
            </p:cNvGrpSpPr>
            <p:nvPr/>
          </p:nvGrpSpPr>
          <p:grpSpPr bwMode="auto">
            <a:xfrm>
              <a:off x="955886" y="1742979"/>
              <a:ext cx="1213604" cy="1286188"/>
              <a:chOff x="-1029" y="1420"/>
              <a:chExt cx="836" cy="886"/>
            </a:xfrm>
          </p:grpSpPr>
          <p:sp>
            <p:nvSpPr>
              <p:cNvPr id="96" name="AutoShape 3">
                <a:extLst>
                  <a:ext uri="{FF2B5EF4-FFF2-40B4-BE49-F238E27FC236}">
                    <a16:creationId xmlns:a16="http://schemas.microsoft.com/office/drawing/2014/main" id="{1DD018F1-217A-4430-8465-BBF427DBA958}"/>
                  </a:ext>
                </a:extLst>
              </p:cNvPr>
              <p:cNvSpPr>
                <a:spLocks noChangeAspect="1" noChangeArrowheads="1" noTextEdit="1"/>
              </p:cNvSpPr>
              <p:nvPr/>
            </p:nvSpPr>
            <p:spPr bwMode="auto">
              <a:xfrm>
                <a:off x="-1029" y="1420"/>
                <a:ext cx="836"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97" name="Freeform 6">
                <a:extLst>
                  <a:ext uri="{FF2B5EF4-FFF2-40B4-BE49-F238E27FC236}">
                    <a16:creationId xmlns:a16="http://schemas.microsoft.com/office/drawing/2014/main" id="{F6555948-1C0D-4498-ABEB-3AFEA0AE568D}"/>
                  </a:ext>
                </a:extLst>
              </p:cNvPr>
              <p:cNvSpPr>
                <a:spLocks/>
              </p:cNvSpPr>
              <p:nvPr/>
            </p:nvSpPr>
            <p:spPr bwMode="auto">
              <a:xfrm>
                <a:off x="-591" y="1842"/>
                <a:ext cx="194" cy="92"/>
              </a:xfrm>
              <a:custGeom>
                <a:avLst/>
                <a:gdLst>
                  <a:gd name="T0" fmla="*/ 192 w 194"/>
                  <a:gd name="T1" fmla="*/ 35 h 92"/>
                  <a:gd name="T2" fmla="*/ 186 w 194"/>
                  <a:gd name="T3" fmla="*/ 49 h 92"/>
                  <a:gd name="T4" fmla="*/ 177 w 194"/>
                  <a:gd name="T5" fmla="*/ 62 h 92"/>
                  <a:gd name="T6" fmla="*/ 165 w 194"/>
                  <a:gd name="T7" fmla="*/ 73 h 92"/>
                  <a:gd name="T8" fmla="*/ 152 w 194"/>
                  <a:gd name="T9" fmla="*/ 81 h 92"/>
                  <a:gd name="T10" fmla="*/ 136 w 194"/>
                  <a:gd name="T11" fmla="*/ 88 h 92"/>
                  <a:gd name="T12" fmla="*/ 120 w 194"/>
                  <a:gd name="T13" fmla="*/ 91 h 92"/>
                  <a:gd name="T14" fmla="*/ 102 w 194"/>
                  <a:gd name="T15" fmla="*/ 92 h 92"/>
                  <a:gd name="T16" fmla="*/ 83 w 194"/>
                  <a:gd name="T17" fmla="*/ 90 h 92"/>
                  <a:gd name="T18" fmla="*/ 65 w 194"/>
                  <a:gd name="T19" fmla="*/ 85 h 92"/>
                  <a:gd name="T20" fmla="*/ 48 w 194"/>
                  <a:gd name="T21" fmla="*/ 77 h 92"/>
                  <a:gd name="T22" fmla="*/ 33 w 194"/>
                  <a:gd name="T23" fmla="*/ 66 h 92"/>
                  <a:gd name="T24" fmla="*/ 21 w 194"/>
                  <a:gd name="T25" fmla="*/ 54 h 92"/>
                  <a:gd name="T26" fmla="*/ 11 w 194"/>
                  <a:gd name="T27" fmla="*/ 40 h 92"/>
                  <a:gd name="T28" fmla="*/ 4 w 194"/>
                  <a:gd name="T29" fmla="*/ 25 h 92"/>
                  <a:gd name="T30" fmla="*/ 0 w 194"/>
                  <a:gd name="T31" fmla="*/ 8 h 92"/>
                  <a:gd name="T32" fmla="*/ 4 w 194"/>
                  <a:gd name="T33" fmla="*/ 5 h 92"/>
                  <a:gd name="T34" fmla="*/ 13 w 194"/>
                  <a:gd name="T35" fmla="*/ 14 h 92"/>
                  <a:gd name="T36" fmla="*/ 23 w 194"/>
                  <a:gd name="T37" fmla="*/ 22 h 92"/>
                  <a:gd name="T38" fmla="*/ 34 w 194"/>
                  <a:gd name="T39" fmla="*/ 29 h 92"/>
                  <a:gd name="T40" fmla="*/ 47 w 194"/>
                  <a:gd name="T41" fmla="*/ 36 h 92"/>
                  <a:gd name="T42" fmla="*/ 60 w 194"/>
                  <a:gd name="T43" fmla="*/ 42 h 92"/>
                  <a:gd name="T44" fmla="*/ 75 w 194"/>
                  <a:gd name="T45" fmla="*/ 45 h 92"/>
                  <a:gd name="T46" fmla="*/ 90 w 194"/>
                  <a:gd name="T47" fmla="*/ 49 h 92"/>
                  <a:gd name="T48" fmla="*/ 105 w 194"/>
                  <a:gd name="T49" fmla="*/ 51 h 92"/>
                  <a:gd name="T50" fmla="*/ 119 w 194"/>
                  <a:gd name="T51" fmla="*/ 51 h 92"/>
                  <a:gd name="T52" fmla="*/ 133 w 194"/>
                  <a:gd name="T53" fmla="*/ 50 h 92"/>
                  <a:gd name="T54" fmla="*/ 145 w 194"/>
                  <a:gd name="T55" fmla="*/ 48 h 92"/>
                  <a:gd name="T56" fmla="*/ 157 w 194"/>
                  <a:gd name="T57" fmla="*/ 45 h 92"/>
                  <a:gd name="T58" fmla="*/ 169 w 194"/>
                  <a:gd name="T59" fmla="*/ 42 h 92"/>
                  <a:gd name="T60" fmla="*/ 180 w 194"/>
                  <a:gd name="T61" fmla="*/ 36 h 92"/>
                  <a:gd name="T62" fmla="*/ 190 w 194"/>
                  <a:gd name="T63" fmla="*/ 3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92">
                    <a:moveTo>
                      <a:pt x="194" y="27"/>
                    </a:moveTo>
                    <a:lnTo>
                      <a:pt x="192" y="35"/>
                    </a:lnTo>
                    <a:lnTo>
                      <a:pt x="189" y="42"/>
                    </a:lnTo>
                    <a:lnTo>
                      <a:pt x="186" y="49"/>
                    </a:lnTo>
                    <a:lnTo>
                      <a:pt x="182" y="56"/>
                    </a:lnTo>
                    <a:lnTo>
                      <a:pt x="177" y="62"/>
                    </a:lnTo>
                    <a:lnTo>
                      <a:pt x="172" y="68"/>
                    </a:lnTo>
                    <a:lnTo>
                      <a:pt x="165" y="73"/>
                    </a:lnTo>
                    <a:lnTo>
                      <a:pt x="159" y="78"/>
                    </a:lnTo>
                    <a:lnTo>
                      <a:pt x="152" y="81"/>
                    </a:lnTo>
                    <a:lnTo>
                      <a:pt x="144" y="85"/>
                    </a:lnTo>
                    <a:lnTo>
                      <a:pt x="136" y="88"/>
                    </a:lnTo>
                    <a:lnTo>
                      <a:pt x="128" y="90"/>
                    </a:lnTo>
                    <a:lnTo>
                      <a:pt x="120" y="91"/>
                    </a:lnTo>
                    <a:lnTo>
                      <a:pt x="111" y="92"/>
                    </a:lnTo>
                    <a:lnTo>
                      <a:pt x="102" y="92"/>
                    </a:lnTo>
                    <a:lnTo>
                      <a:pt x="92" y="91"/>
                    </a:lnTo>
                    <a:lnTo>
                      <a:pt x="83" y="90"/>
                    </a:lnTo>
                    <a:lnTo>
                      <a:pt x="74" y="88"/>
                    </a:lnTo>
                    <a:lnTo>
                      <a:pt x="65" y="85"/>
                    </a:lnTo>
                    <a:lnTo>
                      <a:pt x="56" y="81"/>
                    </a:lnTo>
                    <a:lnTo>
                      <a:pt x="48" y="77"/>
                    </a:lnTo>
                    <a:lnTo>
                      <a:pt x="40" y="72"/>
                    </a:lnTo>
                    <a:lnTo>
                      <a:pt x="33" y="66"/>
                    </a:lnTo>
                    <a:lnTo>
                      <a:pt x="27" y="61"/>
                    </a:lnTo>
                    <a:lnTo>
                      <a:pt x="21" y="54"/>
                    </a:lnTo>
                    <a:lnTo>
                      <a:pt x="15" y="47"/>
                    </a:lnTo>
                    <a:lnTo>
                      <a:pt x="11" y="40"/>
                    </a:lnTo>
                    <a:lnTo>
                      <a:pt x="7" y="33"/>
                    </a:lnTo>
                    <a:lnTo>
                      <a:pt x="4" y="25"/>
                    </a:lnTo>
                    <a:lnTo>
                      <a:pt x="2" y="17"/>
                    </a:lnTo>
                    <a:lnTo>
                      <a:pt x="0" y="8"/>
                    </a:lnTo>
                    <a:lnTo>
                      <a:pt x="0" y="0"/>
                    </a:lnTo>
                    <a:lnTo>
                      <a:pt x="4" y="5"/>
                    </a:lnTo>
                    <a:lnTo>
                      <a:pt x="8" y="9"/>
                    </a:lnTo>
                    <a:lnTo>
                      <a:pt x="13" y="14"/>
                    </a:lnTo>
                    <a:lnTo>
                      <a:pt x="18" y="18"/>
                    </a:lnTo>
                    <a:lnTo>
                      <a:pt x="23" y="22"/>
                    </a:lnTo>
                    <a:lnTo>
                      <a:pt x="28" y="26"/>
                    </a:lnTo>
                    <a:lnTo>
                      <a:pt x="34" y="29"/>
                    </a:lnTo>
                    <a:lnTo>
                      <a:pt x="40" y="33"/>
                    </a:lnTo>
                    <a:lnTo>
                      <a:pt x="47" y="36"/>
                    </a:lnTo>
                    <a:lnTo>
                      <a:pt x="54" y="39"/>
                    </a:lnTo>
                    <a:lnTo>
                      <a:pt x="60" y="42"/>
                    </a:lnTo>
                    <a:lnTo>
                      <a:pt x="68" y="44"/>
                    </a:lnTo>
                    <a:lnTo>
                      <a:pt x="75" y="45"/>
                    </a:lnTo>
                    <a:lnTo>
                      <a:pt x="82" y="47"/>
                    </a:lnTo>
                    <a:lnTo>
                      <a:pt x="90" y="49"/>
                    </a:lnTo>
                    <a:lnTo>
                      <a:pt x="98" y="50"/>
                    </a:lnTo>
                    <a:lnTo>
                      <a:pt x="105" y="51"/>
                    </a:lnTo>
                    <a:lnTo>
                      <a:pt x="112" y="51"/>
                    </a:lnTo>
                    <a:lnTo>
                      <a:pt x="119" y="51"/>
                    </a:lnTo>
                    <a:lnTo>
                      <a:pt x="126" y="51"/>
                    </a:lnTo>
                    <a:lnTo>
                      <a:pt x="133" y="50"/>
                    </a:lnTo>
                    <a:lnTo>
                      <a:pt x="139" y="50"/>
                    </a:lnTo>
                    <a:lnTo>
                      <a:pt x="145" y="48"/>
                    </a:lnTo>
                    <a:lnTo>
                      <a:pt x="152" y="47"/>
                    </a:lnTo>
                    <a:lnTo>
                      <a:pt x="157" y="45"/>
                    </a:lnTo>
                    <a:lnTo>
                      <a:pt x="164" y="43"/>
                    </a:lnTo>
                    <a:lnTo>
                      <a:pt x="169" y="42"/>
                    </a:lnTo>
                    <a:lnTo>
                      <a:pt x="175" y="39"/>
                    </a:lnTo>
                    <a:lnTo>
                      <a:pt x="180" y="36"/>
                    </a:lnTo>
                    <a:lnTo>
                      <a:pt x="185" y="34"/>
                    </a:lnTo>
                    <a:lnTo>
                      <a:pt x="190" y="30"/>
                    </a:lnTo>
                    <a:lnTo>
                      <a:pt x="19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98" name="Freeform 7">
                <a:extLst>
                  <a:ext uri="{FF2B5EF4-FFF2-40B4-BE49-F238E27FC236}">
                    <a16:creationId xmlns:a16="http://schemas.microsoft.com/office/drawing/2014/main" id="{FA316C40-8B70-4546-8E85-1A155BBBEAB7}"/>
                  </a:ext>
                </a:extLst>
              </p:cNvPr>
              <p:cNvSpPr>
                <a:spLocks/>
              </p:cNvSpPr>
              <p:nvPr/>
            </p:nvSpPr>
            <p:spPr bwMode="auto">
              <a:xfrm>
                <a:off x="-583" y="1774"/>
                <a:ext cx="195" cy="93"/>
              </a:xfrm>
              <a:custGeom>
                <a:avLst/>
                <a:gdLst>
                  <a:gd name="T0" fmla="*/ 193 w 195"/>
                  <a:gd name="T1" fmla="*/ 35 h 93"/>
                  <a:gd name="T2" fmla="*/ 187 w 195"/>
                  <a:gd name="T3" fmla="*/ 49 h 93"/>
                  <a:gd name="T4" fmla="*/ 177 w 195"/>
                  <a:gd name="T5" fmla="*/ 62 h 93"/>
                  <a:gd name="T6" fmla="*/ 166 w 195"/>
                  <a:gd name="T7" fmla="*/ 73 h 93"/>
                  <a:gd name="T8" fmla="*/ 152 w 195"/>
                  <a:gd name="T9" fmla="*/ 82 h 93"/>
                  <a:gd name="T10" fmla="*/ 137 w 195"/>
                  <a:gd name="T11" fmla="*/ 88 h 93"/>
                  <a:gd name="T12" fmla="*/ 120 w 195"/>
                  <a:gd name="T13" fmla="*/ 92 h 93"/>
                  <a:gd name="T14" fmla="*/ 102 w 195"/>
                  <a:gd name="T15" fmla="*/ 93 h 93"/>
                  <a:gd name="T16" fmla="*/ 84 w 195"/>
                  <a:gd name="T17" fmla="*/ 90 h 93"/>
                  <a:gd name="T18" fmla="*/ 65 w 195"/>
                  <a:gd name="T19" fmla="*/ 85 h 93"/>
                  <a:gd name="T20" fmla="*/ 49 w 195"/>
                  <a:gd name="T21" fmla="*/ 77 h 93"/>
                  <a:gd name="T22" fmla="*/ 34 w 195"/>
                  <a:gd name="T23" fmla="*/ 67 h 93"/>
                  <a:gd name="T24" fmla="*/ 22 w 195"/>
                  <a:gd name="T25" fmla="*/ 54 h 93"/>
                  <a:gd name="T26" fmla="*/ 11 w 195"/>
                  <a:gd name="T27" fmla="*/ 41 h 93"/>
                  <a:gd name="T28" fmla="*/ 5 w 195"/>
                  <a:gd name="T29" fmla="*/ 25 h 93"/>
                  <a:gd name="T30" fmla="*/ 1 w 195"/>
                  <a:gd name="T31" fmla="*/ 9 h 93"/>
                  <a:gd name="T32" fmla="*/ 4 w 195"/>
                  <a:gd name="T33" fmla="*/ 5 h 93"/>
                  <a:gd name="T34" fmla="*/ 13 w 195"/>
                  <a:gd name="T35" fmla="*/ 14 h 93"/>
                  <a:gd name="T36" fmla="*/ 23 w 195"/>
                  <a:gd name="T37" fmla="*/ 22 h 93"/>
                  <a:gd name="T38" fmla="*/ 35 w 195"/>
                  <a:gd name="T39" fmla="*/ 30 h 93"/>
                  <a:gd name="T40" fmla="*/ 47 w 195"/>
                  <a:gd name="T41" fmla="*/ 36 h 93"/>
                  <a:gd name="T42" fmla="*/ 61 w 195"/>
                  <a:gd name="T43" fmla="*/ 42 h 93"/>
                  <a:gd name="T44" fmla="*/ 75 w 195"/>
                  <a:gd name="T45" fmla="*/ 46 h 93"/>
                  <a:gd name="T46" fmla="*/ 90 w 195"/>
                  <a:gd name="T47" fmla="*/ 49 h 93"/>
                  <a:gd name="T48" fmla="*/ 105 w 195"/>
                  <a:gd name="T49" fmla="*/ 51 h 93"/>
                  <a:gd name="T50" fmla="*/ 119 w 195"/>
                  <a:gd name="T51" fmla="*/ 51 h 93"/>
                  <a:gd name="T52" fmla="*/ 133 w 195"/>
                  <a:gd name="T53" fmla="*/ 51 h 93"/>
                  <a:gd name="T54" fmla="*/ 146 w 195"/>
                  <a:gd name="T55" fmla="*/ 48 h 93"/>
                  <a:gd name="T56" fmla="*/ 158 w 195"/>
                  <a:gd name="T57" fmla="*/ 46 h 93"/>
                  <a:gd name="T58" fmla="*/ 170 w 195"/>
                  <a:gd name="T59" fmla="*/ 42 h 93"/>
                  <a:gd name="T60" fmla="*/ 180 w 195"/>
                  <a:gd name="T61" fmla="*/ 36 h 93"/>
                  <a:gd name="T62" fmla="*/ 190 w 195"/>
                  <a:gd name="T6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 h="93">
                    <a:moveTo>
                      <a:pt x="195" y="28"/>
                    </a:moveTo>
                    <a:lnTo>
                      <a:pt x="193" y="35"/>
                    </a:lnTo>
                    <a:lnTo>
                      <a:pt x="190" y="43"/>
                    </a:lnTo>
                    <a:lnTo>
                      <a:pt x="187" y="49"/>
                    </a:lnTo>
                    <a:lnTo>
                      <a:pt x="182" y="56"/>
                    </a:lnTo>
                    <a:lnTo>
                      <a:pt x="177" y="62"/>
                    </a:lnTo>
                    <a:lnTo>
                      <a:pt x="172" y="68"/>
                    </a:lnTo>
                    <a:lnTo>
                      <a:pt x="166" y="73"/>
                    </a:lnTo>
                    <a:lnTo>
                      <a:pt x="159" y="78"/>
                    </a:lnTo>
                    <a:lnTo>
                      <a:pt x="152" y="82"/>
                    </a:lnTo>
                    <a:lnTo>
                      <a:pt x="144" y="85"/>
                    </a:lnTo>
                    <a:lnTo>
                      <a:pt x="137" y="88"/>
                    </a:lnTo>
                    <a:lnTo>
                      <a:pt x="129" y="90"/>
                    </a:lnTo>
                    <a:lnTo>
                      <a:pt x="120" y="92"/>
                    </a:lnTo>
                    <a:lnTo>
                      <a:pt x="112" y="92"/>
                    </a:lnTo>
                    <a:lnTo>
                      <a:pt x="102" y="93"/>
                    </a:lnTo>
                    <a:lnTo>
                      <a:pt x="93" y="92"/>
                    </a:lnTo>
                    <a:lnTo>
                      <a:pt x="84" y="90"/>
                    </a:lnTo>
                    <a:lnTo>
                      <a:pt x="74" y="88"/>
                    </a:lnTo>
                    <a:lnTo>
                      <a:pt x="65" y="85"/>
                    </a:lnTo>
                    <a:lnTo>
                      <a:pt x="57" y="82"/>
                    </a:lnTo>
                    <a:lnTo>
                      <a:pt x="49" y="77"/>
                    </a:lnTo>
                    <a:lnTo>
                      <a:pt x="41" y="72"/>
                    </a:lnTo>
                    <a:lnTo>
                      <a:pt x="34" y="67"/>
                    </a:lnTo>
                    <a:lnTo>
                      <a:pt x="27" y="61"/>
                    </a:lnTo>
                    <a:lnTo>
                      <a:pt x="22" y="54"/>
                    </a:lnTo>
                    <a:lnTo>
                      <a:pt x="16" y="48"/>
                    </a:lnTo>
                    <a:lnTo>
                      <a:pt x="11" y="41"/>
                    </a:lnTo>
                    <a:lnTo>
                      <a:pt x="8" y="33"/>
                    </a:lnTo>
                    <a:lnTo>
                      <a:pt x="5" y="25"/>
                    </a:lnTo>
                    <a:lnTo>
                      <a:pt x="2" y="17"/>
                    </a:lnTo>
                    <a:lnTo>
                      <a:pt x="1" y="9"/>
                    </a:lnTo>
                    <a:lnTo>
                      <a:pt x="0" y="0"/>
                    </a:lnTo>
                    <a:lnTo>
                      <a:pt x="4" y="5"/>
                    </a:lnTo>
                    <a:lnTo>
                      <a:pt x="9" y="10"/>
                    </a:lnTo>
                    <a:lnTo>
                      <a:pt x="13" y="14"/>
                    </a:lnTo>
                    <a:lnTo>
                      <a:pt x="18" y="18"/>
                    </a:lnTo>
                    <a:lnTo>
                      <a:pt x="23" y="22"/>
                    </a:lnTo>
                    <a:lnTo>
                      <a:pt x="29" y="26"/>
                    </a:lnTo>
                    <a:lnTo>
                      <a:pt x="35" y="30"/>
                    </a:lnTo>
                    <a:lnTo>
                      <a:pt x="41" y="33"/>
                    </a:lnTo>
                    <a:lnTo>
                      <a:pt x="47" y="36"/>
                    </a:lnTo>
                    <a:lnTo>
                      <a:pt x="54" y="39"/>
                    </a:lnTo>
                    <a:lnTo>
                      <a:pt x="61" y="42"/>
                    </a:lnTo>
                    <a:lnTo>
                      <a:pt x="68" y="44"/>
                    </a:lnTo>
                    <a:lnTo>
                      <a:pt x="75" y="46"/>
                    </a:lnTo>
                    <a:lnTo>
                      <a:pt x="82" y="48"/>
                    </a:lnTo>
                    <a:lnTo>
                      <a:pt x="90" y="49"/>
                    </a:lnTo>
                    <a:lnTo>
                      <a:pt x="98" y="50"/>
                    </a:lnTo>
                    <a:lnTo>
                      <a:pt x="105" y="51"/>
                    </a:lnTo>
                    <a:lnTo>
                      <a:pt x="112" y="51"/>
                    </a:lnTo>
                    <a:lnTo>
                      <a:pt x="119" y="51"/>
                    </a:lnTo>
                    <a:lnTo>
                      <a:pt x="126" y="51"/>
                    </a:lnTo>
                    <a:lnTo>
                      <a:pt x="133" y="51"/>
                    </a:lnTo>
                    <a:lnTo>
                      <a:pt x="139" y="50"/>
                    </a:lnTo>
                    <a:lnTo>
                      <a:pt x="146" y="48"/>
                    </a:lnTo>
                    <a:lnTo>
                      <a:pt x="152" y="47"/>
                    </a:lnTo>
                    <a:lnTo>
                      <a:pt x="158" y="46"/>
                    </a:lnTo>
                    <a:lnTo>
                      <a:pt x="164" y="44"/>
                    </a:lnTo>
                    <a:lnTo>
                      <a:pt x="170" y="42"/>
                    </a:lnTo>
                    <a:lnTo>
                      <a:pt x="175" y="39"/>
                    </a:lnTo>
                    <a:lnTo>
                      <a:pt x="180" y="36"/>
                    </a:lnTo>
                    <a:lnTo>
                      <a:pt x="185" y="34"/>
                    </a:lnTo>
                    <a:lnTo>
                      <a:pt x="190" y="31"/>
                    </a:lnTo>
                    <a:lnTo>
                      <a:pt x="19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99" name="Freeform 8">
                <a:extLst>
                  <a:ext uri="{FF2B5EF4-FFF2-40B4-BE49-F238E27FC236}">
                    <a16:creationId xmlns:a16="http://schemas.microsoft.com/office/drawing/2014/main" id="{1BBDD9F1-9A38-4B67-9ADF-180385460411}"/>
                  </a:ext>
                </a:extLst>
              </p:cNvPr>
              <p:cNvSpPr>
                <a:spLocks/>
              </p:cNvSpPr>
              <p:nvPr/>
            </p:nvSpPr>
            <p:spPr bwMode="auto">
              <a:xfrm>
                <a:off x="-423" y="1831"/>
                <a:ext cx="128" cy="61"/>
              </a:xfrm>
              <a:custGeom>
                <a:avLst/>
                <a:gdLst>
                  <a:gd name="T0" fmla="*/ 128 w 128"/>
                  <a:gd name="T1" fmla="*/ 18 h 61"/>
                  <a:gd name="T2" fmla="*/ 125 w 128"/>
                  <a:gd name="T3" fmla="*/ 27 h 61"/>
                  <a:gd name="T4" fmla="*/ 119 w 128"/>
                  <a:gd name="T5" fmla="*/ 36 h 61"/>
                  <a:gd name="T6" fmla="*/ 113 w 128"/>
                  <a:gd name="T7" fmla="*/ 44 h 61"/>
                  <a:gd name="T8" fmla="*/ 104 w 128"/>
                  <a:gd name="T9" fmla="*/ 50 h 61"/>
                  <a:gd name="T10" fmla="*/ 95 w 128"/>
                  <a:gd name="T11" fmla="*/ 55 h 61"/>
                  <a:gd name="T12" fmla="*/ 84 w 128"/>
                  <a:gd name="T13" fmla="*/ 59 h 61"/>
                  <a:gd name="T14" fmla="*/ 73 w 128"/>
                  <a:gd name="T15" fmla="*/ 61 h 61"/>
                  <a:gd name="T16" fmla="*/ 61 w 128"/>
                  <a:gd name="T17" fmla="*/ 60 h 61"/>
                  <a:gd name="T18" fmla="*/ 48 w 128"/>
                  <a:gd name="T19" fmla="*/ 58 h 61"/>
                  <a:gd name="T20" fmla="*/ 37 w 128"/>
                  <a:gd name="T21" fmla="*/ 53 h 61"/>
                  <a:gd name="T22" fmla="*/ 27 w 128"/>
                  <a:gd name="T23" fmla="*/ 47 h 61"/>
                  <a:gd name="T24" fmla="*/ 18 w 128"/>
                  <a:gd name="T25" fmla="*/ 40 h 61"/>
                  <a:gd name="T26" fmla="*/ 10 w 128"/>
                  <a:gd name="T27" fmla="*/ 31 h 61"/>
                  <a:gd name="T28" fmla="*/ 5 w 128"/>
                  <a:gd name="T29" fmla="*/ 21 h 61"/>
                  <a:gd name="T30" fmla="*/ 1 w 128"/>
                  <a:gd name="T31" fmla="*/ 11 h 61"/>
                  <a:gd name="T32" fmla="*/ 0 w 128"/>
                  <a:gd name="T33" fmla="*/ 0 h 61"/>
                  <a:gd name="T34" fmla="*/ 5 w 128"/>
                  <a:gd name="T35" fmla="*/ 6 h 61"/>
                  <a:gd name="T36" fmla="*/ 11 w 128"/>
                  <a:gd name="T37" fmla="*/ 12 h 61"/>
                  <a:gd name="T38" fmla="*/ 19 w 128"/>
                  <a:gd name="T39" fmla="*/ 17 h 61"/>
                  <a:gd name="T40" fmla="*/ 27 w 128"/>
                  <a:gd name="T41" fmla="*/ 22 h 61"/>
                  <a:gd name="T42" fmla="*/ 35 w 128"/>
                  <a:gd name="T43" fmla="*/ 25 h 61"/>
                  <a:gd name="T44" fmla="*/ 44 w 128"/>
                  <a:gd name="T45" fmla="*/ 29 h 61"/>
                  <a:gd name="T46" fmla="*/ 54 w 128"/>
                  <a:gd name="T47" fmla="*/ 31 h 61"/>
                  <a:gd name="T48" fmla="*/ 64 w 128"/>
                  <a:gd name="T49" fmla="*/ 33 h 61"/>
                  <a:gd name="T50" fmla="*/ 73 w 128"/>
                  <a:gd name="T51" fmla="*/ 33 h 61"/>
                  <a:gd name="T52" fmla="*/ 82 w 128"/>
                  <a:gd name="T53" fmla="*/ 33 h 61"/>
                  <a:gd name="T54" fmla="*/ 91 w 128"/>
                  <a:gd name="T55" fmla="*/ 32 h 61"/>
                  <a:gd name="T56" fmla="*/ 99 w 128"/>
                  <a:gd name="T57" fmla="*/ 30 h 61"/>
                  <a:gd name="T58" fmla="*/ 107 w 128"/>
                  <a:gd name="T59" fmla="*/ 28 h 61"/>
                  <a:gd name="T60" fmla="*/ 115 w 128"/>
                  <a:gd name="T61" fmla="*/ 25 h 61"/>
                  <a:gd name="T62" fmla="*/ 122 w 128"/>
                  <a:gd name="T63" fmla="*/ 22 h 61"/>
                  <a:gd name="T64" fmla="*/ 128 w 128"/>
                  <a:gd name="T65"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61">
                    <a:moveTo>
                      <a:pt x="128" y="18"/>
                    </a:moveTo>
                    <a:lnTo>
                      <a:pt x="125" y="27"/>
                    </a:lnTo>
                    <a:lnTo>
                      <a:pt x="119" y="36"/>
                    </a:lnTo>
                    <a:lnTo>
                      <a:pt x="113" y="44"/>
                    </a:lnTo>
                    <a:lnTo>
                      <a:pt x="104" y="50"/>
                    </a:lnTo>
                    <a:lnTo>
                      <a:pt x="95" y="55"/>
                    </a:lnTo>
                    <a:lnTo>
                      <a:pt x="84" y="59"/>
                    </a:lnTo>
                    <a:lnTo>
                      <a:pt x="73" y="61"/>
                    </a:lnTo>
                    <a:lnTo>
                      <a:pt x="61" y="60"/>
                    </a:lnTo>
                    <a:lnTo>
                      <a:pt x="48" y="58"/>
                    </a:lnTo>
                    <a:lnTo>
                      <a:pt x="37" y="53"/>
                    </a:lnTo>
                    <a:lnTo>
                      <a:pt x="27" y="47"/>
                    </a:lnTo>
                    <a:lnTo>
                      <a:pt x="18" y="40"/>
                    </a:lnTo>
                    <a:lnTo>
                      <a:pt x="10" y="31"/>
                    </a:lnTo>
                    <a:lnTo>
                      <a:pt x="5" y="21"/>
                    </a:lnTo>
                    <a:lnTo>
                      <a:pt x="1" y="11"/>
                    </a:lnTo>
                    <a:lnTo>
                      <a:pt x="0" y="0"/>
                    </a:lnTo>
                    <a:lnTo>
                      <a:pt x="5" y="6"/>
                    </a:lnTo>
                    <a:lnTo>
                      <a:pt x="11" y="12"/>
                    </a:lnTo>
                    <a:lnTo>
                      <a:pt x="19" y="17"/>
                    </a:lnTo>
                    <a:lnTo>
                      <a:pt x="27" y="22"/>
                    </a:lnTo>
                    <a:lnTo>
                      <a:pt x="35" y="25"/>
                    </a:lnTo>
                    <a:lnTo>
                      <a:pt x="44" y="29"/>
                    </a:lnTo>
                    <a:lnTo>
                      <a:pt x="54" y="31"/>
                    </a:lnTo>
                    <a:lnTo>
                      <a:pt x="64" y="33"/>
                    </a:lnTo>
                    <a:lnTo>
                      <a:pt x="73" y="33"/>
                    </a:lnTo>
                    <a:lnTo>
                      <a:pt x="82" y="33"/>
                    </a:lnTo>
                    <a:lnTo>
                      <a:pt x="91" y="32"/>
                    </a:lnTo>
                    <a:lnTo>
                      <a:pt x="99" y="30"/>
                    </a:lnTo>
                    <a:lnTo>
                      <a:pt x="107" y="28"/>
                    </a:lnTo>
                    <a:lnTo>
                      <a:pt x="115" y="25"/>
                    </a:lnTo>
                    <a:lnTo>
                      <a:pt x="122" y="22"/>
                    </a:lnTo>
                    <a:lnTo>
                      <a:pt x="1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00" name="Freeform 9">
                <a:extLst>
                  <a:ext uri="{FF2B5EF4-FFF2-40B4-BE49-F238E27FC236}">
                    <a16:creationId xmlns:a16="http://schemas.microsoft.com/office/drawing/2014/main" id="{4F887F5D-80A1-4B00-AF53-0D309DAD4DAB}"/>
                  </a:ext>
                </a:extLst>
              </p:cNvPr>
              <p:cNvSpPr>
                <a:spLocks/>
              </p:cNvSpPr>
              <p:nvPr/>
            </p:nvSpPr>
            <p:spPr bwMode="auto">
              <a:xfrm>
                <a:off x="-666" y="1893"/>
                <a:ext cx="128" cy="60"/>
              </a:xfrm>
              <a:custGeom>
                <a:avLst/>
                <a:gdLst>
                  <a:gd name="T0" fmla="*/ 128 w 128"/>
                  <a:gd name="T1" fmla="*/ 18 h 60"/>
                  <a:gd name="T2" fmla="*/ 125 w 128"/>
                  <a:gd name="T3" fmla="*/ 28 h 60"/>
                  <a:gd name="T4" fmla="*/ 119 w 128"/>
                  <a:gd name="T5" fmla="*/ 37 h 60"/>
                  <a:gd name="T6" fmla="*/ 113 w 128"/>
                  <a:gd name="T7" fmla="*/ 45 h 60"/>
                  <a:gd name="T8" fmla="*/ 105 w 128"/>
                  <a:gd name="T9" fmla="*/ 51 h 60"/>
                  <a:gd name="T10" fmla="*/ 95 w 128"/>
                  <a:gd name="T11" fmla="*/ 56 h 60"/>
                  <a:gd name="T12" fmla="*/ 84 w 128"/>
                  <a:gd name="T13" fmla="*/ 59 h 60"/>
                  <a:gd name="T14" fmla="*/ 73 w 128"/>
                  <a:gd name="T15" fmla="*/ 60 h 60"/>
                  <a:gd name="T16" fmla="*/ 61 w 128"/>
                  <a:gd name="T17" fmla="*/ 60 h 60"/>
                  <a:gd name="T18" fmla="*/ 49 w 128"/>
                  <a:gd name="T19" fmla="*/ 58 h 60"/>
                  <a:gd name="T20" fmla="*/ 37 w 128"/>
                  <a:gd name="T21" fmla="*/ 53 h 60"/>
                  <a:gd name="T22" fmla="*/ 26 w 128"/>
                  <a:gd name="T23" fmla="*/ 47 h 60"/>
                  <a:gd name="T24" fmla="*/ 18 w 128"/>
                  <a:gd name="T25" fmla="*/ 40 h 60"/>
                  <a:gd name="T26" fmla="*/ 10 w 128"/>
                  <a:gd name="T27" fmla="*/ 31 h 60"/>
                  <a:gd name="T28" fmla="*/ 5 w 128"/>
                  <a:gd name="T29" fmla="*/ 22 h 60"/>
                  <a:gd name="T30" fmla="*/ 2 w 128"/>
                  <a:gd name="T31" fmla="*/ 11 h 60"/>
                  <a:gd name="T32" fmla="*/ 0 w 128"/>
                  <a:gd name="T33" fmla="*/ 0 h 60"/>
                  <a:gd name="T34" fmla="*/ 5 w 128"/>
                  <a:gd name="T35" fmla="*/ 7 h 60"/>
                  <a:gd name="T36" fmla="*/ 12 w 128"/>
                  <a:gd name="T37" fmla="*/ 12 h 60"/>
                  <a:gd name="T38" fmla="*/ 19 w 128"/>
                  <a:gd name="T39" fmla="*/ 17 h 60"/>
                  <a:gd name="T40" fmla="*/ 26 w 128"/>
                  <a:gd name="T41" fmla="*/ 22 h 60"/>
                  <a:gd name="T42" fmla="*/ 35 w 128"/>
                  <a:gd name="T43" fmla="*/ 25 h 60"/>
                  <a:gd name="T44" fmla="*/ 44 w 128"/>
                  <a:gd name="T45" fmla="*/ 28 h 60"/>
                  <a:gd name="T46" fmla="*/ 54 w 128"/>
                  <a:gd name="T47" fmla="*/ 31 h 60"/>
                  <a:gd name="T48" fmla="*/ 64 w 128"/>
                  <a:gd name="T49" fmla="*/ 33 h 60"/>
                  <a:gd name="T50" fmla="*/ 73 w 128"/>
                  <a:gd name="T51" fmla="*/ 33 h 60"/>
                  <a:gd name="T52" fmla="*/ 82 w 128"/>
                  <a:gd name="T53" fmla="*/ 33 h 60"/>
                  <a:gd name="T54" fmla="*/ 91 w 128"/>
                  <a:gd name="T55" fmla="*/ 33 h 60"/>
                  <a:gd name="T56" fmla="*/ 100 w 128"/>
                  <a:gd name="T57" fmla="*/ 31 h 60"/>
                  <a:gd name="T58" fmla="*/ 108 w 128"/>
                  <a:gd name="T59" fmla="*/ 28 h 60"/>
                  <a:gd name="T60" fmla="*/ 115 w 128"/>
                  <a:gd name="T61" fmla="*/ 25 h 60"/>
                  <a:gd name="T62" fmla="*/ 121 w 128"/>
                  <a:gd name="T63" fmla="*/ 22 h 60"/>
                  <a:gd name="T64" fmla="*/ 128 w 128"/>
                  <a:gd name="T65"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60">
                    <a:moveTo>
                      <a:pt x="128" y="18"/>
                    </a:moveTo>
                    <a:lnTo>
                      <a:pt x="125" y="28"/>
                    </a:lnTo>
                    <a:lnTo>
                      <a:pt x="119" y="37"/>
                    </a:lnTo>
                    <a:lnTo>
                      <a:pt x="113" y="45"/>
                    </a:lnTo>
                    <a:lnTo>
                      <a:pt x="105" y="51"/>
                    </a:lnTo>
                    <a:lnTo>
                      <a:pt x="95" y="56"/>
                    </a:lnTo>
                    <a:lnTo>
                      <a:pt x="84" y="59"/>
                    </a:lnTo>
                    <a:lnTo>
                      <a:pt x="73" y="60"/>
                    </a:lnTo>
                    <a:lnTo>
                      <a:pt x="61" y="60"/>
                    </a:lnTo>
                    <a:lnTo>
                      <a:pt x="49" y="58"/>
                    </a:lnTo>
                    <a:lnTo>
                      <a:pt x="37" y="53"/>
                    </a:lnTo>
                    <a:lnTo>
                      <a:pt x="26" y="47"/>
                    </a:lnTo>
                    <a:lnTo>
                      <a:pt x="18" y="40"/>
                    </a:lnTo>
                    <a:lnTo>
                      <a:pt x="10" y="31"/>
                    </a:lnTo>
                    <a:lnTo>
                      <a:pt x="5" y="22"/>
                    </a:lnTo>
                    <a:lnTo>
                      <a:pt x="2" y="11"/>
                    </a:lnTo>
                    <a:lnTo>
                      <a:pt x="0" y="0"/>
                    </a:lnTo>
                    <a:lnTo>
                      <a:pt x="5" y="7"/>
                    </a:lnTo>
                    <a:lnTo>
                      <a:pt x="12" y="12"/>
                    </a:lnTo>
                    <a:lnTo>
                      <a:pt x="19" y="17"/>
                    </a:lnTo>
                    <a:lnTo>
                      <a:pt x="26" y="22"/>
                    </a:lnTo>
                    <a:lnTo>
                      <a:pt x="35" y="25"/>
                    </a:lnTo>
                    <a:lnTo>
                      <a:pt x="44" y="28"/>
                    </a:lnTo>
                    <a:lnTo>
                      <a:pt x="54" y="31"/>
                    </a:lnTo>
                    <a:lnTo>
                      <a:pt x="64" y="33"/>
                    </a:lnTo>
                    <a:lnTo>
                      <a:pt x="73" y="33"/>
                    </a:lnTo>
                    <a:lnTo>
                      <a:pt x="82" y="33"/>
                    </a:lnTo>
                    <a:lnTo>
                      <a:pt x="91" y="33"/>
                    </a:lnTo>
                    <a:lnTo>
                      <a:pt x="100" y="31"/>
                    </a:lnTo>
                    <a:lnTo>
                      <a:pt x="108" y="28"/>
                    </a:lnTo>
                    <a:lnTo>
                      <a:pt x="115" y="25"/>
                    </a:lnTo>
                    <a:lnTo>
                      <a:pt x="121" y="22"/>
                    </a:lnTo>
                    <a:lnTo>
                      <a:pt x="1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01" name="Freeform 10">
                <a:extLst>
                  <a:ext uri="{FF2B5EF4-FFF2-40B4-BE49-F238E27FC236}">
                    <a16:creationId xmlns:a16="http://schemas.microsoft.com/office/drawing/2014/main" id="{82D3D244-83FC-4BBA-87D4-948AF4FCE15F}"/>
                  </a:ext>
                </a:extLst>
              </p:cNvPr>
              <p:cNvSpPr>
                <a:spLocks/>
              </p:cNvSpPr>
              <p:nvPr/>
            </p:nvSpPr>
            <p:spPr bwMode="auto">
              <a:xfrm>
                <a:off x="-371" y="1902"/>
                <a:ext cx="128" cy="60"/>
              </a:xfrm>
              <a:custGeom>
                <a:avLst/>
                <a:gdLst>
                  <a:gd name="T0" fmla="*/ 128 w 128"/>
                  <a:gd name="T1" fmla="*/ 18 h 60"/>
                  <a:gd name="T2" fmla="*/ 125 w 128"/>
                  <a:gd name="T3" fmla="*/ 27 h 60"/>
                  <a:gd name="T4" fmla="*/ 120 w 128"/>
                  <a:gd name="T5" fmla="*/ 36 h 60"/>
                  <a:gd name="T6" fmla="*/ 113 w 128"/>
                  <a:gd name="T7" fmla="*/ 44 h 60"/>
                  <a:gd name="T8" fmla="*/ 105 w 128"/>
                  <a:gd name="T9" fmla="*/ 50 h 60"/>
                  <a:gd name="T10" fmla="*/ 95 w 128"/>
                  <a:gd name="T11" fmla="*/ 55 h 60"/>
                  <a:gd name="T12" fmla="*/ 84 w 128"/>
                  <a:gd name="T13" fmla="*/ 59 h 60"/>
                  <a:gd name="T14" fmla="*/ 73 w 128"/>
                  <a:gd name="T15" fmla="*/ 60 h 60"/>
                  <a:gd name="T16" fmla="*/ 61 w 128"/>
                  <a:gd name="T17" fmla="*/ 60 h 60"/>
                  <a:gd name="T18" fmla="*/ 49 w 128"/>
                  <a:gd name="T19" fmla="*/ 57 h 60"/>
                  <a:gd name="T20" fmla="*/ 37 w 128"/>
                  <a:gd name="T21" fmla="*/ 53 h 60"/>
                  <a:gd name="T22" fmla="*/ 27 w 128"/>
                  <a:gd name="T23" fmla="*/ 47 h 60"/>
                  <a:gd name="T24" fmla="*/ 18 w 128"/>
                  <a:gd name="T25" fmla="*/ 39 h 60"/>
                  <a:gd name="T26" fmla="*/ 11 w 128"/>
                  <a:gd name="T27" fmla="*/ 31 h 60"/>
                  <a:gd name="T28" fmla="*/ 5 w 128"/>
                  <a:gd name="T29" fmla="*/ 21 h 60"/>
                  <a:gd name="T30" fmla="*/ 1 w 128"/>
                  <a:gd name="T31" fmla="*/ 11 h 60"/>
                  <a:gd name="T32" fmla="*/ 0 w 128"/>
                  <a:gd name="T33" fmla="*/ 0 h 60"/>
                  <a:gd name="T34" fmla="*/ 5 w 128"/>
                  <a:gd name="T35" fmla="*/ 6 h 60"/>
                  <a:gd name="T36" fmla="*/ 12 w 128"/>
                  <a:gd name="T37" fmla="*/ 11 h 60"/>
                  <a:gd name="T38" fmla="*/ 19 w 128"/>
                  <a:gd name="T39" fmla="*/ 16 h 60"/>
                  <a:gd name="T40" fmla="*/ 27 w 128"/>
                  <a:gd name="T41" fmla="*/ 21 h 60"/>
                  <a:gd name="T42" fmla="*/ 35 w 128"/>
                  <a:gd name="T43" fmla="*/ 25 h 60"/>
                  <a:gd name="T44" fmla="*/ 44 w 128"/>
                  <a:gd name="T45" fmla="*/ 28 h 60"/>
                  <a:gd name="T46" fmla="*/ 54 w 128"/>
                  <a:gd name="T47" fmla="*/ 31 h 60"/>
                  <a:gd name="T48" fmla="*/ 64 w 128"/>
                  <a:gd name="T49" fmla="*/ 32 h 60"/>
                  <a:gd name="T50" fmla="*/ 73 w 128"/>
                  <a:gd name="T51" fmla="*/ 33 h 60"/>
                  <a:gd name="T52" fmla="*/ 83 w 128"/>
                  <a:gd name="T53" fmla="*/ 33 h 60"/>
                  <a:gd name="T54" fmla="*/ 91 w 128"/>
                  <a:gd name="T55" fmla="*/ 32 h 60"/>
                  <a:gd name="T56" fmla="*/ 100 w 128"/>
                  <a:gd name="T57" fmla="*/ 30 h 60"/>
                  <a:gd name="T58" fmla="*/ 108 w 128"/>
                  <a:gd name="T59" fmla="*/ 28 h 60"/>
                  <a:gd name="T60" fmla="*/ 115 w 128"/>
                  <a:gd name="T61" fmla="*/ 25 h 60"/>
                  <a:gd name="T62" fmla="*/ 122 w 128"/>
                  <a:gd name="T63" fmla="*/ 21 h 60"/>
                  <a:gd name="T64" fmla="*/ 128 w 128"/>
                  <a:gd name="T65"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60">
                    <a:moveTo>
                      <a:pt x="128" y="18"/>
                    </a:moveTo>
                    <a:lnTo>
                      <a:pt x="125" y="27"/>
                    </a:lnTo>
                    <a:lnTo>
                      <a:pt x="120" y="36"/>
                    </a:lnTo>
                    <a:lnTo>
                      <a:pt x="113" y="44"/>
                    </a:lnTo>
                    <a:lnTo>
                      <a:pt x="105" y="50"/>
                    </a:lnTo>
                    <a:lnTo>
                      <a:pt x="95" y="55"/>
                    </a:lnTo>
                    <a:lnTo>
                      <a:pt x="84" y="59"/>
                    </a:lnTo>
                    <a:lnTo>
                      <a:pt x="73" y="60"/>
                    </a:lnTo>
                    <a:lnTo>
                      <a:pt x="61" y="60"/>
                    </a:lnTo>
                    <a:lnTo>
                      <a:pt x="49" y="57"/>
                    </a:lnTo>
                    <a:lnTo>
                      <a:pt x="37" y="53"/>
                    </a:lnTo>
                    <a:lnTo>
                      <a:pt x="27" y="47"/>
                    </a:lnTo>
                    <a:lnTo>
                      <a:pt x="18" y="39"/>
                    </a:lnTo>
                    <a:lnTo>
                      <a:pt x="11" y="31"/>
                    </a:lnTo>
                    <a:lnTo>
                      <a:pt x="5" y="21"/>
                    </a:lnTo>
                    <a:lnTo>
                      <a:pt x="1" y="11"/>
                    </a:lnTo>
                    <a:lnTo>
                      <a:pt x="0" y="0"/>
                    </a:lnTo>
                    <a:lnTo>
                      <a:pt x="5" y="6"/>
                    </a:lnTo>
                    <a:lnTo>
                      <a:pt x="12" y="11"/>
                    </a:lnTo>
                    <a:lnTo>
                      <a:pt x="19" y="16"/>
                    </a:lnTo>
                    <a:lnTo>
                      <a:pt x="27" y="21"/>
                    </a:lnTo>
                    <a:lnTo>
                      <a:pt x="35" y="25"/>
                    </a:lnTo>
                    <a:lnTo>
                      <a:pt x="44" y="28"/>
                    </a:lnTo>
                    <a:lnTo>
                      <a:pt x="54" y="31"/>
                    </a:lnTo>
                    <a:lnTo>
                      <a:pt x="64" y="32"/>
                    </a:lnTo>
                    <a:lnTo>
                      <a:pt x="73" y="33"/>
                    </a:lnTo>
                    <a:lnTo>
                      <a:pt x="83" y="33"/>
                    </a:lnTo>
                    <a:lnTo>
                      <a:pt x="91" y="32"/>
                    </a:lnTo>
                    <a:lnTo>
                      <a:pt x="100" y="30"/>
                    </a:lnTo>
                    <a:lnTo>
                      <a:pt x="108" y="28"/>
                    </a:lnTo>
                    <a:lnTo>
                      <a:pt x="115" y="25"/>
                    </a:lnTo>
                    <a:lnTo>
                      <a:pt x="122" y="21"/>
                    </a:lnTo>
                    <a:lnTo>
                      <a:pt x="1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02" name="Freeform 11">
                <a:extLst>
                  <a:ext uri="{FF2B5EF4-FFF2-40B4-BE49-F238E27FC236}">
                    <a16:creationId xmlns:a16="http://schemas.microsoft.com/office/drawing/2014/main" id="{085498C1-2CAC-47D6-AF99-D34CC4FFB33E}"/>
                  </a:ext>
                </a:extLst>
              </p:cNvPr>
              <p:cNvSpPr>
                <a:spLocks/>
              </p:cNvSpPr>
              <p:nvPr/>
            </p:nvSpPr>
            <p:spPr bwMode="auto">
              <a:xfrm>
                <a:off x="-923" y="1795"/>
                <a:ext cx="128" cy="60"/>
              </a:xfrm>
              <a:custGeom>
                <a:avLst/>
                <a:gdLst>
                  <a:gd name="T0" fmla="*/ 128 w 128"/>
                  <a:gd name="T1" fmla="*/ 17 h 60"/>
                  <a:gd name="T2" fmla="*/ 124 w 128"/>
                  <a:gd name="T3" fmla="*/ 27 h 60"/>
                  <a:gd name="T4" fmla="*/ 120 w 128"/>
                  <a:gd name="T5" fmla="*/ 36 h 60"/>
                  <a:gd name="T6" fmla="*/ 112 w 128"/>
                  <a:gd name="T7" fmla="*/ 44 h 60"/>
                  <a:gd name="T8" fmla="*/ 105 w 128"/>
                  <a:gd name="T9" fmla="*/ 50 h 60"/>
                  <a:gd name="T10" fmla="*/ 95 w 128"/>
                  <a:gd name="T11" fmla="*/ 55 h 60"/>
                  <a:gd name="T12" fmla="*/ 84 w 128"/>
                  <a:gd name="T13" fmla="*/ 58 h 60"/>
                  <a:gd name="T14" fmla="*/ 73 w 128"/>
                  <a:gd name="T15" fmla="*/ 60 h 60"/>
                  <a:gd name="T16" fmla="*/ 61 w 128"/>
                  <a:gd name="T17" fmla="*/ 60 h 60"/>
                  <a:gd name="T18" fmla="*/ 48 w 128"/>
                  <a:gd name="T19" fmla="*/ 57 h 60"/>
                  <a:gd name="T20" fmla="*/ 37 w 128"/>
                  <a:gd name="T21" fmla="*/ 53 h 60"/>
                  <a:gd name="T22" fmla="*/ 26 w 128"/>
                  <a:gd name="T23" fmla="*/ 47 h 60"/>
                  <a:gd name="T24" fmla="*/ 17 w 128"/>
                  <a:gd name="T25" fmla="*/ 40 h 60"/>
                  <a:gd name="T26" fmla="*/ 10 w 128"/>
                  <a:gd name="T27" fmla="*/ 31 h 60"/>
                  <a:gd name="T28" fmla="*/ 5 w 128"/>
                  <a:gd name="T29" fmla="*/ 21 h 60"/>
                  <a:gd name="T30" fmla="*/ 1 w 128"/>
                  <a:gd name="T31" fmla="*/ 11 h 60"/>
                  <a:gd name="T32" fmla="*/ 0 w 128"/>
                  <a:gd name="T33" fmla="*/ 0 h 60"/>
                  <a:gd name="T34" fmla="*/ 5 w 128"/>
                  <a:gd name="T35" fmla="*/ 6 h 60"/>
                  <a:gd name="T36" fmla="*/ 12 w 128"/>
                  <a:gd name="T37" fmla="*/ 12 h 60"/>
                  <a:gd name="T38" fmla="*/ 19 w 128"/>
                  <a:gd name="T39" fmla="*/ 17 h 60"/>
                  <a:gd name="T40" fmla="*/ 26 w 128"/>
                  <a:gd name="T41" fmla="*/ 21 h 60"/>
                  <a:gd name="T42" fmla="*/ 35 w 128"/>
                  <a:gd name="T43" fmla="*/ 25 h 60"/>
                  <a:gd name="T44" fmla="*/ 44 w 128"/>
                  <a:gd name="T45" fmla="*/ 28 h 60"/>
                  <a:gd name="T46" fmla="*/ 54 w 128"/>
                  <a:gd name="T47" fmla="*/ 31 h 60"/>
                  <a:gd name="T48" fmla="*/ 64 w 128"/>
                  <a:gd name="T49" fmla="*/ 32 h 60"/>
                  <a:gd name="T50" fmla="*/ 73 w 128"/>
                  <a:gd name="T51" fmla="*/ 33 h 60"/>
                  <a:gd name="T52" fmla="*/ 82 w 128"/>
                  <a:gd name="T53" fmla="*/ 33 h 60"/>
                  <a:gd name="T54" fmla="*/ 91 w 128"/>
                  <a:gd name="T55" fmla="*/ 32 h 60"/>
                  <a:gd name="T56" fmla="*/ 100 w 128"/>
                  <a:gd name="T57" fmla="*/ 30 h 60"/>
                  <a:gd name="T58" fmla="*/ 108 w 128"/>
                  <a:gd name="T59" fmla="*/ 28 h 60"/>
                  <a:gd name="T60" fmla="*/ 115 w 128"/>
                  <a:gd name="T61" fmla="*/ 25 h 60"/>
                  <a:gd name="T62" fmla="*/ 121 w 128"/>
                  <a:gd name="T63" fmla="*/ 21 h 60"/>
                  <a:gd name="T64" fmla="*/ 128 w 128"/>
                  <a:gd name="T65"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60">
                    <a:moveTo>
                      <a:pt x="128" y="17"/>
                    </a:moveTo>
                    <a:lnTo>
                      <a:pt x="124" y="27"/>
                    </a:lnTo>
                    <a:lnTo>
                      <a:pt x="120" y="36"/>
                    </a:lnTo>
                    <a:lnTo>
                      <a:pt x="112" y="44"/>
                    </a:lnTo>
                    <a:lnTo>
                      <a:pt x="105" y="50"/>
                    </a:lnTo>
                    <a:lnTo>
                      <a:pt x="95" y="55"/>
                    </a:lnTo>
                    <a:lnTo>
                      <a:pt x="84" y="58"/>
                    </a:lnTo>
                    <a:lnTo>
                      <a:pt x="73" y="60"/>
                    </a:lnTo>
                    <a:lnTo>
                      <a:pt x="61" y="60"/>
                    </a:lnTo>
                    <a:lnTo>
                      <a:pt x="48" y="57"/>
                    </a:lnTo>
                    <a:lnTo>
                      <a:pt x="37" y="53"/>
                    </a:lnTo>
                    <a:lnTo>
                      <a:pt x="26" y="47"/>
                    </a:lnTo>
                    <a:lnTo>
                      <a:pt x="17" y="40"/>
                    </a:lnTo>
                    <a:lnTo>
                      <a:pt x="10" y="31"/>
                    </a:lnTo>
                    <a:lnTo>
                      <a:pt x="5" y="21"/>
                    </a:lnTo>
                    <a:lnTo>
                      <a:pt x="1" y="11"/>
                    </a:lnTo>
                    <a:lnTo>
                      <a:pt x="0" y="0"/>
                    </a:lnTo>
                    <a:lnTo>
                      <a:pt x="5" y="6"/>
                    </a:lnTo>
                    <a:lnTo>
                      <a:pt x="12" y="12"/>
                    </a:lnTo>
                    <a:lnTo>
                      <a:pt x="19" y="17"/>
                    </a:lnTo>
                    <a:lnTo>
                      <a:pt x="26" y="21"/>
                    </a:lnTo>
                    <a:lnTo>
                      <a:pt x="35" y="25"/>
                    </a:lnTo>
                    <a:lnTo>
                      <a:pt x="44" y="28"/>
                    </a:lnTo>
                    <a:lnTo>
                      <a:pt x="54" y="31"/>
                    </a:lnTo>
                    <a:lnTo>
                      <a:pt x="64" y="32"/>
                    </a:lnTo>
                    <a:lnTo>
                      <a:pt x="73" y="33"/>
                    </a:lnTo>
                    <a:lnTo>
                      <a:pt x="82" y="33"/>
                    </a:lnTo>
                    <a:lnTo>
                      <a:pt x="91" y="32"/>
                    </a:lnTo>
                    <a:lnTo>
                      <a:pt x="100" y="30"/>
                    </a:lnTo>
                    <a:lnTo>
                      <a:pt x="108" y="28"/>
                    </a:lnTo>
                    <a:lnTo>
                      <a:pt x="115" y="25"/>
                    </a:lnTo>
                    <a:lnTo>
                      <a:pt x="121" y="21"/>
                    </a:lnTo>
                    <a:lnTo>
                      <a:pt x="12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03" name="Freeform 12">
                <a:extLst>
                  <a:ext uri="{FF2B5EF4-FFF2-40B4-BE49-F238E27FC236}">
                    <a16:creationId xmlns:a16="http://schemas.microsoft.com/office/drawing/2014/main" id="{1132E982-5E0F-4D41-8E51-4A20A633B026}"/>
                  </a:ext>
                </a:extLst>
              </p:cNvPr>
              <p:cNvSpPr>
                <a:spLocks/>
              </p:cNvSpPr>
              <p:nvPr/>
            </p:nvSpPr>
            <p:spPr bwMode="auto">
              <a:xfrm>
                <a:off x="-757" y="1903"/>
                <a:ext cx="128" cy="61"/>
              </a:xfrm>
              <a:custGeom>
                <a:avLst/>
                <a:gdLst>
                  <a:gd name="T0" fmla="*/ 128 w 128"/>
                  <a:gd name="T1" fmla="*/ 18 h 61"/>
                  <a:gd name="T2" fmla="*/ 125 w 128"/>
                  <a:gd name="T3" fmla="*/ 28 h 61"/>
                  <a:gd name="T4" fmla="*/ 119 w 128"/>
                  <a:gd name="T5" fmla="*/ 37 h 61"/>
                  <a:gd name="T6" fmla="*/ 113 w 128"/>
                  <a:gd name="T7" fmla="*/ 44 h 61"/>
                  <a:gd name="T8" fmla="*/ 104 w 128"/>
                  <a:gd name="T9" fmla="*/ 51 h 61"/>
                  <a:gd name="T10" fmla="*/ 95 w 128"/>
                  <a:gd name="T11" fmla="*/ 56 h 61"/>
                  <a:gd name="T12" fmla="*/ 85 w 128"/>
                  <a:gd name="T13" fmla="*/ 59 h 61"/>
                  <a:gd name="T14" fmla="*/ 73 w 128"/>
                  <a:gd name="T15" fmla="*/ 61 h 61"/>
                  <a:gd name="T16" fmla="*/ 61 w 128"/>
                  <a:gd name="T17" fmla="*/ 61 h 61"/>
                  <a:gd name="T18" fmla="*/ 49 w 128"/>
                  <a:gd name="T19" fmla="*/ 58 h 61"/>
                  <a:gd name="T20" fmla="*/ 37 w 128"/>
                  <a:gd name="T21" fmla="*/ 54 h 61"/>
                  <a:gd name="T22" fmla="*/ 27 w 128"/>
                  <a:gd name="T23" fmla="*/ 48 h 61"/>
                  <a:gd name="T24" fmla="*/ 18 w 128"/>
                  <a:gd name="T25" fmla="*/ 40 h 61"/>
                  <a:gd name="T26" fmla="*/ 10 w 128"/>
                  <a:gd name="T27" fmla="*/ 31 h 61"/>
                  <a:gd name="T28" fmla="*/ 5 w 128"/>
                  <a:gd name="T29" fmla="*/ 22 h 61"/>
                  <a:gd name="T30" fmla="*/ 1 w 128"/>
                  <a:gd name="T31" fmla="*/ 12 h 61"/>
                  <a:gd name="T32" fmla="*/ 0 w 128"/>
                  <a:gd name="T33" fmla="*/ 0 h 61"/>
                  <a:gd name="T34" fmla="*/ 5 w 128"/>
                  <a:gd name="T35" fmla="*/ 7 h 61"/>
                  <a:gd name="T36" fmla="*/ 12 w 128"/>
                  <a:gd name="T37" fmla="*/ 12 h 61"/>
                  <a:gd name="T38" fmla="*/ 19 w 128"/>
                  <a:gd name="T39" fmla="*/ 17 h 61"/>
                  <a:gd name="T40" fmla="*/ 27 w 128"/>
                  <a:gd name="T41" fmla="*/ 22 h 61"/>
                  <a:gd name="T42" fmla="*/ 35 w 128"/>
                  <a:gd name="T43" fmla="*/ 26 h 61"/>
                  <a:gd name="T44" fmla="*/ 44 w 128"/>
                  <a:gd name="T45" fmla="*/ 29 h 61"/>
                  <a:gd name="T46" fmla="*/ 54 w 128"/>
                  <a:gd name="T47" fmla="*/ 31 h 61"/>
                  <a:gd name="T48" fmla="*/ 64 w 128"/>
                  <a:gd name="T49" fmla="*/ 33 h 61"/>
                  <a:gd name="T50" fmla="*/ 73 w 128"/>
                  <a:gd name="T51" fmla="*/ 34 h 61"/>
                  <a:gd name="T52" fmla="*/ 82 w 128"/>
                  <a:gd name="T53" fmla="*/ 34 h 61"/>
                  <a:gd name="T54" fmla="*/ 91 w 128"/>
                  <a:gd name="T55" fmla="*/ 33 h 61"/>
                  <a:gd name="T56" fmla="*/ 99 w 128"/>
                  <a:gd name="T57" fmla="*/ 31 h 61"/>
                  <a:gd name="T58" fmla="*/ 107 w 128"/>
                  <a:gd name="T59" fmla="*/ 29 h 61"/>
                  <a:gd name="T60" fmla="*/ 115 w 128"/>
                  <a:gd name="T61" fmla="*/ 26 h 61"/>
                  <a:gd name="T62" fmla="*/ 122 w 128"/>
                  <a:gd name="T63" fmla="*/ 22 h 61"/>
                  <a:gd name="T64" fmla="*/ 128 w 128"/>
                  <a:gd name="T65"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61">
                    <a:moveTo>
                      <a:pt x="128" y="18"/>
                    </a:moveTo>
                    <a:lnTo>
                      <a:pt x="125" y="28"/>
                    </a:lnTo>
                    <a:lnTo>
                      <a:pt x="119" y="37"/>
                    </a:lnTo>
                    <a:lnTo>
                      <a:pt x="113" y="44"/>
                    </a:lnTo>
                    <a:lnTo>
                      <a:pt x="104" y="51"/>
                    </a:lnTo>
                    <a:lnTo>
                      <a:pt x="95" y="56"/>
                    </a:lnTo>
                    <a:lnTo>
                      <a:pt x="85" y="59"/>
                    </a:lnTo>
                    <a:lnTo>
                      <a:pt x="73" y="61"/>
                    </a:lnTo>
                    <a:lnTo>
                      <a:pt x="61" y="61"/>
                    </a:lnTo>
                    <a:lnTo>
                      <a:pt x="49" y="58"/>
                    </a:lnTo>
                    <a:lnTo>
                      <a:pt x="37" y="54"/>
                    </a:lnTo>
                    <a:lnTo>
                      <a:pt x="27" y="48"/>
                    </a:lnTo>
                    <a:lnTo>
                      <a:pt x="18" y="40"/>
                    </a:lnTo>
                    <a:lnTo>
                      <a:pt x="10" y="31"/>
                    </a:lnTo>
                    <a:lnTo>
                      <a:pt x="5" y="22"/>
                    </a:lnTo>
                    <a:lnTo>
                      <a:pt x="1" y="12"/>
                    </a:lnTo>
                    <a:lnTo>
                      <a:pt x="0" y="0"/>
                    </a:lnTo>
                    <a:lnTo>
                      <a:pt x="5" y="7"/>
                    </a:lnTo>
                    <a:lnTo>
                      <a:pt x="12" y="12"/>
                    </a:lnTo>
                    <a:lnTo>
                      <a:pt x="19" y="17"/>
                    </a:lnTo>
                    <a:lnTo>
                      <a:pt x="27" y="22"/>
                    </a:lnTo>
                    <a:lnTo>
                      <a:pt x="35" y="26"/>
                    </a:lnTo>
                    <a:lnTo>
                      <a:pt x="44" y="29"/>
                    </a:lnTo>
                    <a:lnTo>
                      <a:pt x="54" y="31"/>
                    </a:lnTo>
                    <a:lnTo>
                      <a:pt x="64" y="33"/>
                    </a:lnTo>
                    <a:lnTo>
                      <a:pt x="73" y="34"/>
                    </a:lnTo>
                    <a:lnTo>
                      <a:pt x="82" y="34"/>
                    </a:lnTo>
                    <a:lnTo>
                      <a:pt x="91" y="33"/>
                    </a:lnTo>
                    <a:lnTo>
                      <a:pt x="99" y="31"/>
                    </a:lnTo>
                    <a:lnTo>
                      <a:pt x="107" y="29"/>
                    </a:lnTo>
                    <a:lnTo>
                      <a:pt x="115" y="26"/>
                    </a:lnTo>
                    <a:lnTo>
                      <a:pt x="122" y="22"/>
                    </a:lnTo>
                    <a:lnTo>
                      <a:pt x="1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04" name="Freeform 13">
                <a:extLst>
                  <a:ext uri="{FF2B5EF4-FFF2-40B4-BE49-F238E27FC236}">
                    <a16:creationId xmlns:a16="http://schemas.microsoft.com/office/drawing/2014/main" id="{838087D5-6FA0-49C0-AD54-83F93E7090BF}"/>
                  </a:ext>
                </a:extLst>
              </p:cNvPr>
              <p:cNvSpPr>
                <a:spLocks/>
              </p:cNvSpPr>
              <p:nvPr/>
            </p:nvSpPr>
            <p:spPr bwMode="auto">
              <a:xfrm>
                <a:off x="-472" y="1907"/>
                <a:ext cx="128" cy="60"/>
              </a:xfrm>
              <a:custGeom>
                <a:avLst/>
                <a:gdLst>
                  <a:gd name="T0" fmla="*/ 128 w 128"/>
                  <a:gd name="T1" fmla="*/ 18 h 60"/>
                  <a:gd name="T2" fmla="*/ 125 w 128"/>
                  <a:gd name="T3" fmla="*/ 28 h 60"/>
                  <a:gd name="T4" fmla="*/ 120 w 128"/>
                  <a:gd name="T5" fmla="*/ 37 h 60"/>
                  <a:gd name="T6" fmla="*/ 113 w 128"/>
                  <a:gd name="T7" fmla="*/ 44 h 60"/>
                  <a:gd name="T8" fmla="*/ 105 w 128"/>
                  <a:gd name="T9" fmla="*/ 51 h 60"/>
                  <a:gd name="T10" fmla="*/ 95 w 128"/>
                  <a:gd name="T11" fmla="*/ 56 h 60"/>
                  <a:gd name="T12" fmla="*/ 85 w 128"/>
                  <a:gd name="T13" fmla="*/ 59 h 60"/>
                  <a:gd name="T14" fmla="*/ 73 w 128"/>
                  <a:gd name="T15" fmla="*/ 60 h 60"/>
                  <a:gd name="T16" fmla="*/ 61 w 128"/>
                  <a:gd name="T17" fmla="*/ 60 h 60"/>
                  <a:gd name="T18" fmla="*/ 48 w 128"/>
                  <a:gd name="T19" fmla="*/ 57 h 60"/>
                  <a:gd name="T20" fmla="*/ 37 w 128"/>
                  <a:gd name="T21" fmla="*/ 53 h 60"/>
                  <a:gd name="T22" fmla="*/ 27 w 128"/>
                  <a:gd name="T23" fmla="*/ 47 h 60"/>
                  <a:gd name="T24" fmla="*/ 18 w 128"/>
                  <a:gd name="T25" fmla="*/ 40 h 60"/>
                  <a:gd name="T26" fmla="*/ 10 w 128"/>
                  <a:gd name="T27" fmla="*/ 31 h 60"/>
                  <a:gd name="T28" fmla="*/ 5 w 128"/>
                  <a:gd name="T29" fmla="*/ 21 h 60"/>
                  <a:gd name="T30" fmla="*/ 2 w 128"/>
                  <a:gd name="T31" fmla="*/ 11 h 60"/>
                  <a:gd name="T32" fmla="*/ 0 w 128"/>
                  <a:gd name="T33" fmla="*/ 0 h 60"/>
                  <a:gd name="T34" fmla="*/ 6 w 128"/>
                  <a:gd name="T35" fmla="*/ 6 h 60"/>
                  <a:gd name="T36" fmla="*/ 12 w 128"/>
                  <a:gd name="T37" fmla="*/ 12 h 60"/>
                  <a:gd name="T38" fmla="*/ 19 w 128"/>
                  <a:gd name="T39" fmla="*/ 17 h 60"/>
                  <a:gd name="T40" fmla="*/ 27 w 128"/>
                  <a:gd name="T41" fmla="*/ 22 h 60"/>
                  <a:gd name="T42" fmla="*/ 35 w 128"/>
                  <a:gd name="T43" fmla="*/ 26 h 60"/>
                  <a:gd name="T44" fmla="*/ 45 w 128"/>
                  <a:gd name="T45" fmla="*/ 29 h 60"/>
                  <a:gd name="T46" fmla="*/ 54 w 128"/>
                  <a:gd name="T47" fmla="*/ 31 h 60"/>
                  <a:gd name="T48" fmla="*/ 64 w 128"/>
                  <a:gd name="T49" fmla="*/ 33 h 60"/>
                  <a:gd name="T50" fmla="*/ 74 w 128"/>
                  <a:gd name="T51" fmla="*/ 34 h 60"/>
                  <a:gd name="T52" fmla="*/ 83 w 128"/>
                  <a:gd name="T53" fmla="*/ 33 h 60"/>
                  <a:gd name="T54" fmla="*/ 92 w 128"/>
                  <a:gd name="T55" fmla="*/ 32 h 60"/>
                  <a:gd name="T56" fmla="*/ 100 w 128"/>
                  <a:gd name="T57" fmla="*/ 31 h 60"/>
                  <a:gd name="T58" fmla="*/ 108 w 128"/>
                  <a:gd name="T59" fmla="*/ 29 h 60"/>
                  <a:gd name="T60" fmla="*/ 115 w 128"/>
                  <a:gd name="T61" fmla="*/ 26 h 60"/>
                  <a:gd name="T62" fmla="*/ 122 w 128"/>
                  <a:gd name="T63" fmla="*/ 22 h 60"/>
                  <a:gd name="T64" fmla="*/ 128 w 128"/>
                  <a:gd name="T65"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60">
                    <a:moveTo>
                      <a:pt x="128" y="18"/>
                    </a:moveTo>
                    <a:lnTo>
                      <a:pt x="125" y="28"/>
                    </a:lnTo>
                    <a:lnTo>
                      <a:pt x="120" y="37"/>
                    </a:lnTo>
                    <a:lnTo>
                      <a:pt x="113" y="44"/>
                    </a:lnTo>
                    <a:lnTo>
                      <a:pt x="105" y="51"/>
                    </a:lnTo>
                    <a:lnTo>
                      <a:pt x="95" y="56"/>
                    </a:lnTo>
                    <a:lnTo>
                      <a:pt x="85" y="59"/>
                    </a:lnTo>
                    <a:lnTo>
                      <a:pt x="73" y="60"/>
                    </a:lnTo>
                    <a:lnTo>
                      <a:pt x="61" y="60"/>
                    </a:lnTo>
                    <a:lnTo>
                      <a:pt x="48" y="57"/>
                    </a:lnTo>
                    <a:lnTo>
                      <a:pt x="37" y="53"/>
                    </a:lnTo>
                    <a:lnTo>
                      <a:pt x="27" y="47"/>
                    </a:lnTo>
                    <a:lnTo>
                      <a:pt x="18" y="40"/>
                    </a:lnTo>
                    <a:lnTo>
                      <a:pt x="10" y="31"/>
                    </a:lnTo>
                    <a:lnTo>
                      <a:pt x="5" y="21"/>
                    </a:lnTo>
                    <a:lnTo>
                      <a:pt x="2" y="11"/>
                    </a:lnTo>
                    <a:lnTo>
                      <a:pt x="0" y="0"/>
                    </a:lnTo>
                    <a:lnTo>
                      <a:pt x="6" y="6"/>
                    </a:lnTo>
                    <a:lnTo>
                      <a:pt x="12" y="12"/>
                    </a:lnTo>
                    <a:lnTo>
                      <a:pt x="19" y="17"/>
                    </a:lnTo>
                    <a:lnTo>
                      <a:pt x="27" y="22"/>
                    </a:lnTo>
                    <a:lnTo>
                      <a:pt x="35" y="26"/>
                    </a:lnTo>
                    <a:lnTo>
                      <a:pt x="45" y="29"/>
                    </a:lnTo>
                    <a:lnTo>
                      <a:pt x="54" y="31"/>
                    </a:lnTo>
                    <a:lnTo>
                      <a:pt x="64" y="33"/>
                    </a:lnTo>
                    <a:lnTo>
                      <a:pt x="74" y="34"/>
                    </a:lnTo>
                    <a:lnTo>
                      <a:pt x="83" y="33"/>
                    </a:lnTo>
                    <a:lnTo>
                      <a:pt x="92" y="32"/>
                    </a:lnTo>
                    <a:lnTo>
                      <a:pt x="100" y="31"/>
                    </a:lnTo>
                    <a:lnTo>
                      <a:pt x="108" y="29"/>
                    </a:lnTo>
                    <a:lnTo>
                      <a:pt x="115" y="26"/>
                    </a:lnTo>
                    <a:lnTo>
                      <a:pt x="122" y="22"/>
                    </a:lnTo>
                    <a:lnTo>
                      <a:pt x="1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05" name="Freeform 14">
                <a:extLst>
                  <a:ext uri="{FF2B5EF4-FFF2-40B4-BE49-F238E27FC236}">
                    <a16:creationId xmlns:a16="http://schemas.microsoft.com/office/drawing/2014/main" id="{EEC5E5A6-D0A4-4AA1-A300-3EFD027E5EBE}"/>
                  </a:ext>
                </a:extLst>
              </p:cNvPr>
              <p:cNvSpPr>
                <a:spLocks/>
              </p:cNvSpPr>
              <p:nvPr/>
            </p:nvSpPr>
            <p:spPr bwMode="auto">
              <a:xfrm>
                <a:off x="-848" y="1849"/>
                <a:ext cx="194" cy="89"/>
              </a:xfrm>
              <a:custGeom>
                <a:avLst/>
                <a:gdLst>
                  <a:gd name="T0" fmla="*/ 192 w 194"/>
                  <a:gd name="T1" fmla="*/ 29 h 89"/>
                  <a:gd name="T2" fmla="*/ 186 w 194"/>
                  <a:gd name="T3" fmla="*/ 44 h 89"/>
                  <a:gd name="T4" fmla="*/ 178 w 194"/>
                  <a:gd name="T5" fmla="*/ 57 h 89"/>
                  <a:gd name="T6" fmla="*/ 166 w 194"/>
                  <a:gd name="T7" fmla="*/ 68 h 89"/>
                  <a:gd name="T8" fmla="*/ 153 w 194"/>
                  <a:gd name="T9" fmla="*/ 77 h 89"/>
                  <a:gd name="T10" fmla="*/ 138 w 194"/>
                  <a:gd name="T11" fmla="*/ 84 h 89"/>
                  <a:gd name="T12" fmla="*/ 121 w 194"/>
                  <a:gd name="T13" fmla="*/ 88 h 89"/>
                  <a:gd name="T14" fmla="*/ 103 w 194"/>
                  <a:gd name="T15" fmla="*/ 89 h 89"/>
                  <a:gd name="T16" fmla="*/ 84 w 194"/>
                  <a:gd name="T17" fmla="*/ 87 h 89"/>
                  <a:gd name="T18" fmla="*/ 66 w 194"/>
                  <a:gd name="T19" fmla="*/ 82 h 89"/>
                  <a:gd name="T20" fmla="*/ 49 w 194"/>
                  <a:gd name="T21" fmla="*/ 75 h 89"/>
                  <a:gd name="T22" fmla="*/ 34 w 194"/>
                  <a:gd name="T23" fmla="*/ 65 h 89"/>
                  <a:gd name="T24" fmla="*/ 22 w 194"/>
                  <a:gd name="T25" fmla="*/ 53 h 89"/>
                  <a:gd name="T26" fmla="*/ 12 w 194"/>
                  <a:gd name="T27" fmla="*/ 40 h 89"/>
                  <a:gd name="T28" fmla="*/ 4 w 194"/>
                  <a:gd name="T29" fmla="*/ 24 h 89"/>
                  <a:gd name="T30" fmla="*/ 0 w 194"/>
                  <a:gd name="T31" fmla="*/ 8 h 89"/>
                  <a:gd name="T32" fmla="*/ 4 w 194"/>
                  <a:gd name="T33" fmla="*/ 4 h 89"/>
                  <a:gd name="T34" fmla="*/ 13 w 194"/>
                  <a:gd name="T35" fmla="*/ 13 h 89"/>
                  <a:gd name="T36" fmla="*/ 23 w 194"/>
                  <a:gd name="T37" fmla="*/ 21 h 89"/>
                  <a:gd name="T38" fmla="*/ 35 w 194"/>
                  <a:gd name="T39" fmla="*/ 28 h 89"/>
                  <a:gd name="T40" fmla="*/ 48 w 194"/>
                  <a:gd name="T41" fmla="*/ 35 h 89"/>
                  <a:gd name="T42" fmla="*/ 61 w 194"/>
                  <a:gd name="T43" fmla="*/ 40 h 89"/>
                  <a:gd name="T44" fmla="*/ 75 w 194"/>
                  <a:gd name="T45" fmla="*/ 43 h 89"/>
                  <a:gd name="T46" fmla="*/ 90 w 194"/>
                  <a:gd name="T47" fmla="*/ 46 h 89"/>
                  <a:gd name="T48" fmla="*/ 105 w 194"/>
                  <a:gd name="T49" fmla="*/ 47 h 89"/>
                  <a:gd name="T50" fmla="*/ 119 w 194"/>
                  <a:gd name="T51" fmla="*/ 47 h 89"/>
                  <a:gd name="T52" fmla="*/ 133 w 194"/>
                  <a:gd name="T53" fmla="*/ 46 h 89"/>
                  <a:gd name="T54" fmla="*/ 146 w 194"/>
                  <a:gd name="T55" fmla="*/ 44 h 89"/>
                  <a:gd name="T56" fmla="*/ 158 w 194"/>
                  <a:gd name="T57" fmla="*/ 41 h 89"/>
                  <a:gd name="T58" fmla="*/ 169 w 194"/>
                  <a:gd name="T59" fmla="*/ 36 h 89"/>
                  <a:gd name="T60" fmla="*/ 180 w 194"/>
                  <a:gd name="T61" fmla="*/ 31 h 89"/>
                  <a:gd name="T62" fmla="*/ 190 w 194"/>
                  <a:gd name="T6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89">
                    <a:moveTo>
                      <a:pt x="194" y="22"/>
                    </a:moveTo>
                    <a:lnTo>
                      <a:pt x="192" y="29"/>
                    </a:lnTo>
                    <a:lnTo>
                      <a:pt x="190" y="37"/>
                    </a:lnTo>
                    <a:lnTo>
                      <a:pt x="186" y="44"/>
                    </a:lnTo>
                    <a:lnTo>
                      <a:pt x="182" y="51"/>
                    </a:lnTo>
                    <a:lnTo>
                      <a:pt x="178" y="57"/>
                    </a:lnTo>
                    <a:lnTo>
                      <a:pt x="172" y="63"/>
                    </a:lnTo>
                    <a:lnTo>
                      <a:pt x="166" y="68"/>
                    </a:lnTo>
                    <a:lnTo>
                      <a:pt x="160" y="72"/>
                    </a:lnTo>
                    <a:lnTo>
                      <a:pt x="153" y="77"/>
                    </a:lnTo>
                    <a:lnTo>
                      <a:pt x="146" y="81"/>
                    </a:lnTo>
                    <a:lnTo>
                      <a:pt x="138" y="84"/>
                    </a:lnTo>
                    <a:lnTo>
                      <a:pt x="130" y="86"/>
                    </a:lnTo>
                    <a:lnTo>
                      <a:pt x="121" y="88"/>
                    </a:lnTo>
                    <a:lnTo>
                      <a:pt x="112" y="89"/>
                    </a:lnTo>
                    <a:lnTo>
                      <a:pt x="103" y="89"/>
                    </a:lnTo>
                    <a:lnTo>
                      <a:pt x="94" y="89"/>
                    </a:lnTo>
                    <a:lnTo>
                      <a:pt x="84" y="87"/>
                    </a:lnTo>
                    <a:lnTo>
                      <a:pt x="75" y="85"/>
                    </a:lnTo>
                    <a:lnTo>
                      <a:pt x="66" y="82"/>
                    </a:lnTo>
                    <a:lnTo>
                      <a:pt x="57" y="79"/>
                    </a:lnTo>
                    <a:lnTo>
                      <a:pt x="49" y="75"/>
                    </a:lnTo>
                    <a:lnTo>
                      <a:pt x="41" y="71"/>
                    </a:lnTo>
                    <a:lnTo>
                      <a:pt x="34" y="65"/>
                    </a:lnTo>
                    <a:lnTo>
                      <a:pt x="28" y="59"/>
                    </a:lnTo>
                    <a:lnTo>
                      <a:pt x="22" y="53"/>
                    </a:lnTo>
                    <a:lnTo>
                      <a:pt x="16" y="46"/>
                    </a:lnTo>
                    <a:lnTo>
                      <a:pt x="12" y="40"/>
                    </a:lnTo>
                    <a:lnTo>
                      <a:pt x="7" y="32"/>
                    </a:lnTo>
                    <a:lnTo>
                      <a:pt x="4" y="24"/>
                    </a:lnTo>
                    <a:lnTo>
                      <a:pt x="2" y="17"/>
                    </a:lnTo>
                    <a:lnTo>
                      <a:pt x="0" y="8"/>
                    </a:lnTo>
                    <a:lnTo>
                      <a:pt x="0" y="0"/>
                    </a:lnTo>
                    <a:lnTo>
                      <a:pt x="4" y="4"/>
                    </a:lnTo>
                    <a:lnTo>
                      <a:pt x="8" y="9"/>
                    </a:lnTo>
                    <a:lnTo>
                      <a:pt x="13" y="13"/>
                    </a:lnTo>
                    <a:lnTo>
                      <a:pt x="18" y="17"/>
                    </a:lnTo>
                    <a:lnTo>
                      <a:pt x="23" y="21"/>
                    </a:lnTo>
                    <a:lnTo>
                      <a:pt x="28" y="25"/>
                    </a:lnTo>
                    <a:lnTo>
                      <a:pt x="35" y="28"/>
                    </a:lnTo>
                    <a:lnTo>
                      <a:pt x="41" y="32"/>
                    </a:lnTo>
                    <a:lnTo>
                      <a:pt x="48" y="35"/>
                    </a:lnTo>
                    <a:lnTo>
                      <a:pt x="54" y="37"/>
                    </a:lnTo>
                    <a:lnTo>
                      <a:pt x="61" y="40"/>
                    </a:lnTo>
                    <a:lnTo>
                      <a:pt x="68" y="41"/>
                    </a:lnTo>
                    <a:lnTo>
                      <a:pt x="75" y="43"/>
                    </a:lnTo>
                    <a:lnTo>
                      <a:pt x="83" y="45"/>
                    </a:lnTo>
                    <a:lnTo>
                      <a:pt x="90" y="46"/>
                    </a:lnTo>
                    <a:lnTo>
                      <a:pt x="98" y="47"/>
                    </a:lnTo>
                    <a:lnTo>
                      <a:pt x="105" y="47"/>
                    </a:lnTo>
                    <a:lnTo>
                      <a:pt x="112" y="47"/>
                    </a:lnTo>
                    <a:lnTo>
                      <a:pt x="119" y="47"/>
                    </a:lnTo>
                    <a:lnTo>
                      <a:pt x="126" y="47"/>
                    </a:lnTo>
                    <a:lnTo>
                      <a:pt x="133" y="46"/>
                    </a:lnTo>
                    <a:lnTo>
                      <a:pt x="140" y="45"/>
                    </a:lnTo>
                    <a:lnTo>
                      <a:pt x="146" y="44"/>
                    </a:lnTo>
                    <a:lnTo>
                      <a:pt x="152" y="43"/>
                    </a:lnTo>
                    <a:lnTo>
                      <a:pt x="158" y="41"/>
                    </a:lnTo>
                    <a:lnTo>
                      <a:pt x="164" y="38"/>
                    </a:lnTo>
                    <a:lnTo>
                      <a:pt x="169" y="36"/>
                    </a:lnTo>
                    <a:lnTo>
                      <a:pt x="175" y="34"/>
                    </a:lnTo>
                    <a:lnTo>
                      <a:pt x="180" y="31"/>
                    </a:lnTo>
                    <a:lnTo>
                      <a:pt x="185" y="28"/>
                    </a:lnTo>
                    <a:lnTo>
                      <a:pt x="190" y="25"/>
                    </a:lnTo>
                    <a:lnTo>
                      <a:pt x="19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06" name="Freeform 15">
                <a:extLst>
                  <a:ext uri="{FF2B5EF4-FFF2-40B4-BE49-F238E27FC236}">
                    <a16:creationId xmlns:a16="http://schemas.microsoft.com/office/drawing/2014/main" id="{26C95D48-6184-42B7-ADBE-C83E90612A4D}"/>
                  </a:ext>
                </a:extLst>
              </p:cNvPr>
              <p:cNvSpPr>
                <a:spLocks/>
              </p:cNvSpPr>
              <p:nvPr/>
            </p:nvSpPr>
            <p:spPr bwMode="auto">
              <a:xfrm>
                <a:off x="-804" y="1735"/>
                <a:ext cx="225" cy="107"/>
              </a:xfrm>
              <a:custGeom>
                <a:avLst/>
                <a:gdLst>
                  <a:gd name="T0" fmla="*/ 223 w 225"/>
                  <a:gd name="T1" fmla="*/ 40 h 107"/>
                  <a:gd name="T2" fmla="*/ 216 w 225"/>
                  <a:gd name="T3" fmla="*/ 57 h 107"/>
                  <a:gd name="T4" fmla="*/ 205 w 225"/>
                  <a:gd name="T5" fmla="*/ 72 h 107"/>
                  <a:gd name="T6" fmla="*/ 192 w 225"/>
                  <a:gd name="T7" fmla="*/ 84 h 107"/>
                  <a:gd name="T8" fmla="*/ 176 w 225"/>
                  <a:gd name="T9" fmla="*/ 94 h 107"/>
                  <a:gd name="T10" fmla="*/ 158 w 225"/>
                  <a:gd name="T11" fmla="*/ 101 h 107"/>
                  <a:gd name="T12" fmla="*/ 139 w 225"/>
                  <a:gd name="T13" fmla="*/ 106 h 107"/>
                  <a:gd name="T14" fmla="*/ 118 w 225"/>
                  <a:gd name="T15" fmla="*/ 107 h 107"/>
                  <a:gd name="T16" fmla="*/ 96 w 225"/>
                  <a:gd name="T17" fmla="*/ 104 h 107"/>
                  <a:gd name="T18" fmla="*/ 75 w 225"/>
                  <a:gd name="T19" fmla="*/ 98 h 107"/>
                  <a:gd name="T20" fmla="*/ 55 w 225"/>
                  <a:gd name="T21" fmla="*/ 89 h 107"/>
                  <a:gd name="T22" fmla="*/ 38 w 225"/>
                  <a:gd name="T23" fmla="*/ 77 h 107"/>
                  <a:gd name="T24" fmla="*/ 24 w 225"/>
                  <a:gd name="T25" fmla="*/ 63 h 107"/>
                  <a:gd name="T26" fmla="*/ 12 w 225"/>
                  <a:gd name="T27" fmla="*/ 46 h 107"/>
                  <a:gd name="T28" fmla="*/ 4 w 225"/>
                  <a:gd name="T29" fmla="*/ 28 h 107"/>
                  <a:gd name="T30" fmla="*/ 0 w 225"/>
                  <a:gd name="T31" fmla="*/ 9 h 107"/>
                  <a:gd name="T32" fmla="*/ 4 w 225"/>
                  <a:gd name="T33" fmla="*/ 5 h 107"/>
                  <a:gd name="T34" fmla="*/ 15 w 225"/>
                  <a:gd name="T35" fmla="*/ 15 h 107"/>
                  <a:gd name="T36" fmla="*/ 27 w 225"/>
                  <a:gd name="T37" fmla="*/ 25 h 107"/>
                  <a:gd name="T38" fmla="*/ 40 w 225"/>
                  <a:gd name="T39" fmla="*/ 34 h 107"/>
                  <a:gd name="T40" fmla="*/ 54 w 225"/>
                  <a:gd name="T41" fmla="*/ 41 h 107"/>
                  <a:gd name="T42" fmla="*/ 69 w 225"/>
                  <a:gd name="T43" fmla="*/ 48 h 107"/>
                  <a:gd name="T44" fmla="*/ 86 w 225"/>
                  <a:gd name="T45" fmla="*/ 53 h 107"/>
                  <a:gd name="T46" fmla="*/ 104 w 225"/>
                  <a:gd name="T47" fmla="*/ 57 h 107"/>
                  <a:gd name="T48" fmla="*/ 122 w 225"/>
                  <a:gd name="T49" fmla="*/ 59 h 107"/>
                  <a:gd name="T50" fmla="*/ 138 w 225"/>
                  <a:gd name="T51" fmla="*/ 59 h 107"/>
                  <a:gd name="T52" fmla="*/ 154 w 225"/>
                  <a:gd name="T53" fmla="*/ 58 h 107"/>
                  <a:gd name="T54" fmla="*/ 169 w 225"/>
                  <a:gd name="T55" fmla="*/ 56 h 107"/>
                  <a:gd name="T56" fmla="*/ 183 w 225"/>
                  <a:gd name="T57" fmla="*/ 52 h 107"/>
                  <a:gd name="T58" fmla="*/ 196 w 225"/>
                  <a:gd name="T59" fmla="*/ 48 h 107"/>
                  <a:gd name="T60" fmla="*/ 208 w 225"/>
                  <a:gd name="T61" fmla="*/ 42 h 107"/>
                  <a:gd name="T62" fmla="*/ 220 w 225"/>
                  <a:gd name="T63" fmla="*/ 3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107">
                    <a:moveTo>
                      <a:pt x="225" y="31"/>
                    </a:moveTo>
                    <a:lnTo>
                      <a:pt x="223" y="40"/>
                    </a:lnTo>
                    <a:lnTo>
                      <a:pt x="220" y="49"/>
                    </a:lnTo>
                    <a:lnTo>
                      <a:pt x="216" y="57"/>
                    </a:lnTo>
                    <a:lnTo>
                      <a:pt x="211" y="64"/>
                    </a:lnTo>
                    <a:lnTo>
                      <a:pt x="205" y="72"/>
                    </a:lnTo>
                    <a:lnTo>
                      <a:pt x="199" y="78"/>
                    </a:lnTo>
                    <a:lnTo>
                      <a:pt x="192" y="84"/>
                    </a:lnTo>
                    <a:lnTo>
                      <a:pt x="184" y="89"/>
                    </a:lnTo>
                    <a:lnTo>
                      <a:pt x="176" y="94"/>
                    </a:lnTo>
                    <a:lnTo>
                      <a:pt x="167" y="98"/>
                    </a:lnTo>
                    <a:lnTo>
                      <a:pt x="158" y="101"/>
                    </a:lnTo>
                    <a:lnTo>
                      <a:pt x="149" y="104"/>
                    </a:lnTo>
                    <a:lnTo>
                      <a:pt x="139" y="106"/>
                    </a:lnTo>
                    <a:lnTo>
                      <a:pt x="128" y="107"/>
                    </a:lnTo>
                    <a:lnTo>
                      <a:pt x="118" y="107"/>
                    </a:lnTo>
                    <a:lnTo>
                      <a:pt x="107" y="106"/>
                    </a:lnTo>
                    <a:lnTo>
                      <a:pt x="96" y="104"/>
                    </a:lnTo>
                    <a:lnTo>
                      <a:pt x="85" y="101"/>
                    </a:lnTo>
                    <a:lnTo>
                      <a:pt x="75" y="98"/>
                    </a:lnTo>
                    <a:lnTo>
                      <a:pt x="65" y="94"/>
                    </a:lnTo>
                    <a:lnTo>
                      <a:pt x="55" y="89"/>
                    </a:lnTo>
                    <a:lnTo>
                      <a:pt x="46" y="84"/>
                    </a:lnTo>
                    <a:lnTo>
                      <a:pt x="38" y="77"/>
                    </a:lnTo>
                    <a:lnTo>
                      <a:pt x="31" y="70"/>
                    </a:lnTo>
                    <a:lnTo>
                      <a:pt x="24" y="63"/>
                    </a:lnTo>
                    <a:lnTo>
                      <a:pt x="18" y="55"/>
                    </a:lnTo>
                    <a:lnTo>
                      <a:pt x="12" y="46"/>
                    </a:lnTo>
                    <a:lnTo>
                      <a:pt x="8" y="38"/>
                    </a:lnTo>
                    <a:lnTo>
                      <a:pt x="4" y="28"/>
                    </a:lnTo>
                    <a:lnTo>
                      <a:pt x="2" y="19"/>
                    </a:lnTo>
                    <a:lnTo>
                      <a:pt x="0" y="9"/>
                    </a:lnTo>
                    <a:lnTo>
                      <a:pt x="0" y="0"/>
                    </a:lnTo>
                    <a:lnTo>
                      <a:pt x="4" y="5"/>
                    </a:lnTo>
                    <a:lnTo>
                      <a:pt x="9" y="10"/>
                    </a:lnTo>
                    <a:lnTo>
                      <a:pt x="15" y="15"/>
                    </a:lnTo>
                    <a:lnTo>
                      <a:pt x="20" y="20"/>
                    </a:lnTo>
                    <a:lnTo>
                      <a:pt x="27" y="25"/>
                    </a:lnTo>
                    <a:lnTo>
                      <a:pt x="33" y="30"/>
                    </a:lnTo>
                    <a:lnTo>
                      <a:pt x="40" y="34"/>
                    </a:lnTo>
                    <a:lnTo>
                      <a:pt x="46" y="38"/>
                    </a:lnTo>
                    <a:lnTo>
                      <a:pt x="54" y="41"/>
                    </a:lnTo>
                    <a:lnTo>
                      <a:pt x="62" y="44"/>
                    </a:lnTo>
                    <a:lnTo>
                      <a:pt x="69" y="48"/>
                    </a:lnTo>
                    <a:lnTo>
                      <a:pt x="78" y="50"/>
                    </a:lnTo>
                    <a:lnTo>
                      <a:pt x="86" y="53"/>
                    </a:lnTo>
                    <a:lnTo>
                      <a:pt x="95" y="55"/>
                    </a:lnTo>
                    <a:lnTo>
                      <a:pt x="104" y="57"/>
                    </a:lnTo>
                    <a:lnTo>
                      <a:pt x="113" y="58"/>
                    </a:lnTo>
                    <a:lnTo>
                      <a:pt x="122" y="59"/>
                    </a:lnTo>
                    <a:lnTo>
                      <a:pt x="129" y="59"/>
                    </a:lnTo>
                    <a:lnTo>
                      <a:pt x="138" y="59"/>
                    </a:lnTo>
                    <a:lnTo>
                      <a:pt x="146" y="59"/>
                    </a:lnTo>
                    <a:lnTo>
                      <a:pt x="154" y="58"/>
                    </a:lnTo>
                    <a:lnTo>
                      <a:pt x="161" y="57"/>
                    </a:lnTo>
                    <a:lnTo>
                      <a:pt x="169" y="56"/>
                    </a:lnTo>
                    <a:lnTo>
                      <a:pt x="176" y="54"/>
                    </a:lnTo>
                    <a:lnTo>
                      <a:pt x="183" y="52"/>
                    </a:lnTo>
                    <a:lnTo>
                      <a:pt x="190" y="50"/>
                    </a:lnTo>
                    <a:lnTo>
                      <a:pt x="196" y="48"/>
                    </a:lnTo>
                    <a:lnTo>
                      <a:pt x="203" y="45"/>
                    </a:lnTo>
                    <a:lnTo>
                      <a:pt x="208" y="42"/>
                    </a:lnTo>
                    <a:lnTo>
                      <a:pt x="215" y="39"/>
                    </a:lnTo>
                    <a:lnTo>
                      <a:pt x="220" y="35"/>
                    </a:lnTo>
                    <a:lnTo>
                      <a:pt x="2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07" name="Freeform 16">
                <a:extLst>
                  <a:ext uri="{FF2B5EF4-FFF2-40B4-BE49-F238E27FC236}">
                    <a16:creationId xmlns:a16="http://schemas.microsoft.com/office/drawing/2014/main" id="{61BDDE7D-177B-4F51-B949-EA80C4848716}"/>
                  </a:ext>
                </a:extLst>
              </p:cNvPr>
              <p:cNvSpPr>
                <a:spLocks/>
              </p:cNvSpPr>
              <p:nvPr/>
            </p:nvSpPr>
            <p:spPr bwMode="auto">
              <a:xfrm>
                <a:off x="-1019" y="1830"/>
                <a:ext cx="199" cy="104"/>
              </a:xfrm>
              <a:custGeom>
                <a:avLst/>
                <a:gdLst>
                  <a:gd name="T0" fmla="*/ 177 w 199"/>
                  <a:gd name="T1" fmla="*/ 50 h 104"/>
                  <a:gd name="T2" fmla="*/ 170 w 199"/>
                  <a:gd name="T3" fmla="*/ 51 h 104"/>
                  <a:gd name="T4" fmla="*/ 162 w 199"/>
                  <a:gd name="T5" fmla="*/ 53 h 104"/>
                  <a:gd name="T6" fmla="*/ 154 w 199"/>
                  <a:gd name="T7" fmla="*/ 54 h 104"/>
                  <a:gd name="T8" fmla="*/ 147 w 199"/>
                  <a:gd name="T9" fmla="*/ 55 h 104"/>
                  <a:gd name="T10" fmla="*/ 139 w 199"/>
                  <a:gd name="T11" fmla="*/ 55 h 104"/>
                  <a:gd name="T12" fmla="*/ 131 w 199"/>
                  <a:gd name="T13" fmla="*/ 55 h 104"/>
                  <a:gd name="T14" fmla="*/ 122 w 199"/>
                  <a:gd name="T15" fmla="*/ 55 h 104"/>
                  <a:gd name="T16" fmla="*/ 114 w 199"/>
                  <a:gd name="T17" fmla="*/ 55 h 104"/>
                  <a:gd name="T18" fmla="*/ 104 w 199"/>
                  <a:gd name="T19" fmla="*/ 54 h 104"/>
                  <a:gd name="T20" fmla="*/ 96 w 199"/>
                  <a:gd name="T21" fmla="*/ 53 h 104"/>
                  <a:gd name="T22" fmla="*/ 87 w 199"/>
                  <a:gd name="T23" fmla="*/ 51 h 104"/>
                  <a:gd name="T24" fmla="*/ 79 w 199"/>
                  <a:gd name="T25" fmla="*/ 49 h 104"/>
                  <a:gd name="T26" fmla="*/ 70 w 199"/>
                  <a:gd name="T27" fmla="*/ 46 h 104"/>
                  <a:gd name="T28" fmla="*/ 62 w 199"/>
                  <a:gd name="T29" fmla="*/ 43 h 104"/>
                  <a:gd name="T30" fmla="*/ 55 w 199"/>
                  <a:gd name="T31" fmla="*/ 40 h 104"/>
                  <a:gd name="T32" fmla="*/ 47 w 199"/>
                  <a:gd name="T33" fmla="*/ 37 h 104"/>
                  <a:gd name="T34" fmla="*/ 40 w 199"/>
                  <a:gd name="T35" fmla="*/ 33 h 104"/>
                  <a:gd name="T36" fmla="*/ 33 w 199"/>
                  <a:gd name="T37" fmla="*/ 29 h 104"/>
                  <a:gd name="T38" fmla="*/ 27 w 199"/>
                  <a:gd name="T39" fmla="*/ 25 h 104"/>
                  <a:gd name="T40" fmla="*/ 21 w 199"/>
                  <a:gd name="T41" fmla="*/ 20 h 104"/>
                  <a:gd name="T42" fmla="*/ 15 w 199"/>
                  <a:gd name="T43" fmla="*/ 16 h 104"/>
                  <a:gd name="T44" fmla="*/ 9 w 199"/>
                  <a:gd name="T45" fmla="*/ 11 h 104"/>
                  <a:gd name="T46" fmla="*/ 4 w 199"/>
                  <a:gd name="T47" fmla="*/ 5 h 104"/>
                  <a:gd name="T48" fmla="*/ 0 w 199"/>
                  <a:gd name="T49" fmla="*/ 0 h 104"/>
                  <a:gd name="T50" fmla="*/ 0 w 199"/>
                  <a:gd name="T51" fmla="*/ 10 h 104"/>
                  <a:gd name="T52" fmla="*/ 2 w 199"/>
                  <a:gd name="T53" fmla="*/ 20 h 104"/>
                  <a:gd name="T54" fmla="*/ 5 w 199"/>
                  <a:gd name="T55" fmla="*/ 29 h 104"/>
                  <a:gd name="T56" fmla="*/ 8 w 199"/>
                  <a:gd name="T57" fmla="*/ 38 h 104"/>
                  <a:gd name="T58" fmla="*/ 13 w 199"/>
                  <a:gd name="T59" fmla="*/ 46 h 104"/>
                  <a:gd name="T60" fmla="*/ 18 w 199"/>
                  <a:gd name="T61" fmla="*/ 54 h 104"/>
                  <a:gd name="T62" fmla="*/ 25 w 199"/>
                  <a:gd name="T63" fmla="*/ 62 h 104"/>
                  <a:gd name="T64" fmla="*/ 32 w 199"/>
                  <a:gd name="T65" fmla="*/ 70 h 104"/>
                  <a:gd name="T66" fmla="*/ 39 w 199"/>
                  <a:gd name="T67" fmla="*/ 76 h 104"/>
                  <a:gd name="T68" fmla="*/ 48 w 199"/>
                  <a:gd name="T69" fmla="*/ 82 h 104"/>
                  <a:gd name="T70" fmla="*/ 57 w 199"/>
                  <a:gd name="T71" fmla="*/ 88 h 104"/>
                  <a:gd name="T72" fmla="*/ 66 w 199"/>
                  <a:gd name="T73" fmla="*/ 93 h 104"/>
                  <a:gd name="T74" fmla="*/ 77 w 199"/>
                  <a:gd name="T75" fmla="*/ 96 h 104"/>
                  <a:gd name="T76" fmla="*/ 87 w 199"/>
                  <a:gd name="T77" fmla="*/ 100 h 104"/>
                  <a:gd name="T78" fmla="*/ 98 w 199"/>
                  <a:gd name="T79" fmla="*/ 102 h 104"/>
                  <a:gd name="T80" fmla="*/ 109 w 199"/>
                  <a:gd name="T81" fmla="*/ 103 h 104"/>
                  <a:gd name="T82" fmla="*/ 116 w 199"/>
                  <a:gd name="T83" fmla="*/ 104 h 104"/>
                  <a:gd name="T84" fmla="*/ 122 w 199"/>
                  <a:gd name="T85" fmla="*/ 104 h 104"/>
                  <a:gd name="T86" fmla="*/ 129 w 199"/>
                  <a:gd name="T87" fmla="*/ 104 h 104"/>
                  <a:gd name="T88" fmla="*/ 135 w 199"/>
                  <a:gd name="T89" fmla="*/ 103 h 104"/>
                  <a:gd name="T90" fmla="*/ 141 w 199"/>
                  <a:gd name="T91" fmla="*/ 102 h 104"/>
                  <a:gd name="T92" fmla="*/ 147 w 199"/>
                  <a:gd name="T93" fmla="*/ 101 h 104"/>
                  <a:gd name="T94" fmla="*/ 154 w 199"/>
                  <a:gd name="T95" fmla="*/ 100 h 104"/>
                  <a:gd name="T96" fmla="*/ 159 w 199"/>
                  <a:gd name="T97" fmla="*/ 98 h 104"/>
                  <a:gd name="T98" fmla="*/ 165 w 199"/>
                  <a:gd name="T99" fmla="*/ 96 h 104"/>
                  <a:gd name="T100" fmla="*/ 171 w 199"/>
                  <a:gd name="T101" fmla="*/ 93 h 104"/>
                  <a:gd name="T102" fmla="*/ 176 w 199"/>
                  <a:gd name="T103" fmla="*/ 91 h 104"/>
                  <a:gd name="T104" fmla="*/ 181 w 199"/>
                  <a:gd name="T105" fmla="*/ 88 h 104"/>
                  <a:gd name="T106" fmla="*/ 186 w 199"/>
                  <a:gd name="T107" fmla="*/ 85 h 104"/>
                  <a:gd name="T108" fmla="*/ 190 w 199"/>
                  <a:gd name="T109" fmla="*/ 82 h 104"/>
                  <a:gd name="T110" fmla="*/ 195 w 199"/>
                  <a:gd name="T111" fmla="*/ 78 h 104"/>
                  <a:gd name="T112" fmla="*/ 199 w 199"/>
                  <a:gd name="T113" fmla="*/ 74 h 104"/>
                  <a:gd name="T114" fmla="*/ 177 w 199"/>
                  <a:gd name="T11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9" h="104">
                    <a:moveTo>
                      <a:pt x="177" y="50"/>
                    </a:moveTo>
                    <a:lnTo>
                      <a:pt x="170" y="51"/>
                    </a:lnTo>
                    <a:lnTo>
                      <a:pt x="162" y="53"/>
                    </a:lnTo>
                    <a:lnTo>
                      <a:pt x="154" y="54"/>
                    </a:lnTo>
                    <a:lnTo>
                      <a:pt x="147" y="55"/>
                    </a:lnTo>
                    <a:lnTo>
                      <a:pt x="139" y="55"/>
                    </a:lnTo>
                    <a:lnTo>
                      <a:pt x="131" y="55"/>
                    </a:lnTo>
                    <a:lnTo>
                      <a:pt x="122" y="55"/>
                    </a:lnTo>
                    <a:lnTo>
                      <a:pt x="114" y="55"/>
                    </a:lnTo>
                    <a:lnTo>
                      <a:pt x="104" y="54"/>
                    </a:lnTo>
                    <a:lnTo>
                      <a:pt x="96" y="53"/>
                    </a:lnTo>
                    <a:lnTo>
                      <a:pt x="87" y="51"/>
                    </a:lnTo>
                    <a:lnTo>
                      <a:pt x="79" y="49"/>
                    </a:lnTo>
                    <a:lnTo>
                      <a:pt x="70" y="46"/>
                    </a:lnTo>
                    <a:lnTo>
                      <a:pt x="62" y="43"/>
                    </a:lnTo>
                    <a:lnTo>
                      <a:pt x="55" y="40"/>
                    </a:lnTo>
                    <a:lnTo>
                      <a:pt x="47" y="37"/>
                    </a:lnTo>
                    <a:lnTo>
                      <a:pt x="40" y="33"/>
                    </a:lnTo>
                    <a:lnTo>
                      <a:pt x="33" y="29"/>
                    </a:lnTo>
                    <a:lnTo>
                      <a:pt x="27" y="25"/>
                    </a:lnTo>
                    <a:lnTo>
                      <a:pt x="21" y="20"/>
                    </a:lnTo>
                    <a:lnTo>
                      <a:pt x="15" y="16"/>
                    </a:lnTo>
                    <a:lnTo>
                      <a:pt x="9" y="11"/>
                    </a:lnTo>
                    <a:lnTo>
                      <a:pt x="4" y="5"/>
                    </a:lnTo>
                    <a:lnTo>
                      <a:pt x="0" y="0"/>
                    </a:lnTo>
                    <a:lnTo>
                      <a:pt x="0" y="10"/>
                    </a:lnTo>
                    <a:lnTo>
                      <a:pt x="2" y="20"/>
                    </a:lnTo>
                    <a:lnTo>
                      <a:pt x="5" y="29"/>
                    </a:lnTo>
                    <a:lnTo>
                      <a:pt x="8" y="38"/>
                    </a:lnTo>
                    <a:lnTo>
                      <a:pt x="13" y="46"/>
                    </a:lnTo>
                    <a:lnTo>
                      <a:pt x="18" y="54"/>
                    </a:lnTo>
                    <a:lnTo>
                      <a:pt x="25" y="62"/>
                    </a:lnTo>
                    <a:lnTo>
                      <a:pt x="32" y="70"/>
                    </a:lnTo>
                    <a:lnTo>
                      <a:pt x="39" y="76"/>
                    </a:lnTo>
                    <a:lnTo>
                      <a:pt x="48" y="82"/>
                    </a:lnTo>
                    <a:lnTo>
                      <a:pt x="57" y="88"/>
                    </a:lnTo>
                    <a:lnTo>
                      <a:pt x="66" y="93"/>
                    </a:lnTo>
                    <a:lnTo>
                      <a:pt x="77" y="96"/>
                    </a:lnTo>
                    <a:lnTo>
                      <a:pt x="87" y="100"/>
                    </a:lnTo>
                    <a:lnTo>
                      <a:pt x="98" y="102"/>
                    </a:lnTo>
                    <a:lnTo>
                      <a:pt x="109" y="103"/>
                    </a:lnTo>
                    <a:lnTo>
                      <a:pt x="116" y="104"/>
                    </a:lnTo>
                    <a:lnTo>
                      <a:pt x="122" y="104"/>
                    </a:lnTo>
                    <a:lnTo>
                      <a:pt x="129" y="104"/>
                    </a:lnTo>
                    <a:lnTo>
                      <a:pt x="135" y="103"/>
                    </a:lnTo>
                    <a:lnTo>
                      <a:pt x="141" y="102"/>
                    </a:lnTo>
                    <a:lnTo>
                      <a:pt x="147" y="101"/>
                    </a:lnTo>
                    <a:lnTo>
                      <a:pt x="154" y="100"/>
                    </a:lnTo>
                    <a:lnTo>
                      <a:pt x="159" y="98"/>
                    </a:lnTo>
                    <a:lnTo>
                      <a:pt x="165" y="96"/>
                    </a:lnTo>
                    <a:lnTo>
                      <a:pt x="171" y="93"/>
                    </a:lnTo>
                    <a:lnTo>
                      <a:pt x="176" y="91"/>
                    </a:lnTo>
                    <a:lnTo>
                      <a:pt x="181" y="88"/>
                    </a:lnTo>
                    <a:lnTo>
                      <a:pt x="186" y="85"/>
                    </a:lnTo>
                    <a:lnTo>
                      <a:pt x="190" y="82"/>
                    </a:lnTo>
                    <a:lnTo>
                      <a:pt x="195" y="78"/>
                    </a:lnTo>
                    <a:lnTo>
                      <a:pt x="199" y="74"/>
                    </a:lnTo>
                    <a:lnTo>
                      <a:pt x="17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08" name="Freeform 17">
                <a:extLst>
                  <a:ext uri="{FF2B5EF4-FFF2-40B4-BE49-F238E27FC236}">
                    <a16:creationId xmlns:a16="http://schemas.microsoft.com/office/drawing/2014/main" id="{40F7234F-02D5-41D9-81DD-F44564BCF6DF}"/>
                  </a:ext>
                </a:extLst>
              </p:cNvPr>
              <p:cNvSpPr>
                <a:spLocks/>
              </p:cNvSpPr>
              <p:nvPr/>
            </p:nvSpPr>
            <p:spPr bwMode="auto">
              <a:xfrm>
                <a:off x="-1028" y="1579"/>
                <a:ext cx="349" cy="239"/>
              </a:xfrm>
              <a:custGeom>
                <a:avLst/>
                <a:gdLst>
                  <a:gd name="T0" fmla="*/ 159 w 349"/>
                  <a:gd name="T1" fmla="*/ 132 h 239"/>
                  <a:gd name="T2" fmla="*/ 146 w 349"/>
                  <a:gd name="T3" fmla="*/ 126 h 239"/>
                  <a:gd name="T4" fmla="*/ 133 w 349"/>
                  <a:gd name="T5" fmla="*/ 123 h 239"/>
                  <a:gd name="T6" fmla="*/ 120 w 349"/>
                  <a:gd name="T7" fmla="*/ 121 h 239"/>
                  <a:gd name="T8" fmla="*/ 101 w 349"/>
                  <a:gd name="T9" fmla="*/ 121 h 239"/>
                  <a:gd name="T10" fmla="*/ 80 w 349"/>
                  <a:gd name="T11" fmla="*/ 125 h 239"/>
                  <a:gd name="T12" fmla="*/ 61 w 349"/>
                  <a:gd name="T13" fmla="*/ 134 h 239"/>
                  <a:gd name="T14" fmla="*/ 44 w 349"/>
                  <a:gd name="T15" fmla="*/ 147 h 239"/>
                  <a:gd name="T16" fmla="*/ 29 w 349"/>
                  <a:gd name="T17" fmla="*/ 163 h 239"/>
                  <a:gd name="T18" fmla="*/ 17 w 349"/>
                  <a:gd name="T19" fmla="*/ 182 h 239"/>
                  <a:gd name="T20" fmla="*/ 9 w 349"/>
                  <a:gd name="T21" fmla="*/ 203 h 239"/>
                  <a:gd name="T22" fmla="*/ 5 w 349"/>
                  <a:gd name="T23" fmla="*/ 227 h 239"/>
                  <a:gd name="T24" fmla="*/ 3 w 349"/>
                  <a:gd name="T25" fmla="*/ 231 h 239"/>
                  <a:gd name="T26" fmla="*/ 1 w 349"/>
                  <a:gd name="T27" fmla="*/ 214 h 239"/>
                  <a:gd name="T28" fmla="*/ 1 w 349"/>
                  <a:gd name="T29" fmla="*/ 193 h 239"/>
                  <a:gd name="T30" fmla="*/ 4 w 349"/>
                  <a:gd name="T31" fmla="*/ 169 h 239"/>
                  <a:gd name="T32" fmla="*/ 12 w 349"/>
                  <a:gd name="T33" fmla="*/ 147 h 239"/>
                  <a:gd name="T34" fmla="*/ 22 w 349"/>
                  <a:gd name="T35" fmla="*/ 128 h 239"/>
                  <a:gd name="T36" fmla="*/ 36 w 349"/>
                  <a:gd name="T37" fmla="*/ 111 h 239"/>
                  <a:gd name="T38" fmla="*/ 52 w 349"/>
                  <a:gd name="T39" fmla="*/ 98 h 239"/>
                  <a:gd name="T40" fmla="*/ 71 w 349"/>
                  <a:gd name="T41" fmla="*/ 89 h 239"/>
                  <a:gd name="T42" fmla="*/ 91 w 349"/>
                  <a:gd name="T43" fmla="*/ 85 h 239"/>
                  <a:gd name="T44" fmla="*/ 109 w 349"/>
                  <a:gd name="T45" fmla="*/ 85 h 239"/>
                  <a:gd name="T46" fmla="*/ 121 w 349"/>
                  <a:gd name="T47" fmla="*/ 86 h 239"/>
                  <a:gd name="T48" fmla="*/ 134 w 349"/>
                  <a:gd name="T49" fmla="*/ 90 h 239"/>
                  <a:gd name="T50" fmla="*/ 146 w 349"/>
                  <a:gd name="T51" fmla="*/ 96 h 239"/>
                  <a:gd name="T52" fmla="*/ 153 w 349"/>
                  <a:gd name="T53" fmla="*/ 88 h 239"/>
                  <a:gd name="T54" fmla="*/ 159 w 349"/>
                  <a:gd name="T55" fmla="*/ 68 h 239"/>
                  <a:gd name="T56" fmla="*/ 168 w 349"/>
                  <a:gd name="T57" fmla="*/ 50 h 239"/>
                  <a:gd name="T58" fmla="*/ 179 w 349"/>
                  <a:gd name="T59" fmla="*/ 34 h 239"/>
                  <a:gd name="T60" fmla="*/ 192 w 349"/>
                  <a:gd name="T61" fmla="*/ 21 h 239"/>
                  <a:gd name="T62" fmla="*/ 207 w 349"/>
                  <a:gd name="T63" fmla="*/ 11 h 239"/>
                  <a:gd name="T64" fmla="*/ 225 w 349"/>
                  <a:gd name="T65" fmla="*/ 3 h 239"/>
                  <a:gd name="T66" fmla="*/ 243 w 349"/>
                  <a:gd name="T67" fmla="*/ 0 h 239"/>
                  <a:gd name="T68" fmla="*/ 260 w 349"/>
                  <a:gd name="T69" fmla="*/ 0 h 239"/>
                  <a:gd name="T70" fmla="*/ 275 w 349"/>
                  <a:gd name="T71" fmla="*/ 3 h 239"/>
                  <a:gd name="T72" fmla="*/ 290 w 349"/>
                  <a:gd name="T73" fmla="*/ 8 h 239"/>
                  <a:gd name="T74" fmla="*/ 303 w 349"/>
                  <a:gd name="T75" fmla="*/ 15 h 239"/>
                  <a:gd name="T76" fmla="*/ 316 w 349"/>
                  <a:gd name="T77" fmla="*/ 24 h 239"/>
                  <a:gd name="T78" fmla="*/ 326 w 349"/>
                  <a:gd name="T79" fmla="*/ 35 h 239"/>
                  <a:gd name="T80" fmla="*/ 337 w 349"/>
                  <a:gd name="T81" fmla="*/ 48 h 239"/>
                  <a:gd name="T82" fmla="*/ 345 w 349"/>
                  <a:gd name="T83" fmla="*/ 62 h 239"/>
                  <a:gd name="T84" fmla="*/ 344 w 349"/>
                  <a:gd name="T85" fmla="*/ 66 h 239"/>
                  <a:gd name="T86" fmla="*/ 337 w 349"/>
                  <a:gd name="T87" fmla="*/ 59 h 239"/>
                  <a:gd name="T88" fmla="*/ 328 w 349"/>
                  <a:gd name="T89" fmla="*/ 53 h 239"/>
                  <a:gd name="T90" fmla="*/ 318 w 349"/>
                  <a:gd name="T91" fmla="*/ 47 h 239"/>
                  <a:gd name="T92" fmla="*/ 308 w 349"/>
                  <a:gd name="T93" fmla="*/ 43 h 239"/>
                  <a:gd name="T94" fmla="*/ 298 w 349"/>
                  <a:gd name="T95" fmla="*/ 40 h 239"/>
                  <a:gd name="T96" fmla="*/ 288 w 349"/>
                  <a:gd name="T97" fmla="*/ 37 h 239"/>
                  <a:gd name="T98" fmla="*/ 277 w 349"/>
                  <a:gd name="T99" fmla="*/ 36 h 239"/>
                  <a:gd name="T100" fmla="*/ 261 w 349"/>
                  <a:gd name="T101" fmla="*/ 36 h 239"/>
                  <a:gd name="T102" fmla="*/ 242 w 349"/>
                  <a:gd name="T103" fmla="*/ 40 h 239"/>
                  <a:gd name="T104" fmla="*/ 225 w 349"/>
                  <a:gd name="T105" fmla="*/ 47 h 239"/>
                  <a:gd name="T106" fmla="*/ 208 w 349"/>
                  <a:gd name="T107" fmla="*/ 57 h 239"/>
                  <a:gd name="T108" fmla="*/ 194 w 349"/>
                  <a:gd name="T109" fmla="*/ 71 h 239"/>
                  <a:gd name="T110" fmla="*/ 182 w 349"/>
                  <a:gd name="T111" fmla="*/ 86 h 239"/>
                  <a:gd name="T112" fmla="*/ 173 w 349"/>
                  <a:gd name="T113" fmla="*/ 105 h 239"/>
                  <a:gd name="T114" fmla="*/ 167 w 349"/>
                  <a:gd name="T115" fmla="*/ 1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9" h="239">
                    <a:moveTo>
                      <a:pt x="165" y="135"/>
                    </a:moveTo>
                    <a:lnTo>
                      <a:pt x="159" y="132"/>
                    </a:lnTo>
                    <a:lnTo>
                      <a:pt x="153" y="129"/>
                    </a:lnTo>
                    <a:lnTo>
                      <a:pt x="146" y="126"/>
                    </a:lnTo>
                    <a:lnTo>
                      <a:pt x="140" y="125"/>
                    </a:lnTo>
                    <a:lnTo>
                      <a:pt x="133" y="123"/>
                    </a:lnTo>
                    <a:lnTo>
                      <a:pt x="127" y="122"/>
                    </a:lnTo>
                    <a:lnTo>
                      <a:pt x="120" y="121"/>
                    </a:lnTo>
                    <a:lnTo>
                      <a:pt x="113" y="120"/>
                    </a:lnTo>
                    <a:lnTo>
                      <a:pt x="101" y="121"/>
                    </a:lnTo>
                    <a:lnTo>
                      <a:pt x="91" y="123"/>
                    </a:lnTo>
                    <a:lnTo>
                      <a:pt x="80" y="125"/>
                    </a:lnTo>
                    <a:lnTo>
                      <a:pt x="70" y="129"/>
                    </a:lnTo>
                    <a:lnTo>
                      <a:pt x="61" y="134"/>
                    </a:lnTo>
                    <a:lnTo>
                      <a:pt x="52" y="140"/>
                    </a:lnTo>
                    <a:lnTo>
                      <a:pt x="44" y="147"/>
                    </a:lnTo>
                    <a:lnTo>
                      <a:pt x="36" y="155"/>
                    </a:lnTo>
                    <a:lnTo>
                      <a:pt x="29" y="163"/>
                    </a:lnTo>
                    <a:lnTo>
                      <a:pt x="23" y="172"/>
                    </a:lnTo>
                    <a:lnTo>
                      <a:pt x="17" y="182"/>
                    </a:lnTo>
                    <a:lnTo>
                      <a:pt x="13" y="193"/>
                    </a:lnTo>
                    <a:lnTo>
                      <a:pt x="9" y="203"/>
                    </a:lnTo>
                    <a:lnTo>
                      <a:pt x="7" y="215"/>
                    </a:lnTo>
                    <a:lnTo>
                      <a:pt x="5" y="227"/>
                    </a:lnTo>
                    <a:lnTo>
                      <a:pt x="4" y="239"/>
                    </a:lnTo>
                    <a:lnTo>
                      <a:pt x="3" y="231"/>
                    </a:lnTo>
                    <a:lnTo>
                      <a:pt x="2" y="222"/>
                    </a:lnTo>
                    <a:lnTo>
                      <a:pt x="1" y="214"/>
                    </a:lnTo>
                    <a:lnTo>
                      <a:pt x="0" y="205"/>
                    </a:lnTo>
                    <a:lnTo>
                      <a:pt x="1" y="193"/>
                    </a:lnTo>
                    <a:lnTo>
                      <a:pt x="2" y="181"/>
                    </a:lnTo>
                    <a:lnTo>
                      <a:pt x="4" y="169"/>
                    </a:lnTo>
                    <a:lnTo>
                      <a:pt x="7" y="158"/>
                    </a:lnTo>
                    <a:lnTo>
                      <a:pt x="12" y="147"/>
                    </a:lnTo>
                    <a:lnTo>
                      <a:pt x="16" y="137"/>
                    </a:lnTo>
                    <a:lnTo>
                      <a:pt x="22" y="128"/>
                    </a:lnTo>
                    <a:lnTo>
                      <a:pt x="29" y="119"/>
                    </a:lnTo>
                    <a:lnTo>
                      <a:pt x="36" y="111"/>
                    </a:lnTo>
                    <a:lnTo>
                      <a:pt x="44" y="104"/>
                    </a:lnTo>
                    <a:lnTo>
                      <a:pt x="52" y="98"/>
                    </a:lnTo>
                    <a:lnTo>
                      <a:pt x="61" y="93"/>
                    </a:lnTo>
                    <a:lnTo>
                      <a:pt x="71" y="89"/>
                    </a:lnTo>
                    <a:lnTo>
                      <a:pt x="81" y="86"/>
                    </a:lnTo>
                    <a:lnTo>
                      <a:pt x="91" y="85"/>
                    </a:lnTo>
                    <a:lnTo>
                      <a:pt x="102" y="84"/>
                    </a:lnTo>
                    <a:lnTo>
                      <a:pt x="109" y="85"/>
                    </a:lnTo>
                    <a:lnTo>
                      <a:pt x="115" y="85"/>
                    </a:lnTo>
                    <a:lnTo>
                      <a:pt x="121" y="86"/>
                    </a:lnTo>
                    <a:lnTo>
                      <a:pt x="128" y="88"/>
                    </a:lnTo>
                    <a:lnTo>
                      <a:pt x="134" y="90"/>
                    </a:lnTo>
                    <a:lnTo>
                      <a:pt x="140" y="93"/>
                    </a:lnTo>
                    <a:lnTo>
                      <a:pt x="146" y="96"/>
                    </a:lnTo>
                    <a:lnTo>
                      <a:pt x="151" y="99"/>
                    </a:lnTo>
                    <a:lnTo>
                      <a:pt x="153" y="88"/>
                    </a:lnTo>
                    <a:lnTo>
                      <a:pt x="156" y="78"/>
                    </a:lnTo>
                    <a:lnTo>
                      <a:pt x="159" y="68"/>
                    </a:lnTo>
                    <a:lnTo>
                      <a:pt x="163" y="59"/>
                    </a:lnTo>
                    <a:lnTo>
                      <a:pt x="168" y="50"/>
                    </a:lnTo>
                    <a:lnTo>
                      <a:pt x="173" y="42"/>
                    </a:lnTo>
                    <a:lnTo>
                      <a:pt x="179" y="34"/>
                    </a:lnTo>
                    <a:lnTo>
                      <a:pt x="185" y="27"/>
                    </a:lnTo>
                    <a:lnTo>
                      <a:pt x="192" y="21"/>
                    </a:lnTo>
                    <a:lnTo>
                      <a:pt x="199" y="15"/>
                    </a:lnTo>
                    <a:lnTo>
                      <a:pt x="207" y="11"/>
                    </a:lnTo>
                    <a:lnTo>
                      <a:pt x="216" y="6"/>
                    </a:lnTo>
                    <a:lnTo>
                      <a:pt x="225" y="3"/>
                    </a:lnTo>
                    <a:lnTo>
                      <a:pt x="233" y="1"/>
                    </a:lnTo>
                    <a:lnTo>
                      <a:pt x="243" y="0"/>
                    </a:lnTo>
                    <a:lnTo>
                      <a:pt x="252" y="0"/>
                    </a:lnTo>
                    <a:lnTo>
                      <a:pt x="260" y="0"/>
                    </a:lnTo>
                    <a:lnTo>
                      <a:pt x="267" y="1"/>
                    </a:lnTo>
                    <a:lnTo>
                      <a:pt x="275" y="3"/>
                    </a:lnTo>
                    <a:lnTo>
                      <a:pt x="282" y="5"/>
                    </a:lnTo>
                    <a:lnTo>
                      <a:pt x="290" y="8"/>
                    </a:lnTo>
                    <a:lnTo>
                      <a:pt x="296" y="11"/>
                    </a:lnTo>
                    <a:lnTo>
                      <a:pt x="303" y="15"/>
                    </a:lnTo>
                    <a:lnTo>
                      <a:pt x="310" y="19"/>
                    </a:lnTo>
                    <a:lnTo>
                      <a:pt x="316" y="24"/>
                    </a:lnTo>
                    <a:lnTo>
                      <a:pt x="321" y="29"/>
                    </a:lnTo>
                    <a:lnTo>
                      <a:pt x="326" y="35"/>
                    </a:lnTo>
                    <a:lnTo>
                      <a:pt x="332" y="41"/>
                    </a:lnTo>
                    <a:lnTo>
                      <a:pt x="337" y="48"/>
                    </a:lnTo>
                    <a:lnTo>
                      <a:pt x="341" y="55"/>
                    </a:lnTo>
                    <a:lnTo>
                      <a:pt x="345" y="62"/>
                    </a:lnTo>
                    <a:lnTo>
                      <a:pt x="349" y="70"/>
                    </a:lnTo>
                    <a:lnTo>
                      <a:pt x="344" y="66"/>
                    </a:lnTo>
                    <a:lnTo>
                      <a:pt x="341" y="62"/>
                    </a:lnTo>
                    <a:lnTo>
                      <a:pt x="337" y="59"/>
                    </a:lnTo>
                    <a:lnTo>
                      <a:pt x="332" y="55"/>
                    </a:lnTo>
                    <a:lnTo>
                      <a:pt x="328" y="53"/>
                    </a:lnTo>
                    <a:lnTo>
                      <a:pt x="323" y="50"/>
                    </a:lnTo>
                    <a:lnTo>
                      <a:pt x="318" y="47"/>
                    </a:lnTo>
                    <a:lnTo>
                      <a:pt x="313" y="45"/>
                    </a:lnTo>
                    <a:lnTo>
                      <a:pt x="308" y="43"/>
                    </a:lnTo>
                    <a:lnTo>
                      <a:pt x="304" y="41"/>
                    </a:lnTo>
                    <a:lnTo>
                      <a:pt x="298" y="40"/>
                    </a:lnTo>
                    <a:lnTo>
                      <a:pt x="293" y="38"/>
                    </a:lnTo>
                    <a:lnTo>
                      <a:pt x="288" y="37"/>
                    </a:lnTo>
                    <a:lnTo>
                      <a:pt x="282" y="37"/>
                    </a:lnTo>
                    <a:lnTo>
                      <a:pt x="277" y="36"/>
                    </a:lnTo>
                    <a:lnTo>
                      <a:pt x="272" y="36"/>
                    </a:lnTo>
                    <a:lnTo>
                      <a:pt x="261" y="36"/>
                    </a:lnTo>
                    <a:lnTo>
                      <a:pt x="252" y="37"/>
                    </a:lnTo>
                    <a:lnTo>
                      <a:pt x="242" y="40"/>
                    </a:lnTo>
                    <a:lnTo>
                      <a:pt x="233" y="43"/>
                    </a:lnTo>
                    <a:lnTo>
                      <a:pt x="225" y="47"/>
                    </a:lnTo>
                    <a:lnTo>
                      <a:pt x="216" y="52"/>
                    </a:lnTo>
                    <a:lnTo>
                      <a:pt x="208" y="57"/>
                    </a:lnTo>
                    <a:lnTo>
                      <a:pt x="201" y="64"/>
                    </a:lnTo>
                    <a:lnTo>
                      <a:pt x="194" y="71"/>
                    </a:lnTo>
                    <a:lnTo>
                      <a:pt x="188" y="79"/>
                    </a:lnTo>
                    <a:lnTo>
                      <a:pt x="182" y="86"/>
                    </a:lnTo>
                    <a:lnTo>
                      <a:pt x="177" y="95"/>
                    </a:lnTo>
                    <a:lnTo>
                      <a:pt x="173" y="105"/>
                    </a:lnTo>
                    <a:lnTo>
                      <a:pt x="169" y="114"/>
                    </a:lnTo>
                    <a:lnTo>
                      <a:pt x="167" y="125"/>
                    </a:lnTo>
                    <a:lnTo>
                      <a:pt x="165"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09" name="Freeform 18">
                <a:extLst>
                  <a:ext uri="{FF2B5EF4-FFF2-40B4-BE49-F238E27FC236}">
                    <a16:creationId xmlns:a16="http://schemas.microsoft.com/office/drawing/2014/main" id="{5A0B1292-6AEA-40B0-A721-9D29F61264AF}"/>
                  </a:ext>
                </a:extLst>
              </p:cNvPr>
              <p:cNvSpPr>
                <a:spLocks/>
              </p:cNvSpPr>
              <p:nvPr/>
            </p:nvSpPr>
            <p:spPr bwMode="auto">
              <a:xfrm>
                <a:off x="-931" y="1422"/>
                <a:ext cx="728" cy="457"/>
              </a:xfrm>
              <a:custGeom>
                <a:avLst/>
                <a:gdLst>
                  <a:gd name="T0" fmla="*/ 634 w 728"/>
                  <a:gd name="T1" fmla="*/ 367 h 457"/>
                  <a:gd name="T2" fmla="*/ 624 w 728"/>
                  <a:gd name="T3" fmla="*/ 358 h 457"/>
                  <a:gd name="T4" fmla="*/ 608 w 728"/>
                  <a:gd name="T5" fmla="*/ 308 h 457"/>
                  <a:gd name="T6" fmla="*/ 574 w 728"/>
                  <a:gd name="T7" fmla="*/ 273 h 457"/>
                  <a:gd name="T8" fmla="*/ 526 w 728"/>
                  <a:gd name="T9" fmla="*/ 257 h 457"/>
                  <a:gd name="T10" fmla="*/ 496 w 728"/>
                  <a:gd name="T11" fmla="*/ 259 h 457"/>
                  <a:gd name="T12" fmla="*/ 475 w 728"/>
                  <a:gd name="T13" fmla="*/ 250 h 457"/>
                  <a:gd name="T14" fmla="*/ 456 w 728"/>
                  <a:gd name="T15" fmla="*/ 216 h 457"/>
                  <a:gd name="T16" fmla="*/ 427 w 728"/>
                  <a:gd name="T17" fmla="*/ 193 h 457"/>
                  <a:gd name="T18" fmla="*/ 394 w 728"/>
                  <a:gd name="T19" fmla="*/ 185 h 457"/>
                  <a:gd name="T20" fmla="*/ 386 w 728"/>
                  <a:gd name="T21" fmla="*/ 158 h 457"/>
                  <a:gd name="T22" fmla="*/ 363 w 728"/>
                  <a:gd name="T23" fmla="*/ 98 h 457"/>
                  <a:gd name="T24" fmla="*/ 317 w 728"/>
                  <a:gd name="T25" fmla="*/ 56 h 457"/>
                  <a:gd name="T26" fmla="*/ 259 w 728"/>
                  <a:gd name="T27" fmla="*/ 41 h 457"/>
                  <a:gd name="T28" fmla="*/ 211 w 728"/>
                  <a:gd name="T29" fmla="*/ 52 h 457"/>
                  <a:gd name="T30" fmla="*/ 172 w 728"/>
                  <a:gd name="T31" fmla="*/ 79 h 457"/>
                  <a:gd name="T32" fmla="*/ 145 w 728"/>
                  <a:gd name="T33" fmla="*/ 120 h 457"/>
                  <a:gd name="T34" fmla="*/ 124 w 728"/>
                  <a:gd name="T35" fmla="*/ 113 h 457"/>
                  <a:gd name="T36" fmla="*/ 93 w 728"/>
                  <a:gd name="T37" fmla="*/ 112 h 457"/>
                  <a:gd name="T38" fmla="*/ 50 w 728"/>
                  <a:gd name="T39" fmla="*/ 126 h 457"/>
                  <a:gd name="T40" fmla="*/ 17 w 728"/>
                  <a:gd name="T41" fmla="*/ 157 h 457"/>
                  <a:gd name="T42" fmla="*/ 0 w 728"/>
                  <a:gd name="T43" fmla="*/ 188 h 457"/>
                  <a:gd name="T44" fmla="*/ 3 w 728"/>
                  <a:gd name="T45" fmla="*/ 157 h 457"/>
                  <a:gd name="T46" fmla="*/ 30 w 728"/>
                  <a:gd name="T47" fmla="*/ 107 h 457"/>
                  <a:gd name="T48" fmla="*/ 74 w 728"/>
                  <a:gd name="T49" fmla="*/ 76 h 457"/>
                  <a:gd name="T50" fmla="*/ 122 w 728"/>
                  <a:gd name="T51" fmla="*/ 70 h 457"/>
                  <a:gd name="T52" fmla="*/ 144 w 728"/>
                  <a:gd name="T53" fmla="*/ 75 h 457"/>
                  <a:gd name="T54" fmla="*/ 167 w 728"/>
                  <a:gd name="T55" fmla="*/ 52 h 457"/>
                  <a:gd name="T56" fmla="*/ 201 w 728"/>
                  <a:gd name="T57" fmla="*/ 20 h 457"/>
                  <a:gd name="T58" fmla="*/ 246 w 728"/>
                  <a:gd name="T59" fmla="*/ 2 h 457"/>
                  <a:gd name="T60" fmla="*/ 300 w 728"/>
                  <a:gd name="T61" fmla="*/ 5 h 457"/>
                  <a:gd name="T62" fmla="*/ 353 w 728"/>
                  <a:gd name="T63" fmla="*/ 37 h 457"/>
                  <a:gd name="T64" fmla="*/ 386 w 728"/>
                  <a:gd name="T65" fmla="*/ 91 h 457"/>
                  <a:gd name="T66" fmla="*/ 396 w 728"/>
                  <a:gd name="T67" fmla="*/ 143 h 457"/>
                  <a:gd name="T68" fmla="*/ 419 w 728"/>
                  <a:gd name="T69" fmla="*/ 146 h 457"/>
                  <a:gd name="T70" fmla="*/ 452 w 728"/>
                  <a:gd name="T71" fmla="*/ 163 h 457"/>
                  <a:gd name="T72" fmla="*/ 476 w 728"/>
                  <a:gd name="T73" fmla="*/ 194 h 457"/>
                  <a:gd name="T74" fmla="*/ 491 w 728"/>
                  <a:gd name="T75" fmla="*/ 222 h 457"/>
                  <a:gd name="T76" fmla="*/ 520 w 728"/>
                  <a:gd name="T77" fmla="*/ 215 h 457"/>
                  <a:gd name="T78" fmla="*/ 562 w 728"/>
                  <a:gd name="T79" fmla="*/ 222 h 457"/>
                  <a:gd name="T80" fmla="*/ 603 w 728"/>
                  <a:gd name="T81" fmla="*/ 250 h 457"/>
                  <a:gd name="T82" fmla="*/ 626 w 728"/>
                  <a:gd name="T83" fmla="*/ 295 h 457"/>
                  <a:gd name="T84" fmla="*/ 636 w 728"/>
                  <a:gd name="T85" fmla="*/ 326 h 457"/>
                  <a:gd name="T86" fmla="*/ 649 w 728"/>
                  <a:gd name="T87" fmla="*/ 326 h 457"/>
                  <a:gd name="T88" fmla="*/ 683 w 728"/>
                  <a:gd name="T89" fmla="*/ 336 h 457"/>
                  <a:gd name="T90" fmla="*/ 713 w 728"/>
                  <a:gd name="T91" fmla="*/ 365 h 457"/>
                  <a:gd name="T92" fmla="*/ 728 w 728"/>
                  <a:gd name="T93" fmla="*/ 407 h 457"/>
                  <a:gd name="T94" fmla="*/ 724 w 728"/>
                  <a:gd name="T95" fmla="*/ 450 h 457"/>
                  <a:gd name="T96" fmla="*/ 715 w 728"/>
                  <a:gd name="T97" fmla="*/ 424 h 457"/>
                  <a:gd name="T98" fmla="*/ 693 w 728"/>
                  <a:gd name="T99" fmla="*/ 390 h 457"/>
                  <a:gd name="T100" fmla="*/ 660 w 728"/>
                  <a:gd name="T101" fmla="*/ 37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8" h="457">
                    <a:moveTo>
                      <a:pt x="645" y="367"/>
                    </a:moveTo>
                    <a:lnTo>
                      <a:pt x="642" y="367"/>
                    </a:lnTo>
                    <a:lnTo>
                      <a:pt x="640" y="367"/>
                    </a:lnTo>
                    <a:lnTo>
                      <a:pt x="637" y="367"/>
                    </a:lnTo>
                    <a:lnTo>
                      <a:pt x="634" y="367"/>
                    </a:lnTo>
                    <a:lnTo>
                      <a:pt x="631" y="368"/>
                    </a:lnTo>
                    <a:lnTo>
                      <a:pt x="629" y="368"/>
                    </a:lnTo>
                    <a:lnTo>
                      <a:pt x="627" y="369"/>
                    </a:lnTo>
                    <a:lnTo>
                      <a:pt x="624" y="369"/>
                    </a:lnTo>
                    <a:lnTo>
                      <a:pt x="624" y="358"/>
                    </a:lnTo>
                    <a:lnTo>
                      <a:pt x="622" y="348"/>
                    </a:lnTo>
                    <a:lnTo>
                      <a:pt x="620" y="337"/>
                    </a:lnTo>
                    <a:lnTo>
                      <a:pt x="617" y="327"/>
                    </a:lnTo>
                    <a:lnTo>
                      <a:pt x="613" y="318"/>
                    </a:lnTo>
                    <a:lnTo>
                      <a:pt x="608" y="308"/>
                    </a:lnTo>
                    <a:lnTo>
                      <a:pt x="602" y="300"/>
                    </a:lnTo>
                    <a:lnTo>
                      <a:pt x="596" y="292"/>
                    </a:lnTo>
                    <a:lnTo>
                      <a:pt x="589" y="285"/>
                    </a:lnTo>
                    <a:lnTo>
                      <a:pt x="581" y="279"/>
                    </a:lnTo>
                    <a:lnTo>
                      <a:pt x="574" y="273"/>
                    </a:lnTo>
                    <a:lnTo>
                      <a:pt x="565" y="268"/>
                    </a:lnTo>
                    <a:lnTo>
                      <a:pt x="556" y="263"/>
                    </a:lnTo>
                    <a:lnTo>
                      <a:pt x="546" y="260"/>
                    </a:lnTo>
                    <a:lnTo>
                      <a:pt x="536" y="258"/>
                    </a:lnTo>
                    <a:lnTo>
                      <a:pt x="526" y="257"/>
                    </a:lnTo>
                    <a:lnTo>
                      <a:pt x="520" y="256"/>
                    </a:lnTo>
                    <a:lnTo>
                      <a:pt x="514" y="257"/>
                    </a:lnTo>
                    <a:lnTo>
                      <a:pt x="507" y="257"/>
                    </a:lnTo>
                    <a:lnTo>
                      <a:pt x="501" y="258"/>
                    </a:lnTo>
                    <a:lnTo>
                      <a:pt x="496" y="259"/>
                    </a:lnTo>
                    <a:lnTo>
                      <a:pt x="489" y="261"/>
                    </a:lnTo>
                    <a:lnTo>
                      <a:pt x="484" y="263"/>
                    </a:lnTo>
                    <a:lnTo>
                      <a:pt x="479" y="265"/>
                    </a:lnTo>
                    <a:lnTo>
                      <a:pt x="477" y="257"/>
                    </a:lnTo>
                    <a:lnTo>
                      <a:pt x="475" y="250"/>
                    </a:lnTo>
                    <a:lnTo>
                      <a:pt x="473" y="242"/>
                    </a:lnTo>
                    <a:lnTo>
                      <a:pt x="469" y="235"/>
                    </a:lnTo>
                    <a:lnTo>
                      <a:pt x="465" y="228"/>
                    </a:lnTo>
                    <a:lnTo>
                      <a:pt x="461" y="222"/>
                    </a:lnTo>
                    <a:lnTo>
                      <a:pt x="456" y="216"/>
                    </a:lnTo>
                    <a:lnTo>
                      <a:pt x="451" y="211"/>
                    </a:lnTo>
                    <a:lnTo>
                      <a:pt x="445" y="205"/>
                    </a:lnTo>
                    <a:lnTo>
                      <a:pt x="440" y="201"/>
                    </a:lnTo>
                    <a:lnTo>
                      <a:pt x="433" y="197"/>
                    </a:lnTo>
                    <a:lnTo>
                      <a:pt x="427" y="193"/>
                    </a:lnTo>
                    <a:lnTo>
                      <a:pt x="420" y="190"/>
                    </a:lnTo>
                    <a:lnTo>
                      <a:pt x="412" y="188"/>
                    </a:lnTo>
                    <a:lnTo>
                      <a:pt x="405" y="186"/>
                    </a:lnTo>
                    <a:lnTo>
                      <a:pt x="397" y="185"/>
                    </a:lnTo>
                    <a:lnTo>
                      <a:pt x="394" y="185"/>
                    </a:lnTo>
                    <a:lnTo>
                      <a:pt x="392" y="185"/>
                    </a:lnTo>
                    <a:lnTo>
                      <a:pt x="390" y="185"/>
                    </a:lnTo>
                    <a:lnTo>
                      <a:pt x="388" y="185"/>
                    </a:lnTo>
                    <a:lnTo>
                      <a:pt x="388" y="171"/>
                    </a:lnTo>
                    <a:lnTo>
                      <a:pt x="386" y="158"/>
                    </a:lnTo>
                    <a:lnTo>
                      <a:pt x="384" y="145"/>
                    </a:lnTo>
                    <a:lnTo>
                      <a:pt x="380" y="132"/>
                    </a:lnTo>
                    <a:lnTo>
                      <a:pt x="376" y="120"/>
                    </a:lnTo>
                    <a:lnTo>
                      <a:pt x="370" y="109"/>
                    </a:lnTo>
                    <a:lnTo>
                      <a:pt x="363" y="98"/>
                    </a:lnTo>
                    <a:lnTo>
                      <a:pt x="355" y="87"/>
                    </a:lnTo>
                    <a:lnTo>
                      <a:pt x="347" y="78"/>
                    </a:lnTo>
                    <a:lnTo>
                      <a:pt x="338" y="70"/>
                    </a:lnTo>
                    <a:lnTo>
                      <a:pt x="328" y="63"/>
                    </a:lnTo>
                    <a:lnTo>
                      <a:pt x="317" y="56"/>
                    </a:lnTo>
                    <a:lnTo>
                      <a:pt x="306" y="51"/>
                    </a:lnTo>
                    <a:lnTo>
                      <a:pt x="294" y="46"/>
                    </a:lnTo>
                    <a:lnTo>
                      <a:pt x="281" y="44"/>
                    </a:lnTo>
                    <a:lnTo>
                      <a:pt x="269" y="42"/>
                    </a:lnTo>
                    <a:lnTo>
                      <a:pt x="259" y="41"/>
                    </a:lnTo>
                    <a:lnTo>
                      <a:pt x="249" y="42"/>
                    </a:lnTo>
                    <a:lnTo>
                      <a:pt x="239" y="44"/>
                    </a:lnTo>
                    <a:lnTo>
                      <a:pt x="230" y="46"/>
                    </a:lnTo>
                    <a:lnTo>
                      <a:pt x="221" y="49"/>
                    </a:lnTo>
                    <a:lnTo>
                      <a:pt x="211" y="52"/>
                    </a:lnTo>
                    <a:lnTo>
                      <a:pt x="203" y="56"/>
                    </a:lnTo>
                    <a:lnTo>
                      <a:pt x="195" y="61"/>
                    </a:lnTo>
                    <a:lnTo>
                      <a:pt x="187" y="66"/>
                    </a:lnTo>
                    <a:lnTo>
                      <a:pt x="179" y="72"/>
                    </a:lnTo>
                    <a:lnTo>
                      <a:pt x="172" y="79"/>
                    </a:lnTo>
                    <a:lnTo>
                      <a:pt x="166" y="86"/>
                    </a:lnTo>
                    <a:lnTo>
                      <a:pt x="160" y="94"/>
                    </a:lnTo>
                    <a:lnTo>
                      <a:pt x="154" y="102"/>
                    </a:lnTo>
                    <a:lnTo>
                      <a:pt x="149" y="111"/>
                    </a:lnTo>
                    <a:lnTo>
                      <a:pt x="145" y="120"/>
                    </a:lnTo>
                    <a:lnTo>
                      <a:pt x="141" y="118"/>
                    </a:lnTo>
                    <a:lnTo>
                      <a:pt x="137" y="117"/>
                    </a:lnTo>
                    <a:lnTo>
                      <a:pt x="133" y="115"/>
                    </a:lnTo>
                    <a:lnTo>
                      <a:pt x="129" y="114"/>
                    </a:lnTo>
                    <a:lnTo>
                      <a:pt x="124" y="113"/>
                    </a:lnTo>
                    <a:lnTo>
                      <a:pt x="120" y="112"/>
                    </a:lnTo>
                    <a:lnTo>
                      <a:pt x="116" y="112"/>
                    </a:lnTo>
                    <a:lnTo>
                      <a:pt x="111" y="111"/>
                    </a:lnTo>
                    <a:lnTo>
                      <a:pt x="102" y="111"/>
                    </a:lnTo>
                    <a:lnTo>
                      <a:pt x="93" y="112"/>
                    </a:lnTo>
                    <a:lnTo>
                      <a:pt x="84" y="113"/>
                    </a:lnTo>
                    <a:lnTo>
                      <a:pt x="75" y="115"/>
                    </a:lnTo>
                    <a:lnTo>
                      <a:pt x="66" y="118"/>
                    </a:lnTo>
                    <a:lnTo>
                      <a:pt x="58" y="121"/>
                    </a:lnTo>
                    <a:lnTo>
                      <a:pt x="50" y="126"/>
                    </a:lnTo>
                    <a:lnTo>
                      <a:pt x="43" y="131"/>
                    </a:lnTo>
                    <a:lnTo>
                      <a:pt x="36" y="137"/>
                    </a:lnTo>
                    <a:lnTo>
                      <a:pt x="29" y="143"/>
                    </a:lnTo>
                    <a:lnTo>
                      <a:pt x="23" y="149"/>
                    </a:lnTo>
                    <a:lnTo>
                      <a:pt x="17" y="157"/>
                    </a:lnTo>
                    <a:lnTo>
                      <a:pt x="12" y="164"/>
                    </a:lnTo>
                    <a:lnTo>
                      <a:pt x="7" y="172"/>
                    </a:lnTo>
                    <a:lnTo>
                      <a:pt x="3" y="181"/>
                    </a:lnTo>
                    <a:lnTo>
                      <a:pt x="0" y="189"/>
                    </a:lnTo>
                    <a:lnTo>
                      <a:pt x="0" y="188"/>
                    </a:lnTo>
                    <a:lnTo>
                      <a:pt x="0" y="185"/>
                    </a:lnTo>
                    <a:lnTo>
                      <a:pt x="0" y="183"/>
                    </a:lnTo>
                    <a:lnTo>
                      <a:pt x="0" y="180"/>
                    </a:lnTo>
                    <a:lnTo>
                      <a:pt x="1" y="168"/>
                    </a:lnTo>
                    <a:lnTo>
                      <a:pt x="3" y="157"/>
                    </a:lnTo>
                    <a:lnTo>
                      <a:pt x="7" y="145"/>
                    </a:lnTo>
                    <a:lnTo>
                      <a:pt x="12" y="135"/>
                    </a:lnTo>
                    <a:lnTo>
                      <a:pt x="16" y="125"/>
                    </a:lnTo>
                    <a:lnTo>
                      <a:pt x="23" y="115"/>
                    </a:lnTo>
                    <a:lnTo>
                      <a:pt x="30" y="107"/>
                    </a:lnTo>
                    <a:lnTo>
                      <a:pt x="37" y="99"/>
                    </a:lnTo>
                    <a:lnTo>
                      <a:pt x="46" y="92"/>
                    </a:lnTo>
                    <a:lnTo>
                      <a:pt x="54" y="86"/>
                    </a:lnTo>
                    <a:lnTo>
                      <a:pt x="64" y="80"/>
                    </a:lnTo>
                    <a:lnTo>
                      <a:pt x="74" y="76"/>
                    </a:lnTo>
                    <a:lnTo>
                      <a:pt x="84" y="73"/>
                    </a:lnTo>
                    <a:lnTo>
                      <a:pt x="95" y="71"/>
                    </a:lnTo>
                    <a:lnTo>
                      <a:pt x="106" y="70"/>
                    </a:lnTo>
                    <a:lnTo>
                      <a:pt x="118" y="70"/>
                    </a:lnTo>
                    <a:lnTo>
                      <a:pt x="122" y="70"/>
                    </a:lnTo>
                    <a:lnTo>
                      <a:pt x="127" y="71"/>
                    </a:lnTo>
                    <a:lnTo>
                      <a:pt x="131" y="72"/>
                    </a:lnTo>
                    <a:lnTo>
                      <a:pt x="136" y="72"/>
                    </a:lnTo>
                    <a:lnTo>
                      <a:pt x="139" y="74"/>
                    </a:lnTo>
                    <a:lnTo>
                      <a:pt x="144" y="75"/>
                    </a:lnTo>
                    <a:lnTo>
                      <a:pt x="148" y="77"/>
                    </a:lnTo>
                    <a:lnTo>
                      <a:pt x="152" y="78"/>
                    </a:lnTo>
                    <a:lnTo>
                      <a:pt x="156" y="69"/>
                    </a:lnTo>
                    <a:lnTo>
                      <a:pt x="161" y="60"/>
                    </a:lnTo>
                    <a:lnTo>
                      <a:pt x="167" y="52"/>
                    </a:lnTo>
                    <a:lnTo>
                      <a:pt x="172" y="44"/>
                    </a:lnTo>
                    <a:lnTo>
                      <a:pt x="179" y="38"/>
                    </a:lnTo>
                    <a:lnTo>
                      <a:pt x="186" y="31"/>
                    </a:lnTo>
                    <a:lnTo>
                      <a:pt x="193" y="24"/>
                    </a:lnTo>
                    <a:lnTo>
                      <a:pt x="201" y="20"/>
                    </a:lnTo>
                    <a:lnTo>
                      <a:pt x="210" y="15"/>
                    </a:lnTo>
                    <a:lnTo>
                      <a:pt x="218" y="10"/>
                    </a:lnTo>
                    <a:lnTo>
                      <a:pt x="227" y="7"/>
                    </a:lnTo>
                    <a:lnTo>
                      <a:pt x="237" y="4"/>
                    </a:lnTo>
                    <a:lnTo>
                      <a:pt x="246" y="2"/>
                    </a:lnTo>
                    <a:lnTo>
                      <a:pt x="255" y="0"/>
                    </a:lnTo>
                    <a:lnTo>
                      <a:pt x="265" y="0"/>
                    </a:lnTo>
                    <a:lnTo>
                      <a:pt x="275" y="0"/>
                    </a:lnTo>
                    <a:lnTo>
                      <a:pt x="288" y="2"/>
                    </a:lnTo>
                    <a:lnTo>
                      <a:pt x="300" y="5"/>
                    </a:lnTo>
                    <a:lnTo>
                      <a:pt x="312" y="9"/>
                    </a:lnTo>
                    <a:lnTo>
                      <a:pt x="324" y="15"/>
                    </a:lnTo>
                    <a:lnTo>
                      <a:pt x="334" y="21"/>
                    </a:lnTo>
                    <a:lnTo>
                      <a:pt x="344" y="28"/>
                    </a:lnTo>
                    <a:lnTo>
                      <a:pt x="353" y="37"/>
                    </a:lnTo>
                    <a:lnTo>
                      <a:pt x="362" y="46"/>
                    </a:lnTo>
                    <a:lnTo>
                      <a:pt x="370" y="56"/>
                    </a:lnTo>
                    <a:lnTo>
                      <a:pt x="376" y="67"/>
                    </a:lnTo>
                    <a:lnTo>
                      <a:pt x="382" y="78"/>
                    </a:lnTo>
                    <a:lnTo>
                      <a:pt x="386" y="91"/>
                    </a:lnTo>
                    <a:lnTo>
                      <a:pt x="391" y="103"/>
                    </a:lnTo>
                    <a:lnTo>
                      <a:pt x="393" y="116"/>
                    </a:lnTo>
                    <a:lnTo>
                      <a:pt x="394" y="130"/>
                    </a:lnTo>
                    <a:lnTo>
                      <a:pt x="394" y="144"/>
                    </a:lnTo>
                    <a:lnTo>
                      <a:pt x="396" y="143"/>
                    </a:lnTo>
                    <a:lnTo>
                      <a:pt x="399" y="143"/>
                    </a:lnTo>
                    <a:lnTo>
                      <a:pt x="401" y="143"/>
                    </a:lnTo>
                    <a:lnTo>
                      <a:pt x="404" y="144"/>
                    </a:lnTo>
                    <a:lnTo>
                      <a:pt x="412" y="145"/>
                    </a:lnTo>
                    <a:lnTo>
                      <a:pt x="419" y="146"/>
                    </a:lnTo>
                    <a:lnTo>
                      <a:pt x="426" y="148"/>
                    </a:lnTo>
                    <a:lnTo>
                      <a:pt x="433" y="152"/>
                    </a:lnTo>
                    <a:lnTo>
                      <a:pt x="440" y="155"/>
                    </a:lnTo>
                    <a:lnTo>
                      <a:pt x="447" y="159"/>
                    </a:lnTo>
                    <a:lnTo>
                      <a:pt x="452" y="163"/>
                    </a:lnTo>
                    <a:lnTo>
                      <a:pt x="458" y="169"/>
                    </a:lnTo>
                    <a:lnTo>
                      <a:pt x="463" y="174"/>
                    </a:lnTo>
                    <a:lnTo>
                      <a:pt x="468" y="180"/>
                    </a:lnTo>
                    <a:lnTo>
                      <a:pt x="472" y="186"/>
                    </a:lnTo>
                    <a:lnTo>
                      <a:pt x="476" y="194"/>
                    </a:lnTo>
                    <a:lnTo>
                      <a:pt x="479" y="201"/>
                    </a:lnTo>
                    <a:lnTo>
                      <a:pt x="482" y="208"/>
                    </a:lnTo>
                    <a:lnTo>
                      <a:pt x="484" y="216"/>
                    </a:lnTo>
                    <a:lnTo>
                      <a:pt x="485" y="224"/>
                    </a:lnTo>
                    <a:lnTo>
                      <a:pt x="491" y="222"/>
                    </a:lnTo>
                    <a:lnTo>
                      <a:pt x="496" y="219"/>
                    </a:lnTo>
                    <a:lnTo>
                      <a:pt x="502" y="218"/>
                    </a:lnTo>
                    <a:lnTo>
                      <a:pt x="508" y="217"/>
                    </a:lnTo>
                    <a:lnTo>
                      <a:pt x="514" y="215"/>
                    </a:lnTo>
                    <a:lnTo>
                      <a:pt x="520" y="215"/>
                    </a:lnTo>
                    <a:lnTo>
                      <a:pt x="527" y="215"/>
                    </a:lnTo>
                    <a:lnTo>
                      <a:pt x="533" y="215"/>
                    </a:lnTo>
                    <a:lnTo>
                      <a:pt x="543" y="216"/>
                    </a:lnTo>
                    <a:lnTo>
                      <a:pt x="553" y="218"/>
                    </a:lnTo>
                    <a:lnTo>
                      <a:pt x="562" y="222"/>
                    </a:lnTo>
                    <a:lnTo>
                      <a:pt x="571" y="226"/>
                    </a:lnTo>
                    <a:lnTo>
                      <a:pt x="580" y="231"/>
                    </a:lnTo>
                    <a:lnTo>
                      <a:pt x="588" y="237"/>
                    </a:lnTo>
                    <a:lnTo>
                      <a:pt x="595" y="243"/>
                    </a:lnTo>
                    <a:lnTo>
                      <a:pt x="603" y="250"/>
                    </a:lnTo>
                    <a:lnTo>
                      <a:pt x="609" y="258"/>
                    </a:lnTo>
                    <a:lnTo>
                      <a:pt x="615" y="267"/>
                    </a:lnTo>
                    <a:lnTo>
                      <a:pt x="619" y="276"/>
                    </a:lnTo>
                    <a:lnTo>
                      <a:pt x="623" y="285"/>
                    </a:lnTo>
                    <a:lnTo>
                      <a:pt x="626" y="295"/>
                    </a:lnTo>
                    <a:lnTo>
                      <a:pt x="629" y="305"/>
                    </a:lnTo>
                    <a:lnTo>
                      <a:pt x="630" y="316"/>
                    </a:lnTo>
                    <a:lnTo>
                      <a:pt x="631" y="327"/>
                    </a:lnTo>
                    <a:lnTo>
                      <a:pt x="633" y="327"/>
                    </a:lnTo>
                    <a:lnTo>
                      <a:pt x="636" y="326"/>
                    </a:lnTo>
                    <a:lnTo>
                      <a:pt x="638" y="326"/>
                    </a:lnTo>
                    <a:lnTo>
                      <a:pt x="641" y="326"/>
                    </a:lnTo>
                    <a:lnTo>
                      <a:pt x="643" y="326"/>
                    </a:lnTo>
                    <a:lnTo>
                      <a:pt x="646" y="326"/>
                    </a:lnTo>
                    <a:lnTo>
                      <a:pt x="649" y="326"/>
                    </a:lnTo>
                    <a:lnTo>
                      <a:pt x="651" y="326"/>
                    </a:lnTo>
                    <a:lnTo>
                      <a:pt x="660" y="327"/>
                    </a:lnTo>
                    <a:lnTo>
                      <a:pt x="668" y="329"/>
                    </a:lnTo>
                    <a:lnTo>
                      <a:pt x="676" y="331"/>
                    </a:lnTo>
                    <a:lnTo>
                      <a:pt x="683" y="336"/>
                    </a:lnTo>
                    <a:lnTo>
                      <a:pt x="690" y="340"/>
                    </a:lnTo>
                    <a:lnTo>
                      <a:pt x="697" y="345"/>
                    </a:lnTo>
                    <a:lnTo>
                      <a:pt x="703" y="351"/>
                    </a:lnTo>
                    <a:lnTo>
                      <a:pt x="708" y="357"/>
                    </a:lnTo>
                    <a:lnTo>
                      <a:pt x="713" y="365"/>
                    </a:lnTo>
                    <a:lnTo>
                      <a:pt x="717" y="372"/>
                    </a:lnTo>
                    <a:lnTo>
                      <a:pt x="721" y="380"/>
                    </a:lnTo>
                    <a:lnTo>
                      <a:pt x="724" y="389"/>
                    </a:lnTo>
                    <a:lnTo>
                      <a:pt x="726" y="398"/>
                    </a:lnTo>
                    <a:lnTo>
                      <a:pt x="728" y="407"/>
                    </a:lnTo>
                    <a:lnTo>
                      <a:pt x="728" y="417"/>
                    </a:lnTo>
                    <a:lnTo>
                      <a:pt x="728" y="427"/>
                    </a:lnTo>
                    <a:lnTo>
                      <a:pt x="728" y="434"/>
                    </a:lnTo>
                    <a:lnTo>
                      <a:pt x="726" y="442"/>
                    </a:lnTo>
                    <a:lnTo>
                      <a:pt x="724" y="450"/>
                    </a:lnTo>
                    <a:lnTo>
                      <a:pt x="722" y="457"/>
                    </a:lnTo>
                    <a:lnTo>
                      <a:pt x="721" y="448"/>
                    </a:lnTo>
                    <a:lnTo>
                      <a:pt x="720" y="440"/>
                    </a:lnTo>
                    <a:lnTo>
                      <a:pt x="718" y="431"/>
                    </a:lnTo>
                    <a:lnTo>
                      <a:pt x="715" y="424"/>
                    </a:lnTo>
                    <a:lnTo>
                      <a:pt x="711" y="416"/>
                    </a:lnTo>
                    <a:lnTo>
                      <a:pt x="708" y="408"/>
                    </a:lnTo>
                    <a:lnTo>
                      <a:pt x="703" y="402"/>
                    </a:lnTo>
                    <a:lnTo>
                      <a:pt x="698" y="396"/>
                    </a:lnTo>
                    <a:lnTo>
                      <a:pt x="693" y="390"/>
                    </a:lnTo>
                    <a:lnTo>
                      <a:pt x="687" y="385"/>
                    </a:lnTo>
                    <a:lnTo>
                      <a:pt x="681" y="380"/>
                    </a:lnTo>
                    <a:lnTo>
                      <a:pt x="674" y="376"/>
                    </a:lnTo>
                    <a:lnTo>
                      <a:pt x="667" y="373"/>
                    </a:lnTo>
                    <a:lnTo>
                      <a:pt x="660" y="370"/>
                    </a:lnTo>
                    <a:lnTo>
                      <a:pt x="653" y="368"/>
                    </a:lnTo>
                    <a:lnTo>
                      <a:pt x="645"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10" name="Freeform 19">
                <a:extLst>
                  <a:ext uri="{FF2B5EF4-FFF2-40B4-BE49-F238E27FC236}">
                    <a16:creationId xmlns:a16="http://schemas.microsoft.com/office/drawing/2014/main" id="{C468AE28-CCEF-4E32-ADDC-BF1ED47F6F68}"/>
                  </a:ext>
                </a:extLst>
              </p:cNvPr>
              <p:cNvSpPr>
                <a:spLocks/>
              </p:cNvSpPr>
              <p:nvPr/>
            </p:nvSpPr>
            <p:spPr bwMode="auto">
              <a:xfrm>
                <a:off x="-815" y="1910"/>
                <a:ext cx="295" cy="329"/>
              </a:xfrm>
              <a:custGeom>
                <a:avLst/>
                <a:gdLst>
                  <a:gd name="T0" fmla="*/ 0 w 295"/>
                  <a:gd name="T1" fmla="*/ 0 h 329"/>
                  <a:gd name="T2" fmla="*/ 273 w 295"/>
                  <a:gd name="T3" fmla="*/ 329 h 329"/>
                  <a:gd name="T4" fmla="*/ 295 w 295"/>
                  <a:gd name="T5" fmla="*/ 326 h 329"/>
                  <a:gd name="T6" fmla="*/ 0 w 295"/>
                  <a:gd name="T7" fmla="*/ 0 h 329"/>
                </a:gdLst>
                <a:ahLst/>
                <a:cxnLst>
                  <a:cxn ang="0">
                    <a:pos x="T0" y="T1"/>
                  </a:cxn>
                  <a:cxn ang="0">
                    <a:pos x="T2" y="T3"/>
                  </a:cxn>
                  <a:cxn ang="0">
                    <a:pos x="T4" y="T5"/>
                  </a:cxn>
                  <a:cxn ang="0">
                    <a:pos x="T6" y="T7"/>
                  </a:cxn>
                </a:cxnLst>
                <a:rect l="0" t="0" r="r" b="b"/>
                <a:pathLst>
                  <a:path w="295" h="329">
                    <a:moveTo>
                      <a:pt x="0" y="0"/>
                    </a:moveTo>
                    <a:lnTo>
                      <a:pt x="273" y="329"/>
                    </a:lnTo>
                    <a:lnTo>
                      <a:pt x="295" y="3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11" name="Freeform 20">
                <a:extLst>
                  <a:ext uri="{FF2B5EF4-FFF2-40B4-BE49-F238E27FC236}">
                    <a16:creationId xmlns:a16="http://schemas.microsoft.com/office/drawing/2014/main" id="{DA36459F-80BD-44AA-9CF8-0FE0279C989C}"/>
                  </a:ext>
                </a:extLst>
              </p:cNvPr>
              <p:cNvSpPr>
                <a:spLocks/>
              </p:cNvSpPr>
              <p:nvPr/>
            </p:nvSpPr>
            <p:spPr bwMode="auto">
              <a:xfrm>
                <a:off x="-687" y="1809"/>
                <a:ext cx="194" cy="215"/>
              </a:xfrm>
              <a:custGeom>
                <a:avLst/>
                <a:gdLst>
                  <a:gd name="T0" fmla="*/ 0 w 194"/>
                  <a:gd name="T1" fmla="*/ 0 h 215"/>
                  <a:gd name="T2" fmla="*/ 172 w 194"/>
                  <a:gd name="T3" fmla="*/ 215 h 215"/>
                  <a:gd name="T4" fmla="*/ 194 w 194"/>
                  <a:gd name="T5" fmla="*/ 212 h 215"/>
                  <a:gd name="T6" fmla="*/ 0 w 194"/>
                  <a:gd name="T7" fmla="*/ 0 h 215"/>
                </a:gdLst>
                <a:ahLst/>
                <a:cxnLst>
                  <a:cxn ang="0">
                    <a:pos x="T0" y="T1"/>
                  </a:cxn>
                  <a:cxn ang="0">
                    <a:pos x="T2" y="T3"/>
                  </a:cxn>
                  <a:cxn ang="0">
                    <a:pos x="T4" y="T5"/>
                  </a:cxn>
                  <a:cxn ang="0">
                    <a:pos x="T6" y="T7"/>
                  </a:cxn>
                </a:cxnLst>
                <a:rect l="0" t="0" r="r" b="b"/>
                <a:pathLst>
                  <a:path w="194" h="215">
                    <a:moveTo>
                      <a:pt x="0" y="0"/>
                    </a:moveTo>
                    <a:lnTo>
                      <a:pt x="172" y="215"/>
                    </a:lnTo>
                    <a:lnTo>
                      <a:pt x="194" y="2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12" name="Freeform 21">
                <a:extLst>
                  <a:ext uri="{FF2B5EF4-FFF2-40B4-BE49-F238E27FC236}">
                    <a16:creationId xmlns:a16="http://schemas.microsoft.com/office/drawing/2014/main" id="{5F37CCA7-FCE2-4D4B-AF1D-E55E2F498B82}"/>
                  </a:ext>
                </a:extLst>
              </p:cNvPr>
              <p:cNvSpPr>
                <a:spLocks/>
              </p:cNvSpPr>
              <p:nvPr/>
            </p:nvSpPr>
            <p:spPr bwMode="auto">
              <a:xfrm>
                <a:off x="-646" y="1941"/>
                <a:ext cx="194" cy="215"/>
              </a:xfrm>
              <a:custGeom>
                <a:avLst/>
                <a:gdLst>
                  <a:gd name="T0" fmla="*/ 0 w 194"/>
                  <a:gd name="T1" fmla="*/ 0 h 215"/>
                  <a:gd name="T2" fmla="*/ 171 w 194"/>
                  <a:gd name="T3" fmla="*/ 215 h 215"/>
                  <a:gd name="T4" fmla="*/ 194 w 194"/>
                  <a:gd name="T5" fmla="*/ 212 h 215"/>
                  <a:gd name="T6" fmla="*/ 0 w 194"/>
                  <a:gd name="T7" fmla="*/ 0 h 215"/>
                </a:gdLst>
                <a:ahLst/>
                <a:cxnLst>
                  <a:cxn ang="0">
                    <a:pos x="T0" y="T1"/>
                  </a:cxn>
                  <a:cxn ang="0">
                    <a:pos x="T2" y="T3"/>
                  </a:cxn>
                  <a:cxn ang="0">
                    <a:pos x="T4" y="T5"/>
                  </a:cxn>
                  <a:cxn ang="0">
                    <a:pos x="T6" y="T7"/>
                  </a:cxn>
                </a:cxnLst>
                <a:rect l="0" t="0" r="r" b="b"/>
                <a:pathLst>
                  <a:path w="194" h="215">
                    <a:moveTo>
                      <a:pt x="0" y="0"/>
                    </a:moveTo>
                    <a:lnTo>
                      <a:pt x="171" y="215"/>
                    </a:lnTo>
                    <a:lnTo>
                      <a:pt x="194" y="2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13" name="Freeform 22">
                <a:extLst>
                  <a:ext uri="{FF2B5EF4-FFF2-40B4-BE49-F238E27FC236}">
                    <a16:creationId xmlns:a16="http://schemas.microsoft.com/office/drawing/2014/main" id="{9A376FB6-BBDA-416B-BB90-95D79C62039B}"/>
                  </a:ext>
                </a:extLst>
              </p:cNvPr>
              <p:cNvSpPr>
                <a:spLocks/>
              </p:cNvSpPr>
              <p:nvPr/>
            </p:nvSpPr>
            <p:spPr bwMode="auto">
              <a:xfrm>
                <a:off x="-619" y="2054"/>
                <a:ext cx="194" cy="215"/>
              </a:xfrm>
              <a:custGeom>
                <a:avLst/>
                <a:gdLst>
                  <a:gd name="T0" fmla="*/ 0 w 194"/>
                  <a:gd name="T1" fmla="*/ 0 h 215"/>
                  <a:gd name="T2" fmla="*/ 172 w 194"/>
                  <a:gd name="T3" fmla="*/ 215 h 215"/>
                  <a:gd name="T4" fmla="*/ 194 w 194"/>
                  <a:gd name="T5" fmla="*/ 211 h 215"/>
                  <a:gd name="T6" fmla="*/ 0 w 194"/>
                  <a:gd name="T7" fmla="*/ 0 h 215"/>
                </a:gdLst>
                <a:ahLst/>
                <a:cxnLst>
                  <a:cxn ang="0">
                    <a:pos x="T0" y="T1"/>
                  </a:cxn>
                  <a:cxn ang="0">
                    <a:pos x="T2" y="T3"/>
                  </a:cxn>
                  <a:cxn ang="0">
                    <a:pos x="T4" y="T5"/>
                  </a:cxn>
                  <a:cxn ang="0">
                    <a:pos x="T6" y="T7"/>
                  </a:cxn>
                </a:cxnLst>
                <a:rect l="0" t="0" r="r" b="b"/>
                <a:pathLst>
                  <a:path w="194" h="215">
                    <a:moveTo>
                      <a:pt x="0" y="0"/>
                    </a:moveTo>
                    <a:lnTo>
                      <a:pt x="172" y="215"/>
                    </a:lnTo>
                    <a:lnTo>
                      <a:pt x="19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14" name="Freeform 23">
                <a:extLst>
                  <a:ext uri="{FF2B5EF4-FFF2-40B4-BE49-F238E27FC236}">
                    <a16:creationId xmlns:a16="http://schemas.microsoft.com/office/drawing/2014/main" id="{BC105B27-3EAD-4AF5-8A49-F7CAD373F1A9}"/>
                  </a:ext>
                </a:extLst>
              </p:cNvPr>
              <p:cNvSpPr>
                <a:spLocks/>
              </p:cNvSpPr>
              <p:nvPr/>
            </p:nvSpPr>
            <p:spPr bwMode="auto">
              <a:xfrm>
                <a:off x="-516" y="1909"/>
                <a:ext cx="195" cy="215"/>
              </a:xfrm>
              <a:custGeom>
                <a:avLst/>
                <a:gdLst>
                  <a:gd name="T0" fmla="*/ 0 w 195"/>
                  <a:gd name="T1" fmla="*/ 0 h 215"/>
                  <a:gd name="T2" fmla="*/ 172 w 195"/>
                  <a:gd name="T3" fmla="*/ 215 h 215"/>
                  <a:gd name="T4" fmla="*/ 195 w 195"/>
                  <a:gd name="T5" fmla="*/ 212 h 215"/>
                  <a:gd name="T6" fmla="*/ 0 w 195"/>
                  <a:gd name="T7" fmla="*/ 0 h 215"/>
                </a:gdLst>
                <a:ahLst/>
                <a:cxnLst>
                  <a:cxn ang="0">
                    <a:pos x="T0" y="T1"/>
                  </a:cxn>
                  <a:cxn ang="0">
                    <a:pos x="T2" y="T3"/>
                  </a:cxn>
                  <a:cxn ang="0">
                    <a:pos x="T4" y="T5"/>
                  </a:cxn>
                  <a:cxn ang="0">
                    <a:pos x="T6" y="T7"/>
                  </a:cxn>
                </a:cxnLst>
                <a:rect l="0" t="0" r="r" b="b"/>
                <a:pathLst>
                  <a:path w="195" h="215">
                    <a:moveTo>
                      <a:pt x="0" y="0"/>
                    </a:moveTo>
                    <a:lnTo>
                      <a:pt x="172" y="215"/>
                    </a:lnTo>
                    <a:lnTo>
                      <a:pt x="195" y="2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15" name="Freeform 24">
                <a:extLst>
                  <a:ext uri="{FF2B5EF4-FFF2-40B4-BE49-F238E27FC236}">
                    <a16:creationId xmlns:a16="http://schemas.microsoft.com/office/drawing/2014/main" id="{70F9BAF2-F5C4-48F7-A3D5-52C68414CF78}"/>
                  </a:ext>
                </a:extLst>
              </p:cNvPr>
              <p:cNvSpPr>
                <a:spLocks/>
              </p:cNvSpPr>
              <p:nvPr/>
            </p:nvSpPr>
            <p:spPr bwMode="auto">
              <a:xfrm>
                <a:off x="-468" y="2046"/>
                <a:ext cx="150" cy="157"/>
              </a:xfrm>
              <a:custGeom>
                <a:avLst/>
                <a:gdLst>
                  <a:gd name="T0" fmla="*/ 0 w 150"/>
                  <a:gd name="T1" fmla="*/ 0 h 157"/>
                  <a:gd name="T2" fmla="*/ 128 w 150"/>
                  <a:gd name="T3" fmla="*/ 157 h 157"/>
                  <a:gd name="T4" fmla="*/ 150 w 150"/>
                  <a:gd name="T5" fmla="*/ 154 h 157"/>
                  <a:gd name="T6" fmla="*/ 0 w 150"/>
                  <a:gd name="T7" fmla="*/ 0 h 157"/>
                </a:gdLst>
                <a:ahLst/>
                <a:cxnLst>
                  <a:cxn ang="0">
                    <a:pos x="T0" y="T1"/>
                  </a:cxn>
                  <a:cxn ang="0">
                    <a:pos x="T2" y="T3"/>
                  </a:cxn>
                  <a:cxn ang="0">
                    <a:pos x="T4" y="T5"/>
                  </a:cxn>
                  <a:cxn ang="0">
                    <a:pos x="T6" y="T7"/>
                  </a:cxn>
                </a:cxnLst>
                <a:rect l="0" t="0" r="r" b="b"/>
                <a:pathLst>
                  <a:path w="150" h="157">
                    <a:moveTo>
                      <a:pt x="0" y="0"/>
                    </a:moveTo>
                    <a:lnTo>
                      <a:pt x="128" y="157"/>
                    </a:lnTo>
                    <a:lnTo>
                      <a:pt x="150" y="1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16" name="Freeform 25">
                <a:extLst>
                  <a:ext uri="{FF2B5EF4-FFF2-40B4-BE49-F238E27FC236}">
                    <a16:creationId xmlns:a16="http://schemas.microsoft.com/office/drawing/2014/main" id="{5CF5FD76-05E0-4E93-97A1-52C1526E4090}"/>
                  </a:ext>
                </a:extLst>
              </p:cNvPr>
              <p:cNvSpPr>
                <a:spLocks/>
              </p:cNvSpPr>
              <p:nvPr/>
            </p:nvSpPr>
            <p:spPr bwMode="auto">
              <a:xfrm>
                <a:off x="-436" y="2150"/>
                <a:ext cx="150" cy="156"/>
              </a:xfrm>
              <a:custGeom>
                <a:avLst/>
                <a:gdLst>
                  <a:gd name="T0" fmla="*/ 0 w 150"/>
                  <a:gd name="T1" fmla="*/ 0 h 156"/>
                  <a:gd name="T2" fmla="*/ 128 w 150"/>
                  <a:gd name="T3" fmla="*/ 156 h 156"/>
                  <a:gd name="T4" fmla="*/ 150 w 150"/>
                  <a:gd name="T5" fmla="*/ 153 h 156"/>
                  <a:gd name="T6" fmla="*/ 0 w 150"/>
                  <a:gd name="T7" fmla="*/ 0 h 156"/>
                </a:gdLst>
                <a:ahLst/>
                <a:cxnLst>
                  <a:cxn ang="0">
                    <a:pos x="T0" y="T1"/>
                  </a:cxn>
                  <a:cxn ang="0">
                    <a:pos x="T2" y="T3"/>
                  </a:cxn>
                  <a:cxn ang="0">
                    <a:pos x="T4" y="T5"/>
                  </a:cxn>
                  <a:cxn ang="0">
                    <a:pos x="T6" y="T7"/>
                  </a:cxn>
                </a:cxnLst>
                <a:rect l="0" t="0" r="r" b="b"/>
                <a:pathLst>
                  <a:path w="150" h="156">
                    <a:moveTo>
                      <a:pt x="0" y="0"/>
                    </a:moveTo>
                    <a:lnTo>
                      <a:pt x="128" y="156"/>
                    </a:lnTo>
                    <a:lnTo>
                      <a:pt x="150"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17" name="Freeform 26">
                <a:extLst>
                  <a:ext uri="{FF2B5EF4-FFF2-40B4-BE49-F238E27FC236}">
                    <a16:creationId xmlns:a16="http://schemas.microsoft.com/office/drawing/2014/main" id="{04A02F20-41A4-437F-BF42-78496949E75E}"/>
                  </a:ext>
                </a:extLst>
              </p:cNvPr>
              <p:cNvSpPr>
                <a:spLocks/>
              </p:cNvSpPr>
              <p:nvPr/>
            </p:nvSpPr>
            <p:spPr bwMode="auto">
              <a:xfrm>
                <a:off x="-890" y="1914"/>
                <a:ext cx="151" cy="157"/>
              </a:xfrm>
              <a:custGeom>
                <a:avLst/>
                <a:gdLst>
                  <a:gd name="T0" fmla="*/ 0 w 151"/>
                  <a:gd name="T1" fmla="*/ 0 h 157"/>
                  <a:gd name="T2" fmla="*/ 129 w 151"/>
                  <a:gd name="T3" fmla="*/ 157 h 157"/>
                  <a:gd name="T4" fmla="*/ 151 w 151"/>
                  <a:gd name="T5" fmla="*/ 154 h 157"/>
                  <a:gd name="T6" fmla="*/ 0 w 151"/>
                  <a:gd name="T7" fmla="*/ 0 h 157"/>
                </a:gdLst>
                <a:ahLst/>
                <a:cxnLst>
                  <a:cxn ang="0">
                    <a:pos x="T0" y="T1"/>
                  </a:cxn>
                  <a:cxn ang="0">
                    <a:pos x="T2" y="T3"/>
                  </a:cxn>
                  <a:cxn ang="0">
                    <a:pos x="T4" y="T5"/>
                  </a:cxn>
                  <a:cxn ang="0">
                    <a:pos x="T6" y="T7"/>
                  </a:cxn>
                </a:cxnLst>
                <a:rect l="0" t="0" r="r" b="b"/>
                <a:pathLst>
                  <a:path w="151" h="157">
                    <a:moveTo>
                      <a:pt x="0" y="0"/>
                    </a:moveTo>
                    <a:lnTo>
                      <a:pt x="129" y="157"/>
                    </a:lnTo>
                    <a:lnTo>
                      <a:pt x="151" y="1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18" name="Freeform 27">
                <a:extLst>
                  <a:ext uri="{FF2B5EF4-FFF2-40B4-BE49-F238E27FC236}">
                    <a16:creationId xmlns:a16="http://schemas.microsoft.com/office/drawing/2014/main" id="{DBBEC042-E65F-4522-883E-C3FC21B56C19}"/>
                  </a:ext>
                </a:extLst>
              </p:cNvPr>
              <p:cNvSpPr>
                <a:spLocks/>
              </p:cNvSpPr>
              <p:nvPr/>
            </p:nvSpPr>
            <p:spPr bwMode="auto">
              <a:xfrm>
                <a:off x="-378" y="1905"/>
                <a:ext cx="150" cy="157"/>
              </a:xfrm>
              <a:custGeom>
                <a:avLst/>
                <a:gdLst>
                  <a:gd name="T0" fmla="*/ 0 w 150"/>
                  <a:gd name="T1" fmla="*/ 0 h 157"/>
                  <a:gd name="T2" fmla="*/ 128 w 150"/>
                  <a:gd name="T3" fmla="*/ 157 h 157"/>
                  <a:gd name="T4" fmla="*/ 150 w 150"/>
                  <a:gd name="T5" fmla="*/ 153 h 157"/>
                  <a:gd name="T6" fmla="*/ 0 w 150"/>
                  <a:gd name="T7" fmla="*/ 0 h 157"/>
                </a:gdLst>
                <a:ahLst/>
                <a:cxnLst>
                  <a:cxn ang="0">
                    <a:pos x="T0" y="T1"/>
                  </a:cxn>
                  <a:cxn ang="0">
                    <a:pos x="T2" y="T3"/>
                  </a:cxn>
                  <a:cxn ang="0">
                    <a:pos x="T4" y="T5"/>
                  </a:cxn>
                  <a:cxn ang="0">
                    <a:pos x="T6" y="T7"/>
                  </a:cxn>
                </a:cxnLst>
                <a:rect l="0" t="0" r="r" b="b"/>
                <a:pathLst>
                  <a:path w="150" h="157">
                    <a:moveTo>
                      <a:pt x="0" y="0"/>
                    </a:moveTo>
                    <a:lnTo>
                      <a:pt x="128" y="157"/>
                    </a:lnTo>
                    <a:lnTo>
                      <a:pt x="150" y="1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sp>
            <p:nvSpPr>
              <p:cNvPr id="119" name="Freeform 28">
                <a:extLst>
                  <a:ext uri="{FF2B5EF4-FFF2-40B4-BE49-F238E27FC236}">
                    <a16:creationId xmlns:a16="http://schemas.microsoft.com/office/drawing/2014/main" id="{2C7F4E55-705B-4009-8E46-3B3DB92C4D18}"/>
                  </a:ext>
                </a:extLst>
              </p:cNvPr>
              <p:cNvSpPr>
                <a:spLocks/>
              </p:cNvSpPr>
              <p:nvPr/>
            </p:nvSpPr>
            <p:spPr bwMode="auto">
              <a:xfrm>
                <a:off x="-371" y="1993"/>
                <a:ext cx="151" cy="157"/>
              </a:xfrm>
              <a:custGeom>
                <a:avLst/>
                <a:gdLst>
                  <a:gd name="T0" fmla="*/ 0 w 151"/>
                  <a:gd name="T1" fmla="*/ 0 h 157"/>
                  <a:gd name="T2" fmla="*/ 129 w 151"/>
                  <a:gd name="T3" fmla="*/ 157 h 157"/>
                  <a:gd name="T4" fmla="*/ 151 w 151"/>
                  <a:gd name="T5" fmla="*/ 154 h 157"/>
                  <a:gd name="T6" fmla="*/ 0 w 151"/>
                  <a:gd name="T7" fmla="*/ 0 h 157"/>
                </a:gdLst>
                <a:ahLst/>
                <a:cxnLst>
                  <a:cxn ang="0">
                    <a:pos x="T0" y="T1"/>
                  </a:cxn>
                  <a:cxn ang="0">
                    <a:pos x="T2" y="T3"/>
                  </a:cxn>
                  <a:cxn ang="0">
                    <a:pos x="T4" y="T5"/>
                  </a:cxn>
                  <a:cxn ang="0">
                    <a:pos x="T6" y="T7"/>
                  </a:cxn>
                </a:cxnLst>
                <a:rect l="0" t="0" r="r" b="b"/>
                <a:pathLst>
                  <a:path w="151" h="157">
                    <a:moveTo>
                      <a:pt x="0" y="0"/>
                    </a:moveTo>
                    <a:lnTo>
                      <a:pt x="129" y="157"/>
                    </a:lnTo>
                    <a:lnTo>
                      <a:pt x="151" y="1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ja-JP" altLang="en-US" sz="1200" kern="0">
                  <a:solidFill>
                    <a:srgbClr val="000000"/>
                  </a:solidFill>
                  <a:latin typeface="Arial"/>
                  <a:ea typeface="ＭＳ Ｐゴシック"/>
                </a:endParaRPr>
              </a:p>
            </p:txBody>
          </p:sp>
        </p:grpSp>
        <p:grpSp>
          <p:nvGrpSpPr>
            <p:cNvPr id="85" name="グループ化 84">
              <a:extLst>
                <a:ext uri="{FF2B5EF4-FFF2-40B4-BE49-F238E27FC236}">
                  <a16:creationId xmlns:a16="http://schemas.microsoft.com/office/drawing/2014/main" id="{3C2151A2-C9E6-4570-80E5-ED74BE60F4ED}"/>
                </a:ext>
              </a:extLst>
            </p:cNvPr>
            <p:cNvGrpSpPr/>
            <p:nvPr/>
          </p:nvGrpSpPr>
          <p:grpSpPr>
            <a:xfrm>
              <a:off x="3411910" y="4649963"/>
              <a:ext cx="679450" cy="711200"/>
              <a:chOff x="3027708" y="5113338"/>
              <a:chExt cx="679450" cy="711200"/>
            </a:xfrm>
          </p:grpSpPr>
          <p:sp>
            <p:nvSpPr>
              <p:cNvPr id="87" name="Freeform 24">
                <a:extLst>
                  <a:ext uri="{FF2B5EF4-FFF2-40B4-BE49-F238E27FC236}">
                    <a16:creationId xmlns:a16="http://schemas.microsoft.com/office/drawing/2014/main" id="{6E852DAF-A626-4DCD-AF11-61D765B04F5B}"/>
                  </a:ext>
                </a:extLst>
              </p:cNvPr>
              <p:cNvSpPr>
                <a:spLocks/>
              </p:cNvSpPr>
              <p:nvPr/>
            </p:nvSpPr>
            <p:spPr bwMode="auto">
              <a:xfrm>
                <a:off x="3340446" y="5113338"/>
                <a:ext cx="288925" cy="282575"/>
              </a:xfrm>
              <a:custGeom>
                <a:avLst/>
                <a:gdLst>
                  <a:gd name="T0" fmla="*/ 0 w 560"/>
                  <a:gd name="T1" fmla="*/ 0 h 546"/>
                  <a:gd name="T2" fmla="*/ 0 w 560"/>
                  <a:gd name="T3" fmla="*/ 0 h 546"/>
                  <a:gd name="T4" fmla="*/ 0 w 560"/>
                  <a:gd name="T5" fmla="*/ 0 h 546"/>
                  <a:gd name="T6" fmla="*/ 0 w 560"/>
                  <a:gd name="T7" fmla="*/ 0 h 546"/>
                  <a:gd name="T8" fmla="*/ 0 w 560"/>
                  <a:gd name="T9" fmla="*/ 0 h 546"/>
                  <a:gd name="T10" fmla="*/ 0 w 560"/>
                  <a:gd name="T11" fmla="*/ 0 h 546"/>
                  <a:gd name="T12" fmla="*/ 0 w 560"/>
                  <a:gd name="T13" fmla="*/ 0 h 546"/>
                  <a:gd name="T14" fmla="*/ 0 w 560"/>
                  <a:gd name="T15" fmla="*/ 0 h 546"/>
                  <a:gd name="T16" fmla="*/ 0 w 560"/>
                  <a:gd name="T17" fmla="*/ 0 h 546"/>
                  <a:gd name="T18" fmla="*/ 0 w 560"/>
                  <a:gd name="T19" fmla="*/ 0 h 546"/>
                  <a:gd name="T20" fmla="*/ 0 w 560"/>
                  <a:gd name="T21" fmla="*/ 0 h 546"/>
                  <a:gd name="T22" fmla="*/ 0 w 560"/>
                  <a:gd name="T23" fmla="*/ 0 h 546"/>
                  <a:gd name="T24" fmla="*/ 0 w 560"/>
                  <a:gd name="T25" fmla="*/ 0 h 546"/>
                  <a:gd name="T26" fmla="*/ 0 w 560"/>
                  <a:gd name="T27" fmla="*/ 0 h 546"/>
                  <a:gd name="T28" fmla="*/ 0 w 560"/>
                  <a:gd name="T29" fmla="*/ 0 h 546"/>
                  <a:gd name="T30" fmla="*/ 0 w 560"/>
                  <a:gd name="T31" fmla="*/ 0 h 546"/>
                  <a:gd name="T32" fmla="*/ 0 w 560"/>
                  <a:gd name="T33" fmla="*/ 0 h 546"/>
                  <a:gd name="T34" fmla="*/ 0 w 560"/>
                  <a:gd name="T35" fmla="*/ 0 h 546"/>
                  <a:gd name="T36" fmla="*/ 0 w 560"/>
                  <a:gd name="T37" fmla="*/ 0 h 546"/>
                  <a:gd name="T38" fmla="*/ 0 w 560"/>
                  <a:gd name="T39" fmla="*/ 0 h 546"/>
                  <a:gd name="T40" fmla="*/ 0 w 560"/>
                  <a:gd name="T41" fmla="*/ 0 h 546"/>
                  <a:gd name="T42" fmla="*/ 0 w 560"/>
                  <a:gd name="T43" fmla="*/ 0 h 546"/>
                  <a:gd name="T44" fmla="*/ 0 w 560"/>
                  <a:gd name="T45" fmla="*/ 0 h 546"/>
                  <a:gd name="T46" fmla="*/ 0 w 560"/>
                  <a:gd name="T47" fmla="*/ 0 h 5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0"/>
                  <a:gd name="T73" fmla="*/ 0 h 546"/>
                  <a:gd name="T74" fmla="*/ 560 w 560"/>
                  <a:gd name="T75" fmla="*/ 546 h 5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0" h="546">
                    <a:moveTo>
                      <a:pt x="170" y="230"/>
                    </a:moveTo>
                    <a:lnTo>
                      <a:pt x="220" y="157"/>
                    </a:lnTo>
                    <a:lnTo>
                      <a:pt x="274" y="103"/>
                    </a:lnTo>
                    <a:lnTo>
                      <a:pt x="329" y="36"/>
                    </a:lnTo>
                    <a:lnTo>
                      <a:pt x="396" y="6"/>
                    </a:lnTo>
                    <a:lnTo>
                      <a:pt x="450" y="0"/>
                    </a:lnTo>
                    <a:lnTo>
                      <a:pt x="506" y="17"/>
                    </a:lnTo>
                    <a:lnTo>
                      <a:pt x="536" y="60"/>
                    </a:lnTo>
                    <a:lnTo>
                      <a:pt x="560" y="139"/>
                    </a:lnTo>
                    <a:lnTo>
                      <a:pt x="554" y="224"/>
                    </a:lnTo>
                    <a:lnTo>
                      <a:pt x="530" y="297"/>
                    </a:lnTo>
                    <a:lnTo>
                      <a:pt x="469" y="382"/>
                    </a:lnTo>
                    <a:lnTo>
                      <a:pt x="402" y="443"/>
                    </a:lnTo>
                    <a:lnTo>
                      <a:pt x="329" y="497"/>
                    </a:lnTo>
                    <a:lnTo>
                      <a:pt x="250" y="534"/>
                    </a:lnTo>
                    <a:lnTo>
                      <a:pt x="183" y="546"/>
                    </a:lnTo>
                    <a:lnTo>
                      <a:pt x="153" y="528"/>
                    </a:lnTo>
                    <a:lnTo>
                      <a:pt x="128" y="455"/>
                    </a:lnTo>
                    <a:lnTo>
                      <a:pt x="134" y="358"/>
                    </a:lnTo>
                    <a:lnTo>
                      <a:pt x="18" y="364"/>
                    </a:lnTo>
                    <a:lnTo>
                      <a:pt x="0" y="346"/>
                    </a:lnTo>
                    <a:lnTo>
                      <a:pt x="18" y="309"/>
                    </a:lnTo>
                    <a:lnTo>
                      <a:pt x="140" y="303"/>
                    </a:lnTo>
                    <a:lnTo>
                      <a:pt x="170"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88" name="Freeform 25">
                <a:extLst>
                  <a:ext uri="{FF2B5EF4-FFF2-40B4-BE49-F238E27FC236}">
                    <a16:creationId xmlns:a16="http://schemas.microsoft.com/office/drawing/2014/main" id="{C8AF8B41-3916-4A67-AC65-9856C66B6137}"/>
                  </a:ext>
                </a:extLst>
              </p:cNvPr>
              <p:cNvSpPr>
                <a:spLocks/>
              </p:cNvSpPr>
              <p:nvPr/>
            </p:nvSpPr>
            <p:spPr bwMode="auto">
              <a:xfrm>
                <a:off x="3326158" y="5411788"/>
                <a:ext cx="198438" cy="412750"/>
              </a:xfrm>
              <a:custGeom>
                <a:avLst/>
                <a:gdLst>
                  <a:gd name="T0" fmla="*/ 0 w 388"/>
                  <a:gd name="T1" fmla="*/ 0 h 803"/>
                  <a:gd name="T2" fmla="*/ 0 w 388"/>
                  <a:gd name="T3" fmla="*/ 0 h 803"/>
                  <a:gd name="T4" fmla="*/ 0 w 388"/>
                  <a:gd name="T5" fmla="*/ 0 h 803"/>
                  <a:gd name="T6" fmla="*/ 0 w 388"/>
                  <a:gd name="T7" fmla="*/ 0 h 803"/>
                  <a:gd name="T8" fmla="*/ 0 w 388"/>
                  <a:gd name="T9" fmla="*/ 0 h 803"/>
                  <a:gd name="T10" fmla="*/ 0 w 388"/>
                  <a:gd name="T11" fmla="*/ 0 h 803"/>
                  <a:gd name="T12" fmla="*/ 0 w 388"/>
                  <a:gd name="T13" fmla="*/ 0 h 803"/>
                  <a:gd name="T14" fmla="*/ 0 w 388"/>
                  <a:gd name="T15" fmla="*/ 0 h 803"/>
                  <a:gd name="T16" fmla="*/ 0 w 388"/>
                  <a:gd name="T17" fmla="*/ 0 h 803"/>
                  <a:gd name="T18" fmla="*/ 0 w 388"/>
                  <a:gd name="T19" fmla="*/ 0 h 803"/>
                  <a:gd name="T20" fmla="*/ 0 w 388"/>
                  <a:gd name="T21" fmla="*/ 0 h 803"/>
                  <a:gd name="T22" fmla="*/ 0 w 388"/>
                  <a:gd name="T23" fmla="*/ 0 h 803"/>
                  <a:gd name="T24" fmla="*/ 0 w 388"/>
                  <a:gd name="T25" fmla="*/ 0 h 803"/>
                  <a:gd name="T26" fmla="*/ 0 w 388"/>
                  <a:gd name="T27" fmla="*/ 0 h 803"/>
                  <a:gd name="T28" fmla="*/ 0 w 388"/>
                  <a:gd name="T29" fmla="*/ 0 h 803"/>
                  <a:gd name="T30" fmla="*/ 0 w 388"/>
                  <a:gd name="T31" fmla="*/ 0 h 803"/>
                  <a:gd name="T32" fmla="*/ 0 w 388"/>
                  <a:gd name="T33" fmla="*/ 0 h 803"/>
                  <a:gd name="T34" fmla="*/ 0 w 388"/>
                  <a:gd name="T35" fmla="*/ 0 h 803"/>
                  <a:gd name="T36" fmla="*/ 0 w 388"/>
                  <a:gd name="T37" fmla="*/ 0 h 803"/>
                  <a:gd name="T38" fmla="*/ 0 w 388"/>
                  <a:gd name="T39" fmla="*/ 0 h 803"/>
                  <a:gd name="T40" fmla="*/ 0 w 388"/>
                  <a:gd name="T41" fmla="*/ 0 h 803"/>
                  <a:gd name="T42" fmla="*/ 0 w 388"/>
                  <a:gd name="T43" fmla="*/ 0 h 803"/>
                  <a:gd name="T44" fmla="*/ 0 w 388"/>
                  <a:gd name="T45" fmla="*/ 0 h 803"/>
                  <a:gd name="T46" fmla="*/ 0 w 388"/>
                  <a:gd name="T47" fmla="*/ 0 h 803"/>
                  <a:gd name="T48" fmla="*/ 0 w 388"/>
                  <a:gd name="T49" fmla="*/ 0 h 803"/>
                  <a:gd name="T50" fmla="*/ 0 w 388"/>
                  <a:gd name="T51" fmla="*/ 0 h 803"/>
                  <a:gd name="T52" fmla="*/ 0 w 388"/>
                  <a:gd name="T53" fmla="*/ 0 h 8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8"/>
                  <a:gd name="T82" fmla="*/ 0 h 803"/>
                  <a:gd name="T83" fmla="*/ 388 w 388"/>
                  <a:gd name="T84" fmla="*/ 803 h 8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8" h="803">
                    <a:moveTo>
                      <a:pt x="110" y="68"/>
                    </a:moveTo>
                    <a:lnTo>
                      <a:pt x="164" y="19"/>
                    </a:lnTo>
                    <a:lnTo>
                      <a:pt x="249" y="0"/>
                    </a:lnTo>
                    <a:lnTo>
                      <a:pt x="322" y="13"/>
                    </a:lnTo>
                    <a:lnTo>
                      <a:pt x="376" y="62"/>
                    </a:lnTo>
                    <a:lnTo>
                      <a:pt x="388" y="98"/>
                    </a:lnTo>
                    <a:lnTo>
                      <a:pt x="388" y="146"/>
                    </a:lnTo>
                    <a:lnTo>
                      <a:pt x="364" y="189"/>
                    </a:lnTo>
                    <a:lnTo>
                      <a:pt x="322" y="262"/>
                    </a:lnTo>
                    <a:lnTo>
                      <a:pt x="304" y="348"/>
                    </a:lnTo>
                    <a:lnTo>
                      <a:pt x="298" y="419"/>
                    </a:lnTo>
                    <a:lnTo>
                      <a:pt x="315" y="499"/>
                    </a:lnTo>
                    <a:lnTo>
                      <a:pt x="364" y="572"/>
                    </a:lnTo>
                    <a:lnTo>
                      <a:pt x="382" y="645"/>
                    </a:lnTo>
                    <a:lnTo>
                      <a:pt x="376" y="711"/>
                    </a:lnTo>
                    <a:lnTo>
                      <a:pt x="340" y="767"/>
                    </a:lnTo>
                    <a:lnTo>
                      <a:pt x="291" y="797"/>
                    </a:lnTo>
                    <a:lnTo>
                      <a:pt x="231" y="803"/>
                    </a:lnTo>
                    <a:lnTo>
                      <a:pt x="158" y="803"/>
                    </a:lnTo>
                    <a:lnTo>
                      <a:pt x="103" y="772"/>
                    </a:lnTo>
                    <a:lnTo>
                      <a:pt x="48" y="681"/>
                    </a:lnTo>
                    <a:lnTo>
                      <a:pt x="13" y="602"/>
                    </a:lnTo>
                    <a:lnTo>
                      <a:pt x="0" y="481"/>
                    </a:lnTo>
                    <a:lnTo>
                      <a:pt x="13" y="372"/>
                    </a:lnTo>
                    <a:lnTo>
                      <a:pt x="37" y="256"/>
                    </a:lnTo>
                    <a:lnTo>
                      <a:pt x="73" y="140"/>
                    </a:lnTo>
                    <a:lnTo>
                      <a:pt x="11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89" name="Freeform 26">
                <a:extLst>
                  <a:ext uri="{FF2B5EF4-FFF2-40B4-BE49-F238E27FC236}">
                    <a16:creationId xmlns:a16="http://schemas.microsoft.com/office/drawing/2014/main" id="{B3B413B8-C738-4B69-850A-4F19FEBCEB91}"/>
                  </a:ext>
                </a:extLst>
              </p:cNvPr>
              <p:cNvSpPr>
                <a:spLocks/>
              </p:cNvSpPr>
              <p:nvPr/>
            </p:nvSpPr>
            <p:spPr bwMode="auto">
              <a:xfrm>
                <a:off x="3484908" y="5422901"/>
                <a:ext cx="222250" cy="374650"/>
              </a:xfrm>
              <a:custGeom>
                <a:avLst/>
                <a:gdLst>
                  <a:gd name="T0" fmla="*/ 0 w 431"/>
                  <a:gd name="T1" fmla="*/ 0 h 723"/>
                  <a:gd name="T2" fmla="*/ 0 w 431"/>
                  <a:gd name="T3" fmla="*/ 0 h 723"/>
                  <a:gd name="T4" fmla="*/ 0 w 431"/>
                  <a:gd name="T5" fmla="*/ 0 h 723"/>
                  <a:gd name="T6" fmla="*/ 0 w 431"/>
                  <a:gd name="T7" fmla="*/ 0 h 723"/>
                  <a:gd name="T8" fmla="*/ 0 w 431"/>
                  <a:gd name="T9" fmla="*/ 0 h 723"/>
                  <a:gd name="T10" fmla="*/ 0 w 431"/>
                  <a:gd name="T11" fmla="*/ 0 h 723"/>
                  <a:gd name="T12" fmla="*/ 0 w 431"/>
                  <a:gd name="T13" fmla="*/ 0 h 723"/>
                  <a:gd name="T14" fmla="*/ 0 w 431"/>
                  <a:gd name="T15" fmla="*/ 0 h 723"/>
                  <a:gd name="T16" fmla="*/ 0 w 431"/>
                  <a:gd name="T17" fmla="*/ 0 h 723"/>
                  <a:gd name="T18" fmla="*/ 0 w 431"/>
                  <a:gd name="T19" fmla="*/ 0 h 723"/>
                  <a:gd name="T20" fmla="*/ 0 w 431"/>
                  <a:gd name="T21" fmla="*/ 0 h 723"/>
                  <a:gd name="T22" fmla="*/ 0 w 431"/>
                  <a:gd name="T23" fmla="*/ 0 h 723"/>
                  <a:gd name="T24" fmla="*/ 0 w 431"/>
                  <a:gd name="T25" fmla="*/ 0 h 723"/>
                  <a:gd name="T26" fmla="*/ 0 w 431"/>
                  <a:gd name="T27" fmla="*/ 0 h 723"/>
                  <a:gd name="T28" fmla="*/ 0 w 431"/>
                  <a:gd name="T29" fmla="*/ 0 h 723"/>
                  <a:gd name="T30" fmla="*/ 0 w 431"/>
                  <a:gd name="T31" fmla="*/ 0 h 723"/>
                  <a:gd name="T32" fmla="*/ 0 w 431"/>
                  <a:gd name="T33" fmla="*/ 0 h 723"/>
                  <a:gd name="T34" fmla="*/ 0 w 431"/>
                  <a:gd name="T35" fmla="*/ 0 h 723"/>
                  <a:gd name="T36" fmla="*/ 0 w 431"/>
                  <a:gd name="T37" fmla="*/ 0 h 723"/>
                  <a:gd name="T38" fmla="*/ 0 w 431"/>
                  <a:gd name="T39" fmla="*/ 0 h 723"/>
                  <a:gd name="T40" fmla="*/ 0 w 431"/>
                  <a:gd name="T41" fmla="*/ 0 h 723"/>
                  <a:gd name="T42" fmla="*/ 0 w 431"/>
                  <a:gd name="T43" fmla="*/ 0 h 723"/>
                  <a:gd name="T44" fmla="*/ 0 w 431"/>
                  <a:gd name="T45" fmla="*/ 0 h 723"/>
                  <a:gd name="T46" fmla="*/ 0 w 431"/>
                  <a:gd name="T47" fmla="*/ 0 h 723"/>
                  <a:gd name="T48" fmla="*/ 0 w 431"/>
                  <a:gd name="T49" fmla="*/ 0 h 723"/>
                  <a:gd name="T50" fmla="*/ 0 w 431"/>
                  <a:gd name="T51" fmla="*/ 0 h 723"/>
                  <a:gd name="T52" fmla="*/ 0 w 431"/>
                  <a:gd name="T53" fmla="*/ 0 h 723"/>
                  <a:gd name="T54" fmla="*/ 0 w 431"/>
                  <a:gd name="T55" fmla="*/ 0 h 723"/>
                  <a:gd name="T56" fmla="*/ 0 w 431"/>
                  <a:gd name="T57" fmla="*/ 0 h 723"/>
                  <a:gd name="T58" fmla="*/ 0 w 431"/>
                  <a:gd name="T59" fmla="*/ 0 h 723"/>
                  <a:gd name="T60" fmla="*/ 0 w 431"/>
                  <a:gd name="T61" fmla="*/ 0 h 723"/>
                  <a:gd name="T62" fmla="*/ 0 w 431"/>
                  <a:gd name="T63" fmla="*/ 0 h 723"/>
                  <a:gd name="T64" fmla="*/ 0 w 431"/>
                  <a:gd name="T65" fmla="*/ 0 h 723"/>
                  <a:gd name="T66" fmla="*/ 0 w 431"/>
                  <a:gd name="T67" fmla="*/ 0 h 723"/>
                  <a:gd name="T68" fmla="*/ 0 w 431"/>
                  <a:gd name="T69" fmla="*/ 0 h 723"/>
                  <a:gd name="T70" fmla="*/ 0 w 431"/>
                  <a:gd name="T71" fmla="*/ 0 h 723"/>
                  <a:gd name="T72" fmla="*/ 0 w 431"/>
                  <a:gd name="T73" fmla="*/ 0 h 723"/>
                  <a:gd name="T74" fmla="*/ 0 w 431"/>
                  <a:gd name="T75" fmla="*/ 0 h 723"/>
                  <a:gd name="T76" fmla="*/ 0 w 431"/>
                  <a:gd name="T77" fmla="*/ 0 h 7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1"/>
                  <a:gd name="T118" fmla="*/ 0 h 723"/>
                  <a:gd name="T119" fmla="*/ 431 w 431"/>
                  <a:gd name="T120" fmla="*/ 723 h 7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1" h="723">
                    <a:moveTo>
                      <a:pt x="0" y="36"/>
                    </a:moveTo>
                    <a:lnTo>
                      <a:pt x="5" y="6"/>
                    </a:lnTo>
                    <a:lnTo>
                      <a:pt x="72" y="0"/>
                    </a:lnTo>
                    <a:lnTo>
                      <a:pt x="109" y="31"/>
                    </a:lnTo>
                    <a:lnTo>
                      <a:pt x="164" y="109"/>
                    </a:lnTo>
                    <a:lnTo>
                      <a:pt x="236" y="212"/>
                    </a:lnTo>
                    <a:lnTo>
                      <a:pt x="303" y="285"/>
                    </a:lnTo>
                    <a:lnTo>
                      <a:pt x="425" y="419"/>
                    </a:lnTo>
                    <a:lnTo>
                      <a:pt x="431" y="449"/>
                    </a:lnTo>
                    <a:lnTo>
                      <a:pt x="406" y="468"/>
                    </a:lnTo>
                    <a:lnTo>
                      <a:pt x="346" y="492"/>
                    </a:lnTo>
                    <a:lnTo>
                      <a:pt x="261" y="510"/>
                    </a:lnTo>
                    <a:lnTo>
                      <a:pt x="158" y="517"/>
                    </a:lnTo>
                    <a:lnTo>
                      <a:pt x="121" y="522"/>
                    </a:lnTo>
                    <a:lnTo>
                      <a:pt x="109" y="547"/>
                    </a:lnTo>
                    <a:lnTo>
                      <a:pt x="133" y="588"/>
                    </a:lnTo>
                    <a:lnTo>
                      <a:pt x="218" y="661"/>
                    </a:lnTo>
                    <a:lnTo>
                      <a:pt x="279" y="680"/>
                    </a:lnTo>
                    <a:lnTo>
                      <a:pt x="291" y="704"/>
                    </a:lnTo>
                    <a:lnTo>
                      <a:pt x="266" y="723"/>
                    </a:lnTo>
                    <a:lnTo>
                      <a:pt x="212" y="723"/>
                    </a:lnTo>
                    <a:lnTo>
                      <a:pt x="139" y="680"/>
                    </a:lnTo>
                    <a:lnTo>
                      <a:pt x="78" y="620"/>
                    </a:lnTo>
                    <a:lnTo>
                      <a:pt x="42" y="565"/>
                    </a:lnTo>
                    <a:lnTo>
                      <a:pt x="42" y="522"/>
                    </a:lnTo>
                    <a:lnTo>
                      <a:pt x="66" y="492"/>
                    </a:lnTo>
                    <a:lnTo>
                      <a:pt x="102" y="480"/>
                    </a:lnTo>
                    <a:lnTo>
                      <a:pt x="158" y="474"/>
                    </a:lnTo>
                    <a:lnTo>
                      <a:pt x="218" y="474"/>
                    </a:lnTo>
                    <a:lnTo>
                      <a:pt x="291" y="461"/>
                    </a:lnTo>
                    <a:lnTo>
                      <a:pt x="328" y="449"/>
                    </a:lnTo>
                    <a:lnTo>
                      <a:pt x="346" y="431"/>
                    </a:lnTo>
                    <a:lnTo>
                      <a:pt x="339" y="413"/>
                    </a:lnTo>
                    <a:lnTo>
                      <a:pt x="285" y="364"/>
                    </a:lnTo>
                    <a:lnTo>
                      <a:pt x="200" y="279"/>
                    </a:lnTo>
                    <a:lnTo>
                      <a:pt x="121" y="207"/>
                    </a:lnTo>
                    <a:lnTo>
                      <a:pt x="36" y="128"/>
                    </a:lnTo>
                    <a:lnTo>
                      <a:pt x="5" y="7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90" name="Freeform 27">
                <a:extLst>
                  <a:ext uri="{FF2B5EF4-FFF2-40B4-BE49-F238E27FC236}">
                    <a16:creationId xmlns:a16="http://schemas.microsoft.com/office/drawing/2014/main" id="{BB6686B3-AB19-4AAD-95A4-E9BF85F0B567}"/>
                  </a:ext>
                </a:extLst>
              </p:cNvPr>
              <p:cNvSpPr>
                <a:spLocks/>
              </p:cNvSpPr>
              <p:nvPr/>
            </p:nvSpPr>
            <p:spPr bwMode="auto">
              <a:xfrm rot="16696631">
                <a:off x="3070571" y="5294313"/>
                <a:ext cx="331788" cy="314325"/>
              </a:xfrm>
              <a:custGeom>
                <a:avLst/>
                <a:gdLst>
                  <a:gd name="T0" fmla="*/ 0 w 638"/>
                  <a:gd name="T1" fmla="*/ 0 h 807"/>
                  <a:gd name="T2" fmla="*/ 0 w 638"/>
                  <a:gd name="T3" fmla="*/ 0 h 807"/>
                  <a:gd name="T4" fmla="*/ 0 w 638"/>
                  <a:gd name="T5" fmla="*/ 0 h 807"/>
                  <a:gd name="T6" fmla="*/ 0 w 638"/>
                  <a:gd name="T7" fmla="*/ 0 h 807"/>
                  <a:gd name="T8" fmla="*/ 0 w 638"/>
                  <a:gd name="T9" fmla="*/ 0 h 807"/>
                  <a:gd name="T10" fmla="*/ 0 w 638"/>
                  <a:gd name="T11" fmla="*/ 0 h 807"/>
                  <a:gd name="T12" fmla="*/ 0 w 638"/>
                  <a:gd name="T13" fmla="*/ 0 h 807"/>
                  <a:gd name="T14" fmla="*/ 0 w 638"/>
                  <a:gd name="T15" fmla="*/ 0 h 807"/>
                  <a:gd name="T16" fmla="*/ 0 w 638"/>
                  <a:gd name="T17" fmla="*/ 0 h 807"/>
                  <a:gd name="T18" fmla="*/ 0 w 638"/>
                  <a:gd name="T19" fmla="*/ 0 h 807"/>
                  <a:gd name="T20" fmla="*/ 0 w 638"/>
                  <a:gd name="T21" fmla="*/ 0 h 807"/>
                  <a:gd name="T22" fmla="*/ 0 w 638"/>
                  <a:gd name="T23" fmla="*/ 0 h 807"/>
                  <a:gd name="T24" fmla="*/ 0 w 638"/>
                  <a:gd name="T25" fmla="*/ 0 h 807"/>
                  <a:gd name="T26" fmla="*/ 0 w 638"/>
                  <a:gd name="T27" fmla="*/ 0 h 807"/>
                  <a:gd name="T28" fmla="*/ 0 w 638"/>
                  <a:gd name="T29" fmla="*/ 0 h 807"/>
                  <a:gd name="T30" fmla="*/ 0 w 638"/>
                  <a:gd name="T31" fmla="*/ 0 h 807"/>
                  <a:gd name="T32" fmla="*/ 0 w 638"/>
                  <a:gd name="T33" fmla="*/ 0 h 807"/>
                  <a:gd name="T34" fmla="*/ 0 w 638"/>
                  <a:gd name="T35" fmla="*/ 0 h 807"/>
                  <a:gd name="T36" fmla="*/ 0 w 638"/>
                  <a:gd name="T37" fmla="*/ 0 h 807"/>
                  <a:gd name="T38" fmla="*/ 0 w 638"/>
                  <a:gd name="T39" fmla="*/ 0 h 807"/>
                  <a:gd name="T40" fmla="*/ 0 w 638"/>
                  <a:gd name="T41" fmla="*/ 0 h 807"/>
                  <a:gd name="T42" fmla="*/ 0 w 638"/>
                  <a:gd name="T43" fmla="*/ 0 h 807"/>
                  <a:gd name="T44" fmla="*/ 0 w 638"/>
                  <a:gd name="T45" fmla="*/ 0 h 807"/>
                  <a:gd name="T46" fmla="*/ 0 w 638"/>
                  <a:gd name="T47" fmla="*/ 0 h 807"/>
                  <a:gd name="T48" fmla="*/ 0 w 638"/>
                  <a:gd name="T49" fmla="*/ 0 h 807"/>
                  <a:gd name="T50" fmla="*/ 0 w 638"/>
                  <a:gd name="T51" fmla="*/ 0 h 807"/>
                  <a:gd name="T52" fmla="*/ 0 w 638"/>
                  <a:gd name="T53" fmla="*/ 0 h 807"/>
                  <a:gd name="T54" fmla="*/ 0 w 638"/>
                  <a:gd name="T55" fmla="*/ 0 h 807"/>
                  <a:gd name="T56" fmla="*/ 0 w 638"/>
                  <a:gd name="T57" fmla="*/ 0 h 807"/>
                  <a:gd name="T58" fmla="*/ 0 w 638"/>
                  <a:gd name="T59" fmla="*/ 0 h 807"/>
                  <a:gd name="T60" fmla="*/ 0 w 638"/>
                  <a:gd name="T61" fmla="*/ 0 h 807"/>
                  <a:gd name="T62" fmla="*/ 0 w 638"/>
                  <a:gd name="T63" fmla="*/ 0 h 807"/>
                  <a:gd name="T64" fmla="*/ 0 w 638"/>
                  <a:gd name="T65" fmla="*/ 0 h 807"/>
                  <a:gd name="T66" fmla="*/ 0 w 638"/>
                  <a:gd name="T67" fmla="*/ 0 h 807"/>
                  <a:gd name="T68" fmla="*/ 0 w 638"/>
                  <a:gd name="T69" fmla="*/ 0 h 8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8"/>
                  <a:gd name="T106" fmla="*/ 0 h 807"/>
                  <a:gd name="T107" fmla="*/ 638 w 638"/>
                  <a:gd name="T108" fmla="*/ 807 h 8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8" h="807">
                    <a:moveTo>
                      <a:pt x="339" y="807"/>
                    </a:moveTo>
                    <a:lnTo>
                      <a:pt x="370" y="770"/>
                    </a:lnTo>
                    <a:lnTo>
                      <a:pt x="358" y="716"/>
                    </a:lnTo>
                    <a:lnTo>
                      <a:pt x="334" y="643"/>
                    </a:lnTo>
                    <a:lnTo>
                      <a:pt x="242" y="558"/>
                    </a:lnTo>
                    <a:lnTo>
                      <a:pt x="151" y="479"/>
                    </a:lnTo>
                    <a:lnTo>
                      <a:pt x="109" y="394"/>
                    </a:lnTo>
                    <a:lnTo>
                      <a:pt x="91" y="260"/>
                    </a:lnTo>
                    <a:lnTo>
                      <a:pt x="194" y="224"/>
                    </a:lnTo>
                    <a:lnTo>
                      <a:pt x="358" y="206"/>
                    </a:lnTo>
                    <a:lnTo>
                      <a:pt x="425" y="212"/>
                    </a:lnTo>
                    <a:lnTo>
                      <a:pt x="443" y="230"/>
                    </a:lnTo>
                    <a:lnTo>
                      <a:pt x="473" y="200"/>
                    </a:lnTo>
                    <a:lnTo>
                      <a:pt x="462" y="170"/>
                    </a:lnTo>
                    <a:lnTo>
                      <a:pt x="479" y="116"/>
                    </a:lnTo>
                    <a:lnTo>
                      <a:pt x="528" y="66"/>
                    </a:lnTo>
                    <a:lnTo>
                      <a:pt x="565" y="54"/>
                    </a:lnTo>
                    <a:lnTo>
                      <a:pt x="613" y="84"/>
                    </a:lnTo>
                    <a:lnTo>
                      <a:pt x="638" y="54"/>
                    </a:lnTo>
                    <a:lnTo>
                      <a:pt x="595" y="0"/>
                    </a:lnTo>
                    <a:lnTo>
                      <a:pt x="540" y="0"/>
                    </a:lnTo>
                    <a:lnTo>
                      <a:pt x="473" y="30"/>
                    </a:lnTo>
                    <a:lnTo>
                      <a:pt x="431" y="109"/>
                    </a:lnTo>
                    <a:lnTo>
                      <a:pt x="376" y="146"/>
                    </a:lnTo>
                    <a:lnTo>
                      <a:pt x="291" y="157"/>
                    </a:lnTo>
                    <a:lnTo>
                      <a:pt x="139" y="176"/>
                    </a:lnTo>
                    <a:lnTo>
                      <a:pt x="18" y="212"/>
                    </a:lnTo>
                    <a:lnTo>
                      <a:pt x="0" y="243"/>
                    </a:lnTo>
                    <a:lnTo>
                      <a:pt x="11" y="340"/>
                    </a:lnTo>
                    <a:lnTo>
                      <a:pt x="54" y="473"/>
                    </a:lnTo>
                    <a:lnTo>
                      <a:pt x="115" y="583"/>
                    </a:lnTo>
                    <a:lnTo>
                      <a:pt x="175" y="680"/>
                    </a:lnTo>
                    <a:lnTo>
                      <a:pt x="231" y="746"/>
                    </a:lnTo>
                    <a:lnTo>
                      <a:pt x="285" y="794"/>
                    </a:lnTo>
                    <a:lnTo>
                      <a:pt x="339" y="8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91" name="Freeform 28">
                <a:extLst>
                  <a:ext uri="{FF2B5EF4-FFF2-40B4-BE49-F238E27FC236}">
                    <a16:creationId xmlns:a16="http://schemas.microsoft.com/office/drawing/2014/main" id="{A4CE81DF-A36D-4E1F-A524-1BBD481237EC}"/>
                  </a:ext>
                </a:extLst>
              </p:cNvPr>
              <p:cNvSpPr>
                <a:spLocks/>
              </p:cNvSpPr>
              <p:nvPr/>
            </p:nvSpPr>
            <p:spPr bwMode="auto">
              <a:xfrm flipH="1">
                <a:off x="3027708" y="5186363"/>
                <a:ext cx="241300" cy="234950"/>
              </a:xfrm>
              <a:custGeom>
                <a:avLst/>
                <a:gdLst>
                  <a:gd name="T0" fmla="*/ 1 w 223"/>
                  <a:gd name="T1" fmla="*/ 0 h 433"/>
                  <a:gd name="T2" fmla="*/ 1 w 223"/>
                  <a:gd name="T3" fmla="*/ 0 h 433"/>
                  <a:gd name="T4" fmla="*/ 1 w 223"/>
                  <a:gd name="T5" fmla="*/ 0 h 433"/>
                  <a:gd name="T6" fmla="*/ 1 w 223"/>
                  <a:gd name="T7" fmla="*/ 0 h 433"/>
                  <a:gd name="T8" fmla="*/ 1 w 223"/>
                  <a:gd name="T9" fmla="*/ 0 h 433"/>
                  <a:gd name="T10" fmla="*/ 0 w 223"/>
                  <a:gd name="T11" fmla="*/ 0 h 433"/>
                  <a:gd name="T12" fmla="*/ 1 w 223"/>
                  <a:gd name="T13" fmla="*/ 0 h 433"/>
                  <a:gd name="T14" fmla="*/ 1 w 223"/>
                  <a:gd name="T15" fmla="*/ 0 h 433"/>
                  <a:gd name="T16" fmla="*/ 1 w 223"/>
                  <a:gd name="T17" fmla="*/ 0 h 433"/>
                  <a:gd name="T18" fmla="*/ 1 w 223"/>
                  <a:gd name="T19" fmla="*/ 0 h 433"/>
                  <a:gd name="T20" fmla="*/ 1 w 223"/>
                  <a:gd name="T21" fmla="*/ 0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3"/>
                  <a:gd name="T34" fmla="*/ 0 h 433"/>
                  <a:gd name="T35" fmla="*/ 223 w 223"/>
                  <a:gd name="T36" fmla="*/ 433 h 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3" h="433">
                    <a:moveTo>
                      <a:pt x="223" y="0"/>
                    </a:moveTo>
                    <a:lnTo>
                      <a:pt x="194" y="5"/>
                    </a:lnTo>
                    <a:lnTo>
                      <a:pt x="182" y="123"/>
                    </a:lnTo>
                    <a:lnTo>
                      <a:pt x="96" y="108"/>
                    </a:lnTo>
                    <a:lnTo>
                      <a:pt x="86" y="256"/>
                    </a:lnTo>
                    <a:lnTo>
                      <a:pt x="0" y="369"/>
                    </a:lnTo>
                    <a:lnTo>
                      <a:pt x="79" y="433"/>
                    </a:lnTo>
                    <a:lnTo>
                      <a:pt x="175" y="309"/>
                    </a:lnTo>
                    <a:lnTo>
                      <a:pt x="218" y="129"/>
                    </a:lnTo>
                    <a:lnTo>
                      <a:pt x="204" y="127"/>
                    </a:lnTo>
                    <a:lnTo>
                      <a:pt x="22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92" name="Freeform 29">
                <a:extLst>
                  <a:ext uri="{FF2B5EF4-FFF2-40B4-BE49-F238E27FC236}">
                    <a16:creationId xmlns:a16="http://schemas.microsoft.com/office/drawing/2014/main" id="{8FCDCF1B-5A64-48D9-A4A5-40E0B0006F28}"/>
                  </a:ext>
                </a:extLst>
              </p:cNvPr>
              <p:cNvSpPr>
                <a:spLocks/>
              </p:cNvSpPr>
              <p:nvPr/>
            </p:nvSpPr>
            <p:spPr bwMode="auto">
              <a:xfrm flipH="1">
                <a:off x="3083271" y="5265738"/>
                <a:ext cx="55563" cy="28575"/>
              </a:xfrm>
              <a:custGeom>
                <a:avLst/>
                <a:gdLst>
                  <a:gd name="T0" fmla="*/ 1 w 52"/>
                  <a:gd name="T1" fmla="*/ 0 h 54"/>
                  <a:gd name="T2" fmla="*/ 1 w 52"/>
                  <a:gd name="T3" fmla="*/ 0 h 54"/>
                  <a:gd name="T4" fmla="*/ 1 w 52"/>
                  <a:gd name="T5" fmla="*/ 0 h 54"/>
                  <a:gd name="T6" fmla="*/ 1 w 52"/>
                  <a:gd name="T7" fmla="*/ 0 h 54"/>
                  <a:gd name="T8" fmla="*/ 0 w 52"/>
                  <a:gd name="T9" fmla="*/ 0 h 54"/>
                  <a:gd name="T10" fmla="*/ 1 w 52"/>
                  <a:gd name="T11" fmla="*/ 0 h 54"/>
                  <a:gd name="T12" fmla="*/ 1 w 52"/>
                  <a:gd name="T13" fmla="*/ 0 h 54"/>
                  <a:gd name="T14" fmla="*/ 1 w 52"/>
                  <a:gd name="T15" fmla="*/ 0 h 54"/>
                  <a:gd name="T16" fmla="*/ 1 w 52"/>
                  <a:gd name="T17" fmla="*/ 0 h 54"/>
                  <a:gd name="T18" fmla="*/ 1 w 52"/>
                  <a:gd name="T19" fmla="*/ 0 h 54"/>
                  <a:gd name="T20" fmla="*/ 1 w 52"/>
                  <a:gd name="T21" fmla="*/ 0 h 54"/>
                  <a:gd name="T22" fmla="*/ 1 w 52"/>
                  <a:gd name="T23" fmla="*/ 0 h 54"/>
                  <a:gd name="T24" fmla="*/ 1 w 52"/>
                  <a:gd name="T25" fmla="*/ 0 h 54"/>
                  <a:gd name="T26" fmla="*/ 1 w 52"/>
                  <a:gd name="T27" fmla="*/ 0 h 54"/>
                  <a:gd name="T28" fmla="*/ 1 w 52"/>
                  <a:gd name="T29" fmla="*/ 0 h 54"/>
                  <a:gd name="T30" fmla="*/ 1 w 52"/>
                  <a:gd name="T31" fmla="*/ 0 h 54"/>
                  <a:gd name="T32" fmla="*/ 1 w 52"/>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4"/>
                  <a:gd name="T53" fmla="*/ 52 w 5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4">
                    <a:moveTo>
                      <a:pt x="26" y="0"/>
                    </a:moveTo>
                    <a:lnTo>
                      <a:pt x="16" y="3"/>
                    </a:lnTo>
                    <a:lnTo>
                      <a:pt x="8" y="8"/>
                    </a:lnTo>
                    <a:lnTo>
                      <a:pt x="3" y="16"/>
                    </a:lnTo>
                    <a:lnTo>
                      <a:pt x="0" y="26"/>
                    </a:lnTo>
                    <a:lnTo>
                      <a:pt x="3" y="37"/>
                    </a:lnTo>
                    <a:lnTo>
                      <a:pt x="8" y="46"/>
                    </a:lnTo>
                    <a:lnTo>
                      <a:pt x="16" y="51"/>
                    </a:lnTo>
                    <a:lnTo>
                      <a:pt x="26" y="54"/>
                    </a:lnTo>
                    <a:lnTo>
                      <a:pt x="36" y="51"/>
                    </a:lnTo>
                    <a:lnTo>
                      <a:pt x="44" y="46"/>
                    </a:lnTo>
                    <a:lnTo>
                      <a:pt x="49" y="37"/>
                    </a:lnTo>
                    <a:lnTo>
                      <a:pt x="52" y="26"/>
                    </a:lnTo>
                    <a:lnTo>
                      <a:pt x="49" y="16"/>
                    </a:lnTo>
                    <a:lnTo>
                      <a:pt x="44" y="8"/>
                    </a:lnTo>
                    <a:lnTo>
                      <a:pt x="36" y="3"/>
                    </a:lnTo>
                    <a:lnTo>
                      <a:pt x="26" y="0"/>
                    </a:lnTo>
                    <a:close/>
                  </a:path>
                </a:pathLst>
              </a:custGeom>
              <a:solidFill>
                <a:srgbClr val="A0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93" name="Freeform 30">
                <a:extLst>
                  <a:ext uri="{FF2B5EF4-FFF2-40B4-BE49-F238E27FC236}">
                    <a16:creationId xmlns:a16="http://schemas.microsoft.com/office/drawing/2014/main" id="{A82CDC3A-9085-4A94-94DE-27D2A5420276}"/>
                  </a:ext>
                </a:extLst>
              </p:cNvPr>
              <p:cNvSpPr>
                <a:spLocks/>
              </p:cNvSpPr>
              <p:nvPr/>
            </p:nvSpPr>
            <p:spPr bwMode="auto">
              <a:xfrm flipH="1">
                <a:off x="3192808" y="5383213"/>
                <a:ext cx="15875" cy="9525"/>
              </a:xfrm>
              <a:custGeom>
                <a:avLst/>
                <a:gdLst>
                  <a:gd name="T0" fmla="*/ 1 w 14"/>
                  <a:gd name="T1" fmla="*/ 0 h 16"/>
                  <a:gd name="T2" fmla="*/ 1 w 14"/>
                  <a:gd name="T3" fmla="*/ 0 h 16"/>
                  <a:gd name="T4" fmla="*/ 1 w 14"/>
                  <a:gd name="T5" fmla="*/ 0 h 16"/>
                  <a:gd name="T6" fmla="*/ 0 w 14"/>
                  <a:gd name="T7" fmla="*/ 0 h 16"/>
                  <a:gd name="T8" fmla="*/ 0 w 14"/>
                  <a:gd name="T9" fmla="*/ 0 h 16"/>
                  <a:gd name="T10" fmla="*/ 0 w 14"/>
                  <a:gd name="T11" fmla="*/ 0 h 16"/>
                  <a:gd name="T12" fmla="*/ 1 w 14"/>
                  <a:gd name="T13" fmla="*/ 0 h 16"/>
                  <a:gd name="T14" fmla="*/ 1 w 14"/>
                  <a:gd name="T15" fmla="*/ 0 h 16"/>
                  <a:gd name="T16" fmla="*/ 1 w 14"/>
                  <a:gd name="T17" fmla="*/ 0 h 16"/>
                  <a:gd name="T18" fmla="*/ 1 w 14"/>
                  <a:gd name="T19" fmla="*/ 0 h 16"/>
                  <a:gd name="T20" fmla="*/ 1 w 14"/>
                  <a:gd name="T21" fmla="*/ 0 h 16"/>
                  <a:gd name="T22" fmla="*/ 1 w 14"/>
                  <a:gd name="T23" fmla="*/ 0 h 16"/>
                  <a:gd name="T24" fmla="*/ 1 w 14"/>
                  <a:gd name="T25" fmla="*/ 0 h 16"/>
                  <a:gd name="T26" fmla="*/ 1 w 14"/>
                  <a:gd name="T27" fmla="*/ 0 h 16"/>
                  <a:gd name="T28" fmla="*/ 1 w 14"/>
                  <a:gd name="T29" fmla="*/ 0 h 16"/>
                  <a:gd name="T30" fmla="*/ 1 w 14"/>
                  <a:gd name="T31" fmla="*/ 0 h 16"/>
                  <a:gd name="T32" fmla="*/ 1 w 14"/>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8" y="0"/>
                    </a:moveTo>
                    <a:lnTo>
                      <a:pt x="4" y="0"/>
                    </a:lnTo>
                    <a:lnTo>
                      <a:pt x="3" y="1"/>
                    </a:lnTo>
                    <a:lnTo>
                      <a:pt x="0" y="4"/>
                    </a:lnTo>
                    <a:lnTo>
                      <a:pt x="0" y="8"/>
                    </a:lnTo>
                    <a:lnTo>
                      <a:pt x="0" y="10"/>
                    </a:lnTo>
                    <a:lnTo>
                      <a:pt x="3" y="13"/>
                    </a:lnTo>
                    <a:lnTo>
                      <a:pt x="4" y="14"/>
                    </a:lnTo>
                    <a:lnTo>
                      <a:pt x="8" y="16"/>
                    </a:lnTo>
                    <a:lnTo>
                      <a:pt x="10" y="14"/>
                    </a:lnTo>
                    <a:lnTo>
                      <a:pt x="13" y="13"/>
                    </a:lnTo>
                    <a:lnTo>
                      <a:pt x="14" y="10"/>
                    </a:lnTo>
                    <a:lnTo>
                      <a:pt x="14" y="8"/>
                    </a:lnTo>
                    <a:lnTo>
                      <a:pt x="14" y="4"/>
                    </a:lnTo>
                    <a:lnTo>
                      <a:pt x="13" y="1"/>
                    </a:lnTo>
                    <a:lnTo>
                      <a:pt x="10" y="0"/>
                    </a:lnTo>
                    <a:lnTo>
                      <a:pt x="8" y="0"/>
                    </a:lnTo>
                    <a:close/>
                  </a:path>
                </a:pathLst>
              </a:custGeom>
              <a:solidFill>
                <a:srgbClr val="A0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94" name="Freeform 31">
                <a:extLst>
                  <a:ext uri="{FF2B5EF4-FFF2-40B4-BE49-F238E27FC236}">
                    <a16:creationId xmlns:a16="http://schemas.microsoft.com/office/drawing/2014/main" id="{2D63FD95-CA33-4799-9F66-DEFFFE90D8CE}"/>
                  </a:ext>
                </a:extLst>
              </p:cNvPr>
              <p:cNvSpPr>
                <a:spLocks/>
              </p:cNvSpPr>
              <p:nvPr/>
            </p:nvSpPr>
            <p:spPr bwMode="auto">
              <a:xfrm flipH="1">
                <a:off x="3192808" y="5368926"/>
                <a:ext cx="15875" cy="7938"/>
              </a:xfrm>
              <a:custGeom>
                <a:avLst/>
                <a:gdLst>
                  <a:gd name="T0" fmla="*/ 1 w 14"/>
                  <a:gd name="T1" fmla="*/ 0 h 16"/>
                  <a:gd name="T2" fmla="*/ 1 w 14"/>
                  <a:gd name="T3" fmla="*/ 0 h 16"/>
                  <a:gd name="T4" fmla="*/ 1 w 14"/>
                  <a:gd name="T5" fmla="*/ 0 h 16"/>
                  <a:gd name="T6" fmla="*/ 0 w 14"/>
                  <a:gd name="T7" fmla="*/ 0 h 16"/>
                  <a:gd name="T8" fmla="*/ 0 w 14"/>
                  <a:gd name="T9" fmla="*/ 0 h 16"/>
                  <a:gd name="T10" fmla="*/ 0 w 14"/>
                  <a:gd name="T11" fmla="*/ 0 h 16"/>
                  <a:gd name="T12" fmla="*/ 1 w 14"/>
                  <a:gd name="T13" fmla="*/ 0 h 16"/>
                  <a:gd name="T14" fmla="*/ 1 w 14"/>
                  <a:gd name="T15" fmla="*/ 0 h 16"/>
                  <a:gd name="T16" fmla="*/ 1 w 14"/>
                  <a:gd name="T17" fmla="*/ 0 h 16"/>
                  <a:gd name="T18" fmla="*/ 1 w 14"/>
                  <a:gd name="T19" fmla="*/ 0 h 16"/>
                  <a:gd name="T20" fmla="*/ 1 w 14"/>
                  <a:gd name="T21" fmla="*/ 0 h 16"/>
                  <a:gd name="T22" fmla="*/ 1 w 14"/>
                  <a:gd name="T23" fmla="*/ 0 h 16"/>
                  <a:gd name="T24" fmla="*/ 1 w 14"/>
                  <a:gd name="T25" fmla="*/ 0 h 16"/>
                  <a:gd name="T26" fmla="*/ 1 w 14"/>
                  <a:gd name="T27" fmla="*/ 0 h 16"/>
                  <a:gd name="T28" fmla="*/ 1 w 14"/>
                  <a:gd name="T29" fmla="*/ 0 h 16"/>
                  <a:gd name="T30" fmla="*/ 1 w 14"/>
                  <a:gd name="T31" fmla="*/ 0 h 16"/>
                  <a:gd name="T32" fmla="*/ 1 w 14"/>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8" y="0"/>
                    </a:moveTo>
                    <a:lnTo>
                      <a:pt x="4" y="0"/>
                    </a:lnTo>
                    <a:lnTo>
                      <a:pt x="3" y="2"/>
                    </a:lnTo>
                    <a:lnTo>
                      <a:pt x="0" y="4"/>
                    </a:lnTo>
                    <a:lnTo>
                      <a:pt x="0" y="8"/>
                    </a:lnTo>
                    <a:lnTo>
                      <a:pt x="0" y="11"/>
                    </a:lnTo>
                    <a:lnTo>
                      <a:pt x="3" y="13"/>
                    </a:lnTo>
                    <a:lnTo>
                      <a:pt x="4" y="15"/>
                    </a:lnTo>
                    <a:lnTo>
                      <a:pt x="8" y="16"/>
                    </a:lnTo>
                    <a:lnTo>
                      <a:pt x="10" y="15"/>
                    </a:lnTo>
                    <a:lnTo>
                      <a:pt x="13" y="13"/>
                    </a:lnTo>
                    <a:lnTo>
                      <a:pt x="14" y="11"/>
                    </a:lnTo>
                    <a:lnTo>
                      <a:pt x="14" y="8"/>
                    </a:lnTo>
                    <a:lnTo>
                      <a:pt x="14" y="4"/>
                    </a:lnTo>
                    <a:lnTo>
                      <a:pt x="13" y="2"/>
                    </a:lnTo>
                    <a:lnTo>
                      <a:pt x="10" y="0"/>
                    </a:lnTo>
                    <a:lnTo>
                      <a:pt x="8" y="0"/>
                    </a:lnTo>
                    <a:close/>
                  </a:path>
                </a:pathLst>
              </a:custGeom>
              <a:solidFill>
                <a:srgbClr val="A0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sp>
            <p:nvSpPr>
              <p:cNvPr id="95" name="Freeform 32">
                <a:extLst>
                  <a:ext uri="{FF2B5EF4-FFF2-40B4-BE49-F238E27FC236}">
                    <a16:creationId xmlns:a16="http://schemas.microsoft.com/office/drawing/2014/main" id="{32B538A8-75CF-413F-B3F8-BAE41D6C9A35}"/>
                  </a:ext>
                </a:extLst>
              </p:cNvPr>
              <p:cNvSpPr>
                <a:spLocks/>
              </p:cNvSpPr>
              <p:nvPr/>
            </p:nvSpPr>
            <p:spPr bwMode="auto">
              <a:xfrm flipH="1">
                <a:off x="3168996" y="5375276"/>
                <a:ext cx="17463" cy="9525"/>
              </a:xfrm>
              <a:custGeom>
                <a:avLst/>
                <a:gdLst>
                  <a:gd name="T0" fmla="*/ 1 w 15"/>
                  <a:gd name="T1" fmla="*/ 0 h 15"/>
                  <a:gd name="T2" fmla="*/ 1 w 15"/>
                  <a:gd name="T3" fmla="*/ 0 h 15"/>
                  <a:gd name="T4" fmla="*/ 1 w 15"/>
                  <a:gd name="T5" fmla="*/ 0 h 15"/>
                  <a:gd name="T6" fmla="*/ 1 w 15"/>
                  <a:gd name="T7" fmla="*/ 0 h 15"/>
                  <a:gd name="T8" fmla="*/ 0 w 15"/>
                  <a:gd name="T9" fmla="*/ 0 h 15"/>
                  <a:gd name="T10" fmla="*/ 1 w 15"/>
                  <a:gd name="T11" fmla="*/ 0 h 15"/>
                  <a:gd name="T12" fmla="*/ 1 w 15"/>
                  <a:gd name="T13" fmla="*/ 0 h 15"/>
                  <a:gd name="T14" fmla="*/ 1 w 15"/>
                  <a:gd name="T15" fmla="*/ 0 h 15"/>
                  <a:gd name="T16" fmla="*/ 1 w 15"/>
                  <a:gd name="T17" fmla="*/ 0 h 15"/>
                  <a:gd name="T18" fmla="*/ 1 w 15"/>
                  <a:gd name="T19" fmla="*/ 0 h 15"/>
                  <a:gd name="T20" fmla="*/ 1 w 15"/>
                  <a:gd name="T21" fmla="*/ 0 h 15"/>
                  <a:gd name="T22" fmla="*/ 1 w 15"/>
                  <a:gd name="T23" fmla="*/ 0 h 15"/>
                  <a:gd name="T24" fmla="*/ 1 w 15"/>
                  <a:gd name="T25" fmla="*/ 0 h 15"/>
                  <a:gd name="T26" fmla="*/ 1 w 15"/>
                  <a:gd name="T27" fmla="*/ 0 h 15"/>
                  <a:gd name="T28" fmla="*/ 1 w 15"/>
                  <a:gd name="T29" fmla="*/ 0 h 15"/>
                  <a:gd name="T30" fmla="*/ 1 w 15"/>
                  <a:gd name="T31" fmla="*/ 0 h 15"/>
                  <a:gd name="T32" fmla="*/ 1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8" y="0"/>
                    </a:moveTo>
                    <a:lnTo>
                      <a:pt x="5" y="1"/>
                    </a:lnTo>
                    <a:lnTo>
                      <a:pt x="3" y="2"/>
                    </a:lnTo>
                    <a:lnTo>
                      <a:pt x="2" y="5"/>
                    </a:lnTo>
                    <a:lnTo>
                      <a:pt x="0" y="8"/>
                    </a:lnTo>
                    <a:lnTo>
                      <a:pt x="2" y="11"/>
                    </a:lnTo>
                    <a:lnTo>
                      <a:pt x="3" y="13"/>
                    </a:lnTo>
                    <a:lnTo>
                      <a:pt x="5" y="15"/>
                    </a:lnTo>
                    <a:lnTo>
                      <a:pt x="8" y="15"/>
                    </a:lnTo>
                    <a:lnTo>
                      <a:pt x="12" y="15"/>
                    </a:lnTo>
                    <a:lnTo>
                      <a:pt x="14" y="13"/>
                    </a:lnTo>
                    <a:lnTo>
                      <a:pt x="15" y="11"/>
                    </a:lnTo>
                    <a:lnTo>
                      <a:pt x="15" y="8"/>
                    </a:lnTo>
                    <a:lnTo>
                      <a:pt x="15" y="5"/>
                    </a:lnTo>
                    <a:lnTo>
                      <a:pt x="14" y="2"/>
                    </a:lnTo>
                    <a:lnTo>
                      <a:pt x="12" y="1"/>
                    </a:lnTo>
                    <a:lnTo>
                      <a:pt x="8" y="0"/>
                    </a:lnTo>
                    <a:close/>
                  </a:path>
                </a:pathLst>
              </a:custGeom>
              <a:solidFill>
                <a:srgbClr val="A0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ja-JP" altLang="en-US" sz="1200" kern="0">
                  <a:solidFill>
                    <a:srgbClr val="000000"/>
                  </a:solidFill>
                  <a:latin typeface="Arial"/>
                  <a:ea typeface="ＭＳ Ｐゴシック"/>
                </a:endParaRPr>
              </a:p>
            </p:txBody>
          </p:sp>
        </p:grpSp>
        <p:sp>
          <p:nvSpPr>
            <p:cNvPr id="86" name="Text Box 67">
              <a:extLst>
                <a:ext uri="{FF2B5EF4-FFF2-40B4-BE49-F238E27FC236}">
                  <a16:creationId xmlns:a16="http://schemas.microsoft.com/office/drawing/2014/main" id="{11835364-BD25-433C-A42F-BCA9B380C794}"/>
                </a:ext>
              </a:extLst>
            </p:cNvPr>
            <p:cNvSpPr txBox="1">
              <a:spLocks noChangeArrowheads="1"/>
            </p:cNvSpPr>
            <p:nvPr/>
          </p:nvSpPr>
          <p:spPr bwMode="auto">
            <a:xfrm>
              <a:off x="6849840" y="4159052"/>
              <a:ext cx="1300602" cy="672242"/>
            </a:xfrm>
            <a:prstGeom prst="rect">
              <a:avLst/>
            </a:prstGeom>
            <a:noFill/>
            <a:ln w="9525">
              <a:noFill/>
              <a:miter lim="800000"/>
              <a:headEnd/>
              <a:tailEnd/>
            </a:ln>
            <a:effectLst/>
          </p:spPr>
          <p:txBody>
            <a:bodyPr wrap="none">
              <a:spAutoFit/>
            </a:bodyPr>
            <a:lstStyle/>
            <a:p>
              <a:pPr algn="ctr" defTabSz="914400">
                <a:defRPr/>
              </a:pPr>
              <a:r>
                <a:rPr kumimoji="1" lang="ja-JP" altLang="en-US" sz="1200" dirty="0">
                  <a:solidFill>
                    <a:srgbClr val="000000"/>
                  </a:solidFill>
                  <a:latin typeface="Times New Roman" pitchFamily="18" charset="0"/>
                  <a:ea typeface="HGP創英角ｺﾞｼｯｸUB" pitchFamily="50" charset="-128"/>
                </a:rPr>
                <a:t>みんなで</a:t>
              </a:r>
            </a:p>
            <a:p>
              <a:pPr algn="ctr" defTabSz="914400">
                <a:defRPr/>
              </a:pPr>
              <a:r>
                <a:rPr kumimoji="1" lang="ja-JP" altLang="en-US" sz="1200" dirty="0">
                  <a:solidFill>
                    <a:srgbClr val="000000"/>
                  </a:solidFill>
                  <a:latin typeface="Times New Roman" pitchFamily="18" charset="0"/>
                  <a:ea typeface="HGP創英角ｺﾞｼｯｸUB" pitchFamily="50" charset="-128"/>
                </a:rPr>
                <a:t>逃げよう！</a:t>
              </a:r>
            </a:p>
          </p:txBody>
        </p:sp>
      </p:grpSp>
      <p:pic>
        <p:nvPicPr>
          <p:cNvPr id="130" name="図 129">
            <a:extLst>
              <a:ext uri="{FF2B5EF4-FFF2-40B4-BE49-F238E27FC236}">
                <a16:creationId xmlns:a16="http://schemas.microsoft.com/office/drawing/2014/main" id="{50CEA8A1-A737-4CD2-94B5-EEC2AAF39C61}"/>
              </a:ext>
            </a:extLst>
          </p:cNvPr>
          <p:cNvPicPr>
            <a:picLocks noChangeAspect="1"/>
          </p:cNvPicPr>
          <p:nvPr/>
        </p:nvPicPr>
        <p:blipFill rotWithShape="1">
          <a:blip r:embed="rId3"/>
          <a:srcRect l="19659" t="1884" r="2146" b="2042"/>
          <a:stretch/>
        </p:blipFill>
        <p:spPr>
          <a:xfrm>
            <a:off x="3243498" y="3148600"/>
            <a:ext cx="3083825" cy="2670444"/>
          </a:xfrm>
          <a:prstGeom prst="rect">
            <a:avLst/>
          </a:prstGeom>
          <a:ln>
            <a:solidFill>
              <a:schemeClr val="tx1"/>
            </a:solidFill>
          </a:ln>
        </p:spPr>
      </p:pic>
      <p:sp>
        <p:nvSpPr>
          <p:cNvPr id="131" name="テキスト ボックス 130">
            <a:extLst>
              <a:ext uri="{FF2B5EF4-FFF2-40B4-BE49-F238E27FC236}">
                <a16:creationId xmlns:a16="http://schemas.microsoft.com/office/drawing/2014/main" id="{58CE6BC2-A923-4AA9-B20C-BDBFC76BFC76}"/>
              </a:ext>
            </a:extLst>
          </p:cNvPr>
          <p:cNvSpPr txBox="1"/>
          <p:nvPr/>
        </p:nvSpPr>
        <p:spPr>
          <a:xfrm>
            <a:off x="790395" y="4586751"/>
            <a:ext cx="2447717" cy="600164"/>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地域の危険性とともに、自主避難の</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判断基準とする現象をとりまとめ、</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地域で共有する</a:t>
            </a:r>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132" name="二等辺三角形 131">
            <a:extLst>
              <a:ext uri="{FF2B5EF4-FFF2-40B4-BE49-F238E27FC236}">
                <a16:creationId xmlns:a16="http://schemas.microsoft.com/office/drawing/2014/main" id="{61D4D7AD-5AF8-4179-9FCC-D69431F068A5}"/>
              </a:ext>
            </a:extLst>
          </p:cNvPr>
          <p:cNvSpPr/>
          <p:nvPr/>
        </p:nvSpPr>
        <p:spPr>
          <a:xfrm rot="5400000">
            <a:off x="3044398" y="4811403"/>
            <a:ext cx="152486" cy="1314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図形 132">
            <a:extLst>
              <a:ext uri="{FF2B5EF4-FFF2-40B4-BE49-F238E27FC236}">
                <a16:creationId xmlns:a16="http://schemas.microsoft.com/office/drawing/2014/main" id="{597E7F2B-114C-4D48-A4BA-4497D7D153B6}"/>
              </a:ext>
            </a:extLst>
          </p:cNvPr>
          <p:cNvSpPr/>
          <p:nvPr/>
        </p:nvSpPr>
        <p:spPr>
          <a:xfrm>
            <a:off x="2206625" y="5184775"/>
            <a:ext cx="1149350" cy="1231900"/>
          </a:xfrm>
          <a:custGeom>
            <a:avLst/>
            <a:gdLst>
              <a:gd name="connsiteX0" fmla="*/ 88900 w 1155700"/>
              <a:gd name="connsiteY0" fmla="*/ 1054100 h 1244600"/>
              <a:gd name="connsiteX1" fmla="*/ 0 w 1155700"/>
              <a:gd name="connsiteY1" fmla="*/ 990600 h 1244600"/>
              <a:gd name="connsiteX2" fmla="*/ 88900 w 1155700"/>
              <a:gd name="connsiteY2" fmla="*/ 1244600 h 1244600"/>
              <a:gd name="connsiteX3" fmla="*/ 330200 w 1155700"/>
              <a:gd name="connsiteY3" fmla="*/ 1168400 h 1244600"/>
              <a:gd name="connsiteX4" fmla="*/ 241300 w 1155700"/>
              <a:gd name="connsiteY4" fmla="*/ 1117600 h 1244600"/>
              <a:gd name="connsiteX5" fmla="*/ 1155700 w 1155700"/>
              <a:gd name="connsiteY5" fmla="*/ 0 h 1244600"/>
              <a:gd name="connsiteX6" fmla="*/ 88900 w 1155700"/>
              <a:gd name="connsiteY6" fmla="*/ 1054100 h 1244600"/>
              <a:gd name="connsiteX0" fmla="*/ 88900 w 1155700"/>
              <a:gd name="connsiteY0" fmla="*/ 1054100 h 1231900"/>
              <a:gd name="connsiteX1" fmla="*/ 0 w 1155700"/>
              <a:gd name="connsiteY1" fmla="*/ 990600 h 1231900"/>
              <a:gd name="connsiteX2" fmla="*/ 57150 w 1155700"/>
              <a:gd name="connsiteY2" fmla="*/ 1231900 h 1231900"/>
              <a:gd name="connsiteX3" fmla="*/ 330200 w 1155700"/>
              <a:gd name="connsiteY3" fmla="*/ 1168400 h 1231900"/>
              <a:gd name="connsiteX4" fmla="*/ 241300 w 1155700"/>
              <a:gd name="connsiteY4" fmla="*/ 1117600 h 1231900"/>
              <a:gd name="connsiteX5" fmla="*/ 1155700 w 1155700"/>
              <a:gd name="connsiteY5" fmla="*/ 0 h 1231900"/>
              <a:gd name="connsiteX6" fmla="*/ 88900 w 1155700"/>
              <a:gd name="connsiteY6" fmla="*/ 1054100 h 1231900"/>
              <a:gd name="connsiteX0" fmla="*/ 95250 w 1155700"/>
              <a:gd name="connsiteY0" fmla="*/ 1047750 h 1231900"/>
              <a:gd name="connsiteX1" fmla="*/ 0 w 1155700"/>
              <a:gd name="connsiteY1" fmla="*/ 990600 h 1231900"/>
              <a:gd name="connsiteX2" fmla="*/ 57150 w 1155700"/>
              <a:gd name="connsiteY2" fmla="*/ 1231900 h 1231900"/>
              <a:gd name="connsiteX3" fmla="*/ 330200 w 1155700"/>
              <a:gd name="connsiteY3" fmla="*/ 1168400 h 1231900"/>
              <a:gd name="connsiteX4" fmla="*/ 241300 w 1155700"/>
              <a:gd name="connsiteY4" fmla="*/ 1117600 h 1231900"/>
              <a:gd name="connsiteX5" fmla="*/ 1155700 w 1155700"/>
              <a:gd name="connsiteY5" fmla="*/ 0 h 1231900"/>
              <a:gd name="connsiteX6" fmla="*/ 95250 w 1155700"/>
              <a:gd name="connsiteY6" fmla="*/ 1047750 h 1231900"/>
              <a:gd name="connsiteX0" fmla="*/ 88900 w 1149350"/>
              <a:gd name="connsiteY0" fmla="*/ 1047750 h 1231900"/>
              <a:gd name="connsiteX1" fmla="*/ 0 w 1149350"/>
              <a:gd name="connsiteY1" fmla="*/ 977900 h 1231900"/>
              <a:gd name="connsiteX2" fmla="*/ 50800 w 1149350"/>
              <a:gd name="connsiteY2" fmla="*/ 1231900 h 1231900"/>
              <a:gd name="connsiteX3" fmla="*/ 323850 w 1149350"/>
              <a:gd name="connsiteY3" fmla="*/ 1168400 h 1231900"/>
              <a:gd name="connsiteX4" fmla="*/ 234950 w 1149350"/>
              <a:gd name="connsiteY4" fmla="*/ 1117600 h 1231900"/>
              <a:gd name="connsiteX5" fmla="*/ 1149350 w 1149350"/>
              <a:gd name="connsiteY5" fmla="*/ 0 h 1231900"/>
              <a:gd name="connsiteX6" fmla="*/ 88900 w 1149350"/>
              <a:gd name="connsiteY6" fmla="*/ 1047750 h 1231900"/>
              <a:gd name="connsiteX0" fmla="*/ 88900 w 1149350"/>
              <a:gd name="connsiteY0" fmla="*/ 1047750 h 1231900"/>
              <a:gd name="connsiteX1" fmla="*/ 0 w 1149350"/>
              <a:gd name="connsiteY1" fmla="*/ 977900 h 1231900"/>
              <a:gd name="connsiteX2" fmla="*/ 50800 w 1149350"/>
              <a:gd name="connsiteY2" fmla="*/ 1231900 h 1231900"/>
              <a:gd name="connsiteX3" fmla="*/ 323850 w 1149350"/>
              <a:gd name="connsiteY3" fmla="*/ 1168400 h 1231900"/>
              <a:gd name="connsiteX4" fmla="*/ 234950 w 1149350"/>
              <a:gd name="connsiteY4" fmla="*/ 1117600 h 1231900"/>
              <a:gd name="connsiteX5" fmla="*/ 1149350 w 1149350"/>
              <a:gd name="connsiteY5" fmla="*/ 0 h 1231900"/>
              <a:gd name="connsiteX6" fmla="*/ 88900 w 1149350"/>
              <a:gd name="connsiteY6" fmla="*/ 1047750 h 1231900"/>
              <a:gd name="connsiteX0" fmla="*/ 88900 w 1149350"/>
              <a:gd name="connsiteY0" fmla="*/ 1047750 h 1231900"/>
              <a:gd name="connsiteX1" fmla="*/ 0 w 1149350"/>
              <a:gd name="connsiteY1" fmla="*/ 977900 h 1231900"/>
              <a:gd name="connsiteX2" fmla="*/ 50800 w 1149350"/>
              <a:gd name="connsiteY2" fmla="*/ 1231900 h 1231900"/>
              <a:gd name="connsiteX3" fmla="*/ 323850 w 1149350"/>
              <a:gd name="connsiteY3" fmla="*/ 1168400 h 1231900"/>
              <a:gd name="connsiteX4" fmla="*/ 234950 w 1149350"/>
              <a:gd name="connsiteY4" fmla="*/ 1117600 h 1231900"/>
              <a:gd name="connsiteX5" fmla="*/ 1149350 w 1149350"/>
              <a:gd name="connsiteY5" fmla="*/ 0 h 1231900"/>
              <a:gd name="connsiteX6" fmla="*/ 88900 w 1149350"/>
              <a:gd name="connsiteY6" fmla="*/ 1047750 h 1231900"/>
              <a:gd name="connsiteX0" fmla="*/ 88900 w 1149350"/>
              <a:gd name="connsiteY0" fmla="*/ 1047750 h 1231900"/>
              <a:gd name="connsiteX1" fmla="*/ 0 w 1149350"/>
              <a:gd name="connsiteY1" fmla="*/ 977900 h 1231900"/>
              <a:gd name="connsiteX2" fmla="*/ 50800 w 1149350"/>
              <a:gd name="connsiteY2" fmla="*/ 1231900 h 1231900"/>
              <a:gd name="connsiteX3" fmla="*/ 323850 w 1149350"/>
              <a:gd name="connsiteY3" fmla="*/ 1168400 h 1231900"/>
              <a:gd name="connsiteX4" fmla="*/ 234950 w 1149350"/>
              <a:gd name="connsiteY4" fmla="*/ 1117600 h 1231900"/>
              <a:gd name="connsiteX5" fmla="*/ 1149350 w 1149350"/>
              <a:gd name="connsiteY5" fmla="*/ 0 h 1231900"/>
              <a:gd name="connsiteX6" fmla="*/ 88900 w 1149350"/>
              <a:gd name="connsiteY6" fmla="*/ 1047750 h 1231900"/>
              <a:gd name="connsiteX0" fmla="*/ 88900 w 1149350"/>
              <a:gd name="connsiteY0" fmla="*/ 1047750 h 1231900"/>
              <a:gd name="connsiteX1" fmla="*/ 0 w 1149350"/>
              <a:gd name="connsiteY1" fmla="*/ 977900 h 1231900"/>
              <a:gd name="connsiteX2" fmla="*/ 50800 w 1149350"/>
              <a:gd name="connsiteY2" fmla="*/ 1231900 h 1231900"/>
              <a:gd name="connsiteX3" fmla="*/ 323850 w 1149350"/>
              <a:gd name="connsiteY3" fmla="*/ 1168400 h 1231900"/>
              <a:gd name="connsiteX4" fmla="*/ 234950 w 1149350"/>
              <a:gd name="connsiteY4" fmla="*/ 1117600 h 1231900"/>
              <a:gd name="connsiteX5" fmla="*/ 1149350 w 1149350"/>
              <a:gd name="connsiteY5" fmla="*/ 0 h 1231900"/>
              <a:gd name="connsiteX6" fmla="*/ 88900 w 1149350"/>
              <a:gd name="connsiteY6" fmla="*/ 1047750 h 1231900"/>
              <a:gd name="connsiteX0" fmla="*/ 88900 w 1149350"/>
              <a:gd name="connsiteY0" fmla="*/ 1047750 h 1231900"/>
              <a:gd name="connsiteX1" fmla="*/ 0 w 1149350"/>
              <a:gd name="connsiteY1" fmla="*/ 977900 h 1231900"/>
              <a:gd name="connsiteX2" fmla="*/ 50800 w 1149350"/>
              <a:gd name="connsiteY2" fmla="*/ 1231900 h 1231900"/>
              <a:gd name="connsiteX3" fmla="*/ 323850 w 1149350"/>
              <a:gd name="connsiteY3" fmla="*/ 1168400 h 1231900"/>
              <a:gd name="connsiteX4" fmla="*/ 234950 w 1149350"/>
              <a:gd name="connsiteY4" fmla="*/ 1117600 h 1231900"/>
              <a:gd name="connsiteX5" fmla="*/ 1149350 w 1149350"/>
              <a:gd name="connsiteY5" fmla="*/ 0 h 1231900"/>
              <a:gd name="connsiteX6" fmla="*/ 88900 w 1149350"/>
              <a:gd name="connsiteY6" fmla="*/ 1047750 h 1231900"/>
              <a:gd name="connsiteX0" fmla="*/ 88900 w 1149350"/>
              <a:gd name="connsiteY0" fmla="*/ 1047750 h 1231900"/>
              <a:gd name="connsiteX1" fmla="*/ 0 w 1149350"/>
              <a:gd name="connsiteY1" fmla="*/ 977900 h 1231900"/>
              <a:gd name="connsiteX2" fmla="*/ 95250 w 1149350"/>
              <a:gd name="connsiteY2" fmla="*/ 1231900 h 1231900"/>
              <a:gd name="connsiteX3" fmla="*/ 323850 w 1149350"/>
              <a:gd name="connsiteY3" fmla="*/ 1168400 h 1231900"/>
              <a:gd name="connsiteX4" fmla="*/ 234950 w 1149350"/>
              <a:gd name="connsiteY4" fmla="*/ 1117600 h 1231900"/>
              <a:gd name="connsiteX5" fmla="*/ 1149350 w 1149350"/>
              <a:gd name="connsiteY5" fmla="*/ 0 h 1231900"/>
              <a:gd name="connsiteX6" fmla="*/ 88900 w 1149350"/>
              <a:gd name="connsiteY6" fmla="*/ 1047750 h 1231900"/>
              <a:gd name="connsiteX0" fmla="*/ 88900 w 1149350"/>
              <a:gd name="connsiteY0" fmla="*/ 1047750 h 1231900"/>
              <a:gd name="connsiteX1" fmla="*/ 0 w 1149350"/>
              <a:gd name="connsiteY1" fmla="*/ 977900 h 1231900"/>
              <a:gd name="connsiteX2" fmla="*/ 95250 w 1149350"/>
              <a:gd name="connsiteY2" fmla="*/ 1231900 h 1231900"/>
              <a:gd name="connsiteX3" fmla="*/ 323850 w 1149350"/>
              <a:gd name="connsiteY3" fmla="*/ 1168400 h 1231900"/>
              <a:gd name="connsiteX4" fmla="*/ 234950 w 1149350"/>
              <a:gd name="connsiteY4" fmla="*/ 1117600 h 1231900"/>
              <a:gd name="connsiteX5" fmla="*/ 1149350 w 1149350"/>
              <a:gd name="connsiteY5" fmla="*/ 0 h 1231900"/>
              <a:gd name="connsiteX6" fmla="*/ 88900 w 1149350"/>
              <a:gd name="connsiteY6" fmla="*/ 1047750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50" h="1231900">
                <a:moveTo>
                  <a:pt x="88900" y="1047750"/>
                </a:moveTo>
                <a:lnTo>
                  <a:pt x="0" y="977900"/>
                </a:lnTo>
                <a:lnTo>
                  <a:pt x="95250" y="1231900"/>
                </a:lnTo>
                <a:lnTo>
                  <a:pt x="323850" y="1168400"/>
                </a:lnTo>
                <a:lnTo>
                  <a:pt x="234950" y="1117600"/>
                </a:lnTo>
                <a:cubicBezTo>
                  <a:pt x="342900" y="656167"/>
                  <a:pt x="730250" y="264583"/>
                  <a:pt x="1149350" y="0"/>
                </a:cubicBezTo>
                <a:cubicBezTo>
                  <a:pt x="649817" y="158750"/>
                  <a:pt x="239183" y="527050"/>
                  <a:pt x="88900" y="104775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テキスト ボックス 133">
            <a:extLst>
              <a:ext uri="{FF2B5EF4-FFF2-40B4-BE49-F238E27FC236}">
                <a16:creationId xmlns:a16="http://schemas.microsoft.com/office/drawing/2014/main" id="{9A2FAB23-DA69-4D72-A97D-6DA0040608C2}"/>
              </a:ext>
            </a:extLst>
          </p:cNvPr>
          <p:cNvSpPr txBox="1"/>
          <p:nvPr/>
        </p:nvSpPr>
        <p:spPr>
          <a:xfrm>
            <a:off x="1732666" y="9283230"/>
            <a:ext cx="3689018" cy="261610"/>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あらかじめ決めておいた自主避難体制に基づき、対応する</a:t>
            </a:r>
            <a:endParaRPr kumimoji="1"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7705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DC354F9-11F6-4EE3-8A46-9511713058FC}"/>
              </a:ext>
            </a:extLst>
          </p:cNvPr>
          <p:cNvSpPr>
            <a:spLocks noGrp="1"/>
          </p:cNvSpPr>
          <p:nvPr>
            <p:ph type="sldNum" sz="quarter" idx="10"/>
          </p:nvPr>
        </p:nvSpPr>
        <p:spPr>
          <a:xfrm>
            <a:off x="0" y="9724914"/>
            <a:ext cx="6858000" cy="21336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AA9EDAE-9077-4D61-94DE-B60AAEAE655E}" type="slidenum">
              <a:rPr kumimoji="1" lang="ja-JP" altLang="en-US" sz="1100" b="0" i="0" u="none" strike="noStrike" kern="1200" cap="none" spc="0" normalizeH="0" baseline="0" noProof="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EBB149F2-6F0D-4C7D-9747-84A006BF6D48}"/>
              </a:ext>
            </a:extLst>
          </p:cNvPr>
          <p:cNvSpPr txBox="1"/>
          <p:nvPr/>
        </p:nvSpPr>
        <p:spPr>
          <a:xfrm>
            <a:off x="167261" y="5065180"/>
            <a:ext cx="800219" cy="276999"/>
          </a:xfrm>
          <a:prstGeom prst="rect">
            <a:avLst/>
          </a:prstGeom>
          <a:noFill/>
        </p:spPr>
        <p:txBody>
          <a:bodyPr wrap="none" rtlCol="0">
            <a:spAutoFit/>
          </a:bodyPr>
          <a:lstStyle/>
          <a:p>
            <a:pPr lvl="0">
              <a:defRPr/>
            </a:pPr>
            <a:r>
              <a:rPr kumimoji="1" lang="ja-JP" altLang="en-US" sz="1200" dirty="0">
                <a:solidFill>
                  <a:prstClr val="black"/>
                </a:solidFill>
                <a:latin typeface="HGP創英角ｺﾞｼｯｸUB" panose="020B0900000000000000" pitchFamily="50" charset="-128"/>
                <a:ea typeface="HGP創英角ｺﾞｼｯｸUB" panose="020B0900000000000000" pitchFamily="50" charset="-128"/>
              </a:rPr>
              <a:t>■◇◇区</a:t>
            </a:r>
            <a:endPar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aphicFrame>
        <p:nvGraphicFramePr>
          <p:cNvPr id="11" name="表 4">
            <a:extLst>
              <a:ext uri="{FF2B5EF4-FFF2-40B4-BE49-F238E27FC236}">
                <a16:creationId xmlns:a16="http://schemas.microsoft.com/office/drawing/2014/main" id="{8A243D4F-A6AE-4C24-8BA7-6550587BFE49}"/>
              </a:ext>
            </a:extLst>
          </p:cNvPr>
          <p:cNvGraphicFramePr>
            <a:graphicFrameLocks noGrp="1"/>
          </p:cNvGraphicFramePr>
          <p:nvPr>
            <p:extLst>
              <p:ext uri="{D42A27DB-BD31-4B8C-83A1-F6EECF244321}">
                <p14:modId xmlns:p14="http://schemas.microsoft.com/office/powerpoint/2010/main" val="432705455"/>
              </p:ext>
            </p:extLst>
          </p:nvPr>
        </p:nvGraphicFramePr>
        <p:xfrm>
          <a:off x="244822" y="5360140"/>
          <a:ext cx="6368355" cy="3669466"/>
        </p:xfrm>
        <a:graphic>
          <a:graphicData uri="http://schemas.openxmlformats.org/drawingml/2006/table">
            <a:tbl>
              <a:tblPr firstRow="1" bandRow="1">
                <a:tableStyleId>{5C22544A-7EE6-4342-B048-85BDC9FD1C3A}</a:tableStyleId>
              </a:tblPr>
              <a:tblGrid>
                <a:gridCol w="251503">
                  <a:extLst>
                    <a:ext uri="{9D8B030D-6E8A-4147-A177-3AD203B41FA5}">
                      <a16:colId xmlns:a16="http://schemas.microsoft.com/office/drawing/2014/main" val="827132795"/>
                    </a:ext>
                  </a:extLst>
                </a:gridCol>
                <a:gridCol w="871292">
                  <a:extLst>
                    <a:ext uri="{9D8B030D-6E8A-4147-A177-3AD203B41FA5}">
                      <a16:colId xmlns:a16="http://schemas.microsoft.com/office/drawing/2014/main" val="3389689226"/>
                    </a:ext>
                  </a:extLst>
                </a:gridCol>
                <a:gridCol w="1598453">
                  <a:extLst>
                    <a:ext uri="{9D8B030D-6E8A-4147-A177-3AD203B41FA5}">
                      <a16:colId xmlns:a16="http://schemas.microsoft.com/office/drawing/2014/main" val="1295587508"/>
                    </a:ext>
                  </a:extLst>
                </a:gridCol>
                <a:gridCol w="1719719">
                  <a:extLst>
                    <a:ext uri="{9D8B030D-6E8A-4147-A177-3AD203B41FA5}">
                      <a16:colId xmlns:a16="http://schemas.microsoft.com/office/drawing/2014/main" val="3905302383"/>
                    </a:ext>
                  </a:extLst>
                </a:gridCol>
                <a:gridCol w="1927388">
                  <a:extLst>
                    <a:ext uri="{9D8B030D-6E8A-4147-A177-3AD203B41FA5}">
                      <a16:colId xmlns:a16="http://schemas.microsoft.com/office/drawing/2014/main" val="308080158"/>
                    </a:ext>
                  </a:extLst>
                </a:gridCol>
              </a:tblGrid>
              <a:tr h="267444">
                <a:tc gridSpan="2">
                  <a:txBody>
                    <a:bodyPr/>
                    <a:lstStyle/>
                    <a:p>
                      <a:pPr algn="ctr">
                        <a:spcBef>
                          <a:spcPts val="0"/>
                        </a:spcBef>
                      </a:pP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避難場所（例）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避難の対象（例）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避難のタイミング（例）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42442836"/>
                  </a:ext>
                </a:extLst>
              </a:tr>
              <a:tr h="0">
                <a:tc gridSpan="2">
                  <a:txBody>
                    <a:bodyPr/>
                    <a:lstStyle/>
                    <a:p>
                      <a:pPr algn="ctr">
                        <a:spcBef>
                          <a:spcPts val="0"/>
                        </a:spcBef>
                      </a:pPr>
                      <a:r>
                        <a:rPr kumimoji="1" lang="ja-JP" altLang="en-US" sz="1100" smtClean="0">
                          <a:latin typeface="ＭＳ Ｐゴシック" panose="020B0600070205080204" pitchFamily="50" charset="-128"/>
                          <a:ea typeface="ＭＳ Ｐゴシック" panose="020B0600070205080204" pitchFamily="50" charset="-128"/>
                        </a:rPr>
                        <a:t>早期避難</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kumimoji="1" lang="ja-JP" altLang="en-US"/>
                    </a:p>
                  </a:txBody>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市外･地区外の</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家族や知人宅</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水害･土砂災害の</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危険がある家屋住民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台風の接近や大雨が予想される場合</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726845"/>
                  </a:ext>
                </a:extLst>
              </a:tr>
              <a:tr h="861768">
                <a:tc rowSpan="2">
                  <a:txBody>
                    <a:bodyPr/>
                    <a:lstStyle/>
                    <a:p>
                      <a:pPr algn="ctr">
                        <a:spcBef>
                          <a:spcPts val="0"/>
                        </a:spcBef>
                      </a:pPr>
                      <a:r>
                        <a:rPr kumimoji="1" lang="ja-JP" altLang="en-US" sz="1100" smtClean="0">
                          <a:latin typeface="ＭＳ Ｐゴシック" panose="020B0600070205080204" pitchFamily="50" charset="-128"/>
                          <a:ea typeface="ＭＳ Ｐゴシック" panose="020B0600070205080204" pitchFamily="50" charset="-128"/>
                        </a:rPr>
                        <a:t>避難</a:t>
                      </a:r>
                      <a:endParaRPr kumimoji="1" lang="ja-JP" altLang="en-US" sz="1100" dirty="0">
                        <a:latin typeface="ＭＳ Ｐゴシック" panose="020B0600070205080204" pitchFamily="50" charset="-128"/>
                        <a:ea typeface="ＭＳ Ｐゴシック" panose="020B060007020508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災害時</a:t>
                      </a:r>
                      <a:endParaRPr kumimoji="1" lang="en-US" altLang="ja-JP" sz="1100" dirty="0">
                        <a:latin typeface="ＭＳ Ｐゴシック" panose="020B0600070205080204" pitchFamily="50" charset="-128"/>
                        <a:ea typeface="ＭＳ Ｐゴシック" panose="020B0600070205080204" pitchFamily="50" charset="-128"/>
                      </a:endParaRPr>
                    </a:p>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要援護者避難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□□□会館</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△△駐車場</a:t>
                      </a:r>
                      <a:r>
                        <a:rPr kumimoji="1" lang="ja-JP" altLang="en-US" sz="1100" dirty="0">
                          <a:latin typeface="ＭＳ Ｐゴシック" panose="020B0600070205080204" pitchFamily="50" charset="-128"/>
                          <a:ea typeface="ＭＳ Ｐゴシック" panose="020B0600070205080204" pitchFamily="50" charset="-128"/>
                        </a:rPr>
                        <a:t>（土砂災害の危険が高まっている場合には移動時に注意を払うこと。）</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一人での避難が</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難しい人</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避難に時間を要する人</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・避難準備･</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高齢者等避難開始</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相当：</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・氾濫警戒情報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・洪水警報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・大雨警報</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939120"/>
                  </a:ext>
                </a:extLst>
              </a:tr>
              <a:tr h="0">
                <a:tc vMerge="1">
                  <a:txBody>
                    <a:bodyPr/>
                    <a:lstStyle/>
                    <a:p>
                      <a:endParaRPr kumimoji="1" lang="ja-JP" altLang="en-US" dirty="0"/>
                    </a:p>
                  </a:txBody>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住民避難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□□□会館</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△△駐車場</a:t>
                      </a:r>
                      <a:r>
                        <a:rPr kumimoji="1" lang="ja-JP" altLang="en-US" sz="1100" dirty="0">
                          <a:latin typeface="ＭＳ Ｐゴシック" panose="020B0600070205080204" pitchFamily="50" charset="-128"/>
                          <a:ea typeface="ＭＳ Ｐゴシック" panose="020B0600070205080204" pitchFamily="50" charset="-128"/>
                        </a:rPr>
                        <a:t>（土砂災害の危険が高まっている場合には要検討。）</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水害・土砂災害の</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危険がある住民</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・避難勧告</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・避難指示（緊急）</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相当：</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・氾濫危険情報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・土砂災害警戒情報</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土砂災害の予兆現象</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85415"/>
                  </a:ext>
                </a:extLst>
              </a:tr>
              <a:tr h="682426">
                <a:tc gridSpan="2">
                  <a:txBody>
                    <a:bodyPr/>
                    <a:lstStyle/>
                    <a:p>
                      <a:pPr algn="ctr">
                        <a:spcBef>
                          <a:spcPts val="0"/>
                        </a:spcBef>
                      </a:pPr>
                      <a:r>
                        <a:rPr kumimoji="1" lang="ja-JP" altLang="en-US" sz="1100" dirty="0" smtClean="0">
                          <a:solidFill>
                            <a:schemeClr val="bg1"/>
                          </a:solidFill>
                          <a:latin typeface="ＭＳ Ｐゴシック" panose="020B0600070205080204" pitchFamily="50" charset="-128"/>
                          <a:ea typeface="ＭＳ Ｐゴシック" panose="020B0600070205080204" pitchFamily="50" charset="-128"/>
                        </a:rPr>
                        <a:t>緊急避難</a:t>
                      </a:r>
                      <a:endParaRPr kumimoji="1" lang="ja-JP" altLang="en-US" sz="1100"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hMerge="1">
                  <a:txBody>
                    <a:bodyPr/>
                    <a:lstStyle/>
                    <a:p>
                      <a:endParaRPr kumimoji="1" lang="ja-JP" altLang="en-US"/>
                    </a:p>
                  </a:txBody>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自宅の２階</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自宅近くの丈夫な建物（</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がけや沢、川から離れた上階で待避）</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水害･土砂災害の</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危険がある家屋住民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道路冠水や土砂災害発生の恐れ、災害の発生</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警戒レベル５</a:t>
                      </a:r>
                    </a:p>
                    <a:p>
                      <a:pPr marL="180000" indent="-180000">
                        <a:spcBef>
                          <a:spcPts val="0"/>
                        </a:spcBef>
                        <a:spcAft>
                          <a:spcPts val="0"/>
                        </a:spcAft>
                        <a:buFont typeface="Arial" panose="020B0604020202020204" pitchFamily="34" charset="0"/>
                        <a:buChar char="•"/>
                      </a:pPr>
                      <a:r>
                        <a:rPr kumimoji="1" lang="zh-TW" altLang="en-US" sz="1100" dirty="0">
                          <a:latin typeface="ＭＳ Ｐゴシック" panose="020B0600070205080204" pitchFamily="50" charset="-128"/>
                          <a:ea typeface="ＭＳ Ｐゴシック" panose="020B0600070205080204" pitchFamily="50" charset="-128"/>
                        </a:rPr>
                        <a:t>大雨特別警報</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418191"/>
                  </a:ext>
                </a:extLst>
              </a:tr>
            </a:tbl>
          </a:graphicData>
        </a:graphic>
      </p:graphicFrame>
      <p:graphicFrame>
        <p:nvGraphicFramePr>
          <p:cNvPr id="13" name="表 4">
            <a:extLst>
              <a:ext uri="{FF2B5EF4-FFF2-40B4-BE49-F238E27FC236}">
                <a16:creationId xmlns:a16="http://schemas.microsoft.com/office/drawing/2014/main" id="{E9A1C464-5016-4FCF-8A85-4D2B32343B73}"/>
              </a:ext>
            </a:extLst>
          </p:cNvPr>
          <p:cNvGraphicFramePr>
            <a:graphicFrameLocks noGrp="1"/>
          </p:cNvGraphicFramePr>
          <p:nvPr>
            <p:extLst>
              <p:ext uri="{D42A27DB-BD31-4B8C-83A1-F6EECF244321}">
                <p14:modId xmlns:p14="http://schemas.microsoft.com/office/powerpoint/2010/main" val="2819383547"/>
              </p:ext>
            </p:extLst>
          </p:nvPr>
        </p:nvGraphicFramePr>
        <p:xfrm>
          <a:off x="244822" y="763404"/>
          <a:ext cx="6368355" cy="3669466"/>
        </p:xfrm>
        <a:graphic>
          <a:graphicData uri="http://schemas.openxmlformats.org/drawingml/2006/table">
            <a:tbl>
              <a:tblPr firstRow="1" bandRow="1">
                <a:tableStyleId>{5C22544A-7EE6-4342-B048-85BDC9FD1C3A}</a:tableStyleId>
              </a:tblPr>
              <a:tblGrid>
                <a:gridCol w="251503">
                  <a:extLst>
                    <a:ext uri="{9D8B030D-6E8A-4147-A177-3AD203B41FA5}">
                      <a16:colId xmlns:a16="http://schemas.microsoft.com/office/drawing/2014/main" val="827132795"/>
                    </a:ext>
                  </a:extLst>
                </a:gridCol>
                <a:gridCol w="871292">
                  <a:extLst>
                    <a:ext uri="{9D8B030D-6E8A-4147-A177-3AD203B41FA5}">
                      <a16:colId xmlns:a16="http://schemas.microsoft.com/office/drawing/2014/main" val="3389689226"/>
                    </a:ext>
                  </a:extLst>
                </a:gridCol>
                <a:gridCol w="1598453">
                  <a:extLst>
                    <a:ext uri="{9D8B030D-6E8A-4147-A177-3AD203B41FA5}">
                      <a16:colId xmlns:a16="http://schemas.microsoft.com/office/drawing/2014/main" val="1295587508"/>
                    </a:ext>
                  </a:extLst>
                </a:gridCol>
                <a:gridCol w="1719719">
                  <a:extLst>
                    <a:ext uri="{9D8B030D-6E8A-4147-A177-3AD203B41FA5}">
                      <a16:colId xmlns:a16="http://schemas.microsoft.com/office/drawing/2014/main" val="3905302383"/>
                    </a:ext>
                  </a:extLst>
                </a:gridCol>
                <a:gridCol w="1927388">
                  <a:extLst>
                    <a:ext uri="{9D8B030D-6E8A-4147-A177-3AD203B41FA5}">
                      <a16:colId xmlns:a16="http://schemas.microsoft.com/office/drawing/2014/main" val="308080158"/>
                    </a:ext>
                  </a:extLst>
                </a:gridCol>
              </a:tblGrid>
              <a:tr h="267444">
                <a:tc gridSpan="2">
                  <a:txBody>
                    <a:bodyPr/>
                    <a:lstStyle/>
                    <a:p>
                      <a:pPr algn="ctr">
                        <a:spcBef>
                          <a:spcPts val="0"/>
                        </a:spcBef>
                      </a:pP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避難場所（例）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避難の対象（例）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避難のタイミング（例）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42442836"/>
                  </a:ext>
                </a:extLst>
              </a:tr>
              <a:tr h="0">
                <a:tc grid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早期避難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kumimoji="1" lang="ja-JP" altLang="en-US"/>
                    </a:p>
                  </a:txBody>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市外･地区外の</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家族や知人宅</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水害･土砂災害の</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危険がある家屋住民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台風の接近や大雨が予想される場合</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726845"/>
                  </a:ext>
                </a:extLst>
              </a:tr>
              <a:tr h="861768">
                <a:tc row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避難</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災害時</a:t>
                      </a:r>
                      <a:endParaRPr kumimoji="1" lang="en-US" altLang="ja-JP" sz="1100" dirty="0">
                        <a:latin typeface="ＭＳ Ｐゴシック" panose="020B0600070205080204" pitchFamily="50" charset="-128"/>
                        <a:ea typeface="ＭＳ Ｐゴシック" panose="020B0600070205080204" pitchFamily="50" charset="-128"/>
                      </a:endParaRPr>
                    </a:p>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要援護者避難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◇◇区会館</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□□□会館</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県立〇〇学校</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△△駐車場</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一人での避難が</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難しい人</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避難に時間を要する人</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・避難準備･</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高齢者等避難開始</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相当：</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・氾濫警戒情報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・洪水警報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・大雨警報</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939120"/>
                  </a:ext>
                </a:extLst>
              </a:tr>
              <a:tr h="0">
                <a:tc vMerge="1">
                  <a:txBody>
                    <a:bodyPr/>
                    <a:lstStyle/>
                    <a:p>
                      <a:endParaRPr kumimoji="1" lang="ja-JP" altLang="en-US" dirty="0"/>
                    </a:p>
                  </a:txBody>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住民避難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◇◇区会館</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県立〇〇学校</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△△駐車場</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水害・土砂災害の</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危険がある住民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・避難勧告</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・避難指示（緊急）</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相当：</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・氾濫危険情報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・土砂災害警戒情報</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土砂災害の予兆現象</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85415"/>
                  </a:ext>
                </a:extLst>
              </a:tr>
              <a:tr h="682426">
                <a:tc gridSpan="2">
                  <a:txBody>
                    <a:bodyPr/>
                    <a:lstStyle/>
                    <a:p>
                      <a:pPr algn="ctr">
                        <a:spcBef>
                          <a:spcPts val="0"/>
                        </a:spcBef>
                      </a:pPr>
                      <a:r>
                        <a:rPr kumimoji="1" lang="ja-JP" altLang="en-US" sz="1100" dirty="0">
                          <a:solidFill>
                            <a:schemeClr val="bg1"/>
                          </a:solidFill>
                          <a:latin typeface="ＭＳ Ｐゴシック" panose="020B0600070205080204" pitchFamily="50" charset="-128"/>
                          <a:ea typeface="ＭＳ Ｐゴシック" panose="020B0600070205080204" pitchFamily="50" charset="-128"/>
                        </a:rPr>
                        <a:t>緊急避難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hMerge="1">
                  <a:txBody>
                    <a:bodyPr/>
                    <a:lstStyle/>
                    <a:p>
                      <a:endParaRPr kumimoji="1" lang="ja-JP" altLang="en-US"/>
                    </a:p>
                  </a:txBody>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自宅の２階</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自宅近くの丈夫な建物（</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がけや沢、川から離れた上階で待避）</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水害･土砂災害の</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危険がある家屋住民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道路冠水や土砂災害発生の恐れ、災害の発生</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警戒レベル５</a:t>
                      </a:r>
                    </a:p>
                    <a:p>
                      <a:pPr marL="180000" indent="-180000">
                        <a:spcBef>
                          <a:spcPts val="0"/>
                        </a:spcBef>
                        <a:buFont typeface="Arial" panose="020B0604020202020204" pitchFamily="34" charset="0"/>
                        <a:buChar char="•"/>
                      </a:pPr>
                      <a:r>
                        <a:rPr kumimoji="1" lang="zh-TW" altLang="en-US" sz="1100" dirty="0">
                          <a:latin typeface="ＭＳ Ｐゴシック" panose="020B0600070205080204" pitchFamily="50" charset="-128"/>
                          <a:ea typeface="ＭＳ Ｐゴシック" panose="020B0600070205080204" pitchFamily="50" charset="-128"/>
                        </a:rPr>
                        <a:t>大雨特別警報</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418191"/>
                  </a:ext>
                </a:extLst>
              </a:tr>
            </a:tbl>
          </a:graphicData>
        </a:graphic>
      </p:graphicFrame>
      <p:sp>
        <p:nvSpPr>
          <p:cNvPr id="15" name="テキスト ボックス 14">
            <a:extLst>
              <a:ext uri="{FF2B5EF4-FFF2-40B4-BE49-F238E27FC236}">
                <a16:creationId xmlns:a16="http://schemas.microsoft.com/office/drawing/2014/main" id="{229C07E2-ACCD-44C7-B36D-60EAF6E4A9EE}"/>
              </a:ext>
            </a:extLst>
          </p:cNvPr>
          <p:cNvSpPr txBox="1"/>
          <p:nvPr/>
        </p:nvSpPr>
        <p:spPr>
          <a:xfrm>
            <a:off x="167261" y="397421"/>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区</a:t>
            </a:r>
            <a:endPar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4" name="テキスト ボックス 3">
            <a:extLst>
              <a:ext uri="{FF2B5EF4-FFF2-40B4-BE49-F238E27FC236}">
                <a16:creationId xmlns:a16="http://schemas.microsoft.com/office/drawing/2014/main" id="{49F5EED4-9D82-4106-90AA-99BFEAFD8989}"/>
              </a:ext>
            </a:extLst>
          </p:cNvPr>
          <p:cNvSpPr txBox="1"/>
          <p:nvPr/>
        </p:nvSpPr>
        <p:spPr>
          <a:xfrm>
            <a:off x="1328058" y="4447791"/>
            <a:ext cx="5285119" cy="600164"/>
          </a:xfrm>
          <a:prstGeom prst="rect">
            <a:avLst/>
          </a:prstGeom>
          <a:noFill/>
        </p:spPr>
        <p:txBody>
          <a:bodyPr wrap="square" rtlCol="0">
            <a:spAutoFit/>
          </a:bodyPr>
          <a:lstStyle/>
          <a:p>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注</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smtClean="0">
                <a:solidFill>
                  <a:srgbClr val="FF0000"/>
                </a:solidFill>
                <a:latin typeface="ＭＳ Ｐゴシック" panose="020B0600070205080204" pitchFamily="50" charset="-128"/>
                <a:ea typeface="ＭＳ Ｐゴシック" panose="020B0600070205080204" pitchFamily="50" charset="-128"/>
              </a:rPr>
              <a:t>「◇◇会館</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」については、平屋建てのため、計画規模の降雨（</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100</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年に</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1</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回の割合で</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1100" dirty="0">
                <a:solidFill>
                  <a:srgbClr val="FF0000"/>
                </a:solidFill>
                <a:latin typeface="ＭＳ Ｐゴシック" panose="020B0600070205080204" pitchFamily="50" charset="-128"/>
                <a:ea typeface="ＭＳ Ｐゴシック" panose="020B0600070205080204" pitchFamily="50" charset="-128"/>
              </a:rPr>
            </a:b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降る可能性のある大雨）で円山川の堤防が決壊し氾濫した場合には</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5m</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近く浸水し、</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1100" dirty="0">
                <a:solidFill>
                  <a:srgbClr val="FF0000"/>
                </a:solidFill>
                <a:latin typeface="ＭＳ Ｐゴシック" panose="020B0600070205080204" pitchFamily="50" charset="-128"/>
                <a:ea typeface="ＭＳ Ｐゴシック" panose="020B0600070205080204" pitchFamily="50" charset="-128"/>
              </a:rPr>
            </a:b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水没する危険性があるため、市としては避難先として推奨しません。</a:t>
            </a:r>
          </a:p>
        </p:txBody>
      </p:sp>
    </p:spTree>
    <p:extLst>
      <p:ext uri="{BB962C8B-B14F-4D97-AF65-F5344CB8AC3E}">
        <p14:creationId xmlns:p14="http://schemas.microsoft.com/office/powerpoint/2010/main" val="392772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B8817B-C67D-4A27-A9DF-67BB2C1AFC5F}"/>
              </a:ext>
            </a:extLst>
          </p:cNvPr>
          <p:cNvSpPr>
            <a:spLocks noGrp="1"/>
          </p:cNvSpPr>
          <p:nvPr>
            <p:ph type="sldNum" sz="quarter" idx="10"/>
          </p:nvPr>
        </p:nvSpPr>
        <p:spPr>
          <a:xfrm>
            <a:off x="0" y="9724914"/>
            <a:ext cx="6858000" cy="21336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AA9EDAE-9077-4D61-94DE-B60AAEAE655E}" type="slidenum">
              <a:rPr kumimoji="1" lang="ja-JP" altLang="en-US" sz="1100" b="0" i="0" u="none" strike="noStrike" kern="1200" cap="none" spc="0" normalizeH="0" baseline="0" noProof="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1" lang="ja-JP" altLang="en-US"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A868AF21-C79C-4B0B-A1F6-393C6C8C1B85}"/>
              </a:ext>
            </a:extLst>
          </p:cNvPr>
          <p:cNvSpPr txBox="1"/>
          <p:nvPr/>
        </p:nvSpPr>
        <p:spPr>
          <a:xfrm>
            <a:off x="167261" y="319755"/>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■◇◇区</a:t>
            </a:r>
            <a:endPar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aphicFrame>
        <p:nvGraphicFramePr>
          <p:cNvPr id="6" name="表 4">
            <a:extLst>
              <a:ext uri="{FF2B5EF4-FFF2-40B4-BE49-F238E27FC236}">
                <a16:creationId xmlns:a16="http://schemas.microsoft.com/office/drawing/2014/main" id="{2AAF3BD1-554C-46BE-B8CA-35D4F6C06DC7}"/>
              </a:ext>
            </a:extLst>
          </p:cNvPr>
          <p:cNvGraphicFramePr>
            <a:graphicFrameLocks noGrp="1"/>
          </p:cNvGraphicFramePr>
          <p:nvPr>
            <p:extLst>
              <p:ext uri="{D42A27DB-BD31-4B8C-83A1-F6EECF244321}">
                <p14:modId xmlns:p14="http://schemas.microsoft.com/office/powerpoint/2010/main" val="2387844420"/>
              </p:ext>
            </p:extLst>
          </p:nvPr>
        </p:nvGraphicFramePr>
        <p:xfrm>
          <a:off x="244822" y="665515"/>
          <a:ext cx="6368355" cy="4004746"/>
        </p:xfrm>
        <a:graphic>
          <a:graphicData uri="http://schemas.openxmlformats.org/drawingml/2006/table">
            <a:tbl>
              <a:tblPr firstRow="1" bandRow="1">
                <a:tableStyleId>{5C22544A-7EE6-4342-B048-85BDC9FD1C3A}</a:tableStyleId>
              </a:tblPr>
              <a:tblGrid>
                <a:gridCol w="251503">
                  <a:extLst>
                    <a:ext uri="{9D8B030D-6E8A-4147-A177-3AD203B41FA5}">
                      <a16:colId xmlns:a16="http://schemas.microsoft.com/office/drawing/2014/main" val="827132795"/>
                    </a:ext>
                  </a:extLst>
                </a:gridCol>
                <a:gridCol w="871292">
                  <a:extLst>
                    <a:ext uri="{9D8B030D-6E8A-4147-A177-3AD203B41FA5}">
                      <a16:colId xmlns:a16="http://schemas.microsoft.com/office/drawing/2014/main" val="3389689226"/>
                    </a:ext>
                  </a:extLst>
                </a:gridCol>
                <a:gridCol w="1598453">
                  <a:extLst>
                    <a:ext uri="{9D8B030D-6E8A-4147-A177-3AD203B41FA5}">
                      <a16:colId xmlns:a16="http://schemas.microsoft.com/office/drawing/2014/main" val="1295587508"/>
                    </a:ext>
                  </a:extLst>
                </a:gridCol>
                <a:gridCol w="1719719">
                  <a:extLst>
                    <a:ext uri="{9D8B030D-6E8A-4147-A177-3AD203B41FA5}">
                      <a16:colId xmlns:a16="http://schemas.microsoft.com/office/drawing/2014/main" val="3905302383"/>
                    </a:ext>
                  </a:extLst>
                </a:gridCol>
                <a:gridCol w="1927388">
                  <a:extLst>
                    <a:ext uri="{9D8B030D-6E8A-4147-A177-3AD203B41FA5}">
                      <a16:colId xmlns:a16="http://schemas.microsoft.com/office/drawing/2014/main" val="308080158"/>
                    </a:ext>
                  </a:extLst>
                </a:gridCol>
              </a:tblGrid>
              <a:tr h="267444">
                <a:tc gridSpan="2">
                  <a:txBody>
                    <a:bodyPr/>
                    <a:lstStyle/>
                    <a:p>
                      <a:pPr algn="ctr">
                        <a:spcBef>
                          <a:spcPts val="0"/>
                        </a:spcBef>
                      </a:pP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避難場所（例）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避難の対象（例）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避難のタイミング（例）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42442836"/>
                  </a:ext>
                </a:extLst>
              </a:tr>
              <a:tr h="0">
                <a:tc grid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早期避難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kumimoji="1" lang="ja-JP" altLang="en-US"/>
                    </a:p>
                  </a:txBody>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市外･地区外の</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家族や知人宅</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水害･土砂災害の</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危険がある家屋住民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台風の接近や大雨が予想される場合</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726845"/>
                  </a:ext>
                </a:extLst>
              </a:tr>
              <a:tr h="861768">
                <a:tc row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避難</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災害時</a:t>
                      </a:r>
                      <a:endParaRPr kumimoji="1" lang="en-US" altLang="ja-JP" sz="1100" dirty="0">
                        <a:latin typeface="ＭＳ Ｐゴシック" panose="020B0600070205080204" pitchFamily="50" charset="-128"/>
                        <a:ea typeface="ＭＳ Ｐゴシック" panose="020B0600070205080204" pitchFamily="50" charset="-128"/>
                      </a:endParaRPr>
                    </a:p>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要援護者避難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〇〇駐車場</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屋外避難可能スペース</a:t>
                      </a:r>
                      <a:r>
                        <a:rPr kumimoji="1" lang="en-US" altLang="ja-JP" sz="1100" dirty="0">
                          <a:latin typeface="ＭＳ Ｐゴシック" panose="020B0600070205080204" pitchFamily="50" charset="-128"/>
                          <a:ea typeface="ＭＳ Ｐゴシック" panose="020B0600070205080204" pitchFamily="50" charset="-128"/>
                        </a:rPr>
                        <a:t>)</a:t>
                      </a: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□□□会館</a:t>
                      </a:r>
                      <a:r>
                        <a:rPr kumimoji="1" lang="ja-JP" altLang="en-US" sz="1100" dirty="0">
                          <a:latin typeface="ＭＳ Ｐゴシック" panose="020B0600070205080204" pitchFamily="50" charset="-128"/>
                          <a:ea typeface="ＭＳ Ｐゴシック" panose="020B0600070205080204" pitchFamily="50" charset="-128"/>
                        </a:rPr>
                        <a:t>（上佐野周辺での雨が少なく、土砂災害発生の危険が小さい場合）</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県立〇〇学校</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△△駐車場</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一人での避難が</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難しい人</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避難に時間を要する人</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・避難準備･</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高齢者等避難開始</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相当：</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・氾濫警戒情報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・洪水警報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・大雨警報</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939120"/>
                  </a:ext>
                </a:extLst>
              </a:tr>
              <a:tr h="0">
                <a:tc vMerge="1">
                  <a:txBody>
                    <a:bodyPr/>
                    <a:lstStyle/>
                    <a:p>
                      <a:endParaRPr kumimoji="1" lang="ja-JP" altLang="en-US" dirty="0"/>
                    </a:p>
                  </a:txBody>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住民避難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△△駐車場</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屋外避難可能スペース</a:t>
                      </a:r>
                      <a:r>
                        <a:rPr kumimoji="1" lang="en-US" altLang="ja-JP" sz="1100" dirty="0">
                          <a:latin typeface="ＭＳ Ｐゴシック" panose="020B0600070205080204" pitchFamily="50" charset="-128"/>
                          <a:ea typeface="ＭＳ Ｐゴシック" panose="020B0600070205080204" pitchFamily="50" charset="-128"/>
                        </a:rPr>
                        <a:t>)</a:t>
                      </a: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□□□会館</a:t>
                      </a:r>
                      <a:r>
                        <a:rPr kumimoji="1" lang="ja-JP" altLang="en-US" sz="1100" dirty="0">
                          <a:latin typeface="ＭＳ Ｐゴシック" panose="020B0600070205080204" pitchFamily="50" charset="-128"/>
                          <a:ea typeface="ＭＳ Ｐゴシック" panose="020B0600070205080204" pitchFamily="50" charset="-128"/>
                        </a:rPr>
                        <a:t>（上佐野周辺での雨が少なく、土砂災害発生の危険が小さい場合）</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県立〇〇大学校</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△△駐車場</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水害・土砂災害の</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危険がある住民</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・避難勧告</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・避難指示（緊急）</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相当：</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・氾濫危険情報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・土砂災害警戒情報</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土砂災害の予兆現象</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85415"/>
                  </a:ext>
                </a:extLst>
              </a:tr>
              <a:tr h="682426">
                <a:tc gridSpan="2">
                  <a:txBody>
                    <a:bodyPr/>
                    <a:lstStyle/>
                    <a:p>
                      <a:pPr algn="ctr">
                        <a:spcBef>
                          <a:spcPts val="0"/>
                        </a:spcBef>
                      </a:pPr>
                      <a:r>
                        <a:rPr kumimoji="1" lang="ja-JP" altLang="en-US" sz="1100" dirty="0">
                          <a:solidFill>
                            <a:schemeClr val="bg1"/>
                          </a:solidFill>
                          <a:latin typeface="ＭＳ Ｐゴシック" panose="020B0600070205080204" pitchFamily="50" charset="-128"/>
                          <a:ea typeface="ＭＳ Ｐゴシック" panose="020B0600070205080204" pitchFamily="50" charset="-128"/>
                        </a:rPr>
                        <a:t>緊急避難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hMerge="1">
                  <a:txBody>
                    <a:bodyPr/>
                    <a:lstStyle/>
                    <a:p>
                      <a:endParaRPr kumimoji="1" lang="ja-JP" altLang="en-US"/>
                    </a:p>
                  </a:txBody>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自宅の２階</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自宅近くの丈夫な建物（</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がけや沢、川から離れた上階で待避）</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水害･土砂災害の</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危険がある家屋住民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道路冠水や土砂災害発生の恐れ、災害の発生</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警戒レベル５</a:t>
                      </a:r>
                    </a:p>
                    <a:p>
                      <a:pPr marL="180000" indent="-180000">
                        <a:spcBef>
                          <a:spcPts val="0"/>
                        </a:spcBef>
                        <a:spcAft>
                          <a:spcPts val="0"/>
                        </a:spcAft>
                        <a:buFont typeface="Arial" panose="020B0604020202020204" pitchFamily="34" charset="0"/>
                        <a:buChar char="•"/>
                      </a:pPr>
                      <a:r>
                        <a:rPr kumimoji="1" lang="zh-TW" altLang="en-US" sz="1100" dirty="0">
                          <a:latin typeface="ＭＳ Ｐゴシック" panose="020B0600070205080204" pitchFamily="50" charset="-128"/>
                          <a:ea typeface="ＭＳ Ｐゴシック" panose="020B0600070205080204" pitchFamily="50" charset="-128"/>
                        </a:rPr>
                        <a:t>大雨特別警報</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418191"/>
                  </a:ext>
                </a:extLst>
              </a:tr>
            </a:tbl>
          </a:graphicData>
        </a:graphic>
      </p:graphicFrame>
      <p:sp>
        <p:nvSpPr>
          <p:cNvPr id="7" name="テキスト ボックス 6">
            <a:extLst>
              <a:ext uri="{FF2B5EF4-FFF2-40B4-BE49-F238E27FC236}">
                <a16:creationId xmlns:a16="http://schemas.microsoft.com/office/drawing/2014/main" id="{4F95FCAB-4377-4A42-ABC1-C5B9F86A1A32}"/>
              </a:ext>
            </a:extLst>
          </p:cNvPr>
          <p:cNvSpPr txBox="1"/>
          <p:nvPr/>
        </p:nvSpPr>
        <p:spPr>
          <a:xfrm>
            <a:off x="167261" y="5159830"/>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■◇◇区</a:t>
            </a:r>
            <a:endPar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aphicFrame>
        <p:nvGraphicFramePr>
          <p:cNvPr id="8" name="表 4">
            <a:extLst>
              <a:ext uri="{FF2B5EF4-FFF2-40B4-BE49-F238E27FC236}">
                <a16:creationId xmlns:a16="http://schemas.microsoft.com/office/drawing/2014/main" id="{6DCB90F1-12BF-4BF9-98C0-F72B2A4F1123}"/>
              </a:ext>
            </a:extLst>
          </p:cNvPr>
          <p:cNvGraphicFramePr>
            <a:graphicFrameLocks noGrp="1"/>
          </p:cNvGraphicFramePr>
          <p:nvPr>
            <p:extLst>
              <p:ext uri="{D42A27DB-BD31-4B8C-83A1-F6EECF244321}">
                <p14:modId xmlns:p14="http://schemas.microsoft.com/office/powerpoint/2010/main" val="1850109177"/>
              </p:ext>
            </p:extLst>
          </p:nvPr>
        </p:nvGraphicFramePr>
        <p:xfrm>
          <a:off x="244822" y="5451160"/>
          <a:ext cx="6368355" cy="4195760"/>
        </p:xfrm>
        <a:graphic>
          <a:graphicData uri="http://schemas.openxmlformats.org/drawingml/2006/table">
            <a:tbl>
              <a:tblPr firstRow="1" bandRow="1">
                <a:tableStyleId>{5C22544A-7EE6-4342-B048-85BDC9FD1C3A}</a:tableStyleId>
              </a:tblPr>
              <a:tblGrid>
                <a:gridCol w="251503">
                  <a:extLst>
                    <a:ext uri="{9D8B030D-6E8A-4147-A177-3AD203B41FA5}">
                      <a16:colId xmlns:a16="http://schemas.microsoft.com/office/drawing/2014/main" val="827132795"/>
                    </a:ext>
                  </a:extLst>
                </a:gridCol>
                <a:gridCol w="871292">
                  <a:extLst>
                    <a:ext uri="{9D8B030D-6E8A-4147-A177-3AD203B41FA5}">
                      <a16:colId xmlns:a16="http://schemas.microsoft.com/office/drawing/2014/main" val="3389689226"/>
                    </a:ext>
                  </a:extLst>
                </a:gridCol>
                <a:gridCol w="1598453">
                  <a:extLst>
                    <a:ext uri="{9D8B030D-6E8A-4147-A177-3AD203B41FA5}">
                      <a16:colId xmlns:a16="http://schemas.microsoft.com/office/drawing/2014/main" val="1295587508"/>
                    </a:ext>
                  </a:extLst>
                </a:gridCol>
                <a:gridCol w="1719719">
                  <a:extLst>
                    <a:ext uri="{9D8B030D-6E8A-4147-A177-3AD203B41FA5}">
                      <a16:colId xmlns:a16="http://schemas.microsoft.com/office/drawing/2014/main" val="3905302383"/>
                    </a:ext>
                  </a:extLst>
                </a:gridCol>
                <a:gridCol w="1927388">
                  <a:extLst>
                    <a:ext uri="{9D8B030D-6E8A-4147-A177-3AD203B41FA5}">
                      <a16:colId xmlns:a16="http://schemas.microsoft.com/office/drawing/2014/main" val="308080158"/>
                    </a:ext>
                  </a:extLst>
                </a:gridCol>
              </a:tblGrid>
              <a:tr h="267444">
                <a:tc gridSpan="2">
                  <a:txBody>
                    <a:bodyPr/>
                    <a:lstStyle/>
                    <a:p>
                      <a:pPr algn="ctr">
                        <a:spcBef>
                          <a:spcPts val="0"/>
                        </a:spcBef>
                      </a:pP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避難場所（例）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避難の対象（例）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避難のタイミング（例）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42442836"/>
                  </a:ext>
                </a:extLst>
              </a:tr>
              <a:tr h="0">
                <a:tc grid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早期避難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kumimoji="1" lang="ja-JP" altLang="en-US"/>
                    </a:p>
                  </a:txBody>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安全が確保できる家族・知人宅　</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市外･区外でも可</a:t>
                      </a:r>
                      <a:r>
                        <a:rPr kumimoji="1" lang="en-US" altLang="ja-JP" sz="1100" dirty="0">
                          <a:latin typeface="ＭＳ Ｐゴシック" panose="020B0600070205080204" pitchFamily="50" charset="-128"/>
                          <a:ea typeface="ＭＳ Ｐゴシック" panose="020B0600070205080204" pitchFamily="50" charset="-128"/>
                        </a:rPr>
                        <a:t>)</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ビジネスホテル</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土砂災害や浸水の危険性のない駐車場</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車中泊</a:t>
                      </a:r>
                      <a:r>
                        <a:rPr kumimoji="1" lang="en-US" altLang="ja-JP" sz="1100" dirty="0">
                          <a:latin typeface="ＭＳ Ｐゴシック" panose="020B0600070205080204" pitchFamily="50" charset="-128"/>
                          <a:ea typeface="ＭＳ Ｐゴシック" panose="020B0600070205080204" pitchFamily="50" charset="-128"/>
                        </a:rPr>
                        <a:t>)</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市外や区外への避難に時間のかかる方</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災害時要援護者</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台風の接近や大雨が予想される場合</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警戒レベル３相当</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→氾濫警戒情報</a:t>
                      </a: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→洪水警報</a:t>
                      </a: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→大雨警報</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726845"/>
                  </a:ext>
                </a:extLst>
              </a:tr>
              <a:tr h="705800">
                <a:tc row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避難</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災害時</a:t>
                      </a:r>
                      <a:endParaRPr kumimoji="1" lang="en-US" altLang="ja-JP" sz="1100" dirty="0">
                        <a:latin typeface="ＭＳ Ｐゴシック" panose="020B0600070205080204" pitchFamily="50" charset="-128"/>
                        <a:ea typeface="ＭＳ Ｐゴシック" panose="020B0600070205080204" pitchFamily="50" charset="-128"/>
                      </a:endParaRPr>
                    </a:p>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要援護者避難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rowSpan="2">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八条地区コミュニティセンター</a:t>
                      </a:r>
                    </a:p>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〇〇たじま</a:t>
                      </a:r>
                      <a:r>
                        <a:rPr kumimoji="1" lang="ja-JP" altLang="en-US" sz="1100" dirty="0">
                          <a:latin typeface="ＭＳ Ｐゴシック" panose="020B0600070205080204" pitchFamily="50" charset="-128"/>
                          <a:ea typeface="ＭＳ Ｐゴシック" panose="020B0600070205080204" pitchFamily="50" charset="-128"/>
                        </a:rPr>
                        <a:t>駐車場</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屋外避難可能スペース</a:t>
                      </a:r>
                      <a:r>
                        <a:rPr kumimoji="1" lang="en-US" altLang="ja-JP" sz="1100" dirty="0">
                          <a:latin typeface="ＭＳ Ｐゴシック" panose="020B0600070205080204" pitchFamily="50" charset="-128"/>
                          <a:ea typeface="ＭＳ Ｐゴシック" panose="020B0600070205080204" pitchFamily="50" charset="-128"/>
                        </a:rPr>
                        <a:t>)</a:t>
                      </a:r>
                    </a:p>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県立〇〇学校</a:t>
                      </a:r>
                      <a:endParaRPr kumimoji="1" lang="ja-JP" altLang="en-US" sz="1100" dirty="0">
                        <a:latin typeface="ＭＳ Ｐゴシック" panose="020B0600070205080204" pitchFamily="50" charset="-128"/>
                        <a:ea typeface="ＭＳ Ｐゴシック" panose="020B0600070205080204" pitchFamily="50" charset="-128"/>
                      </a:endParaRPr>
                    </a:p>
                    <a:p>
                      <a:pPr marL="0" indent="0">
                        <a:spcBef>
                          <a:spcPts val="0"/>
                        </a:spcBef>
                        <a:spcAft>
                          <a:spcPts val="0"/>
                        </a:spcAft>
                        <a:buFont typeface="Arial" panose="020B0604020202020204" pitchFamily="34" charset="0"/>
                        <a:buNone/>
                      </a:pPr>
                      <a:r>
                        <a:rPr kumimoji="1" lang="en-US" altLang="ja-JP" sz="1100" dirty="0">
                          <a:latin typeface="ＭＳ Ｐゴシック" panose="020B0600070205080204" pitchFamily="50" charset="-128"/>
                          <a:ea typeface="ＭＳ Ｐゴシック" panose="020B0600070205080204" pitchFamily="50" charset="-128"/>
                        </a:rPr>
                        <a:t>※JR</a:t>
                      </a:r>
                      <a:r>
                        <a:rPr kumimoji="1" lang="ja-JP" altLang="en-US" sz="1100" dirty="0">
                          <a:latin typeface="ＭＳ Ｐゴシック" panose="020B0600070205080204" pitchFamily="50" charset="-128"/>
                          <a:ea typeface="ＭＳ Ｐゴシック" panose="020B0600070205080204" pitchFamily="50" charset="-128"/>
                        </a:rPr>
                        <a:t>線路下を横断する場</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合には冠水等に要注意</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zh-TW" altLang="en-US" sz="1100" dirty="0">
                          <a:latin typeface="ＭＳ Ｐゴシック" panose="020B0600070205080204" pitchFamily="50" charset="-128"/>
                          <a:ea typeface="ＭＳ Ｐゴシック" panose="020B0600070205080204" pitchFamily="50" charset="-128"/>
                        </a:rPr>
                        <a:t>災害時要援護者</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警戒レベル３</a:t>
                      </a: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→避難準備･高齢者等避難</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開始</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939120"/>
                  </a:ext>
                </a:extLst>
              </a:tr>
              <a:tr h="635320">
                <a:tc vMerge="1">
                  <a:txBody>
                    <a:bodyPr/>
                    <a:lstStyle/>
                    <a:p>
                      <a:endParaRPr kumimoji="1" lang="ja-JP" altLang="en-US"/>
                    </a:p>
                  </a:txBody>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住民避難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endParaRPr kumimoji="1" lang="ja-JP" altLang="en-US"/>
                    </a:p>
                  </a:txBody>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水害・土砂災害の危険がある住民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警戒レベル４</a:t>
                      </a: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→避難勧告</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警戒レベル４相当</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→氾濫危険情報</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→土砂災害警戒情報</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土砂災害の予兆現象</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59807"/>
                  </a:ext>
                </a:extLst>
              </a:tr>
              <a:tr h="682426">
                <a:tc gridSpan="2">
                  <a:txBody>
                    <a:bodyPr/>
                    <a:lstStyle/>
                    <a:p>
                      <a:pPr algn="ctr">
                        <a:spcBef>
                          <a:spcPts val="0"/>
                        </a:spcBef>
                      </a:pPr>
                      <a:r>
                        <a:rPr kumimoji="1" lang="ja-JP" altLang="en-US" sz="1100" dirty="0">
                          <a:solidFill>
                            <a:schemeClr val="bg1"/>
                          </a:solidFill>
                          <a:latin typeface="ＭＳ Ｐゴシック" panose="020B0600070205080204" pitchFamily="50" charset="-128"/>
                          <a:ea typeface="ＭＳ Ｐゴシック" panose="020B0600070205080204" pitchFamily="50" charset="-128"/>
                        </a:rPr>
                        <a:t>緊急避難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hMerge="1">
                  <a:txBody>
                    <a:bodyPr/>
                    <a:lstStyle/>
                    <a:p>
                      <a:endParaRPr kumimoji="1" lang="ja-JP" altLang="en-US"/>
                    </a:p>
                  </a:txBody>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自宅や近くの丈夫な建物</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spcAft>
                          <a:spcPts val="0"/>
                        </a:spcAft>
                        <a:buFont typeface="Arial" panose="020B0604020202020204" pitchFamily="34" charset="0"/>
                        <a:buNone/>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がけや沢、川から離れ</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た上階で待避</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水害や土砂災害の危険性がある住民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警戒レベル４</a:t>
                      </a: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→避難指示</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緊急</a:t>
                      </a:r>
                      <a:r>
                        <a:rPr kumimoji="1" lang="en-US" altLang="ja-JP" sz="1100" dirty="0">
                          <a:latin typeface="ＭＳ Ｐゴシック" panose="020B0600070205080204" pitchFamily="50" charset="-128"/>
                          <a:ea typeface="ＭＳ Ｐゴシック" panose="020B0600070205080204" pitchFamily="50" charset="-128"/>
                        </a:rPr>
                        <a:t>)</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警戒レベル５</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→災害発生情報</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警戒レベル５相当</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→大雨特別警報</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418191"/>
                  </a:ext>
                </a:extLst>
              </a:tr>
            </a:tbl>
          </a:graphicData>
        </a:graphic>
      </p:graphicFrame>
      <p:sp>
        <p:nvSpPr>
          <p:cNvPr id="3" name="テキスト ボックス 2">
            <a:extLst>
              <a:ext uri="{FF2B5EF4-FFF2-40B4-BE49-F238E27FC236}">
                <a16:creationId xmlns:a16="http://schemas.microsoft.com/office/drawing/2014/main" id="{40FAF13C-9B5D-436D-9BCC-DCCEA70EFB0C}"/>
              </a:ext>
            </a:extLst>
          </p:cNvPr>
          <p:cNvSpPr txBox="1"/>
          <p:nvPr/>
        </p:nvSpPr>
        <p:spPr>
          <a:xfrm>
            <a:off x="1328058" y="4635576"/>
            <a:ext cx="5285119" cy="600164"/>
          </a:xfrm>
          <a:prstGeom prst="rect">
            <a:avLst/>
          </a:prstGeom>
          <a:noFill/>
        </p:spPr>
        <p:txBody>
          <a:bodyPr wrap="square" rtlCol="0">
            <a:spAutoFit/>
          </a:bodyPr>
          <a:lstStyle/>
          <a:p>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注</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smtClean="0">
                <a:solidFill>
                  <a:srgbClr val="FF0000"/>
                </a:solidFill>
                <a:latin typeface="ＭＳ Ｐゴシック" panose="020B0600070205080204" pitchFamily="50" charset="-128"/>
                <a:ea typeface="ＭＳ Ｐゴシック" panose="020B0600070205080204" pitchFamily="50" charset="-128"/>
              </a:rPr>
              <a:t>「■■会館</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」については、平屋建てのため、計画規模の降雨（</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100</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年に</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1</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回の割合で</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1100" dirty="0">
                <a:solidFill>
                  <a:srgbClr val="FF0000"/>
                </a:solidFill>
                <a:latin typeface="ＭＳ Ｐゴシック" panose="020B0600070205080204" pitchFamily="50" charset="-128"/>
                <a:ea typeface="ＭＳ Ｐゴシック" panose="020B0600070205080204" pitchFamily="50" charset="-128"/>
              </a:rPr>
            </a:b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降る可能性のある大雨）で円山川の堤防が決壊し氾濫した場合には</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5m</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近く浸水し、</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1100" dirty="0">
                <a:solidFill>
                  <a:srgbClr val="FF0000"/>
                </a:solidFill>
                <a:latin typeface="ＭＳ Ｐゴシック" panose="020B0600070205080204" pitchFamily="50" charset="-128"/>
                <a:ea typeface="ＭＳ Ｐゴシック" panose="020B0600070205080204" pitchFamily="50" charset="-128"/>
              </a:rPr>
            </a:b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水没する危険性があるため、市としては避難先として推奨しません。</a:t>
            </a:r>
          </a:p>
        </p:txBody>
      </p:sp>
    </p:spTree>
    <p:extLst>
      <p:ext uri="{BB962C8B-B14F-4D97-AF65-F5344CB8AC3E}">
        <p14:creationId xmlns:p14="http://schemas.microsoft.com/office/powerpoint/2010/main" val="32410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E4494C2-C9B5-4749-9672-B957D3C0B04B}"/>
              </a:ext>
            </a:extLst>
          </p:cNvPr>
          <p:cNvSpPr>
            <a:spLocks noGrp="1"/>
          </p:cNvSpPr>
          <p:nvPr>
            <p:ph type="sldNum" sz="quarter" idx="10"/>
          </p:nvPr>
        </p:nvSpPr>
        <p:spPr>
          <a:xfrm>
            <a:off x="0" y="9724914"/>
            <a:ext cx="6858000" cy="21336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AA9EDAE-9077-4D61-94DE-B60AAEAE655E}" type="slidenum">
              <a:rPr kumimoji="1" lang="ja-JP" altLang="en-US" sz="1100" b="0" i="0" u="none" strike="noStrike" kern="1200" cap="none" spc="0" normalizeH="0" baseline="0" noProof="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1" lang="ja-JP" altLang="en-US"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AF649124-42AF-41AE-96CC-A1FC6F925D4F}"/>
              </a:ext>
            </a:extLst>
          </p:cNvPr>
          <p:cNvSpPr txBox="1"/>
          <p:nvPr/>
        </p:nvSpPr>
        <p:spPr>
          <a:xfrm>
            <a:off x="167261" y="98909"/>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a:t>
            </a:r>
            <a:r>
              <a:rPr kumimoji="1" lang="ja-JP" altLang="en-US" sz="1200" dirty="0">
                <a:solidFill>
                  <a:prstClr val="black"/>
                </a:solidFill>
                <a:latin typeface="HGP創英角ｺﾞｼｯｸUB" panose="020B0900000000000000" pitchFamily="50" charset="-128"/>
                <a:ea typeface="HGP創英角ｺﾞｼｯｸUB" panose="020B0900000000000000"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区</a:t>
            </a:r>
            <a:endPar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aphicFrame>
        <p:nvGraphicFramePr>
          <p:cNvPr id="6" name="表 4">
            <a:extLst>
              <a:ext uri="{FF2B5EF4-FFF2-40B4-BE49-F238E27FC236}">
                <a16:creationId xmlns:a16="http://schemas.microsoft.com/office/drawing/2014/main" id="{DBCAFE19-F819-40D4-9FCF-B790D406F1DE}"/>
              </a:ext>
            </a:extLst>
          </p:cNvPr>
          <p:cNvGraphicFramePr>
            <a:graphicFrameLocks noGrp="1"/>
          </p:cNvGraphicFramePr>
          <p:nvPr>
            <p:extLst>
              <p:ext uri="{D42A27DB-BD31-4B8C-83A1-F6EECF244321}">
                <p14:modId xmlns:p14="http://schemas.microsoft.com/office/powerpoint/2010/main" val="354050060"/>
              </p:ext>
            </p:extLst>
          </p:nvPr>
        </p:nvGraphicFramePr>
        <p:xfrm>
          <a:off x="255708" y="422897"/>
          <a:ext cx="6368355" cy="4998720"/>
        </p:xfrm>
        <a:graphic>
          <a:graphicData uri="http://schemas.openxmlformats.org/drawingml/2006/table">
            <a:tbl>
              <a:tblPr firstRow="1" bandRow="1">
                <a:tableStyleId>{5C22544A-7EE6-4342-B048-85BDC9FD1C3A}</a:tableStyleId>
              </a:tblPr>
              <a:tblGrid>
                <a:gridCol w="251503">
                  <a:extLst>
                    <a:ext uri="{9D8B030D-6E8A-4147-A177-3AD203B41FA5}">
                      <a16:colId xmlns:a16="http://schemas.microsoft.com/office/drawing/2014/main" val="827132795"/>
                    </a:ext>
                  </a:extLst>
                </a:gridCol>
                <a:gridCol w="871292">
                  <a:extLst>
                    <a:ext uri="{9D8B030D-6E8A-4147-A177-3AD203B41FA5}">
                      <a16:colId xmlns:a16="http://schemas.microsoft.com/office/drawing/2014/main" val="3389689226"/>
                    </a:ext>
                  </a:extLst>
                </a:gridCol>
                <a:gridCol w="1598453">
                  <a:extLst>
                    <a:ext uri="{9D8B030D-6E8A-4147-A177-3AD203B41FA5}">
                      <a16:colId xmlns:a16="http://schemas.microsoft.com/office/drawing/2014/main" val="1295587508"/>
                    </a:ext>
                  </a:extLst>
                </a:gridCol>
                <a:gridCol w="1719719">
                  <a:extLst>
                    <a:ext uri="{9D8B030D-6E8A-4147-A177-3AD203B41FA5}">
                      <a16:colId xmlns:a16="http://schemas.microsoft.com/office/drawing/2014/main" val="3905302383"/>
                    </a:ext>
                  </a:extLst>
                </a:gridCol>
                <a:gridCol w="1927388">
                  <a:extLst>
                    <a:ext uri="{9D8B030D-6E8A-4147-A177-3AD203B41FA5}">
                      <a16:colId xmlns:a16="http://schemas.microsoft.com/office/drawing/2014/main" val="308080158"/>
                    </a:ext>
                  </a:extLst>
                </a:gridCol>
              </a:tblGrid>
              <a:tr h="267444">
                <a:tc gridSpan="2">
                  <a:txBody>
                    <a:bodyPr/>
                    <a:lstStyle/>
                    <a:p>
                      <a:pPr algn="ctr">
                        <a:spcBef>
                          <a:spcPts val="0"/>
                        </a:spcBef>
                      </a:pP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避難場所（例）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避難の対象（例）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避難のタイミング（例）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42442836"/>
                  </a:ext>
                </a:extLst>
              </a:tr>
              <a:tr h="0">
                <a:tc grid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早期避難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kumimoji="1" lang="ja-JP" altLang="en-US"/>
                    </a:p>
                  </a:txBody>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安全が確保できる家族・知人宅　</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市外･区外でも可</a:t>
                      </a:r>
                      <a:r>
                        <a:rPr kumimoji="1" lang="en-US" altLang="ja-JP" sz="1100" dirty="0">
                          <a:latin typeface="ＭＳ Ｐゴシック" panose="020B0600070205080204" pitchFamily="50" charset="-128"/>
                          <a:ea typeface="ＭＳ Ｐゴシック" panose="020B0600070205080204" pitchFamily="50" charset="-128"/>
                        </a:rPr>
                        <a:t>)</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ビジネスホテル</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土砂災害や浸水の危険性のない駐車場　</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車中泊</a:t>
                      </a:r>
                      <a:r>
                        <a:rPr kumimoji="1" lang="en-US" altLang="ja-JP" sz="1100" dirty="0">
                          <a:latin typeface="ＭＳ Ｐゴシック" panose="020B0600070205080204" pitchFamily="50" charset="-128"/>
                          <a:ea typeface="ＭＳ Ｐゴシック" panose="020B0600070205080204" pitchFamily="50" charset="-128"/>
                        </a:rPr>
                        <a:t>)</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市外や区外への避難に時間のかかる方</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災害時要援護者</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災害時要援護者家族</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への連絡</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台風の接近や大雨が予想される場合</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警戒レベル３相当</a:t>
                      </a: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→氾濫警戒情報</a:t>
                      </a: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→洪水警報</a:t>
                      </a: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→大雨警報</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726845"/>
                  </a:ext>
                </a:extLst>
              </a:tr>
              <a:tr h="861768">
                <a:tc row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避難</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災害時</a:t>
                      </a:r>
                      <a:endParaRPr kumimoji="1" lang="en-US" altLang="ja-JP" sz="1100" dirty="0">
                        <a:latin typeface="ＭＳ Ｐゴシック" panose="020B0600070205080204" pitchFamily="50" charset="-128"/>
                        <a:ea typeface="ＭＳ Ｐゴシック" panose="020B0600070205080204" pitchFamily="50" charset="-128"/>
                      </a:endParaRPr>
                    </a:p>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要援護者避難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安全が確保できる家族・知人宅　</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市外･区外でも可</a:t>
                      </a:r>
                      <a:r>
                        <a:rPr kumimoji="1" lang="en-US" altLang="ja-JP" sz="1100" dirty="0">
                          <a:latin typeface="ＭＳ Ｐゴシック" panose="020B0600070205080204" pitchFamily="50" charset="-128"/>
                          <a:ea typeface="ＭＳ Ｐゴシック" panose="020B0600070205080204" pitchFamily="50" charset="-128"/>
                        </a:rPr>
                        <a:t>)</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ビジネスホテル</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土砂災害や浸水の危険性のない駐車場　</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車中泊</a:t>
                      </a:r>
                      <a:r>
                        <a:rPr kumimoji="1" lang="en-US" altLang="ja-JP" sz="1100" dirty="0">
                          <a:latin typeface="ＭＳ Ｐゴシック" panose="020B0600070205080204" pitchFamily="50" charset="-128"/>
                          <a:ea typeface="ＭＳ Ｐゴシック" panose="020B0600070205080204" pitchFamily="50" charset="-128"/>
                        </a:rPr>
                        <a:t>)</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災害時要援護者</a:t>
                      </a:r>
                      <a:br>
                        <a:rPr kumimoji="1" lang="ja-JP" altLang="en-US" sz="1100" dirty="0">
                          <a:latin typeface="ＭＳ Ｐゴシック" panose="020B0600070205080204" pitchFamily="50" charset="-128"/>
                          <a:ea typeface="ＭＳ Ｐゴシック" panose="020B0600070205080204" pitchFamily="50" charset="-128"/>
                        </a:rPr>
                      </a:b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要援護者は避難完了</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警戒レベル３</a:t>
                      </a: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→避難準備･高齢者等避難</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開始</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939120"/>
                  </a:ext>
                </a:extLst>
              </a:tr>
              <a:tr h="0">
                <a:tc vMerge="1">
                  <a:txBody>
                    <a:bodyPr/>
                    <a:lstStyle/>
                    <a:p>
                      <a:endParaRPr kumimoji="1" lang="ja-JP" altLang="en-US" dirty="0"/>
                    </a:p>
                  </a:txBody>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住民避難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〇〇駐車場</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屋外避難可能</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スペース</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▲▲地区</a:t>
                      </a:r>
                      <a:r>
                        <a:rPr kumimoji="1" lang="ja-JP" altLang="en-US" sz="1100" dirty="0">
                          <a:latin typeface="ＭＳ Ｐゴシック" panose="020B0600070205080204" pitchFamily="50" charset="-128"/>
                          <a:ea typeface="ＭＳ Ｐゴシック" panose="020B0600070205080204" pitchFamily="50" charset="-128"/>
                        </a:rPr>
                        <a:t>コミュニティ</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センター</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p>
                      <a:pPr marL="0" indent="0">
                        <a:spcBef>
                          <a:spcPts val="0"/>
                        </a:spcBef>
                        <a:spcAft>
                          <a:spcPts val="0"/>
                        </a:spcAft>
                        <a:buFont typeface="Arial" panose="020B0604020202020204" pitchFamily="34" charset="0"/>
                        <a:buNone/>
                      </a:pPr>
                      <a:r>
                        <a:rPr kumimoji="1" lang="en-US" altLang="ja-JP" sz="1100" dirty="0">
                          <a:latin typeface="ＭＳ Ｐゴシック" panose="020B0600070205080204" pitchFamily="50" charset="-128"/>
                          <a:ea typeface="ＭＳ Ｐゴシック" panose="020B0600070205080204" pitchFamily="50" charset="-128"/>
                        </a:rPr>
                        <a:t>※JR</a:t>
                      </a:r>
                      <a:r>
                        <a:rPr kumimoji="1" lang="ja-JP" altLang="en-US" sz="1100" dirty="0">
                          <a:latin typeface="ＭＳ Ｐゴシック" panose="020B0600070205080204" pitchFamily="50" charset="-128"/>
                          <a:ea typeface="ＭＳ Ｐゴシック" panose="020B0600070205080204" pitchFamily="50" charset="-128"/>
                        </a:rPr>
                        <a:t>線路下を横断するリ　</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スク（冠水）があるため</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9388" indent="-87313">
                        <a:spcBef>
                          <a:spcPts val="0"/>
                        </a:spcBef>
                        <a:spcAft>
                          <a:spcPts val="0"/>
                        </a:spcAft>
                        <a:buFont typeface="Arial" panose="020B0604020202020204" pitchFamily="34" charset="0"/>
                        <a:buChar char="•"/>
                      </a:pPr>
                      <a:r>
                        <a:rPr kumimoji="1" lang="en-US" altLang="ja-JP" sz="1100" dirty="0">
                          <a:latin typeface="ＭＳ Ｐゴシック" panose="020B0600070205080204" pitchFamily="50" charset="-128"/>
                          <a:ea typeface="ＭＳ Ｐゴシック" panose="020B0600070205080204" pitchFamily="50" charset="-128"/>
                        </a:rPr>
                        <a:t>JR</a:t>
                      </a:r>
                      <a:r>
                        <a:rPr kumimoji="1" lang="ja-JP" altLang="en-US" sz="1100" dirty="0">
                          <a:latin typeface="ＭＳ Ｐゴシック" panose="020B0600070205080204" pitchFamily="50" charset="-128"/>
                          <a:ea typeface="ＭＳ Ｐゴシック" panose="020B0600070205080204" pitchFamily="50" charset="-128"/>
                        </a:rPr>
                        <a:t>線路から西側の地区</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endParaRPr kumimoji="1" lang="en-US" altLang="ja-JP" sz="1100" dirty="0">
                        <a:latin typeface="ＭＳ Ｐゴシック" panose="020B0600070205080204" pitchFamily="50" charset="-128"/>
                        <a:ea typeface="ＭＳ Ｐゴシック" panose="020B0600070205080204" pitchFamily="50" charset="-128"/>
                      </a:endParaRPr>
                    </a:p>
                    <a:p>
                      <a:pPr marL="179388" indent="-87313">
                        <a:spcBef>
                          <a:spcPts val="0"/>
                        </a:spcBef>
                        <a:spcAft>
                          <a:spcPts val="0"/>
                        </a:spcAft>
                        <a:buFont typeface="Arial" panose="020B0604020202020204" pitchFamily="34" charset="0"/>
                        <a:buChar char="•"/>
                      </a:pPr>
                      <a:r>
                        <a:rPr kumimoji="1" lang="en-US" altLang="ja-JP" sz="1100" dirty="0">
                          <a:latin typeface="ＭＳ Ｐゴシック" panose="020B0600070205080204" pitchFamily="50" charset="-128"/>
                          <a:ea typeface="ＭＳ Ｐゴシック" panose="020B0600070205080204" pitchFamily="50" charset="-128"/>
                        </a:rPr>
                        <a:t>JR</a:t>
                      </a:r>
                      <a:r>
                        <a:rPr kumimoji="1" lang="ja-JP" altLang="en-US" sz="1100" dirty="0">
                          <a:latin typeface="ＭＳ Ｐゴシック" panose="020B0600070205080204" pitchFamily="50" charset="-128"/>
                          <a:ea typeface="ＭＳ Ｐゴシック" panose="020B0600070205080204" pitchFamily="50" charset="-128"/>
                        </a:rPr>
                        <a:t>線路から東側の地区</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警戒レベル４</a:t>
                      </a: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→避難勧告</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警戒レベル４相当</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→氾濫危険情報</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→土砂災害警戒情報</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土砂災害の予兆現象</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85415"/>
                  </a:ext>
                </a:extLst>
              </a:tr>
              <a:tr h="682426">
                <a:tc gridSpan="2">
                  <a:txBody>
                    <a:bodyPr/>
                    <a:lstStyle/>
                    <a:p>
                      <a:pPr algn="ctr">
                        <a:spcBef>
                          <a:spcPts val="0"/>
                        </a:spcBef>
                      </a:pPr>
                      <a:r>
                        <a:rPr kumimoji="1" lang="ja-JP" altLang="en-US" sz="1100" dirty="0">
                          <a:solidFill>
                            <a:schemeClr val="bg1"/>
                          </a:solidFill>
                          <a:latin typeface="ＭＳ Ｐゴシック" panose="020B0600070205080204" pitchFamily="50" charset="-128"/>
                          <a:ea typeface="ＭＳ Ｐゴシック" panose="020B0600070205080204" pitchFamily="50" charset="-128"/>
                        </a:rPr>
                        <a:t>緊急避難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hMerge="1">
                  <a:txBody>
                    <a:bodyPr/>
                    <a:lstStyle/>
                    <a:p>
                      <a:endParaRPr kumimoji="1" lang="ja-JP" altLang="en-US"/>
                    </a:p>
                  </a:txBody>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自宅や近くの丈夫な</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建物</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spcAft>
                          <a:spcPts val="0"/>
                        </a:spcAft>
                        <a:buFont typeface="Arial" panose="020B0604020202020204" pitchFamily="34" charset="0"/>
                        <a:buNone/>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がけや沢、川から離れ</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た上階で待避</a:t>
                      </a:r>
                    </a:p>
                    <a:p>
                      <a:pPr marL="180000" indent="-180000">
                        <a:spcBef>
                          <a:spcPts val="0"/>
                        </a:spcBef>
                        <a:spcAft>
                          <a:spcPts val="0"/>
                        </a:spcAft>
                        <a:buFont typeface="Arial" panose="020B0604020202020204" pitchFamily="34" charset="0"/>
                        <a:buChar char="•"/>
                      </a:pP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水害や土砂災害の危険性がある住民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警戒レベル４</a:t>
                      </a:r>
                    </a:p>
                    <a:p>
                      <a:pPr marL="0" indent="0">
                        <a:spcBef>
                          <a:spcPts val="0"/>
                        </a:spcBef>
                        <a:spcAft>
                          <a:spcPts val="0"/>
                        </a:spcAft>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→避難指示</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緊急</a:t>
                      </a:r>
                      <a:r>
                        <a:rPr kumimoji="1" lang="en-US" altLang="ja-JP" sz="1100" dirty="0">
                          <a:latin typeface="ＭＳ Ｐゴシック" panose="020B0600070205080204" pitchFamily="50" charset="-128"/>
                          <a:ea typeface="ＭＳ Ｐゴシック" panose="020B0600070205080204" pitchFamily="50" charset="-128"/>
                        </a:rPr>
                        <a:t>)</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警戒レベル５</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→災害発生情報</a:t>
                      </a:r>
                    </a:p>
                    <a:p>
                      <a:pPr marL="180000" indent="-180000">
                        <a:spcBef>
                          <a:spcPts val="0"/>
                        </a:spcBef>
                        <a:spcAft>
                          <a:spcPts val="0"/>
                        </a:spcAft>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警戒レベル５相当</a:t>
                      </a:r>
                      <a:br>
                        <a:rPr kumimoji="1" lang="ja-JP" altLang="en-US"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→大雨特別警報</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418191"/>
                  </a:ext>
                </a:extLst>
              </a:tr>
            </a:tbl>
          </a:graphicData>
        </a:graphic>
      </p:graphicFrame>
      <p:cxnSp>
        <p:nvCxnSpPr>
          <p:cNvPr id="10" name="直線矢印コネクタ 9">
            <a:extLst>
              <a:ext uri="{FF2B5EF4-FFF2-40B4-BE49-F238E27FC236}">
                <a16:creationId xmlns:a16="http://schemas.microsoft.com/office/drawing/2014/main" id="{6BDDCF34-C676-468A-A10F-A25D17D21733}"/>
              </a:ext>
            </a:extLst>
          </p:cNvPr>
          <p:cNvCxnSpPr>
            <a:cxnSpLocks/>
          </p:cNvCxnSpPr>
          <p:nvPr/>
        </p:nvCxnSpPr>
        <p:spPr>
          <a:xfrm flipH="1">
            <a:off x="2579915" y="3144882"/>
            <a:ext cx="501831" cy="0"/>
          </a:xfrm>
          <a:prstGeom prst="straightConnector1">
            <a:avLst/>
          </a:prstGeom>
          <a:ln w="28575">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F5E7201B-A218-43AA-B4E0-A09EE70C5C35}"/>
              </a:ext>
            </a:extLst>
          </p:cNvPr>
          <p:cNvCxnSpPr>
            <a:cxnSpLocks/>
          </p:cNvCxnSpPr>
          <p:nvPr/>
        </p:nvCxnSpPr>
        <p:spPr>
          <a:xfrm flipH="1">
            <a:off x="2838450" y="3682637"/>
            <a:ext cx="232410" cy="0"/>
          </a:xfrm>
          <a:prstGeom prst="straightConnector1">
            <a:avLst/>
          </a:prstGeom>
          <a:ln w="28575">
            <a:solidFill>
              <a:srgbClr val="4D4D4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717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1ED19FE-D350-49EE-A000-8E129572525B}"/>
              </a:ext>
            </a:extLst>
          </p:cNvPr>
          <p:cNvSpPr>
            <a:spLocks noGrp="1"/>
          </p:cNvSpPr>
          <p:nvPr>
            <p:ph type="sldNum" sz="quarter" idx="10"/>
          </p:nvPr>
        </p:nvSpPr>
        <p:spPr/>
        <p:txBody>
          <a:bodyPr/>
          <a:lstStyle/>
          <a:p>
            <a:fld id="{3AA9EDAE-9077-4D61-94DE-B60AAEAE655E}" type="slidenum">
              <a:rPr kumimoji="1" lang="ja-JP" altLang="en-US" smtClean="0"/>
              <a:pPr/>
              <a:t>4</a:t>
            </a:fld>
            <a:endParaRPr kumimoji="1" lang="ja-JP" altLang="en-US"/>
          </a:p>
        </p:txBody>
      </p:sp>
      <p:sp>
        <p:nvSpPr>
          <p:cNvPr id="4" name="テキスト ボックス 3">
            <a:extLst>
              <a:ext uri="{FF2B5EF4-FFF2-40B4-BE49-F238E27FC236}">
                <a16:creationId xmlns:a16="http://schemas.microsoft.com/office/drawing/2014/main" id="{A817121A-4675-49EF-AA9D-8F26B398CF47}"/>
              </a:ext>
            </a:extLst>
          </p:cNvPr>
          <p:cNvSpPr txBox="1"/>
          <p:nvPr/>
        </p:nvSpPr>
        <p:spPr>
          <a:xfrm>
            <a:off x="167261" y="96707"/>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区</a:t>
            </a:r>
            <a:endPar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aphicFrame>
        <p:nvGraphicFramePr>
          <p:cNvPr id="6" name="表 4">
            <a:extLst>
              <a:ext uri="{FF2B5EF4-FFF2-40B4-BE49-F238E27FC236}">
                <a16:creationId xmlns:a16="http://schemas.microsoft.com/office/drawing/2014/main" id="{B4D06B25-A865-4F65-91FA-22EF3C203B1B}"/>
              </a:ext>
            </a:extLst>
          </p:cNvPr>
          <p:cNvGraphicFramePr>
            <a:graphicFrameLocks noGrp="1"/>
          </p:cNvGraphicFramePr>
          <p:nvPr>
            <p:extLst>
              <p:ext uri="{D42A27DB-BD31-4B8C-83A1-F6EECF244321}">
                <p14:modId xmlns:p14="http://schemas.microsoft.com/office/powerpoint/2010/main" val="314378335"/>
              </p:ext>
            </p:extLst>
          </p:nvPr>
        </p:nvGraphicFramePr>
        <p:xfrm>
          <a:off x="244822" y="373706"/>
          <a:ext cx="6368355" cy="3992880"/>
        </p:xfrm>
        <a:graphic>
          <a:graphicData uri="http://schemas.openxmlformats.org/drawingml/2006/table">
            <a:tbl>
              <a:tblPr firstRow="1" bandRow="1">
                <a:tableStyleId>{5C22544A-7EE6-4342-B048-85BDC9FD1C3A}</a:tableStyleId>
              </a:tblPr>
              <a:tblGrid>
                <a:gridCol w="251503">
                  <a:extLst>
                    <a:ext uri="{9D8B030D-6E8A-4147-A177-3AD203B41FA5}">
                      <a16:colId xmlns:a16="http://schemas.microsoft.com/office/drawing/2014/main" val="827132795"/>
                    </a:ext>
                  </a:extLst>
                </a:gridCol>
                <a:gridCol w="871292">
                  <a:extLst>
                    <a:ext uri="{9D8B030D-6E8A-4147-A177-3AD203B41FA5}">
                      <a16:colId xmlns:a16="http://schemas.microsoft.com/office/drawing/2014/main" val="3389689226"/>
                    </a:ext>
                  </a:extLst>
                </a:gridCol>
                <a:gridCol w="1598453">
                  <a:extLst>
                    <a:ext uri="{9D8B030D-6E8A-4147-A177-3AD203B41FA5}">
                      <a16:colId xmlns:a16="http://schemas.microsoft.com/office/drawing/2014/main" val="1295587508"/>
                    </a:ext>
                  </a:extLst>
                </a:gridCol>
                <a:gridCol w="1719719">
                  <a:extLst>
                    <a:ext uri="{9D8B030D-6E8A-4147-A177-3AD203B41FA5}">
                      <a16:colId xmlns:a16="http://schemas.microsoft.com/office/drawing/2014/main" val="3905302383"/>
                    </a:ext>
                  </a:extLst>
                </a:gridCol>
                <a:gridCol w="1927388">
                  <a:extLst>
                    <a:ext uri="{9D8B030D-6E8A-4147-A177-3AD203B41FA5}">
                      <a16:colId xmlns:a16="http://schemas.microsoft.com/office/drawing/2014/main" val="308080158"/>
                    </a:ext>
                  </a:extLst>
                </a:gridCol>
              </a:tblGrid>
              <a:tr h="267444">
                <a:tc gridSpan="2">
                  <a:txBody>
                    <a:bodyPr/>
                    <a:lstStyle/>
                    <a:p>
                      <a:pPr algn="ctr">
                        <a:spcBef>
                          <a:spcPts val="0"/>
                        </a:spcBef>
                      </a:pP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避難場所（例）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避難の対象（例）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避難のタイミング（例）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42442836"/>
                  </a:ext>
                </a:extLst>
              </a:tr>
              <a:tr h="0">
                <a:tc grid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早期避難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kumimoji="1" lang="ja-JP" altLang="en-US"/>
                    </a:p>
                  </a:txBody>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浸水を免れる場所（各人が考える）</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水害の危険がある家屋住民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台風の接近や大雨が予想される場合（ニュースや気象情報、記者会見等）</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726845"/>
                  </a:ext>
                </a:extLst>
              </a:tr>
              <a:tr h="705800">
                <a:tc row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避難</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災害時</a:t>
                      </a:r>
                      <a:endParaRPr kumimoji="1" lang="en-US" altLang="ja-JP" sz="1100" dirty="0">
                        <a:latin typeface="ＭＳ Ｐゴシック" panose="020B0600070205080204" pitchFamily="50" charset="-128"/>
                        <a:ea typeface="ＭＳ Ｐゴシック" panose="020B0600070205080204" pitchFamily="50" charset="-128"/>
                      </a:endParaRPr>
                    </a:p>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要援護者避難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▲▲地区</a:t>
                      </a:r>
                      <a:r>
                        <a:rPr kumimoji="1" lang="ja-JP" altLang="en-US" sz="1100" dirty="0">
                          <a:latin typeface="ＭＳ Ｐゴシック" panose="020B0600070205080204" pitchFamily="50" charset="-128"/>
                          <a:ea typeface="ＭＳ Ｐゴシック" panose="020B0600070205080204" pitchFamily="50" charset="-128"/>
                        </a:rPr>
                        <a:t>コミュニティセンター</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▲▲小学校</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県立〇〇</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災害時要援護者</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・避難準備･</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高齢者等避難開始</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相当：</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・氾濫警戒情報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・洪水警報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・大雨警報</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939120"/>
                  </a:ext>
                </a:extLst>
              </a:tr>
              <a:tr h="635320">
                <a:tc vMerge="1">
                  <a:txBody>
                    <a:bodyPr/>
                    <a:lstStyle/>
                    <a:p>
                      <a:endParaRPr kumimoji="1" lang="ja-JP" altLang="en-US"/>
                    </a:p>
                  </a:txBody>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住民避難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▲▲地区</a:t>
                      </a:r>
                      <a:r>
                        <a:rPr kumimoji="1" lang="ja-JP" altLang="en-US" sz="1100" dirty="0">
                          <a:latin typeface="ＭＳ Ｐゴシック" panose="020B0600070205080204" pitchFamily="50" charset="-128"/>
                          <a:ea typeface="ＭＳ Ｐゴシック" panose="020B0600070205080204" pitchFamily="50" charset="-128"/>
                        </a:rPr>
                        <a:t>コミュニティセンター</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▲▲小学校</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県立〇〇</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水害の危険がある家屋住民</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buFont typeface="Arial" panose="020B0604020202020204" pitchFamily="34" charset="0"/>
                        <a:buNone/>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災害時要援護者はここまで待ってはダメ</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・避難勧告</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・避難指示（緊急）</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相当：</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・氾濫危険情報</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59807"/>
                  </a:ext>
                </a:extLst>
              </a:tr>
              <a:tr h="682426">
                <a:tc gridSpan="2">
                  <a:txBody>
                    <a:bodyPr/>
                    <a:lstStyle/>
                    <a:p>
                      <a:pPr algn="ctr">
                        <a:spcBef>
                          <a:spcPts val="0"/>
                        </a:spcBef>
                      </a:pPr>
                      <a:r>
                        <a:rPr kumimoji="1" lang="ja-JP" altLang="en-US" sz="1100" dirty="0">
                          <a:solidFill>
                            <a:schemeClr val="bg1"/>
                          </a:solidFill>
                          <a:latin typeface="ＭＳ Ｐゴシック" panose="020B0600070205080204" pitchFamily="50" charset="-128"/>
                          <a:ea typeface="ＭＳ Ｐゴシック" panose="020B0600070205080204" pitchFamily="50" charset="-128"/>
                        </a:rPr>
                        <a:t>緊急避難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hMerge="1">
                  <a:txBody>
                    <a:bodyPr/>
                    <a:lstStyle/>
                    <a:p>
                      <a:endParaRPr kumimoji="1" lang="ja-JP" altLang="en-US"/>
                    </a:p>
                  </a:txBody>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自宅の２階</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自宅近くの丈夫な建物）</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smtClean="0">
                          <a:latin typeface="ＭＳ Ｐゴシック" panose="020B0600070205080204" pitchFamily="50" charset="-128"/>
                          <a:ea typeface="ＭＳ Ｐゴシック" panose="020B0600070205080204" pitchFamily="50" charset="-128"/>
                        </a:rPr>
                        <a:t>・〇〇ﾏﾝｼｮﾝ </a:t>
                      </a:r>
                      <a:r>
                        <a:rPr kumimoji="1" lang="en-US" altLang="ja-JP" sz="1100" dirty="0" smtClean="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3F)</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注</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p>
                    <a:p>
                      <a:pPr marL="0" indent="0">
                        <a:spcBef>
                          <a:spcPts val="0"/>
                        </a:spcBef>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smtClean="0">
                          <a:latin typeface="ＭＳ Ｐゴシック" panose="020B0600070205080204" pitchFamily="50" charset="-128"/>
                          <a:ea typeface="ＭＳ Ｐゴシック" panose="020B0600070205080204" pitchFamily="50" charset="-128"/>
                        </a:rPr>
                        <a:t>・□□㈱</a:t>
                      </a:r>
                      <a:r>
                        <a:rPr kumimoji="1" lang="en-US" altLang="ja-JP" sz="1100" dirty="0" smtClean="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4F)</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注</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p>
                    <a:p>
                      <a:pPr marL="0" indent="0">
                        <a:spcBef>
                          <a:spcPts val="0"/>
                        </a:spcBef>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smtClean="0">
                          <a:latin typeface="ＭＳ Ｐゴシック" panose="020B0600070205080204" pitchFamily="50" charset="-128"/>
                          <a:ea typeface="ＭＳ Ｐゴシック" panose="020B0600070205080204" pitchFamily="50" charset="-128"/>
                        </a:rPr>
                        <a:t>・△△㈱</a:t>
                      </a:r>
                      <a:r>
                        <a:rPr kumimoji="1" lang="en-US" altLang="ja-JP" sz="1100" dirty="0" smtClean="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3F)</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注</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p>
                    <a:p>
                      <a:pPr marL="0" indent="0">
                        <a:spcBef>
                          <a:spcPts val="0"/>
                        </a:spcBef>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smtClean="0">
                          <a:latin typeface="ＭＳ Ｐゴシック" panose="020B0600070205080204" pitchFamily="50" charset="-128"/>
                          <a:ea typeface="ＭＳ Ｐゴシック" panose="020B0600070205080204" pitchFamily="50" charset="-128"/>
                        </a:rPr>
                        <a:t>・</a:t>
                      </a:r>
                      <a:r>
                        <a:rPr kumimoji="1" lang="en-US" altLang="ja-JP" sz="1100" dirty="0" smtClean="0">
                          <a:latin typeface="ＭＳ Ｐゴシック" panose="020B0600070205080204" pitchFamily="50" charset="-128"/>
                          <a:ea typeface="ＭＳ Ｐゴシック" panose="020B0600070205080204" pitchFamily="50" charset="-128"/>
                        </a:rPr>
                        <a:t>××</a:t>
                      </a:r>
                      <a:r>
                        <a:rPr kumimoji="1" lang="ja-JP" altLang="en-US" sz="1100" dirty="0" smtClean="0">
                          <a:latin typeface="ＭＳ Ｐゴシック" panose="020B0600070205080204" pitchFamily="50" charset="-128"/>
                          <a:ea typeface="ＭＳ Ｐゴシック" panose="020B0600070205080204" pitchFamily="50" charset="-128"/>
                        </a:rPr>
                        <a:t>㈱</a:t>
                      </a:r>
                      <a:r>
                        <a:rPr kumimoji="1" lang="en-US" altLang="ja-JP" sz="1100" dirty="0" smtClean="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3F)</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注</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1100" dirty="0">
                        <a:solidFill>
                          <a:srgbClr val="FF0000"/>
                        </a:solidFill>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水害の危険がある家屋住民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自宅周辺が浸水し始めた場合</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八条水路があふれた場合</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警戒レベル４：</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避難指示（緊急）</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警戒レベル５</a:t>
                      </a:r>
                    </a:p>
                    <a:p>
                      <a:pPr marL="180000" indent="-180000">
                        <a:spcBef>
                          <a:spcPts val="0"/>
                        </a:spcBef>
                        <a:buFont typeface="Arial" panose="020B0604020202020204" pitchFamily="34" charset="0"/>
                        <a:buChar char="•"/>
                      </a:pPr>
                      <a:r>
                        <a:rPr kumimoji="1" lang="zh-TW" altLang="en-US" sz="1100" dirty="0">
                          <a:latin typeface="ＭＳ Ｐゴシック" panose="020B0600070205080204" pitchFamily="50" charset="-128"/>
                          <a:ea typeface="ＭＳ Ｐゴシック" panose="020B0600070205080204" pitchFamily="50" charset="-128"/>
                        </a:rPr>
                        <a:t>大雨特別警報</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418191"/>
                  </a:ext>
                </a:extLst>
              </a:tr>
            </a:tbl>
          </a:graphicData>
        </a:graphic>
      </p:graphicFrame>
      <p:sp>
        <p:nvSpPr>
          <p:cNvPr id="8" name="テキスト ボックス 7">
            <a:extLst>
              <a:ext uri="{FF2B5EF4-FFF2-40B4-BE49-F238E27FC236}">
                <a16:creationId xmlns:a16="http://schemas.microsoft.com/office/drawing/2014/main" id="{0351A858-27BC-4162-9E6B-8A686C48F7AB}"/>
              </a:ext>
            </a:extLst>
          </p:cNvPr>
          <p:cNvSpPr txBox="1"/>
          <p:nvPr/>
        </p:nvSpPr>
        <p:spPr>
          <a:xfrm>
            <a:off x="1328058" y="4382475"/>
            <a:ext cx="5285119" cy="430887"/>
          </a:xfrm>
          <a:prstGeom prst="rect">
            <a:avLst/>
          </a:prstGeom>
          <a:noFill/>
        </p:spPr>
        <p:txBody>
          <a:bodyPr wrap="square" rtlCol="0">
            <a:spAutoFit/>
          </a:bodyPr>
          <a:lstStyle/>
          <a:p>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注</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民間施設など、市が指定する避難場所以外の避難先については、行政区（コミュニ</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1100" dirty="0">
                <a:solidFill>
                  <a:srgbClr val="FF0000"/>
                </a:solidFill>
                <a:latin typeface="ＭＳ Ｐゴシック" panose="020B0600070205080204" pitchFamily="50" charset="-128"/>
                <a:ea typeface="ＭＳ Ｐゴシック" panose="020B0600070205080204" pitchFamily="50" charset="-128"/>
              </a:rPr>
            </a:b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ティ）と施設とで協定を締結しておくなど、事前に協議を行っておく必要があります。</a:t>
            </a:r>
          </a:p>
        </p:txBody>
      </p:sp>
    </p:spTree>
    <p:extLst>
      <p:ext uri="{BB962C8B-B14F-4D97-AF65-F5344CB8AC3E}">
        <p14:creationId xmlns:p14="http://schemas.microsoft.com/office/powerpoint/2010/main" val="192859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3C6B2C1-949F-4F27-93AE-B4DAF4B4B5A3}"/>
              </a:ext>
            </a:extLst>
          </p:cNvPr>
          <p:cNvSpPr>
            <a:spLocks noGrp="1"/>
          </p:cNvSpPr>
          <p:nvPr>
            <p:ph type="sldNum" sz="quarter" idx="10"/>
          </p:nvPr>
        </p:nvSpPr>
        <p:spPr>
          <a:xfrm>
            <a:off x="0" y="9724914"/>
            <a:ext cx="6858000" cy="21336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AA9EDAE-9077-4D61-94DE-B60AAEAE655E}" type="slidenum">
              <a:rPr kumimoji="1" lang="ja-JP" altLang="en-US" sz="1100" b="0" i="0" u="none" strike="noStrike" kern="1200" cap="none" spc="0" normalizeH="0" baseline="0" noProof="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1" lang="ja-JP" altLang="en-US"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5DAE46E6-A6BD-4907-9659-8F47B6F4EB3F}"/>
              </a:ext>
            </a:extLst>
          </p:cNvPr>
          <p:cNvSpPr txBox="1"/>
          <p:nvPr/>
        </p:nvSpPr>
        <p:spPr>
          <a:xfrm>
            <a:off x="167261" y="237409"/>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■◇◇区</a:t>
            </a:r>
            <a:endPar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aphicFrame>
        <p:nvGraphicFramePr>
          <p:cNvPr id="8" name="表 4">
            <a:extLst>
              <a:ext uri="{FF2B5EF4-FFF2-40B4-BE49-F238E27FC236}">
                <a16:creationId xmlns:a16="http://schemas.microsoft.com/office/drawing/2014/main" id="{F1D7F7FB-DB7E-4A38-ABB4-EF01BF8317E5}"/>
              </a:ext>
            </a:extLst>
          </p:cNvPr>
          <p:cNvGraphicFramePr>
            <a:graphicFrameLocks noGrp="1"/>
          </p:cNvGraphicFramePr>
          <p:nvPr>
            <p:extLst>
              <p:ext uri="{D42A27DB-BD31-4B8C-83A1-F6EECF244321}">
                <p14:modId xmlns:p14="http://schemas.microsoft.com/office/powerpoint/2010/main" val="1627005636"/>
              </p:ext>
            </p:extLst>
          </p:nvPr>
        </p:nvGraphicFramePr>
        <p:xfrm>
          <a:off x="244822" y="514408"/>
          <a:ext cx="6368355" cy="4831080"/>
        </p:xfrm>
        <a:graphic>
          <a:graphicData uri="http://schemas.openxmlformats.org/drawingml/2006/table">
            <a:tbl>
              <a:tblPr firstRow="1" bandRow="1">
                <a:tableStyleId>{5C22544A-7EE6-4342-B048-85BDC9FD1C3A}</a:tableStyleId>
              </a:tblPr>
              <a:tblGrid>
                <a:gridCol w="251503">
                  <a:extLst>
                    <a:ext uri="{9D8B030D-6E8A-4147-A177-3AD203B41FA5}">
                      <a16:colId xmlns:a16="http://schemas.microsoft.com/office/drawing/2014/main" val="827132795"/>
                    </a:ext>
                  </a:extLst>
                </a:gridCol>
                <a:gridCol w="871292">
                  <a:extLst>
                    <a:ext uri="{9D8B030D-6E8A-4147-A177-3AD203B41FA5}">
                      <a16:colId xmlns:a16="http://schemas.microsoft.com/office/drawing/2014/main" val="3389689226"/>
                    </a:ext>
                  </a:extLst>
                </a:gridCol>
                <a:gridCol w="1598453">
                  <a:extLst>
                    <a:ext uri="{9D8B030D-6E8A-4147-A177-3AD203B41FA5}">
                      <a16:colId xmlns:a16="http://schemas.microsoft.com/office/drawing/2014/main" val="1295587508"/>
                    </a:ext>
                  </a:extLst>
                </a:gridCol>
                <a:gridCol w="1719719">
                  <a:extLst>
                    <a:ext uri="{9D8B030D-6E8A-4147-A177-3AD203B41FA5}">
                      <a16:colId xmlns:a16="http://schemas.microsoft.com/office/drawing/2014/main" val="3905302383"/>
                    </a:ext>
                  </a:extLst>
                </a:gridCol>
                <a:gridCol w="1927388">
                  <a:extLst>
                    <a:ext uri="{9D8B030D-6E8A-4147-A177-3AD203B41FA5}">
                      <a16:colId xmlns:a16="http://schemas.microsoft.com/office/drawing/2014/main" val="308080158"/>
                    </a:ext>
                  </a:extLst>
                </a:gridCol>
              </a:tblGrid>
              <a:tr h="267444">
                <a:tc gridSpan="2">
                  <a:txBody>
                    <a:bodyPr/>
                    <a:lstStyle/>
                    <a:p>
                      <a:pPr algn="ctr">
                        <a:spcBef>
                          <a:spcPts val="0"/>
                        </a:spcBef>
                      </a:pP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避難場所（例）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避難の対象（例）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避難のタイミング（例）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42442836"/>
                  </a:ext>
                </a:extLst>
              </a:tr>
              <a:tr h="0">
                <a:tc grid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早期避難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kumimoji="1" lang="ja-JP" altLang="en-US"/>
                    </a:p>
                  </a:txBody>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市外・地区外の家族・知人宅（事前に決めておく）</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水害・土砂災害の危険性のある家屋住民</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台風の接近や大雨が予想される場合（ニュースや気象情報、記者会見等）</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各自判断</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726845"/>
                  </a:ext>
                </a:extLst>
              </a:tr>
              <a:tr h="861768">
                <a:tc row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避難</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災害時</a:t>
                      </a:r>
                      <a:endParaRPr kumimoji="1" lang="en-US" altLang="ja-JP" sz="1100" dirty="0">
                        <a:latin typeface="ＭＳ Ｐゴシック" panose="020B0600070205080204" pitchFamily="50" charset="-128"/>
                        <a:ea typeface="ＭＳ Ｐゴシック" panose="020B0600070205080204" pitchFamily="50" charset="-128"/>
                      </a:endParaRPr>
                    </a:p>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要援護者避難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□□会館</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県立〇〇</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▲▲地区</a:t>
                      </a:r>
                      <a:r>
                        <a:rPr kumimoji="1" lang="ja-JP" altLang="en-US" sz="1100" dirty="0">
                          <a:latin typeface="ＭＳ Ｐゴシック" panose="020B0600070205080204" pitchFamily="50" charset="-128"/>
                          <a:ea typeface="ＭＳ Ｐゴシック" panose="020B0600070205080204" pitchFamily="50" charset="-128"/>
                        </a:rPr>
                        <a:t>コミュニティセンター</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▲▲小学校</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〇〇駐車場</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屋外避難可能スペース</a:t>
                      </a:r>
                      <a:r>
                        <a:rPr kumimoji="1" lang="en-US" altLang="ja-JP" sz="1100" dirty="0">
                          <a:latin typeface="ＭＳ Ｐゴシック" panose="020B0600070205080204" pitchFamily="50" charset="-128"/>
                          <a:ea typeface="ＭＳ Ｐゴシック" panose="020B0600070205080204" pitchFamily="50" charset="-128"/>
                        </a:rPr>
                        <a:t>)</a:t>
                      </a: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県立〇〇学校</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災害時要援護者</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水害・土砂災害の危険性のある家屋住民</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・避難準備･</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高齢者等避難開始</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939120"/>
                  </a:ext>
                </a:extLst>
              </a:tr>
              <a:tr h="0">
                <a:tc vMerge="1">
                  <a:txBody>
                    <a:bodyPr/>
                    <a:lstStyle/>
                    <a:p>
                      <a:endParaRPr kumimoji="1" lang="ja-JP" altLang="en-US" dirty="0"/>
                    </a:p>
                  </a:txBody>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住民避難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□□会館</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県立〇〇</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▲▲地区</a:t>
                      </a:r>
                      <a:r>
                        <a:rPr kumimoji="1" lang="ja-JP" altLang="en-US" sz="1100" dirty="0">
                          <a:latin typeface="ＭＳ Ｐゴシック" panose="020B0600070205080204" pitchFamily="50" charset="-128"/>
                          <a:ea typeface="ＭＳ Ｐゴシック" panose="020B0600070205080204" pitchFamily="50" charset="-128"/>
                        </a:rPr>
                        <a:t>コミュニティセンター</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▲▲小学校</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spcAft>
                          <a:spcPts val="0"/>
                        </a:spcAft>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〇〇駐車場</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屋外避難可能スペース</a:t>
                      </a:r>
                      <a:r>
                        <a:rPr kumimoji="1" lang="en-US" altLang="ja-JP" sz="1100" dirty="0">
                          <a:latin typeface="ＭＳ Ｐゴシック" panose="020B0600070205080204" pitchFamily="50" charset="-128"/>
                          <a:ea typeface="ＭＳ Ｐゴシック" panose="020B0600070205080204" pitchFamily="50" charset="-128"/>
                        </a:rPr>
                        <a:t>)</a:t>
                      </a: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県立〇〇学校</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水害・土砂災害の危険性のある住民</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lgn="l" defTabSz="960120" rtl="0" eaLnBrk="1" latinLnBrk="0" hangingPunct="1">
                        <a:spcBef>
                          <a:spcPts val="0"/>
                        </a:spcBef>
                        <a:buFont typeface="Arial" panose="020B0604020202020204" pitchFamily="34" charset="0"/>
                        <a:buChar char="•"/>
                      </a:pP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警戒レベル</a:t>
                      </a:r>
                      <a:r>
                        <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rPr>
                        <a:t>4</a:t>
                      </a: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a:t>
                      </a: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0" indent="0" algn="l" defTabSz="960120" rtl="0" eaLnBrk="1" latinLnBrk="0" hangingPunct="1">
                        <a:spcBef>
                          <a:spcPts val="0"/>
                        </a:spcBef>
                        <a:buFont typeface="Arial" panose="020B0604020202020204" pitchFamily="34" charset="0"/>
                        <a:buNone/>
                      </a:pP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　　・避難勧告</a:t>
                      </a: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0" indent="0" algn="l" defTabSz="960120" rtl="0" eaLnBrk="1" latinLnBrk="0" hangingPunct="1">
                        <a:spcBef>
                          <a:spcPts val="0"/>
                        </a:spcBef>
                        <a:buFont typeface="Arial" panose="020B0604020202020204" pitchFamily="34" charset="0"/>
                        <a:buNone/>
                      </a:pP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　　・避難指示（緊急）</a:t>
                      </a:r>
                      <a:r>
                        <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rPr>
                        <a:t/>
                      </a:r>
                      <a:br>
                        <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rPr>
                      </a:b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80000" indent="-180000" algn="l" defTabSz="960120" rtl="0" eaLnBrk="1" latinLnBrk="0" hangingPunct="1">
                        <a:spcBef>
                          <a:spcPts val="0"/>
                        </a:spcBef>
                        <a:buFont typeface="Arial" panose="020B0604020202020204" pitchFamily="34" charset="0"/>
                        <a:buChar char="•"/>
                      </a:pP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警戒レベル</a:t>
                      </a:r>
                      <a:r>
                        <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rPr>
                        <a:t>4</a:t>
                      </a: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相当：</a:t>
                      </a: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0" indent="0" algn="l" defTabSz="960120" rtl="0" eaLnBrk="1" latinLnBrk="0" hangingPunct="1">
                        <a:spcBef>
                          <a:spcPts val="0"/>
                        </a:spcBef>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・氾濫危険情報</a:t>
                      </a: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0" indent="0" algn="l" defTabSz="960120" rtl="0" eaLnBrk="1" latinLnBrk="0" hangingPunct="1">
                        <a:spcBef>
                          <a:spcPts val="0"/>
                        </a:spcBef>
                        <a:buFont typeface="Arial" panose="020B0604020202020204" pitchFamily="34" charset="0"/>
                        <a:buNone/>
                      </a:pP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　　・土砂災害警戒情報（山側の　</a:t>
                      </a:r>
                      <a:r>
                        <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rPr>
                        <a:t/>
                      </a:r>
                      <a:br>
                        <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rPr>
                      </a:b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　　  家屋対象）</a:t>
                      </a: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85415"/>
                  </a:ext>
                </a:extLst>
              </a:tr>
              <a:tr h="682426">
                <a:tc gridSpan="2">
                  <a:txBody>
                    <a:bodyPr/>
                    <a:lstStyle/>
                    <a:p>
                      <a:pPr algn="ctr">
                        <a:spcBef>
                          <a:spcPts val="0"/>
                        </a:spcBef>
                      </a:pPr>
                      <a:r>
                        <a:rPr kumimoji="1" lang="ja-JP" altLang="en-US" sz="1100" dirty="0">
                          <a:solidFill>
                            <a:schemeClr val="bg1"/>
                          </a:solidFill>
                          <a:latin typeface="ＭＳ Ｐゴシック" panose="020B0600070205080204" pitchFamily="50" charset="-128"/>
                          <a:ea typeface="ＭＳ Ｐゴシック" panose="020B0600070205080204" pitchFamily="50" charset="-128"/>
                        </a:rPr>
                        <a:t>緊急避難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hMerge="1">
                  <a:txBody>
                    <a:bodyPr/>
                    <a:lstStyle/>
                    <a:p>
                      <a:endParaRPr kumimoji="1" lang="ja-JP" altLang="en-US"/>
                    </a:p>
                  </a:txBody>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自宅の２階</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近くの丈夫で高い建物</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buFont typeface="Arial" panose="020B0604020202020204" pitchFamily="34" charset="0"/>
                        <a:buNone/>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solidFill>
                            <a:sysClr val="windowText" lastClr="000000"/>
                          </a:solidFill>
                          <a:latin typeface="ＭＳ Ｐゴシック" panose="020B0600070205080204" pitchFamily="50" charset="-128"/>
                          <a:ea typeface="ＭＳ Ｐゴシック" panose="020B0600070205080204" pitchFamily="50" charset="-128"/>
                        </a:rPr>
                        <a:t>がけや沢、川から離れ</a:t>
                      </a:r>
                      <a:endParaRPr kumimoji="1" lang="en-US" altLang="ja-JP" sz="1100" dirty="0">
                        <a:solidFill>
                          <a:sysClr val="windowText" lastClr="000000"/>
                        </a:solidFill>
                        <a:latin typeface="ＭＳ Ｐゴシック" panose="020B0600070205080204" pitchFamily="50" charset="-128"/>
                        <a:ea typeface="ＭＳ Ｐゴシック" panose="020B0600070205080204" pitchFamily="50" charset="-128"/>
                      </a:endParaRPr>
                    </a:p>
                    <a:p>
                      <a:pPr marL="0" indent="0">
                        <a:spcBef>
                          <a:spcPts val="0"/>
                        </a:spcBef>
                        <a:buFont typeface="Arial" panose="020B0604020202020204" pitchFamily="34" charset="0"/>
                        <a:buNone/>
                      </a:pPr>
                      <a:r>
                        <a:rPr kumimoji="1" lang="ja-JP" altLang="en-US" sz="1100" dirty="0">
                          <a:solidFill>
                            <a:sysClr val="windowText" lastClr="000000"/>
                          </a:solidFill>
                          <a:latin typeface="ＭＳ Ｐゴシック" panose="020B0600070205080204" pitchFamily="50" charset="-128"/>
                          <a:ea typeface="ＭＳ Ｐゴシック" panose="020B0600070205080204" pitchFamily="50" charset="-128"/>
                        </a:rPr>
                        <a:t>　た上階で待避</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水害・土砂災害の危険性のある住民</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道路冠水や土砂災害発生の恐れ</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自宅周辺が浸水し始めた場合</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警戒レベル５</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大雨特別警報</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418191"/>
                  </a:ext>
                </a:extLst>
              </a:tr>
            </a:tbl>
          </a:graphicData>
        </a:graphic>
      </p:graphicFrame>
      <p:sp>
        <p:nvSpPr>
          <p:cNvPr id="3" name="テキスト ボックス 2">
            <a:extLst>
              <a:ext uri="{FF2B5EF4-FFF2-40B4-BE49-F238E27FC236}">
                <a16:creationId xmlns:a16="http://schemas.microsoft.com/office/drawing/2014/main" id="{9D98E807-1A40-444A-8203-13630875ADFF}"/>
              </a:ext>
            </a:extLst>
          </p:cNvPr>
          <p:cNvSpPr txBox="1"/>
          <p:nvPr/>
        </p:nvSpPr>
        <p:spPr>
          <a:xfrm>
            <a:off x="167261" y="5343636"/>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■◇◇区</a:t>
            </a:r>
            <a:endPar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aphicFrame>
        <p:nvGraphicFramePr>
          <p:cNvPr id="5" name="表 4">
            <a:extLst>
              <a:ext uri="{FF2B5EF4-FFF2-40B4-BE49-F238E27FC236}">
                <a16:creationId xmlns:a16="http://schemas.microsoft.com/office/drawing/2014/main" id="{85AB633D-C4D1-44F5-AF25-B43218DE2B4C}"/>
              </a:ext>
            </a:extLst>
          </p:cNvPr>
          <p:cNvGraphicFramePr>
            <a:graphicFrameLocks noGrp="1"/>
          </p:cNvGraphicFramePr>
          <p:nvPr>
            <p:extLst>
              <p:ext uri="{D42A27DB-BD31-4B8C-83A1-F6EECF244321}">
                <p14:modId xmlns:p14="http://schemas.microsoft.com/office/powerpoint/2010/main" val="3436463689"/>
              </p:ext>
            </p:extLst>
          </p:nvPr>
        </p:nvGraphicFramePr>
        <p:xfrm>
          <a:off x="244822" y="5643326"/>
          <a:ext cx="6368355" cy="3681168"/>
        </p:xfrm>
        <a:graphic>
          <a:graphicData uri="http://schemas.openxmlformats.org/drawingml/2006/table">
            <a:tbl>
              <a:tblPr firstRow="1" bandRow="1">
                <a:tableStyleId>{5C22544A-7EE6-4342-B048-85BDC9FD1C3A}</a:tableStyleId>
              </a:tblPr>
              <a:tblGrid>
                <a:gridCol w="251503">
                  <a:extLst>
                    <a:ext uri="{9D8B030D-6E8A-4147-A177-3AD203B41FA5}">
                      <a16:colId xmlns:a16="http://schemas.microsoft.com/office/drawing/2014/main" val="827132795"/>
                    </a:ext>
                  </a:extLst>
                </a:gridCol>
                <a:gridCol w="871292">
                  <a:extLst>
                    <a:ext uri="{9D8B030D-6E8A-4147-A177-3AD203B41FA5}">
                      <a16:colId xmlns:a16="http://schemas.microsoft.com/office/drawing/2014/main" val="3389689226"/>
                    </a:ext>
                  </a:extLst>
                </a:gridCol>
                <a:gridCol w="1598453">
                  <a:extLst>
                    <a:ext uri="{9D8B030D-6E8A-4147-A177-3AD203B41FA5}">
                      <a16:colId xmlns:a16="http://schemas.microsoft.com/office/drawing/2014/main" val="1295587508"/>
                    </a:ext>
                  </a:extLst>
                </a:gridCol>
                <a:gridCol w="1719719">
                  <a:extLst>
                    <a:ext uri="{9D8B030D-6E8A-4147-A177-3AD203B41FA5}">
                      <a16:colId xmlns:a16="http://schemas.microsoft.com/office/drawing/2014/main" val="3905302383"/>
                    </a:ext>
                  </a:extLst>
                </a:gridCol>
                <a:gridCol w="1927388">
                  <a:extLst>
                    <a:ext uri="{9D8B030D-6E8A-4147-A177-3AD203B41FA5}">
                      <a16:colId xmlns:a16="http://schemas.microsoft.com/office/drawing/2014/main" val="308080158"/>
                    </a:ext>
                  </a:extLst>
                </a:gridCol>
              </a:tblGrid>
              <a:tr h="267444">
                <a:tc gridSpan="2">
                  <a:txBody>
                    <a:bodyPr/>
                    <a:lstStyle/>
                    <a:p>
                      <a:pPr algn="ctr">
                        <a:spcBef>
                          <a:spcPts val="0"/>
                        </a:spcBef>
                      </a:pP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避難場所（例）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避難の対象（例）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避難のタイミング（例）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42442836"/>
                  </a:ext>
                </a:extLst>
              </a:tr>
              <a:tr h="0">
                <a:tc grid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早期避難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kumimoji="1" lang="ja-JP" altLang="en-US"/>
                    </a:p>
                  </a:txBody>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市外・地区外の家族・知人宅</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〇〇駐車場</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浸水の恐れのある家の方</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体の不自由な人（災害時要援護者）</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台風の接近や大雨が予想される場合（ニュースや気象情報、記者会見等）</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大雨・洪水注意報</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726845"/>
                  </a:ext>
                </a:extLst>
              </a:tr>
              <a:tr h="861768">
                <a:tc row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避難</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災害時</a:t>
                      </a:r>
                      <a:endParaRPr kumimoji="1" lang="en-US" altLang="ja-JP" sz="1100" dirty="0">
                        <a:latin typeface="ＭＳ Ｐゴシック" panose="020B0600070205080204" pitchFamily="50" charset="-128"/>
                        <a:ea typeface="ＭＳ Ｐゴシック" panose="020B0600070205080204" pitchFamily="50" charset="-128"/>
                      </a:endParaRPr>
                    </a:p>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要援護者避難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▲地区</a:t>
                      </a:r>
                      <a:r>
                        <a:rPr kumimoji="1" lang="ja-JP" altLang="en-US" sz="1100" dirty="0">
                          <a:latin typeface="ＭＳ Ｐゴシック" panose="020B0600070205080204" pitchFamily="50" charset="-128"/>
                          <a:ea typeface="ＭＳ Ｐゴシック" panose="020B0600070205080204" pitchFamily="50" charset="-128"/>
                        </a:rPr>
                        <a:t>コミュニティセンター</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▲小学校</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solidFill>
                            <a:srgbClr val="FF0000"/>
                          </a:solidFill>
                          <a:latin typeface="ＭＳ Ｐゴシック" panose="020B0600070205080204" pitchFamily="50" charset="-128"/>
                          <a:ea typeface="ＭＳ Ｐゴシック" panose="020B0600070205080204" pitchFamily="50" charset="-128"/>
                        </a:rPr>
                        <a:t>〇〇医院</a:t>
                      </a:r>
                      <a:r>
                        <a:rPr kumimoji="1" lang="en-US" altLang="ja-JP" sz="1100" dirty="0" smtClean="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注</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浸水の恐れのある家の方</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体の不自由な人（災害時要援護者）</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・避難準備･</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高齢者等避難開始</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939120"/>
                  </a:ext>
                </a:extLst>
              </a:tr>
              <a:tr h="0">
                <a:tc vMerge="1">
                  <a:txBody>
                    <a:bodyPr/>
                    <a:lstStyle/>
                    <a:p>
                      <a:endParaRPr kumimoji="1" lang="ja-JP" altLang="en-US" dirty="0"/>
                    </a:p>
                  </a:txBody>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住民避難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▲▲地区</a:t>
                      </a:r>
                      <a:r>
                        <a:rPr kumimoji="1" lang="ja-JP" altLang="en-US" sz="1100" dirty="0">
                          <a:latin typeface="ＭＳ Ｐゴシック" panose="020B0600070205080204" pitchFamily="50" charset="-128"/>
                          <a:ea typeface="ＭＳ Ｐゴシック" panose="020B0600070205080204" pitchFamily="50" charset="-128"/>
                        </a:rPr>
                        <a:t>コミュニティセンター</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ＭＳ Ｐゴシック" panose="020B0600070205080204" pitchFamily="50" charset="-128"/>
                          <a:ea typeface="ＭＳ Ｐゴシック" panose="020B0600070205080204" pitchFamily="50" charset="-128"/>
                        </a:rPr>
                        <a:t>▲▲小学校</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◎◎◎（商業施設）</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kern="1200" dirty="0" smtClean="0">
                          <a:solidFill>
                            <a:schemeClr val="dk1"/>
                          </a:solidFill>
                          <a:latin typeface="ＭＳ Ｐゴシック" panose="020B0600070205080204" pitchFamily="50" charset="-128"/>
                          <a:ea typeface="ＭＳ Ｐゴシック" panose="020B0600070205080204" pitchFamily="50" charset="-128"/>
                          <a:cs typeface="+mn-cs"/>
                        </a:rPr>
                        <a:t>□□高校</a:t>
                      </a: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水害の危険がある家屋住民</a:t>
                      </a: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で避難ルートが安全な方</a:t>
                      </a: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80000" indent="-180000" algn="l" defTabSz="960120" rtl="0" eaLnBrk="1" latinLnBrk="0" hangingPunct="1">
                        <a:spcBef>
                          <a:spcPts val="0"/>
                        </a:spcBef>
                        <a:buFont typeface="Arial" panose="020B0604020202020204" pitchFamily="34" charset="0"/>
                        <a:buChar char="•"/>
                      </a:pP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水路の南側の住民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lgn="l" defTabSz="960120" rtl="0" eaLnBrk="1" latinLnBrk="0" hangingPunct="1">
                        <a:spcBef>
                          <a:spcPts val="0"/>
                        </a:spcBef>
                        <a:buFont typeface="Arial" panose="020B0604020202020204" pitchFamily="34" charset="0"/>
                        <a:buChar char="•"/>
                      </a:pP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警戒レベル</a:t>
                      </a:r>
                      <a:r>
                        <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rPr>
                        <a:t>4</a:t>
                      </a: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a:t>
                      </a: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0" indent="0" algn="l" defTabSz="960120" rtl="0" eaLnBrk="1" latinLnBrk="0" hangingPunct="1">
                        <a:spcBef>
                          <a:spcPts val="0"/>
                        </a:spcBef>
                        <a:buFont typeface="Arial" panose="020B0604020202020204" pitchFamily="34" charset="0"/>
                        <a:buNone/>
                      </a:pP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　　・避難勧告</a:t>
                      </a: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0" indent="0" algn="l" defTabSz="960120" rtl="0" eaLnBrk="1" latinLnBrk="0" hangingPunct="1">
                        <a:spcBef>
                          <a:spcPts val="0"/>
                        </a:spcBef>
                        <a:buFont typeface="Arial" panose="020B0604020202020204" pitchFamily="34" charset="0"/>
                        <a:buNone/>
                      </a:pP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　　・避難指示（緊急）</a:t>
                      </a:r>
                      <a:r>
                        <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rPr>
                        <a:t/>
                      </a:r>
                      <a:br>
                        <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rPr>
                      </a:b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80000" indent="-180000" algn="l" defTabSz="960120" rtl="0" eaLnBrk="1" latinLnBrk="0" hangingPunct="1">
                        <a:spcBef>
                          <a:spcPts val="0"/>
                        </a:spcBef>
                        <a:buFont typeface="Arial" panose="020B0604020202020204" pitchFamily="34" charset="0"/>
                        <a:buChar char="•"/>
                      </a:pP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警戒レベル</a:t>
                      </a:r>
                      <a:r>
                        <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rPr>
                        <a:t>4</a:t>
                      </a:r>
                      <a:r>
                        <a:rPr kumimoji="1" lang="ja-JP" altLang="en-US" sz="1100" kern="1200" dirty="0">
                          <a:solidFill>
                            <a:schemeClr val="dk1"/>
                          </a:solidFill>
                          <a:latin typeface="ＭＳ Ｐゴシック" panose="020B0600070205080204" pitchFamily="50" charset="-128"/>
                          <a:ea typeface="ＭＳ Ｐゴシック" panose="020B0600070205080204" pitchFamily="50" charset="-128"/>
                          <a:cs typeface="+mn-cs"/>
                        </a:rPr>
                        <a:t>相当：</a:t>
                      </a: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0" indent="0" algn="l" defTabSz="960120" rtl="0" eaLnBrk="1" latinLnBrk="0" hangingPunct="1">
                        <a:spcBef>
                          <a:spcPts val="0"/>
                        </a:spcBef>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・氾濫危険情報</a:t>
                      </a:r>
                      <a:endParaRPr kumimoji="1" lang="en-US" altLang="ja-JP" sz="11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85415"/>
                  </a:ext>
                </a:extLst>
              </a:tr>
              <a:tr h="682426">
                <a:tc gridSpan="2">
                  <a:txBody>
                    <a:bodyPr/>
                    <a:lstStyle/>
                    <a:p>
                      <a:pPr algn="ctr">
                        <a:spcBef>
                          <a:spcPts val="0"/>
                        </a:spcBef>
                      </a:pPr>
                      <a:r>
                        <a:rPr kumimoji="1" lang="ja-JP" altLang="en-US" sz="1100" dirty="0">
                          <a:solidFill>
                            <a:schemeClr val="bg1"/>
                          </a:solidFill>
                          <a:latin typeface="ＭＳ Ｐゴシック" panose="020B0600070205080204" pitchFamily="50" charset="-128"/>
                          <a:ea typeface="ＭＳ Ｐゴシック" panose="020B0600070205080204" pitchFamily="50" charset="-128"/>
                        </a:rPr>
                        <a:t>緊急避難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hMerge="1">
                  <a:txBody>
                    <a:bodyPr/>
                    <a:lstStyle/>
                    <a:p>
                      <a:endParaRPr kumimoji="1" lang="ja-JP" altLang="en-US"/>
                    </a:p>
                  </a:txBody>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自宅の２階</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水路北側の丈夫な高い建物</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水害の危険がある全住民</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道路冠水の恐れ</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自宅周辺が浸水し始めた場合</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警戒レベル５</a:t>
                      </a:r>
                      <a:endParaRPr kumimoji="1" lang="en-US" altLang="ja-JP" sz="1100" dirty="0">
                        <a:latin typeface="ＭＳ Ｐゴシック" panose="020B0600070205080204" pitchFamily="50" charset="-128"/>
                        <a:ea typeface="ＭＳ Ｐゴシック" panose="020B0600070205080204" pitchFamily="50" charset="-128"/>
                      </a:endParaRPr>
                    </a:p>
                    <a:p>
                      <a:pPr marL="180000" marR="0" lvl="0" indent="-180000" algn="l" defTabSz="9601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ＭＳ Ｐゴシック" panose="020B0600070205080204" pitchFamily="50" charset="-128"/>
                          <a:ea typeface="ＭＳ Ｐゴシック" panose="020B0600070205080204" pitchFamily="50" charset="-128"/>
                        </a:rPr>
                        <a:t>大雨特別警報</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418191"/>
                  </a:ext>
                </a:extLst>
              </a:tr>
            </a:tbl>
          </a:graphicData>
        </a:graphic>
      </p:graphicFrame>
      <p:sp>
        <p:nvSpPr>
          <p:cNvPr id="12" name="テキスト ボックス 11">
            <a:extLst>
              <a:ext uri="{FF2B5EF4-FFF2-40B4-BE49-F238E27FC236}">
                <a16:creationId xmlns:a16="http://schemas.microsoft.com/office/drawing/2014/main" id="{939B5A24-1847-4C05-BED5-35DAE79F9D81}"/>
              </a:ext>
            </a:extLst>
          </p:cNvPr>
          <p:cNvSpPr txBox="1"/>
          <p:nvPr/>
        </p:nvSpPr>
        <p:spPr>
          <a:xfrm>
            <a:off x="1328058" y="9317203"/>
            <a:ext cx="5285119" cy="430887"/>
          </a:xfrm>
          <a:prstGeom prst="rect">
            <a:avLst/>
          </a:prstGeom>
          <a:noFill/>
        </p:spPr>
        <p:txBody>
          <a:bodyPr wrap="square" rtlCol="0">
            <a:spAutoFit/>
          </a:bodyPr>
          <a:lstStyle/>
          <a:p>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注</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民間施設など、市が指定する避難場所以外の避難先については、行政区（コミュニ</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1100" dirty="0">
                <a:solidFill>
                  <a:srgbClr val="FF0000"/>
                </a:solidFill>
                <a:latin typeface="ＭＳ Ｐゴシック" panose="020B0600070205080204" pitchFamily="50" charset="-128"/>
                <a:ea typeface="ＭＳ Ｐゴシック" panose="020B0600070205080204" pitchFamily="50" charset="-128"/>
              </a:rPr>
            </a:b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ティ）と施設とで協定を締結しておくなど、事前に協議を行っておく必要があります。</a:t>
            </a:r>
          </a:p>
        </p:txBody>
      </p:sp>
    </p:spTree>
    <p:extLst>
      <p:ext uri="{BB962C8B-B14F-4D97-AF65-F5344CB8AC3E}">
        <p14:creationId xmlns:p14="http://schemas.microsoft.com/office/powerpoint/2010/main" val="243405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9CC71D-6574-45E0-9075-6475463EEFE6}"/>
              </a:ext>
            </a:extLst>
          </p:cNvPr>
          <p:cNvSpPr>
            <a:spLocks noGrp="1"/>
          </p:cNvSpPr>
          <p:nvPr>
            <p:ph type="sldNum" sz="quarter" idx="10"/>
          </p:nvPr>
        </p:nvSpPr>
        <p:spPr>
          <a:xfrm>
            <a:off x="0" y="9724914"/>
            <a:ext cx="6858000" cy="21336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AA9EDAE-9077-4D61-94DE-B60AAEAE655E}" type="slidenum">
              <a:rPr kumimoji="1" lang="ja-JP" altLang="en-US" sz="1100" b="0" i="0" u="none" strike="noStrike" kern="1200" cap="none" spc="0" normalizeH="0" baseline="0" noProof="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1" lang="ja-JP" altLang="en-US"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89D04AF9-46A9-476B-A841-EEA0EC017F1A}"/>
              </a:ext>
            </a:extLst>
          </p:cNvPr>
          <p:cNvSpPr txBox="1"/>
          <p:nvPr/>
        </p:nvSpPr>
        <p:spPr>
          <a:xfrm>
            <a:off x="167261" y="131077"/>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区</a:t>
            </a:r>
            <a:endPar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aphicFrame>
        <p:nvGraphicFramePr>
          <p:cNvPr id="8" name="表 4">
            <a:extLst>
              <a:ext uri="{FF2B5EF4-FFF2-40B4-BE49-F238E27FC236}">
                <a16:creationId xmlns:a16="http://schemas.microsoft.com/office/drawing/2014/main" id="{1D2DB381-98B7-4709-8E28-D559C9F4E482}"/>
              </a:ext>
            </a:extLst>
          </p:cNvPr>
          <p:cNvGraphicFramePr>
            <a:graphicFrameLocks noGrp="1"/>
          </p:cNvGraphicFramePr>
          <p:nvPr>
            <p:extLst>
              <p:ext uri="{D42A27DB-BD31-4B8C-83A1-F6EECF244321}">
                <p14:modId xmlns:p14="http://schemas.microsoft.com/office/powerpoint/2010/main" val="191757189"/>
              </p:ext>
            </p:extLst>
          </p:nvPr>
        </p:nvGraphicFramePr>
        <p:xfrm>
          <a:off x="244822" y="408076"/>
          <a:ext cx="6368355" cy="3992880"/>
        </p:xfrm>
        <a:graphic>
          <a:graphicData uri="http://schemas.openxmlformats.org/drawingml/2006/table">
            <a:tbl>
              <a:tblPr firstRow="1" bandRow="1">
                <a:tableStyleId>{5C22544A-7EE6-4342-B048-85BDC9FD1C3A}</a:tableStyleId>
              </a:tblPr>
              <a:tblGrid>
                <a:gridCol w="251503">
                  <a:extLst>
                    <a:ext uri="{9D8B030D-6E8A-4147-A177-3AD203B41FA5}">
                      <a16:colId xmlns:a16="http://schemas.microsoft.com/office/drawing/2014/main" val="827132795"/>
                    </a:ext>
                  </a:extLst>
                </a:gridCol>
                <a:gridCol w="871292">
                  <a:extLst>
                    <a:ext uri="{9D8B030D-6E8A-4147-A177-3AD203B41FA5}">
                      <a16:colId xmlns:a16="http://schemas.microsoft.com/office/drawing/2014/main" val="3389689226"/>
                    </a:ext>
                  </a:extLst>
                </a:gridCol>
                <a:gridCol w="1598453">
                  <a:extLst>
                    <a:ext uri="{9D8B030D-6E8A-4147-A177-3AD203B41FA5}">
                      <a16:colId xmlns:a16="http://schemas.microsoft.com/office/drawing/2014/main" val="1295587508"/>
                    </a:ext>
                  </a:extLst>
                </a:gridCol>
                <a:gridCol w="1719719">
                  <a:extLst>
                    <a:ext uri="{9D8B030D-6E8A-4147-A177-3AD203B41FA5}">
                      <a16:colId xmlns:a16="http://schemas.microsoft.com/office/drawing/2014/main" val="3905302383"/>
                    </a:ext>
                  </a:extLst>
                </a:gridCol>
                <a:gridCol w="1927388">
                  <a:extLst>
                    <a:ext uri="{9D8B030D-6E8A-4147-A177-3AD203B41FA5}">
                      <a16:colId xmlns:a16="http://schemas.microsoft.com/office/drawing/2014/main" val="308080158"/>
                    </a:ext>
                  </a:extLst>
                </a:gridCol>
              </a:tblGrid>
              <a:tr h="267444">
                <a:tc gridSpan="2">
                  <a:txBody>
                    <a:bodyPr/>
                    <a:lstStyle/>
                    <a:p>
                      <a:pPr algn="ctr">
                        <a:spcBef>
                          <a:spcPts val="0"/>
                        </a:spcBef>
                      </a:pP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避難場所（例）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避難の対象（例）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Bef>
                          <a:spcPts val="0"/>
                        </a:spcBef>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避難のタイミング（例）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42442836"/>
                  </a:ext>
                </a:extLst>
              </a:tr>
              <a:tr h="0">
                <a:tc grid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早期避難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kumimoji="1" lang="ja-JP" altLang="en-US"/>
                    </a:p>
                  </a:txBody>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浸水を免れる場所（各人が考える）</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水害の危険がある家屋住民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台風の接近や大雨が予想される場合（ニュースや気象情報、記者会見等）</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726845"/>
                  </a:ext>
                </a:extLst>
              </a:tr>
              <a:tr h="861768">
                <a:tc rowSpan="2">
                  <a:txBody>
                    <a:bodyPr/>
                    <a:lstStyle/>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避難</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災害時</a:t>
                      </a:r>
                      <a:endParaRPr kumimoji="1" lang="en-US" altLang="ja-JP" sz="1100" dirty="0">
                        <a:latin typeface="ＭＳ Ｐゴシック" panose="020B0600070205080204" pitchFamily="50" charset="-128"/>
                        <a:ea typeface="ＭＳ Ｐゴシック" panose="020B0600070205080204" pitchFamily="50" charset="-128"/>
                      </a:endParaRPr>
                    </a:p>
                    <a:p>
                      <a:pPr algn="ctr">
                        <a:spcBef>
                          <a:spcPts val="0"/>
                        </a:spcBef>
                      </a:pPr>
                      <a:r>
                        <a:rPr kumimoji="1" lang="ja-JP" altLang="en-US" sz="1100" dirty="0">
                          <a:latin typeface="ＭＳ Ｐゴシック" panose="020B0600070205080204" pitchFamily="50" charset="-128"/>
                          <a:ea typeface="ＭＳ Ｐゴシック" panose="020B0600070205080204" pitchFamily="50" charset="-128"/>
                        </a:rPr>
                        <a:t>要援護者避難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▲▲地区</a:t>
                      </a:r>
                      <a:r>
                        <a:rPr kumimoji="1" lang="ja-JP" altLang="en-US" sz="1100" dirty="0">
                          <a:latin typeface="ＭＳ Ｐゴシック" panose="020B0600070205080204" pitchFamily="50" charset="-128"/>
                          <a:ea typeface="ＭＳ Ｐゴシック" panose="020B0600070205080204" pitchFamily="50" charset="-128"/>
                        </a:rPr>
                        <a:t>コミュニティセンター</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▲▲小学校</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災害時要援護者</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・避難準備･</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高齢者等避難開始</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相当：</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・氾濫警戒情報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・洪水警報</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・大雨警報</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939120"/>
                  </a:ext>
                </a:extLst>
              </a:tr>
              <a:tr h="0">
                <a:tc vMerge="1">
                  <a:txBody>
                    <a:bodyPr/>
                    <a:lstStyle/>
                    <a:p>
                      <a:endParaRPr kumimoji="1" lang="ja-JP" altLang="en-US" dirty="0"/>
                    </a:p>
                  </a:txBody>
                  <a:tcPr/>
                </a:tc>
                <a:tc>
                  <a:txBody>
                    <a:bodyPr/>
                    <a:lstStyle/>
                    <a:p>
                      <a:pPr algn="ctr">
                        <a:spcBef>
                          <a:spcPts val="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住民避難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▲▲地区</a:t>
                      </a:r>
                      <a:r>
                        <a:rPr kumimoji="1" lang="ja-JP" altLang="en-US" sz="1100" dirty="0">
                          <a:latin typeface="ＭＳ Ｐゴシック" panose="020B0600070205080204" pitchFamily="50" charset="-128"/>
                          <a:ea typeface="ＭＳ Ｐゴシック" panose="020B0600070205080204" pitchFamily="50" charset="-128"/>
                        </a:rPr>
                        <a:t>コミュニティセンター</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smtClean="0">
                          <a:latin typeface="ＭＳ Ｐゴシック" panose="020B0600070205080204" pitchFamily="50" charset="-128"/>
                          <a:ea typeface="ＭＳ Ｐゴシック" panose="020B0600070205080204" pitchFamily="50" charset="-128"/>
                        </a:rPr>
                        <a:t>▲▲小学校</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水害の危険がある家屋住民</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buFont typeface="Arial" panose="020B0604020202020204" pitchFamily="34" charset="0"/>
                        <a:buNone/>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災害時要援護者はここまで待ってはダメ</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・避難勧告</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・避難指示（緊急）</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a:t>
                      </a:r>
                      <a:r>
                        <a:rPr kumimoji="1" lang="en-US" altLang="ja-JP" sz="1100" dirty="0">
                          <a:latin typeface="ＭＳ Ｐゴシック" panose="020B0600070205080204" pitchFamily="50" charset="-128"/>
                          <a:ea typeface="ＭＳ Ｐゴシック" panose="020B0600070205080204" pitchFamily="50" charset="-128"/>
                        </a:rPr>
                        <a:t>4</a:t>
                      </a:r>
                      <a:r>
                        <a:rPr kumimoji="1" lang="ja-JP" altLang="en-US" sz="1100" dirty="0">
                          <a:latin typeface="ＭＳ Ｐゴシック" panose="020B0600070205080204" pitchFamily="50" charset="-128"/>
                          <a:ea typeface="ＭＳ Ｐゴシック" panose="020B0600070205080204" pitchFamily="50" charset="-128"/>
                        </a:rPr>
                        <a:t>相当：</a:t>
                      </a:r>
                      <a:r>
                        <a:rPr kumimoji="1" lang="en-US" altLang="ja-JP" sz="1100" dirty="0">
                          <a:latin typeface="ＭＳ Ｐゴシック" panose="020B0600070205080204" pitchFamily="50" charset="-128"/>
                          <a:ea typeface="ＭＳ Ｐゴシック" panose="020B0600070205080204" pitchFamily="50" charset="-128"/>
                        </a:rPr>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・氾濫危険情報</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85415"/>
                  </a:ext>
                </a:extLst>
              </a:tr>
              <a:tr h="682426">
                <a:tc gridSpan="2">
                  <a:txBody>
                    <a:bodyPr/>
                    <a:lstStyle/>
                    <a:p>
                      <a:pPr algn="ctr">
                        <a:spcBef>
                          <a:spcPts val="0"/>
                        </a:spcBef>
                      </a:pPr>
                      <a:r>
                        <a:rPr kumimoji="1" lang="ja-JP" altLang="en-US" sz="1100" dirty="0">
                          <a:solidFill>
                            <a:schemeClr val="bg1"/>
                          </a:solidFill>
                          <a:latin typeface="ＭＳ Ｐゴシック" panose="020B0600070205080204" pitchFamily="50" charset="-128"/>
                          <a:ea typeface="ＭＳ Ｐゴシック" panose="020B0600070205080204" pitchFamily="50" charset="-128"/>
                        </a:rPr>
                        <a:t>緊急避難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hMerge="1">
                  <a:txBody>
                    <a:bodyPr/>
                    <a:lstStyle/>
                    <a:p>
                      <a:endParaRPr kumimoji="1" lang="ja-JP" altLang="en-US"/>
                    </a:p>
                  </a:txBody>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自宅の２階</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自宅近くの丈夫な建物）</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smtClean="0">
                          <a:latin typeface="ＭＳ Ｐゴシック" panose="020B0600070205080204" pitchFamily="50" charset="-128"/>
                          <a:ea typeface="ＭＳ Ｐゴシック" panose="020B0600070205080204" pitchFamily="50" charset="-128"/>
                        </a:rPr>
                        <a:t>市営△△住宅</a:t>
                      </a:r>
                      <a:endParaRPr kumimoji="1" lang="en-US" altLang="ja-JP"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水害の危険がある家屋住民</a:t>
                      </a: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自宅周辺が浸水し始めた場合</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八条水路があふれた場合</a:t>
                      </a: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警戒レベル４：</a:t>
                      </a:r>
                      <a:endParaRPr kumimoji="1" lang="en-US" altLang="ja-JP" sz="1100" dirty="0">
                        <a:latin typeface="ＭＳ Ｐゴシック" panose="020B0600070205080204" pitchFamily="50" charset="-128"/>
                        <a:ea typeface="ＭＳ Ｐゴシック" panose="020B0600070205080204" pitchFamily="50" charset="-128"/>
                      </a:endParaRPr>
                    </a:p>
                    <a:p>
                      <a:pPr marL="0" indent="0">
                        <a:spcBef>
                          <a:spcPts val="0"/>
                        </a:spcBef>
                        <a:buFont typeface="Arial" panose="020B0604020202020204" pitchFamily="34" charset="0"/>
                        <a:buNone/>
                      </a:pPr>
                      <a:r>
                        <a:rPr kumimoji="1" lang="ja-JP" altLang="en-US" sz="1100" dirty="0">
                          <a:latin typeface="ＭＳ Ｐゴシック" panose="020B0600070205080204" pitchFamily="50" charset="-128"/>
                          <a:ea typeface="ＭＳ Ｐゴシック" panose="020B0600070205080204" pitchFamily="50" charset="-128"/>
                        </a:rPr>
                        <a:t>　・避難指示（緊急）</a:t>
                      </a:r>
                      <a:endParaRPr kumimoji="1" lang="en-US" altLang="ja-JP" sz="1100" dirty="0">
                        <a:latin typeface="ＭＳ Ｐゴシック" panose="020B0600070205080204" pitchFamily="50" charset="-128"/>
                        <a:ea typeface="ＭＳ Ｐゴシック" panose="020B0600070205080204" pitchFamily="50" charset="-128"/>
                      </a:endParaRPr>
                    </a:p>
                    <a:p>
                      <a:pPr marL="180000" indent="-180000">
                        <a:spcBef>
                          <a:spcPts val="0"/>
                        </a:spcBef>
                        <a:buFont typeface="Arial" panose="020B0604020202020204" pitchFamily="34" charset="0"/>
                        <a:buChar char="•"/>
                      </a:pPr>
                      <a:r>
                        <a:rPr kumimoji="1" lang="ja-JP" altLang="en-US" sz="1100" dirty="0">
                          <a:latin typeface="ＭＳ Ｐゴシック" panose="020B0600070205080204" pitchFamily="50" charset="-128"/>
                          <a:ea typeface="ＭＳ Ｐゴシック" panose="020B0600070205080204" pitchFamily="50" charset="-128"/>
                        </a:rPr>
                        <a:t>警戒レベル５</a:t>
                      </a:r>
                    </a:p>
                    <a:p>
                      <a:pPr marL="180000" indent="-180000">
                        <a:spcBef>
                          <a:spcPts val="0"/>
                        </a:spcBef>
                        <a:buFont typeface="Arial" panose="020B0604020202020204" pitchFamily="34" charset="0"/>
                        <a:buChar char="•"/>
                      </a:pPr>
                      <a:r>
                        <a:rPr kumimoji="1" lang="zh-TW" altLang="en-US" sz="1100" dirty="0">
                          <a:latin typeface="ＭＳ Ｐゴシック" panose="020B0600070205080204" pitchFamily="50" charset="-128"/>
                          <a:ea typeface="ＭＳ Ｐゴシック" panose="020B0600070205080204" pitchFamily="50" charset="-128"/>
                        </a:rPr>
                        <a:t>大雨特別警報</a:t>
                      </a:r>
                      <a:endParaRPr kumimoji="1" lang="ja-JP" altLang="en-US" sz="1100" dirty="0">
                        <a:latin typeface="ＭＳ Ｐゴシック" panose="020B0600070205080204" pitchFamily="50" charset="-128"/>
                        <a:ea typeface="ＭＳ Ｐゴシック" panose="020B0600070205080204" pitchFamily="50" charset="-128"/>
                      </a:endParaRPr>
                    </a:p>
                  </a:txBody>
                  <a:tcPr marL="36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418191"/>
                  </a:ext>
                </a:extLst>
              </a:tr>
            </a:tbl>
          </a:graphicData>
        </a:graphic>
      </p:graphicFrame>
    </p:spTree>
    <p:extLst>
      <p:ext uri="{BB962C8B-B14F-4D97-AF65-F5344CB8AC3E}">
        <p14:creationId xmlns:p14="http://schemas.microsoft.com/office/powerpoint/2010/main" val="2938574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E635D3-019E-4F52-9C64-74BE7919A53F}"/>
              </a:ext>
            </a:extLst>
          </p:cNvPr>
          <p:cNvSpPr>
            <a:spLocks noGrp="1"/>
          </p:cNvSpPr>
          <p:nvPr>
            <p:ph type="sldNum" sz="quarter" idx="10"/>
          </p:nvPr>
        </p:nvSpPr>
        <p:spPr/>
        <p:txBody>
          <a:bodyPr/>
          <a:lstStyle/>
          <a:p>
            <a:fld id="{3AA9EDAE-9077-4D61-94DE-B60AAEAE655E}" type="slidenum">
              <a:rPr kumimoji="1" lang="ja-JP" altLang="en-US" smtClean="0"/>
              <a:pPr/>
              <a:t>7</a:t>
            </a:fld>
            <a:endParaRPr kumimoji="1" lang="ja-JP" altLang="en-US"/>
          </a:p>
        </p:txBody>
      </p:sp>
      <p:sp>
        <p:nvSpPr>
          <p:cNvPr id="4" name="テキスト ボックス 3">
            <a:extLst>
              <a:ext uri="{FF2B5EF4-FFF2-40B4-BE49-F238E27FC236}">
                <a16:creationId xmlns:a16="http://schemas.microsoft.com/office/drawing/2014/main" id="{8103EADA-A261-48ED-B945-605DD5830621}"/>
              </a:ext>
            </a:extLst>
          </p:cNvPr>
          <p:cNvSpPr txBox="1"/>
          <p:nvPr/>
        </p:nvSpPr>
        <p:spPr>
          <a:xfrm>
            <a:off x="148290" y="244105"/>
            <a:ext cx="6493810" cy="338554"/>
          </a:xfrm>
          <a:prstGeom prst="rect">
            <a:avLst/>
          </a:prstGeom>
          <a:noFill/>
          <a:ln>
            <a:solidFill>
              <a:schemeClr val="tx1"/>
            </a:solidFill>
          </a:ln>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（２）他市町村での取り組み事例</a:t>
            </a:r>
          </a:p>
        </p:txBody>
      </p:sp>
      <p:sp>
        <p:nvSpPr>
          <p:cNvPr id="6" name="テキスト ボックス 5">
            <a:extLst>
              <a:ext uri="{FF2B5EF4-FFF2-40B4-BE49-F238E27FC236}">
                <a16:creationId xmlns:a16="http://schemas.microsoft.com/office/drawing/2014/main" id="{7C05A397-76B5-46FF-859A-244048B37A07}"/>
              </a:ext>
            </a:extLst>
          </p:cNvPr>
          <p:cNvSpPr txBox="1"/>
          <p:nvPr/>
        </p:nvSpPr>
        <p:spPr>
          <a:xfrm>
            <a:off x="244822" y="684144"/>
            <a:ext cx="6368356" cy="208134"/>
          </a:xfrm>
          <a:prstGeom prst="rect">
            <a:avLst/>
          </a:prstGeom>
          <a:noFill/>
        </p:spPr>
        <p:txBody>
          <a:bodyPr wrap="square" lIns="0" tIns="0" rIns="0" bIns="0" rtlCol="0">
            <a:spAutoFit/>
          </a:bodyPr>
          <a:lstStyle/>
          <a:p>
            <a:pPr marL="171450" indent="-171450" algn="just">
              <a:lnSpc>
                <a:spcPct val="120000"/>
              </a:lnSpc>
              <a:spcAft>
                <a:spcPts val="9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地域防災の課題解決に資するべく、参考となる他市町村での取り組み事例を紹介します。</a:t>
            </a:r>
            <a:endParaRPr kumimoji="1" lang="en-US" altLang="ja-JP" sz="1200" dirty="0">
              <a:latin typeface="游明朝" panose="02020400000000000000" pitchFamily="18" charset="-128"/>
              <a:ea typeface="游明朝" panose="02020400000000000000" pitchFamily="18" charset="-128"/>
            </a:endParaRPr>
          </a:p>
        </p:txBody>
      </p:sp>
      <p:sp>
        <p:nvSpPr>
          <p:cNvPr id="10" name="テキスト ボックス 9">
            <a:extLst>
              <a:ext uri="{FF2B5EF4-FFF2-40B4-BE49-F238E27FC236}">
                <a16:creationId xmlns:a16="http://schemas.microsoft.com/office/drawing/2014/main" id="{E4170B0E-906C-4BF8-BA5C-762C8790467C}"/>
              </a:ext>
            </a:extLst>
          </p:cNvPr>
          <p:cNvSpPr txBox="1"/>
          <p:nvPr/>
        </p:nvSpPr>
        <p:spPr>
          <a:xfrm>
            <a:off x="1455141" y="6863687"/>
            <a:ext cx="3953484" cy="397032"/>
          </a:xfrm>
          <a:prstGeom prst="rect">
            <a:avLst/>
          </a:prstGeom>
          <a:noFill/>
        </p:spPr>
        <p:txBody>
          <a:bodyPr wrap="square" rtlCol="0">
            <a:spAutoFit/>
          </a:bodyPr>
          <a:lstStyle/>
          <a:p>
            <a:pPr>
              <a:lnSpc>
                <a:spcPct val="90000"/>
              </a:lnSpc>
            </a:pPr>
            <a:r>
              <a:rPr kumimoji="1" lang="ja-JP" altLang="en-US" sz="1100" dirty="0">
                <a:latin typeface="ＭＳ Ｐゴシック" panose="020B0600070205080204" pitchFamily="50" charset="-128"/>
                <a:ea typeface="ＭＳ Ｐゴシック" panose="020B0600070205080204" pitchFamily="50" charset="-128"/>
              </a:rPr>
              <a:t>▲洪水時の緊急一時避難場所の利用に関する依頼書と協力書</a:t>
            </a:r>
            <a:endParaRPr kumimoji="1" lang="en-US" altLang="ja-JP" sz="1100" dirty="0">
              <a:latin typeface="ＭＳ Ｐゴシック" panose="020B0600070205080204" pitchFamily="50" charset="-128"/>
              <a:ea typeface="ＭＳ Ｐゴシック" panose="020B0600070205080204" pitchFamily="50" charset="-128"/>
            </a:endParaRPr>
          </a:p>
          <a:p>
            <a:pPr>
              <a:lnSpc>
                <a:spcPct val="90000"/>
              </a:lnSpc>
            </a:pPr>
            <a:r>
              <a:rPr kumimoji="1" lang="ja-JP" altLang="en-US" sz="1100" dirty="0">
                <a:latin typeface="ＭＳ Ｐゴシック" panose="020B0600070205080204" pitchFamily="50" charset="-128"/>
                <a:ea typeface="ＭＳ Ｐゴシック" panose="020B0600070205080204" pitchFamily="50" charset="-128"/>
              </a:rPr>
              <a:t>　　（住民組織</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自治会</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が民間施設に依頼する際に取り交わす）</a:t>
            </a:r>
          </a:p>
        </p:txBody>
      </p:sp>
      <p:grpSp>
        <p:nvGrpSpPr>
          <p:cNvPr id="3" name="グループ化 2">
            <a:extLst>
              <a:ext uri="{FF2B5EF4-FFF2-40B4-BE49-F238E27FC236}">
                <a16:creationId xmlns:a16="http://schemas.microsoft.com/office/drawing/2014/main" id="{CF5CE241-8CAA-433F-8684-872EED37F40F}"/>
              </a:ext>
            </a:extLst>
          </p:cNvPr>
          <p:cNvGrpSpPr/>
          <p:nvPr/>
        </p:nvGrpSpPr>
        <p:grpSpPr>
          <a:xfrm>
            <a:off x="478272" y="3031769"/>
            <a:ext cx="5931277" cy="3800258"/>
            <a:chOff x="1083654" y="3147432"/>
            <a:chExt cx="4852692" cy="3109192"/>
          </a:xfrm>
        </p:grpSpPr>
        <p:pic>
          <p:nvPicPr>
            <p:cNvPr id="13" name="図 12">
              <a:extLst>
                <a:ext uri="{FF2B5EF4-FFF2-40B4-BE49-F238E27FC236}">
                  <a16:creationId xmlns:a16="http://schemas.microsoft.com/office/drawing/2014/main" id="{9A6300F7-695C-4C42-BC48-4C214ADD2295}"/>
                </a:ext>
              </a:extLst>
            </p:cNvPr>
            <p:cNvPicPr>
              <a:picLocks noChangeAspect="1"/>
            </p:cNvPicPr>
            <p:nvPr/>
          </p:nvPicPr>
          <p:blipFill rotWithShape="1">
            <a:blip r:embed="rId2">
              <a:lum bright="-25000" contrast="40000"/>
            </a:blip>
            <a:srcRect t="1" b="7499"/>
            <a:stretch/>
          </p:blipFill>
          <p:spPr>
            <a:xfrm>
              <a:off x="1083654" y="3147432"/>
              <a:ext cx="2351314" cy="3109192"/>
            </a:xfrm>
            <a:prstGeom prst="rect">
              <a:avLst/>
            </a:prstGeom>
            <a:ln>
              <a:solidFill>
                <a:schemeClr val="bg1">
                  <a:lumMod val="50000"/>
                </a:schemeClr>
              </a:solidFill>
            </a:ln>
          </p:spPr>
        </p:pic>
        <p:pic>
          <p:nvPicPr>
            <p:cNvPr id="14" name="図 13">
              <a:extLst>
                <a:ext uri="{FF2B5EF4-FFF2-40B4-BE49-F238E27FC236}">
                  <a16:creationId xmlns:a16="http://schemas.microsoft.com/office/drawing/2014/main" id="{9A4A528F-3F23-482F-8450-6D94A7D25762}"/>
                </a:ext>
              </a:extLst>
            </p:cNvPr>
            <p:cNvPicPr>
              <a:picLocks noChangeAspect="1"/>
            </p:cNvPicPr>
            <p:nvPr/>
          </p:nvPicPr>
          <p:blipFill rotWithShape="1">
            <a:blip r:embed="rId3">
              <a:lum bright="-25000" contrast="40000"/>
            </a:blip>
            <a:srcRect b="7522"/>
            <a:stretch/>
          </p:blipFill>
          <p:spPr>
            <a:xfrm>
              <a:off x="3585032" y="3157559"/>
              <a:ext cx="2351314" cy="3099065"/>
            </a:xfrm>
            <a:prstGeom prst="rect">
              <a:avLst/>
            </a:prstGeom>
            <a:ln>
              <a:solidFill>
                <a:schemeClr val="bg1">
                  <a:lumMod val="50000"/>
                </a:schemeClr>
              </a:solidFill>
            </a:ln>
          </p:spPr>
        </p:pic>
      </p:grpSp>
      <p:sp>
        <p:nvSpPr>
          <p:cNvPr id="36" name="テキスト ボックス 35">
            <a:extLst>
              <a:ext uri="{FF2B5EF4-FFF2-40B4-BE49-F238E27FC236}">
                <a16:creationId xmlns:a16="http://schemas.microsoft.com/office/drawing/2014/main" id="{5072CF18-A8B1-476F-8811-08C6AC5D73C3}"/>
              </a:ext>
            </a:extLst>
          </p:cNvPr>
          <p:cNvSpPr txBox="1"/>
          <p:nvPr/>
        </p:nvSpPr>
        <p:spPr>
          <a:xfrm>
            <a:off x="868548" y="8233818"/>
            <a:ext cx="2425135" cy="600164"/>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協力が得られた施設を地図にまとめ、</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地域住民と共有する</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（利用条件についても付しておく）</a:t>
            </a:r>
            <a:endParaRPr kumimoji="1" lang="en-US" altLang="ja-JP" sz="1100" dirty="0">
              <a:latin typeface="ＭＳ Ｐゴシック" panose="020B0600070205080204" pitchFamily="50" charset="-128"/>
              <a:ea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583ACEF6-4BB1-47B1-B76C-77AF6EB5DA2F}"/>
              </a:ext>
            </a:extLst>
          </p:cNvPr>
          <p:cNvGrpSpPr/>
          <p:nvPr/>
        </p:nvGrpSpPr>
        <p:grpSpPr>
          <a:xfrm>
            <a:off x="3122317" y="7314532"/>
            <a:ext cx="3274533" cy="2273164"/>
            <a:chOff x="2572993" y="6917417"/>
            <a:chExt cx="3822241" cy="2628900"/>
          </a:xfrm>
        </p:grpSpPr>
        <p:pic>
          <p:nvPicPr>
            <p:cNvPr id="11" name="図 10">
              <a:extLst>
                <a:ext uri="{FF2B5EF4-FFF2-40B4-BE49-F238E27FC236}">
                  <a16:creationId xmlns:a16="http://schemas.microsoft.com/office/drawing/2014/main" id="{A3A8AAFE-2B35-4212-935D-A88EF0FE6DBD}"/>
                </a:ext>
              </a:extLst>
            </p:cNvPr>
            <p:cNvPicPr>
              <a:picLocks noChangeAspect="1"/>
            </p:cNvPicPr>
            <p:nvPr/>
          </p:nvPicPr>
          <p:blipFill rotWithShape="1">
            <a:blip r:embed="rId4"/>
            <a:srcRect l="-1" r="1522"/>
            <a:stretch/>
          </p:blipFill>
          <p:spPr>
            <a:xfrm>
              <a:off x="2757938" y="6917417"/>
              <a:ext cx="3637296" cy="2628900"/>
            </a:xfrm>
            <a:prstGeom prst="rect">
              <a:avLst/>
            </a:prstGeom>
          </p:spPr>
        </p:pic>
        <p:grpSp>
          <p:nvGrpSpPr>
            <p:cNvPr id="15" name="グループ化 14">
              <a:extLst>
                <a:ext uri="{FF2B5EF4-FFF2-40B4-BE49-F238E27FC236}">
                  <a16:creationId xmlns:a16="http://schemas.microsoft.com/office/drawing/2014/main" id="{557AC064-0617-43B6-8CCC-7F4FDCE5FE42}"/>
                </a:ext>
              </a:extLst>
            </p:cNvPr>
            <p:cNvGrpSpPr/>
            <p:nvPr/>
          </p:nvGrpSpPr>
          <p:grpSpPr>
            <a:xfrm>
              <a:off x="3023060" y="7025367"/>
              <a:ext cx="630144" cy="124368"/>
              <a:chOff x="3171830" y="7042693"/>
              <a:chExt cx="579132" cy="114300"/>
            </a:xfrm>
          </p:grpSpPr>
          <p:sp>
            <p:nvSpPr>
              <p:cNvPr id="16" name="楕円 15">
                <a:extLst>
                  <a:ext uri="{FF2B5EF4-FFF2-40B4-BE49-F238E27FC236}">
                    <a16:creationId xmlns:a16="http://schemas.microsoft.com/office/drawing/2014/main" id="{A4E3CBFA-4A08-4D6B-8F5C-26BE1EFB596E}"/>
                  </a:ext>
                </a:extLst>
              </p:cNvPr>
              <p:cNvSpPr/>
              <p:nvPr/>
            </p:nvSpPr>
            <p:spPr>
              <a:xfrm>
                <a:off x="3171830"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6791400B-92AD-433B-BDB6-C1A27E0A8197}"/>
                  </a:ext>
                </a:extLst>
              </p:cNvPr>
              <p:cNvSpPr/>
              <p:nvPr/>
            </p:nvSpPr>
            <p:spPr>
              <a:xfrm>
                <a:off x="3286130"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FB4C232E-4254-435B-AD2E-2590B4665E7B}"/>
                  </a:ext>
                </a:extLst>
              </p:cNvPr>
              <p:cNvSpPr/>
              <p:nvPr/>
            </p:nvSpPr>
            <p:spPr>
              <a:xfrm>
                <a:off x="3400422"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E2AD775D-E252-4CEE-BF8B-D7443F55A484}"/>
                  </a:ext>
                </a:extLst>
              </p:cNvPr>
              <p:cNvSpPr/>
              <p:nvPr/>
            </p:nvSpPr>
            <p:spPr>
              <a:xfrm>
                <a:off x="3514722"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D4879D13-A51C-4CFE-8726-B7A6933766EE}"/>
                  </a:ext>
                </a:extLst>
              </p:cNvPr>
              <p:cNvSpPr/>
              <p:nvPr/>
            </p:nvSpPr>
            <p:spPr>
              <a:xfrm>
                <a:off x="3636662"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006F8464-5328-498D-843E-1E29F6BC5037}"/>
                </a:ext>
              </a:extLst>
            </p:cNvPr>
            <p:cNvGrpSpPr/>
            <p:nvPr/>
          </p:nvGrpSpPr>
          <p:grpSpPr>
            <a:xfrm>
              <a:off x="4070810" y="7025367"/>
              <a:ext cx="630144" cy="124368"/>
              <a:chOff x="3171830" y="7042693"/>
              <a:chExt cx="579132" cy="114300"/>
            </a:xfrm>
          </p:grpSpPr>
          <p:sp>
            <p:nvSpPr>
              <p:cNvPr id="22" name="楕円 21">
                <a:extLst>
                  <a:ext uri="{FF2B5EF4-FFF2-40B4-BE49-F238E27FC236}">
                    <a16:creationId xmlns:a16="http://schemas.microsoft.com/office/drawing/2014/main" id="{28395887-5022-45BB-A1D2-69D7A1B9F1A8}"/>
                  </a:ext>
                </a:extLst>
              </p:cNvPr>
              <p:cNvSpPr/>
              <p:nvPr/>
            </p:nvSpPr>
            <p:spPr>
              <a:xfrm>
                <a:off x="3171830"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0B376C5-6540-4F28-A959-3A8F1B3F1C5D}"/>
                  </a:ext>
                </a:extLst>
              </p:cNvPr>
              <p:cNvSpPr/>
              <p:nvPr/>
            </p:nvSpPr>
            <p:spPr>
              <a:xfrm>
                <a:off x="3286130"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295F1D2F-1F48-41A5-BB1F-376C07A28B13}"/>
                  </a:ext>
                </a:extLst>
              </p:cNvPr>
              <p:cNvSpPr/>
              <p:nvPr/>
            </p:nvSpPr>
            <p:spPr>
              <a:xfrm>
                <a:off x="3400422"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05F27B6E-80CB-4BDC-A150-5AC880625CCB}"/>
                  </a:ext>
                </a:extLst>
              </p:cNvPr>
              <p:cNvSpPr/>
              <p:nvPr/>
            </p:nvSpPr>
            <p:spPr>
              <a:xfrm>
                <a:off x="3514722"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525517A3-EF1F-480C-ADA2-5213FC608012}"/>
                  </a:ext>
                </a:extLst>
              </p:cNvPr>
              <p:cNvSpPr/>
              <p:nvPr/>
            </p:nvSpPr>
            <p:spPr>
              <a:xfrm>
                <a:off x="3636662"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1B01A3E6-1881-4A91-AD9D-5A59B8F00DC8}"/>
                </a:ext>
              </a:extLst>
            </p:cNvPr>
            <p:cNvGrpSpPr/>
            <p:nvPr/>
          </p:nvGrpSpPr>
          <p:grpSpPr>
            <a:xfrm>
              <a:off x="3032638" y="7592135"/>
              <a:ext cx="522819" cy="212630"/>
              <a:chOff x="3148528" y="7042693"/>
              <a:chExt cx="480494" cy="195417"/>
            </a:xfrm>
          </p:grpSpPr>
          <p:sp>
            <p:nvSpPr>
              <p:cNvPr id="28" name="楕円 27">
                <a:extLst>
                  <a:ext uri="{FF2B5EF4-FFF2-40B4-BE49-F238E27FC236}">
                    <a16:creationId xmlns:a16="http://schemas.microsoft.com/office/drawing/2014/main" id="{553B9306-052F-4008-930A-400E2D6839FC}"/>
                  </a:ext>
                </a:extLst>
              </p:cNvPr>
              <p:cNvSpPr/>
              <p:nvPr/>
            </p:nvSpPr>
            <p:spPr>
              <a:xfrm>
                <a:off x="3171830"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C0D44E1E-E7D4-4AD4-B54F-F0135B5F0B4B}"/>
                  </a:ext>
                </a:extLst>
              </p:cNvPr>
              <p:cNvSpPr/>
              <p:nvPr/>
            </p:nvSpPr>
            <p:spPr>
              <a:xfrm>
                <a:off x="3286130"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228465D-6626-41A9-B7EF-DD78B1C57076}"/>
                  </a:ext>
                </a:extLst>
              </p:cNvPr>
              <p:cNvSpPr/>
              <p:nvPr/>
            </p:nvSpPr>
            <p:spPr>
              <a:xfrm>
                <a:off x="3400422"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013E63DD-4E35-437B-AB69-7088BD4A5BE6}"/>
                  </a:ext>
                </a:extLst>
              </p:cNvPr>
              <p:cNvSpPr/>
              <p:nvPr/>
            </p:nvSpPr>
            <p:spPr>
              <a:xfrm>
                <a:off x="3514722" y="7042693"/>
                <a:ext cx="114300" cy="114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75CE16F3-422C-4609-9549-B1D14B38BE32}"/>
                  </a:ext>
                </a:extLst>
              </p:cNvPr>
              <p:cNvSpPr/>
              <p:nvPr/>
            </p:nvSpPr>
            <p:spPr>
              <a:xfrm>
                <a:off x="3148528" y="7148466"/>
                <a:ext cx="89634" cy="8963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97450E44-38A2-4BF7-B138-C0E04FAC30FC}"/>
                  </a:ext>
                </a:extLst>
              </p:cNvPr>
              <p:cNvSpPr/>
              <p:nvPr/>
            </p:nvSpPr>
            <p:spPr>
              <a:xfrm>
                <a:off x="3243095" y="7148476"/>
                <a:ext cx="89634" cy="8963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FB1099E2-7919-4DF3-806F-3211C49506FF}"/>
                  </a:ext>
                </a:extLst>
              </p:cNvPr>
              <p:cNvSpPr/>
              <p:nvPr/>
            </p:nvSpPr>
            <p:spPr>
              <a:xfrm>
                <a:off x="3330518" y="7148466"/>
                <a:ext cx="89634" cy="8963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AD11970F-8BB5-45C8-8327-933B429F1BB6}"/>
                  </a:ext>
                </a:extLst>
              </p:cNvPr>
              <p:cNvSpPr/>
              <p:nvPr/>
            </p:nvSpPr>
            <p:spPr>
              <a:xfrm>
                <a:off x="3425084" y="7148476"/>
                <a:ext cx="89634" cy="8963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二等辺三角形 36">
              <a:extLst>
                <a:ext uri="{FF2B5EF4-FFF2-40B4-BE49-F238E27FC236}">
                  <a16:creationId xmlns:a16="http://schemas.microsoft.com/office/drawing/2014/main" id="{8236DF45-B86F-49F5-A310-F64F053BAF4A}"/>
                </a:ext>
              </a:extLst>
            </p:cNvPr>
            <p:cNvSpPr/>
            <p:nvPr/>
          </p:nvSpPr>
          <p:spPr>
            <a:xfrm rot="5400000">
              <a:off x="2563797" y="8336805"/>
              <a:ext cx="133350" cy="1149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四角形: 角を丸くする 38">
            <a:extLst>
              <a:ext uri="{FF2B5EF4-FFF2-40B4-BE49-F238E27FC236}">
                <a16:creationId xmlns:a16="http://schemas.microsoft.com/office/drawing/2014/main" id="{82C40329-9ACC-46C7-ADAD-30A7DAFC302C}"/>
              </a:ext>
            </a:extLst>
          </p:cNvPr>
          <p:cNvSpPr/>
          <p:nvPr/>
        </p:nvSpPr>
        <p:spPr>
          <a:xfrm>
            <a:off x="211627" y="1095375"/>
            <a:ext cx="6443176" cy="8548916"/>
          </a:xfrm>
          <a:prstGeom prst="roundRect">
            <a:avLst>
              <a:gd name="adj" fmla="val 1852"/>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36E72564-3015-4ACF-B89A-153CBD3AB916}"/>
              </a:ext>
            </a:extLst>
          </p:cNvPr>
          <p:cNvSpPr txBox="1"/>
          <p:nvPr/>
        </p:nvSpPr>
        <p:spPr>
          <a:xfrm>
            <a:off x="217714" y="1183264"/>
            <a:ext cx="4770858" cy="307777"/>
          </a:xfrm>
          <a:prstGeom prst="rect">
            <a:avLst/>
          </a:prstGeom>
          <a:noFill/>
        </p:spPr>
        <p:txBody>
          <a:bodyPr wrap="none" rtlCol="0">
            <a:spAutoFit/>
          </a:bodyPr>
          <a:lstStyle/>
          <a:p>
            <a:r>
              <a:rPr kumimoji="1" lang="ja-JP" altLang="en-US" sz="1400" dirty="0">
                <a:latin typeface="HGP創英角ｺﾞｼｯｸUB" panose="020B0900000000000000" pitchFamily="50" charset="-128"/>
                <a:ea typeface="HGP創英角ｺﾞｼｯｸUB" panose="020B0900000000000000" pitchFamily="50" charset="-128"/>
              </a:rPr>
              <a:t> </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参考</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　緊急一時避難場所の確保</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大阪府摂津市の事例</a:t>
            </a:r>
            <a:r>
              <a:rPr kumimoji="1" lang="en-US" altLang="ja-JP" sz="1400" dirty="0">
                <a:latin typeface="HGP創英角ｺﾞｼｯｸUB" panose="020B0900000000000000" pitchFamily="50" charset="-128"/>
                <a:ea typeface="HGP創英角ｺﾞｼｯｸUB" panose="020B0900000000000000" pitchFamily="50" charset="-128"/>
              </a:rPr>
              <a:t>)</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43" name="テキスト ボックス 42">
            <a:extLst>
              <a:ext uri="{FF2B5EF4-FFF2-40B4-BE49-F238E27FC236}">
                <a16:creationId xmlns:a16="http://schemas.microsoft.com/office/drawing/2014/main" id="{771E16A2-01CB-458A-931C-5D35B1660660}"/>
              </a:ext>
            </a:extLst>
          </p:cNvPr>
          <p:cNvSpPr txBox="1"/>
          <p:nvPr/>
        </p:nvSpPr>
        <p:spPr>
          <a:xfrm>
            <a:off x="402666" y="1541242"/>
            <a:ext cx="6102910" cy="1393074"/>
          </a:xfrm>
          <a:prstGeom prst="rect">
            <a:avLst/>
          </a:prstGeom>
          <a:noFill/>
        </p:spPr>
        <p:txBody>
          <a:bodyPr wrap="square" lIns="0" tIns="0" rIns="0" bIns="0" rtlCol="0">
            <a:spAutoFit/>
          </a:bodyPr>
          <a:lstStyle/>
          <a:p>
            <a:pPr marL="171450" indent="-171450" algn="just">
              <a:lnSpc>
                <a:spcPct val="120000"/>
              </a:lnSpc>
              <a:spcAft>
                <a:spcPts val="600"/>
              </a:spcAft>
              <a:buFont typeface="Arial" panose="020B0604020202020204" pitchFamily="34" charset="0"/>
              <a:buChar char="•"/>
            </a:pPr>
            <a:r>
              <a:rPr kumimoji="1" lang="ja-JP" altLang="en-US" sz="1200" dirty="0">
                <a:latin typeface="游明朝" panose="02020400000000000000" pitchFamily="18" charset="-128"/>
                <a:ea typeface="游明朝" panose="02020400000000000000" pitchFamily="18" charset="-128"/>
              </a:rPr>
              <a:t>ワークショップでは、「避難場所、避難経路に危険性がある。避難場所の収容人数に不安がある」といった意見も多く寄せられました。</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spcAft>
                <a:spcPts val="600"/>
              </a:spcAft>
              <a:buFont typeface="Arial" panose="020B0604020202020204" pitchFamily="34" charset="0"/>
              <a:buChar char="•"/>
            </a:pPr>
            <a:r>
              <a:rPr kumimoji="1" lang="ja-JP" altLang="en-US" sz="1200" dirty="0">
                <a:latin typeface="游明朝" panose="02020400000000000000" pitchFamily="18" charset="-128"/>
                <a:ea typeface="游明朝" panose="02020400000000000000" pitchFamily="18" charset="-128"/>
              </a:rPr>
              <a:t>大阪府摂津市では、地域内にある民間施設に対して、浸水から身を守るために一時的に待避する場所（「緊急一時避難場所」）として利用させてもらうことを、住民組織（行政区など）として予め依頼し、協力が得られた施設を防災マップにまとめ、地域住民と共有する、といった取り組みも行われています。</a:t>
            </a:r>
            <a:endParaRPr kumimoji="1" lang="en-US" altLang="ja-JP" sz="1200" dirty="0">
              <a:latin typeface="游明朝" panose="02020400000000000000" pitchFamily="18" charset="-128"/>
              <a:ea typeface="游明朝" panose="02020400000000000000" pitchFamily="18" charset="-128"/>
            </a:endParaRPr>
          </a:p>
        </p:txBody>
      </p:sp>
      <p:sp>
        <p:nvSpPr>
          <p:cNvPr id="12" name="フリーフォーム: 図形 11">
            <a:extLst>
              <a:ext uri="{FF2B5EF4-FFF2-40B4-BE49-F238E27FC236}">
                <a16:creationId xmlns:a16="http://schemas.microsoft.com/office/drawing/2014/main" id="{0A0184AC-9000-4BD1-AA5F-7D3A07DF41ED}"/>
              </a:ext>
            </a:extLst>
          </p:cNvPr>
          <p:cNvSpPr/>
          <p:nvPr/>
        </p:nvSpPr>
        <p:spPr>
          <a:xfrm rot="490718">
            <a:off x="2127405" y="7341057"/>
            <a:ext cx="1196458" cy="736302"/>
          </a:xfrm>
          <a:custGeom>
            <a:avLst/>
            <a:gdLst>
              <a:gd name="connsiteX0" fmla="*/ 0 w 1356360"/>
              <a:gd name="connsiteY0" fmla="*/ 0 h 853440"/>
              <a:gd name="connsiteX1" fmla="*/ 1082040 w 1356360"/>
              <a:gd name="connsiteY1" fmla="*/ 563880 h 853440"/>
              <a:gd name="connsiteX2" fmla="*/ 1082040 w 1356360"/>
              <a:gd name="connsiteY2" fmla="*/ 853440 h 853440"/>
              <a:gd name="connsiteX3" fmla="*/ 1356360 w 1356360"/>
              <a:gd name="connsiteY3" fmla="*/ 426720 h 853440"/>
              <a:gd name="connsiteX4" fmla="*/ 1082040 w 1356360"/>
              <a:gd name="connsiteY4" fmla="*/ 45720 h 853440"/>
              <a:gd name="connsiteX5" fmla="*/ 1082040 w 1356360"/>
              <a:gd name="connsiteY5" fmla="*/ 289560 h 853440"/>
              <a:gd name="connsiteX6" fmla="*/ 0 w 1356360"/>
              <a:gd name="connsiteY6" fmla="*/ 0 h 853440"/>
              <a:gd name="connsiteX0" fmla="*/ 0 w 1356360"/>
              <a:gd name="connsiteY0" fmla="*/ 0 h 853440"/>
              <a:gd name="connsiteX1" fmla="*/ 1082040 w 1356360"/>
              <a:gd name="connsiteY1" fmla="*/ 563880 h 853440"/>
              <a:gd name="connsiteX2" fmla="*/ 1082040 w 1356360"/>
              <a:gd name="connsiteY2" fmla="*/ 853440 h 853440"/>
              <a:gd name="connsiteX3" fmla="*/ 1356360 w 1356360"/>
              <a:gd name="connsiteY3" fmla="*/ 426720 h 853440"/>
              <a:gd name="connsiteX4" fmla="*/ 1082040 w 1356360"/>
              <a:gd name="connsiteY4" fmla="*/ 45720 h 853440"/>
              <a:gd name="connsiteX5" fmla="*/ 1082040 w 1356360"/>
              <a:gd name="connsiteY5" fmla="*/ 289560 h 853440"/>
              <a:gd name="connsiteX6" fmla="*/ 0 w 1356360"/>
              <a:gd name="connsiteY6" fmla="*/ 0 h 853440"/>
              <a:gd name="connsiteX0" fmla="*/ 0 w 1356360"/>
              <a:gd name="connsiteY0" fmla="*/ 0 h 853440"/>
              <a:gd name="connsiteX1" fmla="*/ 1082040 w 1356360"/>
              <a:gd name="connsiteY1" fmla="*/ 563880 h 853440"/>
              <a:gd name="connsiteX2" fmla="*/ 1082040 w 1356360"/>
              <a:gd name="connsiteY2" fmla="*/ 853440 h 853440"/>
              <a:gd name="connsiteX3" fmla="*/ 1356360 w 1356360"/>
              <a:gd name="connsiteY3" fmla="*/ 426720 h 853440"/>
              <a:gd name="connsiteX4" fmla="*/ 1082040 w 1356360"/>
              <a:gd name="connsiteY4" fmla="*/ 45720 h 853440"/>
              <a:gd name="connsiteX5" fmla="*/ 1082040 w 1356360"/>
              <a:gd name="connsiteY5" fmla="*/ 289560 h 853440"/>
              <a:gd name="connsiteX6" fmla="*/ 0 w 1356360"/>
              <a:gd name="connsiteY6" fmla="*/ 0 h 853440"/>
              <a:gd name="connsiteX0" fmla="*/ 0 w 1356360"/>
              <a:gd name="connsiteY0" fmla="*/ 0 h 853440"/>
              <a:gd name="connsiteX1" fmla="*/ 1082040 w 1356360"/>
              <a:gd name="connsiteY1" fmla="*/ 563880 h 853440"/>
              <a:gd name="connsiteX2" fmla="*/ 1082040 w 1356360"/>
              <a:gd name="connsiteY2" fmla="*/ 853440 h 853440"/>
              <a:gd name="connsiteX3" fmla="*/ 1356360 w 1356360"/>
              <a:gd name="connsiteY3" fmla="*/ 426720 h 853440"/>
              <a:gd name="connsiteX4" fmla="*/ 1082040 w 1356360"/>
              <a:gd name="connsiteY4" fmla="*/ 45720 h 853440"/>
              <a:gd name="connsiteX5" fmla="*/ 1082040 w 1356360"/>
              <a:gd name="connsiteY5" fmla="*/ 289560 h 853440"/>
              <a:gd name="connsiteX6" fmla="*/ 0 w 1356360"/>
              <a:gd name="connsiteY6" fmla="*/ 0 h 853440"/>
              <a:gd name="connsiteX0" fmla="*/ 0 w 1356360"/>
              <a:gd name="connsiteY0" fmla="*/ 0 h 853440"/>
              <a:gd name="connsiteX1" fmla="*/ 1082040 w 1356360"/>
              <a:gd name="connsiteY1" fmla="*/ 563880 h 853440"/>
              <a:gd name="connsiteX2" fmla="*/ 1082040 w 1356360"/>
              <a:gd name="connsiteY2" fmla="*/ 853440 h 853440"/>
              <a:gd name="connsiteX3" fmla="*/ 1356360 w 1356360"/>
              <a:gd name="connsiteY3" fmla="*/ 426720 h 853440"/>
              <a:gd name="connsiteX4" fmla="*/ 1082040 w 1356360"/>
              <a:gd name="connsiteY4" fmla="*/ 45720 h 853440"/>
              <a:gd name="connsiteX5" fmla="*/ 1082040 w 1356360"/>
              <a:gd name="connsiteY5" fmla="*/ 289560 h 853440"/>
              <a:gd name="connsiteX6" fmla="*/ 0 w 1356360"/>
              <a:gd name="connsiteY6" fmla="*/ 0 h 853440"/>
              <a:gd name="connsiteX0" fmla="*/ 0 w 1330960"/>
              <a:gd name="connsiteY0" fmla="*/ 0 h 853440"/>
              <a:gd name="connsiteX1" fmla="*/ 1082040 w 1330960"/>
              <a:gd name="connsiteY1" fmla="*/ 563880 h 853440"/>
              <a:gd name="connsiteX2" fmla="*/ 1082040 w 1330960"/>
              <a:gd name="connsiteY2" fmla="*/ 853440 h 853440"/>
              <a:gd name="connsiteX3" fmla="*/ 1330960 w 1330960"/>
              <a:gd name="connsiteY3" fmla="*/ 350520 h 853440"/>
              <a:gd name="connsiteX4" fmla="*/ 1082040 w 1330960"/>
              <a:gd name="connsiteY4" fmla="*/ 45720 h 853440"/>
              <a:gd name="connsiteX5" fmla="*/ 1082040 w 1330960"/>
              <a:gd name="connsiteY5" fmla="*/ 289560 h 853440"/>
              <a:gd name="connsiteX6" fmla="*/ 0 w 1330960"/>
              <a:gd name="connsiteY6" fmla="*/ 0 h 853440"/>
              <a:gd name="connsiteX0" fmla="*/ 0 w 1330960"/>
              <a:gd name="connsiteY0" fmla="*/ 0 h 853440"/>
              <a:gd name="connsiteX1" fmla="*/ 1082040 w 1330960"/>
              <a:gd name="connsiteY1" fmla="*/ 563880 h 853440"/>
              <a:gd name="connsiteX2" fmla="*/ 1132840 w 1330960"/>
              <a:gd name="connsiteY2" fmla="*/ 853440 h 853440"/>
              <a:gd name="connsiteX3" fmla="*/ 1330960 w 1330960"/>
              <a:gd name="connsiteY3" fmla="*/ 350520 h 853440"/>
              <a:gd name="connsiteX4" fmla="*/ 1082040 w 1330960"/>
              <a:gd name="connsiteY4" fmla="*/ 45720 h 853440"/>
              <a:gd name="connsiteX5" fmla="*/ 1082040 w 1330960"/>
              <a:gd name="connsiteY5" fmla="*/ 289560 h 853440"/>
              <a:gd name="connsiteX6" fmla="*/ 0 w 1330960"/>
              <a:gd name="connsiteY6" fmla="*/ 0 h 853440"/>
              <a:gd name="connsiteX0" fmla="*/ 0 w 1330960"/>
              <a:gd name="connsiteY0" fmla="*/ 0 h 853440"/>
              <a:gd name="connsiteX1" fmla="*/ 1082040 w 1330960"/>
              <a:gd name="connsiteY1" fmla="*/ 563880 h 853440"/>
              <a:gd name="connsiteX2" fmla="*/ 1132840 w 1330960"/>
              <a:gd name="connsiteY2" fmla="*/ 853440 h 853440"/>
              <a:gd name="connsiteX3" fmla="*/ 1330960 w 1330960"/>
              <a:gd name="connsiteY3" fmla="*/ 350520 h 853440"/>
              <a:gd name="connsiteX4" fmla="*/ 1082040 w 1330960"/>
              <a:gd name="connsiteY4" fmla="*/ 45720 h 853440"/>
              <a:gd name="connsiteX5" fmla="*/ 1069340 w 1330960"/>
              <a:gd name="connsiteY5" fmla="*/ 314960 h 853440"/>
              <a:gd name="connsiteX6" fmla="*/ 0 w 1330960"/>
              <a:gd name="connsiteY6" fmla="*/ 0 h 853440"/>
              <a:gd name="connsiteX0" fmla="*/ 0 w 1330960"/>
              <a:gd name="connsiteY0" fmla="*/ 0 h 853440"/>
              <a:gd name="connsiteX1" fmla="*/ 1082040 w 1330960"/>
              <a:gd name="connsiteY1" fmla="*/ 563880 h 853440"/>
              <a:gd name="connsiteX2" fmla="*/ 1132840 w 1330960"/>
              <a:gd name="connsiteY2" fmla="*/ 853440 h 853440"/>
              <a:gd name="connsiteX3" fmla="*/ 1330960 w 1330960"/>
              <a:gd name="connsiteY3" fmla="*/ 350520 h 853440"/>
              <a:gd name="connsiteX4" fmla="*/ 1018540 w 1330960"/>
              <a:gd name="connsiteY4" fmla="*/ 33020 h 853440"/>
              <a:gd name="connsiteX5" fmla="*/ 1069340 w 1330960"/>
              <a:gd name="connsiteY5" fmla="*/ 314960 h 853440"/>
              <a:gd name="connsiteX6" fmla="*/ 0 w 1330960"/>
              <a:gd name="connsiteY6" fmla="*/ 0 h 853440"/>
              <a:gd name="connsiteX0" fmla="*/ 0 w 1292860"/>
              <a:gd name="connsiteY0" fmla="*/ 0 h 878840"/>
              <a:gd name="connsiteX1" fmla="*/ 1043940 w 1292860"/>
              <a:gd name="connsiteY1" fmla="*/ 589280 h 878840"/>
              <a:gd name="connsiteX2" fmla="*/ 1094740 w 1292860"/>
              <a:gd name="connsiteY2" fmla="*/ 878840 h 878840"/>
              <a:gd name="connsiteX3" fmla="*/ 1292860 w 1292860"/>
              <a:gd name="connsiteY3" fmla="*/ 375920 h 878840"/>
              <a:gd name="connsiteX4" fmla="*/ 980440 w 1292860"/>
              <a:gd name="connsiteY4" fmla="*/ 58420 h 878840"/>
              <a:gd name="connsiteX5" fmla="*/ 1031240 w 1292860"/>
              <a:gd name="connsiteY5" fmla="*/ 340360 h 878840"/>
              <a:gd name="connsiteX6" fmla="*/ 0 w 1292860"/>
              <a:gd name="connsiteY6" fmla="*/ 0 h 878840"/>
              <a:gd name="connsiteX0" fmla="*/ 0 w 1292860"/>
              <a:gd name="connsiteY0" fmla="*/ 0 h 878840"/>
              <a:gd name="connsiteX1" fmla="*/ 1043940 w 1292860"/>
              <a:gd name="connsiteY1" fmla="*/ 589280 h 878840"/>
              <a:gd name="connsiteX2" fmla="*/ 1094740 w 1292860"/>
              <a:gd name="connsiteY2" fmla="*/ 878840 h 878840"/>
              <a:gd name="connsiteX3" fmla="*/ 1292860 w 1292860"/>
              <a:gd name="connsiteY3" fmla="*/ 375920 h 878840"/>
              <a:gd name="connsiteX4" fmla="*/ 980440 w 1292860"/>
              <a:gd name="connsiteY4" fmla="*/ 58420 h 878840"/>
              <a:gd name="connsiteX5" fmla="*/ 1031240 w 1292860"/>
              <a:gd name="connsiteY5" fmla="*/ 340360 h 878840"/>
              <a:gd name="connsiteX6" fmla="*/ 0 w 1292860"/>
              <a:gd name="connsiteY6" fmla="*/ 0 h 878840"/>
              <a:gd name="connsiteX0" fmla="*/ 0 w 1292860"/>
              <a:gd name="connsiteY0" fmla="*/ 0 h 878840"/>
              <a:gd name="connsiteX1" fmla="*/ 1043940 w 1292860"/>
              <a:gd name="connsiteY1" fmla="*/ 589280 h 878840"/>
              <a:gd name="connsiteX2" fmla="*/ 1094740 w 1292860"/>
              <a:gd name="connsiteY2" fmla="*/ 878840 h 878840"/>
              <a:gd name="connsiteX3" fmla="*/ 1292860 w 1292860"/>
              <a:gd name="connsiteY3" fmla="*/ 375920 h 878840"/>
              <a:gd name="connsiteX4" fmla="*/ 980440 w 1292860"/>
              <a:gd name="connsiteY4" fmla="*/ 58420 h 878840"/>
              <a:gd name="connsiteX5" fmla="*/ 991721 w 1292860"/>
              <a:gd name="connsiteY5" fmla="*/ 333210 h 878840"/>
              <a:gd name="connsiteX6" fmla="*/ 0 w 1292860"/>
              <a:gd name="connsiteY6" fmla="*/ 0 h 878840"/>
              <a:gd name="connsiteX0" fmla="*/ 0 w 1292860"/>
              <a:gd name="connsiteY0" fmla="*/ 0 h 878840"/>
              <a:gd name="connsiteX1" fmla="*/ 1043940 w 1292860"/>
              <a:gd name="connsiteY1" fmla="*/ 589280 h 878840"/>
              <a:gd name="connsiteX2" fmla="*/ 1094740 w 1292860"/>
              <a:gd name="connsiteY2" fmla="*/ 878840 h 878840"/>
              <a:gd name="connsiteX3" fmla="*/ 1292860 w 1292860"/>
              <a:gd name="connsiteY3" fmla="*/ 375920 h 878840"/>
              <a:gd name="connsiteX4" fmla="*/ 930157 w 1292860"/>
              <a:gd name="connsiteY4" fmla="*/ 65647 h 878840"/>
              <a:gd name="connsiteX5" fmla="*/ 991721 w 1292860"/>
              <a:gd name="connsiteY5" fmla="*/ 333210 h 878840"/>
              <a:gd name="connsiteX6" fmla="*/ 0 w 1292860"/>
              <a:gd name="connsiteY6" fmla="*/ 0 h 878840"/>
              <a:gd name="connsiteX0" fmla="*/ 0 w 1274945"/>
              <a:gd name="connsiteY0" fmla="*/ 0 h 878840"/>
              <a:gd name="connsiteX1" fmla="*/ 1043940 w 1274945"/>
              <a:gd name="connsiteY1" fmla="*/ 589280 h 878840"/>
              <a:gd name="connsiteX2" fmla="*/ 1094740 w 1274945"/>
              <a:gd name="connsiteY2" fmla="*/ 878840 h 878840"/>
              <a:gd name="connsiteX3" fmla="*/ 1274945 w 1274945"/>
              <a:gd name="connsiteY3" fmla="*/ 429817 h 878840"/>
              <a:gd name="connsiteX4" fmla="*/ 930157 w 1274945"/>
              <a:gd name="connsiteY4" fmla="*/ 65647 h 878840"/>
              <a:gd name="connsiteX5" fmla="*/ 991721 w 1274945"/>
              <a:gd name="connsiteY5" fmla="*/ 333210 h 878840"/>
              <a:gd name="connsiteX6" fmla="*/ 0 w 1274945"/>
              <a:gd name="connsiteY6" fmla="*/ 0 h 878840"/>
              <a:gd name="connsiteX0" fmla="*/ 0 w 1294666"/>
              <a:gd name="connsiteY0" fmla="*/ 0 h 878840"/>
              <a:gd name="connsiteX1" fmla="*/ 1043940 w 1294666"/>
              <a:gd name="connsiteY1" fmla="*/ 589280 h 878840"/>
              <a:gd name="connsiteX2" fmla="*/ 1094740 w 1294666"/>
              <a:gd name="connsiteY2" fmla="*/ 878840 h 878840"/>
              <a:gd name="connsiteX3" fmla="*/ 1294666 w 1294666"/>
              <a:gd name="connsiteY3" fmla="*/ 388491 h 878840"/>
              <a:gd name="connsiteX4" fmla="*/ 930157 w 1294666"/>
              <a:gd name="connsiteY4" fmla="*/ 65647 h 878840"/>
              <a:gd name="connsiteX5" fmla="*/ 991721 w 1294666"/>
              <a:gd name="connsiteY5" fmla="*/ 333210 h 878840"/>
              <a:gd name="connsiteX6" fmla="*/ 0 w 1294666"/>
              <a:gd name="connsiteY6" fmla="*/ 0 h 87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666" h="878840">
                <a:moveTo>
                  <a:pt x="0" y="0"/>
                </a:moveTo>
                <a:cubicBezTo>
                  <a:pt x="195580" y="397510"/>
                  <a:pt x="575310" y="712470"/>
                  <a:pt x="1043940" y="589280"/>
                </a:cubicBezTo>
                <a:lnTo>
                  <a:pt x="1094740" y="878840"/>
                </a:lnTo>
                <a:lnTo>
                  <a:pt x="1294666" y="388491"/>
                </a:lnTo>
                <a:lnTo>
                  <a:pt x="930157" y="65647"/>
                </a:lnTo>
                <a:lnTo>
                  <a:pt x="991721" y="333210"/>
                </a:lnTo>
                <a:cubicBezTo>
                  <a:pt x="580241" y="439890"/>
                  <a:pt x="316230" y="274320"/>
                  <a:pt x="0" y="0"/>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487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E635D3-019E-4F52-9C64-74BE7919A53F}"/>
              </a:ext>
            </a:extLst>
          </p:cNvPr>
          <p:cNvSpPr>
            <a:spLocks noGrp="1"/>
          </p:cNvSpPr>
          <p:nvPr>
            <p:ph type="sldNum" sz="quarter" idx="10"/>
          </p:nvPr>
        </p:nvSpPr>
        <p:spPr/>
        <p:txBody>
          <a:bodyPr/>
          <a:lstStyle/>
          <a:p>
            <a:fld id="{3AA9EDAE-9077-4D61-94DE-B60AAEAE655E}" type="slidenum">
              <a:rPr kumimoji="1" lang="ja-JP" altLang="en-US" smtClean="0"/>
              <a:pPr/>
              <a:t>8</a:t>
            </a:fld>
            <a:endParaRPr kumimoji="1" lang="ja-JP" altLang="en-US"/>
          </a:p>
        </p:txBody>
      </p:sp>
      <p:sp>
        <p:nvSpPr>
          <p:cNvPr id="39" name="四角形: 角を丸くする 38">
            <a:extLst>
              <a:ext uri="{FF2B5EF4-FFF2-40B4-BE49-F238E27FC236}">
                <a16:creationId xmlns:a16="http://schemas.microsoft.com/office/drawing/2014/main" id="{82C40329-9ACC-46C7-ADAD-30A7DAFC302C}"/>
              </a:ext>
            </a:extLst>
          </p:cNvPr>
          <p:cNvSpPr/>
          <p:nvPr/>
        </p:nvSpPr>
        <p:spPr>
          <a:xfrm>
            <a:off x="211627" y="195943"/>
            <a:ext cx="6443176" cy="8229600"/>
          </a:xfrm>
          <a:prstGeom prst="roundRect">
            <a:avLst>
              <a:gd name="adj" fmla="val 286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36E72564-3015-4ACF-B89A-153CBD3AB916}"/>
              </a:ext>
            </a:extLst>
          </p:cNvPr>
          <p:cNvSpPr txBox="1"/>
          <p:nvPr/>
        </p:nvSpPr>
        <p:spPr>
          <a:xfrm>
            <a:off x="217714" y="355949"/>
            <a:ext cx="6070893" cy="307777"/>
          </a:xfrm>
          <a:prstGeom prst="rect">
            <a:avLst/>
          </a:prstGeom>
          <a:noFill/>
        </p:spPr>
        <p:txBody>
          <a:bodyPr wrap="none" rtlCol="0">
            <a:spAutoFit/>
          </a:bodyPr>
          <a:lstStyle/>
          <a:p>
            <a:r>
              <a:rPr kumimoji="1" lang="ja-JP" altLang="en-US" sz="1400" dirty="0">
                <a:latin typeface="HGP創英角ｺﾞｼｯｸUB" panose="020B0900000000000000" pitchFamily="50" charset="-128"/>
                <a:ea typeface="HGP創英角ｺﾞｼｯｸUB" panose="020B0900000000000000" pitchFamily="50" charset="-128"/>
              </a:rPr>
              <a:t> </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参考</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　災害時要援護者の避難支援者の募集</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大阪府摂津市などの事例</a:t>
            </a:r>
            <a:r>
              <a:rPr kumimoji="1" lang="en-US" altLang="ja-JP" sz="1400" dirty="0">
                <a:latin typeface="HGP創英角ｺﾞｼｯｸUB" panose="020B0900000000000000" pitchFamily="50" charset="-128"/>
                <a:ea typeface="HGP創英角ｺﾞｼｯｸUB" panose="020B0900000000000000" pitchFamily="50" charset="-128"/>
              </a:rPr>
              <a:t>)</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 name="テキスト ボックス 2">
            <a:extLst>
              <a:ext uri="{FF2B5EF4-FFF2-40B4-BE49-F238E27FC236}">
                <a16:creationId xmlns:a16="http://schemas.microsoft.com/office/drawing/2014/main" id="{B86067D9-685A-4221-A768-C0C750189DDB}"/>
              </a:ext>
            </a:extLst>
          </p:cNvPr>
          <p:cNvSpPr txBox="1"/>
          <p:nvPr/>
        </p:nvSpPr>
        <p:spPr>
          <a:xfrm>
            <a:off x="402666" y="801013"/>
            <a:ext cx="6102910" cy="2876557"/>
          </a:xfrm>
          <a:prstGeom prst="rect">
            <a:avLst/>
          </a:prstGeom>
          <a:noFill/>
        </p:spPr>
        <p:txBody>
          <a:bodyPr wrap="square" lIns="0" tIns="0" rIns="0" bIns="0" rtlCol="0">
            <a:spAutoFit/>
          </a:bodyPr>
          <a:lstStyle/>
          <a:p>
            <a:pPr marL="171450" indent="-171450" algn="just">
              <a:lnSpc>
                <a:spcPct val="120000"/>
              </a:lnSpc>
              <a:spcAft>
                <a:spcPts val="600"/>
              </a:spcAft>
              <a:buFont typeface="Arial" panose="020B0604020202020204" pitchFamily="34" charset="0"/>
              <a:buChar char="•"/>
            </a:pPr>
            <a:r>
              <a:rPr kumimoji="1" lang="ja-JP" altLang="en-US" sz="1200" dirty="0">
                <a:latin typeface="游明朝" panose="02020400000000000000" pitchFamily="18" charset="-128"/>
                <a:ea typeface="游明朝" panose="02020400000000000000" pitchFamily="18" charset="-128"/>
              </a:rPr>
              <a:t>高齢者等への避難支援については、その解決策として「支援する対象者を減らす」か「支援してくれる人を増やす」しかないことを本編で提示しました。</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spcAft>
                <a:spcPts val="600"/>
              </a:spcAft>
              <a:buFont typeface="Arial" panose="020B0604020202020204" pitchFamily="34" charset="0"/>
              <a:buChar char="•"/>
            </a:pPr>
            <a:r>
              <a:rPr kumimoji="1" lang="ja-JP" altLang="en-US" sz="1200" dirty="0">
                <a:latin typeface="游明朝" panose="02020400000000000000" pitchFamily="18" charset="-128"/>
                <a:ea typeface="游明朝" panose="02020400000000000000" pitchFamily="18" charset="-128"/>
              </a:rPr>
              <a:t>避難の支援者については、民生委員や自主防災組織が挙げられますが、地域の中には「声をかけてくれれば、そのとき行ければ支援できる」といった、潜在的な支援の協力者も少なからず存在するものと思われます。</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spcAft>
                <a:spcPts val="600"/>
              </a:spcAft>
              <a:buFont typeface="Arial" panose="020B0604020202020204" pitchFamily="34" charset="0"/>
              <a:buChar char="•"/>
            </a:pPr>
            <a:r>
              <a:rPr kumimoji="1" lang="ja-JP" altLang="en-US" sz="1200" dirty="0">
                <a:latin typeface="游明朝" panose="02020400000000000000" pitchFamily="18" charset="-128"/>
                <a:ea typeface="游明朝" panose="02020400000000000000" pitchFamily="18" charset="-128"/>
              </a:rPr>
              <a:t>そうした潜在的な支援の協力者を発掘するべく、支援に協力してくれる人を「まかせて会員」として募集する取り組みが行われています。</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spcAft>
                <a:spcPts val="600"/>
              </a:spcAft>
              <a:buFont typeface="Arial" panose="020B0604020202020204" pitchFamily="34" charset="0"/>
              <a:buChar char="•"/>
            </a:pPr>
            <a:r>
              <a:rPr kumimoji="1" lang="ja-JP" altLang="en-US" sz="1200" dirty="0">
                <a:latin typeface="游明朝" panose="02020400000000000000" pitchFamily="18" charset="-128"/>
                <a:ea typeface="游明朝" panose="02020400000000000000" pitchFamily="18" charset="-128"/>
              </a:rPr>
              <a:t>また、災害時要援護者とその支援者を１対</a:t>
            </a:r>
            <a:r>
              <a:rPr kumimoji="1" lang="en-US" altLang="ja-JP" sz="1200" dirty="0">
                <a:latin typeface="游明朝" panose="02020400000000000000" pitchFamily="18" charset="-128"/>
                <a:ea typeface="游明朝" panose="02020400000000000000" pitchFamily="18" charset="-128"/>
              </a:rPr>
              <a:t>1</a:t>
            </a:r>
            <a:r>
              <a:rPr kumimoji="1" lang="ja-JP" altLang="en-US" sz="1200" dirty="0">
                <a:latin typeface="游明朝" panose="02020400000000000000" pitchFamily="18" charset="-128"/>
                <a:ea typeface="游明朝" panose="02020400000000000000" pitchFamily="18" charset="-128"/>
              </a:rPr>
              <a:t>で対応づけてしまうと、その責任を全うできるか否かという観点で、支援者として手を挙げることを躊躇する方も少なからずいるものと思われます。ここでは、要配慮者とその支援者を１対</a:t>
            </a:r>
            <a:r>
              <a:rPr kumimoji="1" lang="en-US" altLang="ja-JP" sz="1200" dirty="0">
                <a:latin typeface="游明朝" panose="02020400000000000000" pitchFamily="18" charset="-128"/>
                <a:ea typeface="游明朝" panose="02020400000000000000" pitchFamily="18" charset="-128"/>
              </a:rPr>
              <a:t>1</a:t>
            </a:r>
            <a:r>
              <a:rPr kumimoji="1" lang="ja-JP" altLang="en-US" sz="1200" dirty="0">
                <a:latin typeface="游明朝" panose="02020400000000000000" pitchFamily="18" charset="-128"/>
                <a:ea typeface="游明朝" panose="02020400000000000000" pitchFamily="18" charset="-128"/>
              </a:rPr>
              <a:t>に対応づけるのではなく、支援する側とされる側の分布からグルーピングし、あらかじめ把握した支援できる時間帯であれば支援の協力を要請するといった体制を検討しています。</a:t>
            </a:r>
          </a:p>
        </p:txBody>
      </p:sp>
      <p:pic>
        <p:nvPicPr>
          <p:cNvPr id="8" name="図 7">
            <a:extLst>
              <a:ext uri="{FF2B5EF4-FFF2-40B4-BE49-F238E27FC236}">
                <a16:creationId xmlns:a16="http://schemas.microsoft.com/office/drawing/2014/main" id="{05E60187-8656-41C6-A60A-C583E012FBD7}"/>
              </a:ext>
            </a:extLst>
          </p:cNvPr>
          <p:cNvPicPr>
            <a:picLocks noChangeAspect="1"/>
          </p:cNvPicPr>
          <p:nvPr/>
        </p:nvPicPr>
        <p:blipFill rotWithShape="1">
          <a:blip r:embed="rId2">
            <a:lum bright="-25000" contrast="40000"/>
          </a:blip>
          <a:srcRect t="6868"/>
          <a:stretch/>
        </p:blipFill>
        <p:spPr>
          <a:xfrm>
            <a:off x="303433" y="4129610"/>
            <a:ext cx="2929050" cy="3820589"/>
          </a:xfrm>
          <a:prstGeom prst="rect">
            <a:avLst/>
          </a:prstGeom>
          <a:ln>
            <a:noFill/>
          </a:ln>
        </p:spPr>
      </p:pic>
      <p:sp>
        <p:nvSpPr>
          <p:cNvPr id="9" name="正方形/長方形 8">
            <a:extLst>
              <a:ext uri="{FF2B5EF4-FFF2-40B4-BE49-F238E27FC236}">
                <a16:creationId xmlns:a16="http://schemas.microsoft.com/office/drawing/2014/main" id="{DBF31FAA-D0EA-46CF-8668-4EB47C04E913}"/>
              </a:ext>
            </a:extLst>
          </p:cNvPr>
          <p:cNvSpPr/>
          <p:nvPr/>
        </p:nvSpPr>
        <p:spPr>
          <a:xfrm>
            <a:off x="304800" y="4072165"/>
            <a:ext cx="2921000" cy="39877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二等辺三角形 9">
            <a:extLst>
              <a:ext uri="{FF2B5EF4-FFF2-40B4-BE49-F238E27FC236}">
                <a16:creationId xmlns:a16="http://schemas.microsoft.com/office/drawing/2014/main" id="{6FC3A3DB-2F5B-4594-B883-1383E21300AC}"/>
              </a:ext>
            </a:extLst>
          </p:cNvPr>
          <p:cNvSpPr/>
          <p:nvPr/>
        </p:nvSpPr>
        <p:spPr>
          <a:xfrm rot="16200000">
            <a:off x="3276156" y="4248360"/>
            <a:ext cx="152486" cy="1314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2C23ABE0-B522-497A-9EFB-E5D7F3353CF7}"/>
              </a:ext>
            </a:extLst>
          </p:cNvPr>
          <p:cNvSpPr txBox="1"/>
          <p:nvPr/>
        </p:nvSpPr>
        <p:spPr>
          <a:xfrm>
            <a:off x="3380026" y="4166444"/>
            <a:ext cx="3127455"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「まかせて会員」として支援に協力してもらえる人を募集する</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F8493BA5-47BD-42AE-A039-D23F0B9039AA}"/>
              </a:ext>
            </a:extLst>
          </p:cNvPr>
          <p:cNvPicPr>
            <a:picLocks noChangeAspect="1"/>
          </p:cNvPicPr>
          <p:nvPr/>
        </p:nvPicPr>
        <p:blipFill>
          <a:blip r:embed="rId3"/>
          <a:stretch>
            <a:fillRect/>
          </a:stretch>
        </p:blipFill>
        <p:spPr>
          <a:xfrm>
            <a:off x="3739338" y="5593274"/>
            <a:ext cx="2813313" cy="2488035"/>
          </a:xfrm>
          <a:prstGeom prst="rect">
            <a:avLst/>
          </a:prstGeom>
        </p:spPr>
      </p:pic>
      <p:sp>
        <p:nvSpPr>
          <p:cNvPr id="13" name="正方形/長方形 12">
            <a:extLst>
              <a:ext uri="{FF2B5EF4-FFF2-40B4-BE49-F238E27FC236}">
                <a16:creationId xmlns:a16="http://schemas.microsoft.com/office/drawing/2014/main" id="{CF4D23C1-03F5-4CEC-866F-25A6BE06EEB1}"/>
              </a:ext>
            </a:extLst>
          </p:cNvPr>
          <p:cNvSpPr/>
          <p:nvPr/>
        </p:nvSpPr>
        <p:spPr bwMode="auto">
          <a:xfrm>
            <a:off x="3444729" y="7280324"/>
            <a:ext cx="1407467" cy="779568"/>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14" name="Text Box 450">
            <a:extLst>
              <a:ext uri="{FF2B5EF4-FFF2-40B4-BE49-F238E27FC236}">
                <a16:creationId xmlns:a16="http://schemas.microsoft.com/office/drawing/2014/main" id="{F4421E17-3747-456B-BB85-B3718F480BD7}"/>
              </a:ext>
            </a:extLst>
          </p:cNvPr>
          <p:cNvSpPr txBox="1">
            <a:spLocks noChangeArrowheads="1"/>
          </p:cNvSpPr>
          <p:nvPr/>
        </p:nvSpPr>
        <p:spPr bwMode="auto">
          <a:xfrm>
            <a:off x="3629572" y="7312062"/>
            <a:ext cx="1087972" cy="23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spAutoFit/>
          </a:bodyPr>
          <a:lstStyle>
            <a:lvl1pPr marL="180975" indent="-1809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80975" marR="0" lvl="0" indent="-180975" algn="l" defTabSz="457200"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災害時要援護者</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Text Box 450">
            <a:extLst>
              <a:ext uri="{FF2B5EF4-FFF2-40B4-BE49-F238E27FC236}">
                <a16:creationId xmlns:a16="http://schemas.microsoft.com/office/drawing/2014/main" id="{AD7BAF8C-C3A9-4F4D-B541-04A6378553E0}"/>
              </a:ext>
            </a:extLst>
          </p:cNvPr>
          <p:cNvSpPr txBox="1">
            <a:spLocks noChangeArrowheads="1"/>
          </p:cNvSpPr>
          <p:nvPr/>
        </p:nvSpPr>
        <p:spPr bwMode="auto">
          <a:xfrm>
            <a:off x="3655935" y="7664023"/>
            <a:ext cx="953320" cy="39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spAutoFit/>
          </a:bodyPr>
          <a:lstStyle>
            <a:lvl1pPr marL="180975" indent="-1809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80975" marR="0" lvl="0" indent="-180975" algn="l" defTabSz="457200"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まかせて会員</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457200"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（支援協力者）</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Oval 446">
            <a:extLst>
              <a:ext uri="{FF2B5EF4-FFF2-40B4-BE49-F238E27FC236}">
                <a16:creationId xmlns:a16="http://schemas.microsoft.com/office/drawing/2014/main" id="{CC95A65A-FA7E-4A3B-AF4B-828FB242E27B}"/>
              </a:ext>
            </a:extLst>
          </p:cNvPr>
          <p:cNvSpPr>
            <a:spLocks noChangeArrowheads="1"/>
          </p:cNvSpPr>
          <p:nvPr/>
        </p:nvSpPr>
        <p:spPr bwMode="auto">
          <a:xfrm>
            <a:off x="3523978" y="7700799"/>
            <a:ext cx="147689" cy="147689"/>
          </a:xfrm>
          <a:prstGeom prst="ellipse">
            <a:avLst/>
          </a:prstGeom>
          <a:solidFill>
            <a:srgbClr val="3333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36000" rIns="72000" bIns="360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50000"/>
              </a:lnSpc>
              <a:spcBef>
                <a:spcPct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17" name="Oval 447">
            <a:extLst>
              <a:ext uri="{FF2B5EF4-FFF2-40B4-BE49-F238E27FC236}">
                <a16:creationId xmlns:a16="http://schemas.microsoft.com/office/drawing/2014/main" id="{DC63A41E-53A1-4E65-BDE0-5B2A61B8909B}"/>
              </a:ext>
            </a:extLst>
          </p:cNvPr>
          <p:cNvSpPr>
            <a:spLocks noChangeArrowheads="1"/>
          </p:cNvSpPr>
          <p:nvPr/>
        </p:nvSpPr>
        <p:spPr bwMode="auto">
          <a:xfrm>
            <a:off x="3523978" y="7346773"/>
            <a:ext cx="147689" cy="147689"/>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36000" rIns="72000" bIns="360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50000"/>
              </a:lnSpc>
              <a:spcBef>
                <a:spcPct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18" name="フリーフォーム: 図形 17">
            <a:extLst>
              <a:ext uri="{FF2B5EF4-FFF2-40B4-BE49-F238E27FC236}">
                <a16:creationId xmlns:a16="http://schemas.microsoft.com/office/drawing/2014/main" id="{26FDA45C-4931-4399-BCD6-C9663E19C5E4}"/>
              </a:ext>
            </a:extLst>
          </p:cNvPr>
          <p:cNvSpPr/>
          <p:nvPr/>
        </p:nvSpPr>
        <p:spPr>
          <a:xfrm>
            <a:off x="3129642" y="4822161"/>
            <a:ext cx="1256718" cy="858142"/>
          </a:xfrm>
          <a:custGeom>
            <a:avLst/>
            <a:gdLst>
              <a:gd name="connsiteX0" fmla="*/ 971550 w 1409700"/>
              <a:gd name="connsiteY0" fmla="*/ 628650 h 857250"/>
              <a:gd name="connsiteX1" fmla="*/ 790575 w 1409700"/>
              <a:gd name="connsiteY1" fmla="*/ 628650 h 857250"/>
              <a:gd name="connsiteX2" fmla="*/ 1143000 w 1409700"/>
              <a:gd name="connsiteY2" fmla="*/ 857250 h 857250"/>
              <a:gd name="connsiteX3" fmla="*/ 1409700 w 1409700"/>
              <a:gd name="connsiteY3" fmla="*/ 628650 h 857250"/>
              <a:gd name="connsiteX4" fmla="*/ 1266825 w 1409700"/>
              <a:gd name="connsiteY4" fmla="*/ 628650 h 857250"/>
              <a:gd name="connsiteX5" fmla="*/ 0 w 1409700"/>
              <a:gd name="connsiteY5" fmla="*/ 0 h 857250"/>
              <a:gd name="connsiteX6" fmla="*/ 971550 w 1409700"/>
              <a:gd name="connsiteY6" fmla="*/ 628650 h 857250"/>
              <a:gd name="connsiteX0" fmla="*/ 971550 w 1409700"/>
              <a:gd name="connsiteY0" fmla="*/ 634880 h 863480"/>
              <a:gd name="connsiteX1" fmla="*/ 790575 w 1409700"/>
              <a:gd name="connsiteY1" fmla="*/ 634880 h 863480"/>
              <a:gd name="connsiteX2" fmla="*/ 1143000 w 1409700"/>
              <a:gd name="connsiteY2" fmla="*/ 863480 h 863480"/>
              <a:gd name="connsiteX3" fmla="*/ 1409700 w 1409700"/>
              <a:gd name="connsiteY3" fmla="*/ 634880 h 863480"/>
              <a:gd name="connsiteX4" fmla="*/ 1266825 w 1409700"/>
              <a:gd name="connsiteY4" fmla="*/ 634880 h 863480"/>
              <a:gd name="connsiteX5" fmla="*/ 0 w 1409700"/>
              <a:gd name="connsiteY5" fmla="*/ 6230 h 863480"/>
              <a:gd name="connsiteX6" fmla="*/ 971550 w 1409700"/>
              <a:gd name="connsiteY6" fmla="*/ 634880 h 863480"/>
              <a:gd name="connsiteX0" fmla="*/ 971550 w 1409700"/>
              <a:gd name="connsiteY0" fmla="*/ 634880 h 863480"/>
              <a:gd name="connsiteX1" fmla="*/ 790575 w 1409700"/>
              <a:gd name="connsiteY1" fmla="*/ 634880 h 863480"/>
              <a:gd name="connsiteX2" fmla="*/ 1143000 w 1409700"/>
              <a:gd name="connsiteY2" fmla="*/ 863480 h 863480"/>
              <a:gd name="connsiteX3" fmla="*/ 1409700 w 1409700"/>
              <a:gd name="connsiteY3" fmla="*/ 634880 h 863480"/>
              <a:gd name="connsiteX4" fmla="*/ 1266825 w 1409700"/>
              <a:gd name="connsiteY4" fmla="*/ 634880 h 863480"/>
              <a:gd name="connsiteX5" fmla="*/ 0 w 1409700"/>
              <a:gd name="connsiteY5" fmla="*/ 6230 h 863480"/>
              <a:gd name="connsiteX6" fmla="*/ 971550 w 1409700"/>
              <a:gd name="connsiteY6" fmla="*/ 634880 h 863480"/>
              <a:gd name="connsiteX0" fmla="*/ 971550 w 1409700"/>
              <a:gd name="connsiteY0" fmla="*/ 634880 h 863480"/>
              <a:gd name="connsiteX1" fmla="*/ 790575 w 1409700"/>
              <a:gd name="connsiteY1" fmla="*/ 634880 h 863480"/>
              <a:gd name="connsiteX2" fmla="*/ 1143000 w 1409700"/>
              <a:gd name="connsiteY2" fmla="*/ 863480 h 863480"/>
              <a:gd name="connsiteX3" fmla="*/ 1409700 w 1409700"/>
              <a:gd name="connsiteY3" fmla="*/ 634880 h 863480"/>
              <a:gd name="connsiteX4" fmla="*/ 1266825 w 1409700"/>
              <a:gd name="connsiteY4" fmla="*/ 634880 h 863480"/>
              <a:gd name="connsiteX5" fmla="*/ 0 w 1409700"/>
              <a:gd name="connsiteY5" fmla="*/ 6230 h 863480"/>
              <a:gd name="connsiteX6" fmla="*/ 971550 w 1409700"/>
              <a:gd name="connsiteY6" fmla="*/ 634880 h 863480"/>
              <a:gd name="connsiteX0" fmla="*/ 971550 w 1409700"/>
              <a:gd name="connsiteY0" fmla="*/ 634990 h 863590"/>
              <a:gd name="connsiteX1" fmla="*/ 790575 w 1409700"/>
              <a:gd name="connsiteY1" fmla="*/ 634990 h 863590"/>
              <a:gd name="connsiteX2" fmla="*/ 1143000 w 1409700"/>
              <a:gd name="connsiteY2" fmla="*/ 863590 h 863590"/>
              <a:gd name="connsiteX3" fmla="*/ 1409700 w 1409700"/>
              <a:gd name="connsiteY3" fmla="*/ 634990 h 863590"/>
              <a:gd name="connsiteX4" fmla="*/ 1266825 w 1409700"/>
              <a:gd name="connsiteY4" fmla="*/ 634990 h 863590"/>
              <a:gd name="connsiteX5" fmla="*/ 0 w 1409700"/>
              <a:gd name="connsiteY5" fmla="*/ 6340 h 863590"/>
              <a:gd name="connsiteX6" fmla="*/ 971550 w 1409700"/>
              <a:gd name="connsiteY6" fmla="*/ 634990 h 863590"/>
              <a:gd name="connsiteX0" fmla="*/ 971550 w 1409700"/>
              <a:gd name="connsiteY0" fmla="*/ 634990 h 863590"/>
              <a:gd name="connsiteX1" fmla="*/ 790575 w 1409700"/>
              <a:gd name="connsiteY1" fmla="*/ 634990 h 863590"/>
              <a:gd name="connsiteX2" fmla="*/ 1143000 w 1409700"/>
              <a:gd name="connsiteY2" fmla="*/ 863590 h 863590"/>
              <a:gd name="connsiteX3" fmla="*/ 1409700 w 1409700"/>
              <a:gd name="connsiteY3" fmla="*/ 634990 h 863590"/>
              <a:gd name="connsiteX4" fmla="*/ 1266825 w 1409700"/>
              <a:gd name="connsiteY4" fmla="*/ 634990 h 863590"/>
              <a:gd name="connsiteX5" fmla="*/ 0 w 1409700"/>
              <a:gd name="connsiteY5" fmla="*/ 6340 h 863590"/>
              <a:gd name="connsiteX6" fmla="*/ 971550 w 1409700"/>
              <a:gd name="connsiteY6" fmla="*/ 634990 h 863590"/>
              <a:gd name="connsiteX0" fmla="*/ 971550 w 1409700"/>
              <a:gd name="connsiteY0" fmla="*/ 629542 h 858142"/>
              <a:gd name="connsiteX1" fmla="*/ 790575 w 1409700"/>
              <a:gd name="connsiteY1" fmla="*/ 629542 h 858142"/>
              <a:gd name="connsiteX2" fmla="*/ 1143000 w 1409700"/>
              <a:gd name="connsiteY2" fmla="*/ 858142 h 858142"/>
              <a:gd name="connsiteX3" fmla="*/ 1409700 w 1409700"/>
              <a:gd name="connsiteY3" fmla="*/ 629542 h 858142"/>
              <a:gd name="connsiteX4" fmla="*/ 1266825 w 1409700"/>
              <a:gd name="connsiteY4" fmla="*/ 629542 h 858142"/>
              <a:gd name="connsiteX5" fmla="*/ 0 w 1409700"/>
              <a:gd name="connsiteY5" fmla="*/ 892 h 858142"/>
              <a:gd name="connsiteX6" fmla="*/ 971550 w 1409700"/>
              <a:gd name="connsiteY6" fmla="*/ 629542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858142">
                <a:moveTo>
                  <a:pt x="971550" y="629542"/>
                </a:moveTo>
                <a:lnTo>
                  <a:pt x="790575" y="629542"/>
                </a:lnTo>
                <a:lnTo>
                  <a:pt x="1143000" y="858142"/>
                </a:lnTo>
                <a:lnTo>
                  <a:pt x="1409700" y="629542"/>
                </a:lnTo>
                <a:lnTo>
                  <a:pt x="1266825" y="629542"/>
                </a:lnTo>
                <a:cubicBezTo>
                  <a:pt x="1063625" y="410467"/>
                  <a:pt x="692631" y="-22240"/>
                  <a:pt x="0" y="892"/>
                </a:cubicBezTo>
                <a:cubicBezTo>
                  <a:pt x="720467" y="209081"/>
                  <a:pt x="847725" y="429517"/>
                  <a:pt x="971550" y="629542"/>
                </a:cubicBezTo>
                <a:close/>
              </a:path>
            </a:pathLst>
          </a:cu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B9DD716C-F89A-4E77-92A6-9E400B83470D}"/>
              </a:ext>
            </a:extLst>
          </p:cNvPr>
          <p:cNvSpPr txBox="1"/>
          <p:nvPr/>
        </p:nvSpPr>
        <p:spPr>
          <a:xfrm>
            <a:off x="4345485" y="4886879"/>
            <a:ext cx="2345396"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災害時要援護者と支援協力者</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（「まかせて会員」）をあらかじめ</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グルーピングしておく</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二等辺三角形 19">
            <a:extLst>
              <a:ext uri="{FF2B5EF4-FFF2-40B4-BE49-F238E27FC236}">
                <a16:creationId xmlns:a16="http://schemas.microsoft.com/office/drawing/2014/main" id="{38AD68E2-0231-433F-980B-3356A2DB2AD7}"/>
              </a:ext>
            </a:extLst>
          </p:cNvPr>
          <p:cNvSpPr/>
          <p:nvPr/>
        </p:nvSpPr>
        <p:spPr>
          <a:xfrm rot="10800000">
            <a:off x="4535683" y="5469112"/>
            <a:ext cx="152486" cy="1314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251131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3745</TotalTime>
  <Words>3746</Words>
  <Application>Microsoft Office PowerPoint</Application>
  <PresentationFormat>A4 210 x 297 mm</PresentationFormat>
  <Paragraphs>442</Paragraphs>
  <Slides>10</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10</vt:i4>
      </vt:variant>
    </vt:vector>
  </HeadingPairs>
  <TitlesOfParts>
    <vt:vector size="26" baseType="lpstr">
      <vt:lpstr>ＤＨＰ平成明朝体W7</vt:lpstr>
      <vt:lpstr>HGP創英角ｺﾞｼｯｸUB</vt:lpstr>
      <vt:lpstr>HG丸ｺﾞｼｯｸM-PRO</vt:lpstr>
      <vt:lpstr>ＭＳ Ｐゴシック</vt:lpstr>
      <vt:lpstr>ＭＳ ゴシック</vt:lpstr>
      <vt:lpstr>ＭＳ 明朝</vt:lpstr>
      <vt:lpstr>游ゴシック</vt:lpstr>
      <vt:lpstr>游ゴシック Light</vt:lpstr>
      <vt:lpstr>游明朝</vt:lpstr>
      <vt:lpstr>Arial</vt:lpstr>
      <vt:lpstr>Arial Black</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兒玉 真</dc:creator>
  <cp:lastModifiedBy>user</cp:lastModifiedBy>
  <cp:revision>276</cp:revision>
  <cp:lastPrinted>2020-11-06T02:23:17Z</cp:lastPrinted>
  <dcterms:created xsi:type="dcterms:W3CDTF">2020-07-08T09:08:49Z</dcterms:created>
  <dcterms:modified xsi:type="dcterms:W3CDTF">2020-12-03T06:45:29Z</dcterms:modified>
</cp:coreProperties>
</file>