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1"/>
  </p:notesMasterIdLst>
  <p:sldIdLst>
    <p:sldId id="319" r:id="rId2"/>
    <p:sldId id="323" r:id="rId3"/>
    <p:sldId id="321" r:id="rId4"/>
    <p:sldId id="324" r:id="rId5"/>
    <p:sldId id="322" r:id="rId6"/>
    <p:sldId id="338" r:id="rId7"/>
    <p:sldId id="325" r:id="rId8"/>
    <p:sldId id="340" r:id="rId9"/>
    <p:sldId id="306" r:id="rId10"/>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318E54F-B53C-48D5-9A32-6FD7D750FD0D}">
          <p14:sldIdLst/>
        </p14:section>
        <p14:section name="３.地域みんなで避難する" id="{704DE7DA-226C-4E68-814A-D9139687B947}">
          <p14:sldIdLst>
            <p14:sldId id="319"/>
            <p14:sldId id="323"/>
            <p14:sldId id="321"/>
          </p14:sldIdLst>
        </p14:section>
        <p14:section name="４.地域みんなで助け合う" id="{22DB1EFF-B262-4654-A429-C42024522F0E}">
          <p14:sldIdLst>
            <p14:sldId id="324"/>
            <p14:sldId id="322"/>
            <p14:sldId id="338"/>
          </p14:sldIdLst>
        </p14:section>
        <p14:section name="５.継続して取り組む" id="{3E1721BC-B6D4-403E-93B0-18CA69C2DC39}">
          <p14:sldIdLst>
            <p14:sldId id="325"/>
            <p14:sldId id="340"/>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AA00AA"/>
    <a:srgbClr val="FFCDFF"/>
    <a:srgbClr val="F3EADE"/>
    <a:srgbClr val="FDE5CD"/>
    <a:srgbClr val="0070C0"/>
    <a:srgbClr val="CCCCFF"/>
    <a:srgbClr val="FFFFFF"/>
    <a:srgbClr val="009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4660"/>
  </p:normalViewPr>
  <p:slideViewPr>
    <p:cSldViewPr snapToGrid="0">
      <p:cViewPr varScale="1">
        <p:scale>
          <a:sx n="80" d="100"/>
          <a:sy n="80" d="100"/>
        </p:scale>
        <p:origin x="3624" y="108"/>
      </p:cViewPr>
      <p:guideLst/>
    </p:cSldViewPr>
  </p:slideViewPr>
  <p:notesTextViewPr>
    <p:cViewPr>
      <p:scale>
        <a:sx n="1" d="1"/>
        <a:sy n="1" d="1"/>
      </p:scale>
      <p:origin x="0" y="0"/>
    </p:cViewPr>
  </p:notesTextViewPr>
  <p:sorterViewPr>
    <p:cViewPr varScale="1">
      <p:scale>
        <a:sx n="1" d="1"/>
        <a:sy n="1" d="1"/>
      </p:scale>
      <p:origin x="0" y="-12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977" cy="513789"/>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48" tIns="47724" rIns="95448" bIns="47724" rtlCol="0"/>
          <a:lstStyle>
            <a:lvl1pPr algn="r">
              <a:defRPr sz="1300"/>
            </a:lvl1pPr>
          </a:lstStyle>
          <a:p>
            <a:fld id="{EF42966B-5AA7-4E82-A45D-C518C68182F8}" type="datetimeFigureOut">
              <a:rPr kumimoji="1" lang="ja-JP" altLang="en-US" smtClean="0"/>
              <a:t>2020/11/30</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430" y="4925459"/>
            <a:ext cx="5680444" cy="4029621"/>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0825"/>
            <a:ext cx="3076977" cy="513789"/>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5"/>
            <a:ext cx="3076976" cy="513789"/>
          </a:xfrm>
          <a:prstGeom prst="rect">
            <a:avLst/>
          </a:prstGeom>
        </p:spPr>
        <p:txBody>
          <a:bodyPr vert="horz" lIns="95448" tIns="47724" rIns="95448" bIns="47724" rtlCol="0" anchor="b"/>
          <a:lstStyle>
            <a:lvl1pPr algn="r">
              <a:defRPr sz="1300"/>
            </a:lvl1pPr>
          </a:lstStyle>
          <a:p>
            <a:fld id="{8235C1A5-70B5-4A78-9250-0C7ECC821A9F}" type="slidenum">
              <a:rPr kumimoji="1" lang="ja-JP" altLang="en-US" smtClean="0"/>
              <a:t>‹#›</a:t>
            </a:fld>
            <a:endParaRPr kumimoji="1" lang="ja-JP" altLang="en-US"/>
          </a:p>
        </p:txBody>
      </p:sp>
    </p:spTree>
    <p:extLst>
      <p:ext uri="{BB962C8B-B14F-4D97-AF65-F5344CB8AC3E}">
        <p14:creationId xmlns:p14="http://schemas.microsoft.com/office/powerpoint/2010/main" val="3407236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49E33EC6-C28B-418B-8AAB-B95365C40F9A}"/>
              </a:ext>
            </a:extLst>
          </p:cNvPr>
          <p:cNvCxnSpPr/>
          <p:nvPr userDrawn="1"/>
        </p:nvCxnSpPr>
        <p:spPr>
          <a:xfrm>
            <a:off x="0" y="9714157"/>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71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06882375-81B7-49AF-8AA4-52564CCA33C8}"/>
              </a:ext>
            </a:extLst>
          </p:cNvPr>
          <p:cNvCxnSpPr/>
          <p:nvPr userDrawn="1"/>
        </p:nvCxnSpPr>
        <p:spPr>
          <a:xfrm>
            <a:off x="0" y="9714157"/>
            <a:ext cx="6858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3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F29CD6D3-7168-40A7-AA6C-DDED52C414EF}"/>
              </a:ext>
            </a:extLst>
          </p:cNvPr>
          <p:cNvCxnSpPr/>
          <p:nvPr userDrawn="1"/>
        </p:nvCxnSpPr>
        <p:spPr>
          <a:xfrm>
            <a:off x="0" y="9714157"/>
            <a:ext cx="685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2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頁番号あり・下部線あり">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421A5FB8-36DA-438C-A94F-646BAAAFB3D2}"/>
              </a:ext>
            </a:extLst>
          </p:cNvPr>
          <p:cNvSpPr>
            <a:spLocks noGrp="1"/>
          </p:cNvSpPr>
          <p:nvPr>
            <p:ph type="sldNum" sz="quarter" idx="10"/>
          </p:nvPr>
        </p:nvSpPr>
        <p:spPr/>
        <p:txBody>
          <a:bodyPr/>
          <a:lstStyle/>
          <a:p>
            <a:fld id="{3AA9EDAE-9077-4D61-94DE-B60AAEAE655E}" type="slidenum">
              <a:rPr kumimoji="1" lang="ja-JP" altLang="en-US" smtClean="0"/>
              <a:pPr/>
              <a:t>‹#›</a:t>
            </a:fld>
            <a:endParaRPr kumimoji="1" lang="ja-JP" altLang="en-US"/>
          </a:p>
        </p:txBody>
      </p:sp>
      <p:cxnSp>
        <p:nvCxnSpPr>
          <p:cNvPr id="3" name="直線コネクタ 2">
            <a:extLst>
              <a:ext uri="{FF2B5EF4-FFF2-40B4-BE49-F238E27FC236}">
                <a16:creationId xmlns:a16="http://schemas.microsoft.com/office/drawing/2014/main" id="{F29CD6D3-7168-40A7-AA6C-DDED52C414EF}"/>
              </a:ext>
            </a:extLst>
          </p:cNvPr>
          <p:cNvCxnSpPr/>
          <p:nvPr userDrawn="1"/>
        </p:nvCxnSpPr>
        <p:spPr>
          <a:xfrm>
            <a:off x="0" y="9714157"/>
            <a:ext cx="6858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19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1BAAD01-E4AA-4D23-BB53-4250BFCA583A}"/>
              </a:ext>
            </a:extLst>
          </p:cNvPr>
          <p:cNvSpPr/>
          <p:nvPr userDrawn="1"/>
        </p:nvSpPr>
        <p:spPr>
          <a:xfrm>
            <a:off x="0" y="8780318"/>
            <a:ext cx="6858000" cy="112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4487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0" y="9692640"/>
            <a:ext cx="6858000" cy="213360"/>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fld id="{3AA9EDAE-9077-4D61-94DE-B60AAEAE655E}" type="slidenum">
              <a:rPr kumimoji="1" lang="ja-JP" altLang="en-US" smtClean="0"/>
              <a:pPr/>
              <a:t>‹#›</a:t>
            </a:fld>
            <a:endParaRPr kumimoji="1" lang="ja-JP" altLang="en-US"/>
          </a:p>
        </p:txBody>
      </p:sp>
    </p:spTree>
    <p:extLst>
      <p:ext uri="{BB962C8B-B14F-4D97-AF65-F5344CB8AC3E}">
        <p14:creationId xmlns:p14="http://schemas.microsoft.com/office/powerpoint/2010/main" val="2606691234"/>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68" r:id="rId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hyperlink" Target="https://www.city.toyooka.lg.jp/bosai/bosai/bosaitaisaku/1000631/100063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四角形: 角を丸くする 59">
            <a:extLst>
              <a:ext uri="{FF2B5EF4-FFF2-40B4-BE49-F238E27FC236}">
                <a16:creationId xmlns:a16="http://schemas.microsoft.com/office/drawing/2014/main" id="{1A14E5A5-3B36-4750-8D15-13948405F50F}"/>
              </a:ext>
            </a:extLst>
          </p:cNvPr>
          <p:cNvSpPr/>
          <p:nvPr/>
        </p:nvSpPr>
        <p:spPr>
          <a:xfrm>
            <a:off x="4833257" y="3393641"/>
            <a:ext cx="1713331" cy="925922"/>
          </a:xfrm>
          <a:prstGeom prst="roundRect">
            <a:avLst>
              <a:gd name="adj" fmla="val 959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9B1A1041-AE61-44FA-9102-707C7B21E980}"/>
              </a:ext>
            </a:extLst>
          </p:cNvPr>
          <p:cNvSpPr/>
          <p:nvPr/>
        </p:nvSpPr>
        <p:spPr>
          <a:xfrm>
            <a:off x="3486150" y="4671331"/>
            <a:ext cx="3136900" cy="1207858"/>
          </a:xfrm>
          <a:prstGeom prst="roundRect">
            <a:avLst>
              <a:gd name="adj" fmla="val 959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DBA980-46CC-4EDC-97AA-FD94803B22FD}"/>
              </a:ext>
            </a:extLst>
          </p:cNvPr>
          <p:cNvSpPr txBox="1"/>
          <p:nvPr/>
        </p:nvSpPr>
        <p:spPr>
          <a:xfrm>
            <a:off x="110190" y="204192"/>
            <a:ext cx="6573638" cy="369332"/>
          </a:xfrm>
          <a:prstGeom prst="rect">
            <a:avLst/>
          </a:prstGeom>
          <a:solidFill>
            <a:srgbClr val="C00000"/>
          </a:solidFill>
          <a:ln>
            <a:solidFill>
              <a:srgbClr val="C00000"/>
            </a:solidFill>
          </a:ln>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３．地域みんなで避難する</a:t>
            </a:r>
          </a:p>
        </p:txBody>
      </p:sp>
      <p:sp>
        <p:nvSpPr>
          <p:cNvPr id="2" name="スライド番号プレースホルダー 1">
            <a:extLst>
              <a:ext uri="{FF2B5EF4-FFF2-40B4-BE49-F238E27FC236}">
                <a16:creationId xmlns:a16="http://schemas.microsoft.com/office/drawing/2014/main" id="{03BA4049-6B20-4150-B918-B1197E655FC1}"/>
              </a:ext>
            </a:extLst>
          </p:cNvPr>
          <p:cNvSpPr>
            <a:spLocks noGrp="1"/>
          </p:cNvSpPr>
          <p:nvPr>
            <p:ph type="sldNum" sz="quarter" idx="10"/>
          </p:nvPr>
        </p:nvSpPr>
        <p:spPr/>
        <p:txBody>
          <a:bodyPr/>
          <a:lstStyle/>
          <a:p>
            <a:fld id="{3AA9EDAE-9077-4D61-94DE-B60AAEAE655E}" type="slidenum">
              <a:rPr kumimoji="1" lang="ja-JP" altLang="en-US" smtClean="0"/>
              <a:pPr/>
              <a:t>0</a:t>
            </a:fld>
            <a:endParaRPr kumimoji="1" lang="ja-JP" altLang="en-US"/>
          </a:p>
        </p:txBody>
      </p:sp>
      <p:sp>
        <p:nvSpPr>
          <p:cNvPr id="4" name="テキスト ボックス 3">
            <a:extLst>
              <a:ext uri="{FF2B5EF4-FFF2-40B4-BE49-F238E27FC236}">
                <a16:creationId xmlns:a16="http://schemas.microsoft.com/office/drawing/2014/main" id="{74A2C34E-3F76-4D47-BAC3-238AA2E7157C}"/>
              </a:ext>
            </a:extLst>
          </p:cNvPr>
          <p:cNvSpPr txBox="1"/>
          <p:nvPr/>
        </p:nvSpPr>
        <p:spPr>
          <a:xfrm>
            <a:off x="210805" y="1290026"/>
            <a:ext cx="4622453" cy="1389739"/>
          </a:xfrm>
          <a:prstGeom prst="rect">
            <a:avLst/>
          </a:prstGeom>
          <a:noFill/>
        </p:spPr>
        <p:txBody>
          <a:bodyPr wrap="square" lIns="0" tIns="0" rIns="0" bIns="0" rtlCol="0">
            <a:spAutoFit/>
          </a:bodyPr>
          <a:lstStyle/>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「地域みんなで避難する」ためには、</a:t>
            </a:r>
            <a:r>
              <a:rPr kumimoji="1" lang="ja-JP" altLang="en-US" sz="1200" dirty="0">
                <a:latin typeface="HGP創英角ｺﾞｼｯｸUB" panose="020B0900000000000000" pitchFamily="50" charset="-128"/>
                <a:ea typeface="HGP創英角ｺﾞｼｯｸUB" panose="020B0900000000000000" pitchFamily="50" charset="-128"/>
              </a:rPr>
              <a:t>それを判断する情報や状況を把握・収集する</a:t>
            </a:r>
            <a:r>
              <a:rPr kumimoji="1" lang="ja-JP" altLang="en-US" sz="1200" dirty="0">
                <a:latin typeface="游明朝" panose="02020400000000000000" pitchFamily="18" charset="-128"/>
                <a:ea typeface="游明朝" panose="02020400000000000000" pitchFamily="18" charset="-128"/>
              </a:rPr>
              <a:t>ことが重要です。</a:t>
            </a:r>
            <a:endParaRPr kumimoji="1" lang="en-US" altLang="ja-JP" sz="1200" dirty="0">
              <a:latin typeface="游明朝" panose="02020400000000000000" pitchFamily="18" charset="-128"/>
              <a:ea typeface="游明朝" panose="02020400000000000000" pitchFamily="18" charset="-128"/>
            </a:endParaRPr>
          </a:p>
          <a:p>
            <a:pPr marL="171450" indent="-171450">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最近では、インターネットやテレビのデジタル放送など、あらゆる方法で災害情報を収集することができます。</a:t>
            </a:r>
            <a:r>
              <a:rPr kumimoji="1" lang="en-US" altLang="ja-JP" sz="1200" dirty="0">
                <a:latin typeface="游明朝" panose="02020400000000000000" pitchFamily="18" charset="-128"/>
                <a:ea typeface="游明朝" panose="02020400000000000000" pitchFamily="18" charset="-128"/>
              </a:rPr>
              <a:t/>
            </a:r>
            <a:br>
              <a:rPr kumimoji="1" lang="en-US" altLang="ja-JP" sz="1200" dirty="0">
                <a:latin typeface="游明朝" panose="02020400000000000000" pitchFamily="18" charset="-128"/>
                <a:ea typeface="游明朝" panose="02020400000000000000" pitchFamily="18" charset="-128"/>
              </a:rPr>
            </a:br>
            <a:r>
              <a:rPr kumimoji="1" lang="ja-JP" altLang="en-US" sz="1200" dirty="0">
                <a:latin typeface="游明朝" panose="02020400000000000000" pitchFamily="18" charset="-128"/>
                <a:ea typeface="游明朝" panose="02020400000000000000" pitchFamily="18" charset="-128"/>
              </a:rPr>
              <a:t>市からの情報を待たず、</a:t>
            </a:r>
            <a:r>
              <a:rPr kumimoji="1" lang="ja-JP" altLang="en-US" sz="1200" dirty="0">
                <a:latin typeface="HGP創英角ｺﾞｼｯｸUB" panose="020B0900000000000000" pitchFamily="50" charset="-128"/>
                <a:ea typeface="HGP創英角ｺﾞｼｯｸUB" panose="020B0900000000000000" pitchFamily="50" charset="-128"/>
              </a:rPr>
              <a:t>自ら積極的に情報を収集し、個人・地域の早めの対応に結びつけることが重要</a:t>
            </a:r>
            <a:r>
              <a:rPr kumimoji="1" lang="ja-JP" altLang="en-US" sz="1200" dirty="0">
                <a:latin typeface="游明朝" panose="02020400000000000000" pitchFamily="18" charset="-128"/>
                <a:ea typeface="游明朝" panose="02020400000000000000" pitchFamily="18" charset="-128"/>
              </a:rPr>
              <a:t>です。</a:t>
            </a:r>
          </a:p>
        </p:txBody>
      </p:sp>
      <p:pic>
        <p:nvPicPr>
          <p:cNvPr id="5" name="図 4">
            <a:extLst>
              <a:ext uri="{FF2B5EF4-FFF2-40B4-BE49-F238E27FC236}">
                <a16:creationId xmlns:a16="http://schemas.microsoft.com/office/drawing/2014/main" id="{BA2421C7-EAE2-4F6F-9507-F0BB76F82AB3}"/>
              </a:ext>
            </a:extLst>
          </p:cNvPr>
          <p:cNvPicPr>
            <a:picLocks noChangeAspect="1"/>
          </p:cNvPicPr>
          <p:nvPr/>
        </p:nvPicPr>
        <p:blipFill>
          <a:blip r:embed="rId2"/>
          <a:stretch>
            <a:fillRect/>
          </a:stretch>
        </p:blipFill>
        <p:spPr>
          <a:xfrm>
            <a:off x="5005047" y="1220811"/>
            <a:ext cx="1598953" cy="1474763"/>
          </a:xfrm>
          <a:prstGeom prst="rect">
            <a:avLst/>
          </a:prstGeom>
        </p:spPr>
      </p:pic>
      <p:sp>
        <p:nvSpPr>
          <p:cNvPr id="6" name="テキスト ボックス 5">
            <a:extLst>
              <a:ext uri="{FF2B5EF4-FFF2-40B4-BE49-F238E27FC236}">
                <a16:creationId xmlns:a16="http://schemas.microsoft.com/office/drawing/2014/main" id="{3AC06580-02F4-4EE3-9838-5C12283BAD13}"/>
              </a:ext>
            </a:extLst>
          </p:cNvPr>
          <p:cNvSpPr txBox="1"/>
          <p:nvPr/>
        </p:nvSpPr>
        <p:spPr>
          <a:xfrm>
            <a:off x="148290" y="654134"/>
            <a:ext cx="6493810" cy="338554"/>
          </a:xfrm>
          <a:prstGeom prst="rect">
            <a:avLst/>
          </a:prstGeom>
          <a:noFill/>
          <a:ln>
            <a:solidFill>
              <a:srgbClr val="C00000"/>
            </a:solidFill>
          </a:ln>
        </p:spPr>
        <p:txBody>
          <a:bodyPr wrap="square" rtlCol="0">
            <a:spAutoFit/>
          </a:bodyPr>
          <a:lstStyle/>
          <a:p>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（１） 情報を収集する</a:t>
            </a:r>
          </a:p>
        </p:txBody>
      </p:sp>
      <p:sp>
        <p:nvSpPr>
          <p:cNvPr id="8" name="テキスト ボックス 7">
            <a:extLst>
              <a:ext uri="{FF2B5EF4-FFF2-40B4-BE49-F238E27FC236}">
                <a16:creationId xmlns:a16="http://schemas.microsoft.com/office/drawing/2014/main" id="{145DC78C-D2F2-48C6-A1ED-E1BE8AB93E9C}"/>
              </a:ext>
            </a:extLst>
          </p:cNvPr>
          <p:cNvSpPr txBox="1"/>
          <p:nvPr/>
        </p:nvSpPr>
        <p:spPr>
          <a:xfrm>
            <a:off x="110151" y="2942976"/>
            <a:ext cx="4182555" cy="338554"/>
          </a:xfrm>
          <a:prstGeom prst="rect">
            <a:avLst/>
          </a:prstGeom>
          <a:noFill/>
          <a:ln>
            <a:noFill/>
          </a:ln>
        </p:spPr>
        <p:txBody>
          <a:bodyPr wrap="none" rtlCol="0">
            <a:spAutoFit/>
          </a:bodyPr>
          <a:lstStyle/>
          <a:p>
            <a:r>
              <a:rPr kumimoji="1" lang="ja-JP" altLang="en-US" sz="1600" u="sng" dirty="0">
                <a:solidFill>
                  <a:srgbClr val="C00000"/>
                </a:solidFill>
                <a:latin typeface="HGP創英角ｺﾞｼｯｸUB" panose="020B0900000000000000" pitchFamily="50" charset="-128"/>
                <a:ea typeface="HGP創英角ｺﾞｼｯｸUB" panose="020B0900000000000000" pitchFamily="50" charset="-128"/>
              </a:rPr>
              <a:t>◎災害対応や避難の判断に役立てる各種情報</a:t>
            </a:r>
          </a:p>
        </p:txBody>
      </p:sp>
      <p:sp>
        <p:nvSpPr>
          <p:cNvPr id="46" name="テキスト ボックス 45">
            <a:extLst>
              <a:ext uri="{FF2B5EF4-FFF2-40B4-BE49-F238E27FC236}">
                <a16:creationId xmlns:a16="http://schemas.microsoft.com/office/drawing/2014/main" id="{13F85FEE-D486-48BF-9B0A-8AB1E7DDC6EF}"/>
              </a:ext>
            </a:extLst>
          </p:cNvPr>
          <p:cNvSpPr txBox="1"/>
          <p:nvPr/>
        </p:nvSpPr>
        <p:spPr>
          <a:xfrm>
            <a:off x="251375" y="3392629"/>
            <a:ext cx="3209375"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とよおか防災ネット（お知らせメール）</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49" name="テキスト ボックス 48">
            <a:extLst>
              <a:ext uri="{FF2B5EF4-FFF2-40B4-BE49-F238E27FC236}">
                <a16:creationId xmlns:a16="http://schemas.microsoft.com/office/drawing/2014/main" id="{F2FBBCCE-DD1D-400E-AD1C-4F0AEB08411B}"/>
              </a:ext>
            </a:extLst>
          </p:cNvPr>
          <p:cNvSpPr txBox="1"/>
          <p:nvPr/>
        </p:nvSpPr>
        <p:spPr>
          <a:xfrm>
            <a:off x="210805" y="3690326"/>
            <a:ext cx="4439573" cy="728276"/>
          </a:xfrm>
          <a:prstGeom prst="rect">
            <a:avLst/>
          </a:prstGeom>
          <a:noFill/>
        </p:spPr>
        <p:txBody>
          <a:bodyPr wrap="square" lIns="0" tIns="0" rIns="0" bIns="0" rtlCol="0">
            <a:spAutoFit/>
          </a:bodyPr>
          <a:lstStyle/>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豊岡市ホームページから「お知らせメール」の登録をすると、市からの防災情報がメールで届きます。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防災無線の音声が聞けない屋外や車内にいる場合も安心です。</a:t>
            </a:r>
          </a:p>
        </p:txBody>
      </p:sp>
      <p:sp>
        <p:nvSpPr>
          <p:cNvPr id="52" name="テキスト ボックス 51">
            <a:extLst>
              <a:ext uri="{FF2B5EF4-FFF2-40B4-BE49-F238E27FC236}">
                <a16:creationId xmlns:a16="http://schemas.microsoft.com/office/drawing/2014/main" id="{E26992F2-B234-4495-9049-E6D361531751}"/>
              </a:ext>
            </a:extLst>
          </p:cNvPr>
          <p:cNvSpPr txBox="1"/>
          <p:nvPr/>
        </p:nvSpPr>
        <p:spPr>
          <a:xfrm>
            <a:off x="4785814" y="4258157"/>
            <a:ext cx="1819275" cy="276999"/>
          </a:xfrm>
          <a:prstGeom prst="rect">
            <a:avLst/>
          </a:prstGeom>
          <a:noFill/>
        </p:spPr>
        <p:txBody>
          <a:bodyPr wrap="square">
            <a:spAutoFit/>
          </a:bodyPr>
          <a:lstStyle/>
          <a:p>
            <a:r>
              <a:rPr lang="en-US" altLang="ja-JP" sz="1200" b="0" i="0" dirty="0">
                <a:solidFill>
                  <a:srgbClr val="0000FF"/>
                </a:solidFill>
                <a:effectLst/>
                <a:latin typeface="ヒラギノ角ゴ Pro W3"/>
              </a:rPr>
              <a:t>http://bosai.net/toyooka/</a:t>
            </a:r>
            <a:endParaRPr lang="ja-JP" altLang="en-US" sz="1200" dirty="0">
              <a:solidFill>
                <a:srgbClr val="0000FF"/>
              </a:solidFill>
            </a:endParaRPr>
          </a:p>
        </p:txBody>
      </p:sp>
      <p:sp>
        <p:nvSpPr>
          <p:cNvPr id="54" name="テキスト ボックス 53">
            <a:extLst>
              <a:ext uri="{FF2B5EF4-FFF2-40B4-BE49-F238E27FC236}">
                <a16:creationId xmlns:a16="http://schemas.microsoft.com/office/drawing/2014/main" id="{DD73FFCD-B674-4508-A6B2-22386B1B8451}"/>
              </a:ext>
            </a:extLst>
          </p:cNvPr>
          <p:cNvSpPr txBox="1"/>
          <p:nvPr/>
        </p:nvSpPr>
        <p:spPr>
          <a:xfrm>
            <a:off x="251375" y="4650486"/>
            <a:ext cx="3647525"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ひょうご防災ネット（スマートフォンアプリ）</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F31EFC2D-BE40-415E-BBE8-3EB8C61B22E0}"/>
              </a:ext>
            </a:extLst>
          </p:cNvPr>
          <p:cNvSpPr txBox="1"/>
          <p:nvPr/>
        </p:nvSpPr>
        <p:spPr>
          <a:xfrm>
            <a:off x="210805" y="4954883"/>
            <a:ext cx="3185539" cy="872931"/>
          </a:xfrm>
          <a:prstGeom prst="rect">
            <a:avLst/>
          </a:prstGeom>
          <a:noFill/>
        </p:spPr>
        <p:txBody>
          <a:bodyPr wrap="square" lIns="0" tIns="0" rIns="0" bIns="0" rtlCol="0">
            <a:spAutoFit/>
          </a:bodyPr>
          <a:lstStyle/>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兵庫県および兵庫県の市・町から「避難に関する情報」などの緊急情報や、地震、</a:t>
            </a:r>
            <a:r>
              <a:rPr kumimoji="1" lang="en-US" altLang="ja-JP" sz="1200" dirty="0">
                <a:latin typeface="游明朝" panose="02020400000000000000" pitchFamily="18" charset="-128"/>
                <a:ea typeface="游明朝" panose="02020400000000000000" pitchFamily="18" charset="-128"/>
              </a:rPr>
              <a:t/>
            </a:r>
            <a:br>
              <a:rPr kumimoji="1" lang="en-US" altLang="ja-JP" sz="1200" dirty="0">
                <a:latin typeface="游明朝" panose="02020400000000000000" pitchFamily="18" charset="-128"/>
                <a:ea typeface="游明朝" panose="02020400000000000000" pitchFamily="18" charset="-128"/>
              </a:rPr>
            </a:br>
            <a:r>
              <a:rPr kumimoji="1" lang="ja-JP" altLang="en-US" sz="1200" dirty="0">
                <a:latin typeface="游明朝" panose="02020400000000000000" pitchFamily="18" charset="-128"/>
                <a:ea typeface="游明朝" panose="02020400000000000000" pitchFamily="18" charset="-128"/>
              </a:rPr>
              <a:t>津波、気象警報などの防災に関する様々な情報を提供します。</a:t>
            </a:r>
          </a:p>
        </p:txBody>
      </p:sp>
      <p:pic>
        <p:nvPicPr>
          <p:cNvPr id="51" name="図 50">
            <a:extLst>
              <a:ext uri="{FF2B5EF4-FFF2-40B4-BE49-F238E27FC236}">
                <a16:creationId xmlns:a16="http://schemas.microsoft.com/office/drawing/2014/main" id="{E59B87C5-F48E-4DD8-A5E5-E25DE472FF4E}"/>
              </a:ext>
            </a:extLst>
          </p:cNvPr>
          <p:cNvPicPr>
            <a:picLocks noChangeAspect="1"/>
          </p:cNvPicPr>
          <p:nvPr/>
        </p:nvPicPr>
        <p:blipFill>
          <a:blip r:embed="rId3"/>
          <a:stretch>
            <a:fillRect/>
          </a:stretch>
        </p:blipFill>
        <p:spPr>
          <a:xfrm>
            <a:off x="4310846" y="4957081"/>
            <a:ext cx="706170" cy="711440"/>
          </a:xfrm>
          <a:prstGeom prst="rect">
            <a:avLst/>
          </a:prstGeom>
        </p:spPr>
      </p:pic>
      <p:sp>
        <p:nvSpPr>
          <p:cNvPr id="56" name="テキスト ボックス 55">
            <a:extLst>
              <a:ext uri="{FF2B5EF4-FFF2-40B4-BE49-F238E27FC236}">
                <a16:creationId xmlns:a16="http://schemas.microsoft.com/office/drawing/2014/main" id="{D4750437-C62F-4835-BD9F-EC4FF803D7AF}"/>
              </a:ext>
            </a:extLst>
          </p:cNvPr>
          <p:cNvSpPr txBox="1"/>
          <p:nvPr/>
        </p:nvSpPr>
        <p:spPr>
          <a:xfrm>
            <a:off x="3498850" y="4944381"/>
            <a:ext cx="836191" cy="276999"/>
          </a:xfrm>
          <a:prstGeom prst="rect">
            <a:avLst/>
          </a:prstGeom>
          <a:noFill/>
        </p:spPr>
        <p:txBody>
          <a:bodyPr wrap="none" rtlCol="0">
            <a:spAutoFit/>
          </a:bodyPr>
          <a:lstStyle/>
          <a:p>
            <a:r>
              <a:rPr kumimoji="1" lang="en-US" altLang="ja-JP" sz="1200" dirty="0"/>
              <a:t>Android</a:t>
            </a:r>
            <a:r>
              <a:rPr kumimoji="1" lang="ja-JP" altLang="en-US" sz="1200" dirty="0"/>
              <a:t>版</a:t>
            </a:r>
          </a:p>
        </p:txBody>
      </p:sp>
      <p:sp>
        <p:nvSpPr>
          <p:cNvPr id="57" name="テキスト ボックス 56">
            <a:extLst>
              <a:ext uri="{FF2B5EF4-FFF2-40B4-BE49-F238E27FC236}">
                <a16:creationId xmlns:a16="http://schemas.microsoft.com/office/drawing/2014/main" id="{58D6BB17-8FF9-4697-808D-B3102418E2C7}"/>
              </a:ext>
            </a:extLst>
          </p:cNvPr>
          <p:cNvSpPr txBox="1"/>
          <p:nvPr/>
        </p:nvSpPr>
        <p:spPr>
          <a:xfrm>
            <a:off x="3460750" y="4690381"/>
            <a:ext cx="1691489"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（アプリのダウンロード）</a:t>
            </a:r>
          </a:p>
        </p:txBody>
      </p:sp>
      <p:sp>
        <p:nvSpPr>
          <p:cNvPr id="62" name="テキスト ボックス 61">
            <a:extLst>
              <a:ext uri="{FF2B5EF4-FFF2-40B4-BE49-F238E27FC236}">
                <a16:creationId xmlns:a16="http://schemas.microsoft.com/office/drawing/2014/main" id="{33A32FDB-9644-41A9-9048-417E5C3D2D7A}"/>
              </a:ext>
            </a:extLst>
          </p:cNvPr>
          <p:cNvSpPr txBox="1"/>
          <p:nvPr/>
        </p:nvSpPr>
        <p:spPr>
          <a:xfrm>
            <a:off x="5143500" y="4931681"/>
            <a:ext cx="546945" cy="276999"/>
          </a:xfrm>
          <a:prstGeom prst="rect">
            <a:avLst/>
          </a:prstGeom>
          <a:noFill/>
        </p:spPr>
        <p:txBody>
          <a:bodyPr wrap="none" rtlCol="0">
            <a:spAutoFit/>
          </a:bodyPr>
          <a:lstStyle/>
          <a:p>
            <a:r>
              <a:rPr kumimoji="1" lang="en-US" altLang="ja-JP" sz="1200" dirty="0"/>
              <a:t>iOS</a:t>
            </a:r>
            <a:r>
              <a:rPr kumimoji="1" lang="ja-JP" altLang="en-US" sz="1200" dirty="0"/>
              <a:t>版</a:t>
            </a:r>
          </a:p>
        </p:txBody>
      </p:sp>
      <p:sp>
        <p:nvSpPr>
          <p:cNvPr id="59" name="テキスト ボックス 58">
            <a:extLst>
              <a:ext uri="{FF2B5EF4-FFF2-40B4-BE49-F238E27FC236}">
                <a16:creationId xmlns:a16="http://schemas.microsoft.com/office/drawing/2014/main" id="{DD99FEB7-991D-443E-A03F-9F0711B90956}"/>
              </a:ext>
            </a:extLst>
          </p:cNvPr>
          <p:cNvSpPr txBox="1"/>
          <p:nvPr/>
        </p:nvSpPr>
        <p:spPr>
          <a:xfrm>
            <a:off x="3460750" y="5611131"/>
            <a:ext cx="1649811" cy="261610"/>
          </a:xfrm>
          <a:prstGeom prst="rect">
            <a:avLst/>
          </a:prstGeom>
          <a:noFill/>
        </p:spPr>
        <p:txBody>
          <a:bodyPr wrap="none" rtlCol="0">
            <a:spAutoFit/>
          </a:bodyPr>
          <a:lstStyle/>
          <a:p>
            <a:r>
              <a:rPr kumimoji="1" lang="ja-JP" altLang="en-US" sz="1100" dirty="0">
                <a:latin typeface="ＭＳ Ｐゴシック" panose="020B0600070205080204" pitchFamily="50" charset="-128"/>
                <a:ea typeface="ＭＳ Ｐゴシック" panose="020B0600070205080204" pitchFamily="50" charset="-128"/>
              </a:rPr>
              <a:t>または</a:t>
            </a:r>
            <a:r>
              <a:rPr kumimoji="1" lang="en-US" altLang="ja-JP" sz="1100" dirty="0">
                <a:latin typeface="ＭＳ Ｐゴシック" panose="020B0600070205080204" pitchFamily="50" charset="-128"/>
                <a:ea typeface="ＭＳ Ｐゴシック" panose="020B0600070205080204" pitchFamily="50" charset="-128"/>
              </a:rPr>
              <a:t>[Google Play]</a:t>
            </a:r>
            <a:r>
              <a:rPr kumimoji="1" lang="ja-JP" altLang="en-US" sz="1100" dirty="0">
                <a:latin typeface="ＭＳ Ｐゴシック" panose="020B0600070205080204" pitchFamily="50" charset="-128"/>
                <a:ea typeface="ＭＳ Ｐゴシック" panose="020B0600070205080204" pitchFamily="50" charset="-128"/>
              </a:rPr>
              <a:t>から</a:t>
            </a:r>
          </a:p>
        </p:txBody>
      </p:sp>
      <p:sp>
        <p:nvSpPr>
          <p:cNvPr id="67" name="テキスト ボックス 66">
            <a:extLst>
              <a:ext uri="{FF2B5EF4-FFF2-40B4-BE49-F238E27FC236}">
                <a16:creationId xmlns:a16="http://schemas.microsoft.com/office/drawing/2014/main" id="{17C95602-AB5A-4A25-9BBA-EE67B9F4C679}"/>
              </a:ext>
            </a:extLst>
          </p:cNvPr>
          <p:cNvSpPr txBox="1"/>
          <p:nvPr/>
        </p:nvSpPr>
        <p:spPr>
          <a:xfrm>
            <a:off x="5130800" y="5604781"/>
            <a:ext cx="1532792" cy="261610"/>
          </a:xfrm>
          <a:prstGeom prst="rect">
            <a:avLst/>
          </a:prstGeom>
          <a:noFill/>
        </p:spPr>
        <p:txBody>
          <a:bodyPr wrap="none" rtlCol="0">
            <a:spAutoFit/>
          </a:bodyPr>
          <a:lstStyle/>
          <a:p>
            <a:r>
              <a:rPr kumimoji="1" lang="ja-JP" altLang="en-US" sz="1100" dirty="0">
                <a:latin typeface="ＭＳ Ｐゴシック" panose="020B0600070205080204" pitchFamily="50" charset="-128"/>
                <a:ea typeface="ＭＳ Ｐゴシック" panose="020B0600070205080204" pitchFamily="50" charset="-128"/>
              </a:rPr>
              <a:t>または</a:t>
            </a:r>
            <a:r>
              <a:rPr kumimoji="1" lang="en-US" altLang="ja-JP" sz="1100" dirty="0">
                <a:latin typeface="ＭＳ Ｐゴシック" panose="020B0600070205080204" pitchFamily="50" charset="-128"/>
                <a:ea typeface="ＭＳ Ｐゴシック" panose="020B0600070205080204" pitchFamily="50" charset="-128"/>
              </a:rPr>
              <a:t>[App Store]</a:t>
            </a:r>
            <a:r>
              <a:rPr kumimoji="1" lang="ja-JP" altLang="en-US" sz="1100" dirty="0">
                <a:latin typeface="ＭＳ Ｐゴシック" panose="020B0600070205080204" pitchFamily="50" charset="-128"/>
                <a:ea typeface="ＭＳ Ｐゴシック" panose="020B0600070205080204" pitchFamily="50" charset="-128"/>
              </a:rPr>
              <a:t>から</a:t>
            </a:r>
          </a:p>
        </p:txBody>
      </p:sp>
      <p:cxnSp>
        <p:nvCxnSpPr>
          <p:cNvPr id="68" name="直線コネクタ 67">
            <a:extLst>
              <a:ext uri="{FF2B5EF4-FFF2-40B4-BE49-F238E27FC236}">
                <a16:creationId xmlns:a16="http://schemas.microsoft.com/office/drawing/2014/main" id="{720D0EE9-9FB6-41E5-8442-ABBA65A96535}"/>
              </a:ext>
            </a:extLst>
          </p:cNvPr>
          <p:cNvCxnSpPr/>
          <p:nvPr/>
        </p:nvCxnSpPr>
        <p:spPr>
          <a:xfrm>
            <a:off x="5124450" y="4957081"/>
            <a:ext cx="0" cy="8763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楕円 71">
            <a:extLst>
              <a:ext uri="{FF2B5EF4-FFF2-40B4-BE49-F238E27FC236}">
                <a16:creationId xmlns:a16="http://schemas.microsoft.com/office/drawing/2014/main" id="{B350D7AD-329D-4AFC-9CDA-38D13B9D4061}"/>
              </a:ext>
            </a:extLst>
          </p:cNvPr>
          <p:cNvSpPr/>
          <p:nvPr/>
        </p:nvSpPr>
        <p:spPr>
          <a:xfrm>
            <a:off x="1898650" y="750352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0E5D1646-BCB9-4829-B875-310F178BC4CE}"/>
              </a:ext>
            </a:extLst>
          </p:cNvPr>
          <p:cNvSpPr txBox="1"/>
          <p:nvPr/>
        </p:nvSpPr>
        <p:spPr>
          <a:xfrm>
            <a:off x="251375" y="7229040"/>
            <a:ext cx="6449893"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テレビの地上デジタル放送</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74" name="テキスト ボックス 73">
            <a:extLst>
              <a:ext uri="{FF2B5EF4-FFF2-40B4-BE49-F238E27FC236}">
                <a16:creationId xmlns:a16="http://schemas.microsoft.com/office/drawing/2014/main" id="{9AF0AEEE-2E0F-4969-A0CA-C716FE471176}"/>
              </a:ext>
            </a:extLst>
          </p:cNvPr>
          <p:cNvSpPr txBox="1"/>
          <p:nvPr/>
        </p:nvSpPr>
        <p:spPr>
          <a:xfrm>
            <a:off x="215721" y="7710808"/>
            <a:ext cx="4779175" cy="198131"/>
          </a:xfrm>
          <a:prstGeom prst="rect">
            <a:avLst/>
          </a:prstGeom>
          <a:noFill/>
        </p:spPr>
        <p:txBody>
          <a:bodyPr wrap="square" lIns="0" tIns="0" rIns="0" bIns="0" rtlCol="0">
            <a:spAutoFit/>
          </a:bodyPr>
          <a:lstStyle/>
          <a:p>
            <a:pPr algn="just">
              <a:lnSpc>
                <a:spcPct val="120000"/>
              </a:lnSpc>
            </a:pPr>
            <a:r>
              <a:rPr kumimoji="1" lang="ja-JP" altLang="en-US" sz="12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200" dirty="0">
                <a:solidFill>
                  <a:prstClr val="black"/>
                </a:solidFill>
                <a:latin typeface="ＭＳ Ｐゴシック" panose="020B0600070205080204" pitchFamily="50" charset="-128"/>
                <a:ea typeface="ＭＳ Ｐゴシック" panose="020B0600070205080204" pitchFamily="50" charset="-128"/>
              </a:rPr>
              <a:t>NHK</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（地デジ </a:t>
            </a:r>
            <a:r>
              <a:rPr kumimoji="1" lang="en-US" altLang="ja-JP" sz="1200" dirty="0">
                <a:solidFill>
                  <a:prstClr val="black"/>
                </a:solidFill>
                <a:latin typeface="ＭＳ Ｐゴシック" panose="020B0600070205080204" pitchFamily="50" charset="-128"/>
                <a:ea typeface="ＭＳ Ｐゴシック" panose="020B0600070205080204" pitchFamily="50" charset="-128"/>
              </a:rPr>
              <a:t>1ch</a:t>
            </a:r>
            <a:r>
              <a:rPr kumimoji="1" lang="ja-JP" altLang="en-US" sz="1200" dirty="0">
                <a:solidFill>
                  <a:prstClr val="black"/>
                </a:solidFill>
                <a:latin typeface="ＭＳ Ｐゴシック" panose="020B0600070205080204" pitchFamily="50" charset="-128"/>
                <a:ea typeface="ＭＳ Ｐゴシック" panose="020B0600070205080204" pitchFamily="50" charset="-128"/>
              </a:rPr>
              <a:t>）の事例＞</a:t>
            </a:r>
          </a:p>
        </p:txBody>
      </p:sp>
      <p:grpSp>
        <p:nvGrpSpPr>
          <p:cNvPr id="75" name="グループ化 74">
            <a:extLst>
              <a:ext uri="{FF2B5EF4-FFF2-40B4-BE49-F238E27FC236}">
                <a16:creationId xmlns:a16="http://schemas.microsoft.com/office/drawing/2014/main" id="{C1FFE70B-AEDF-4197-A3D3-8BF154B4C3BC}"/>
              </a:ext>
            </a:extLst>
          </p:cNvPr>
          <p:cNvGrpSpPr/>
          <p:nvPr/>
        </p:nvGrpSpPr>
        <p:grpSpPr>
          <a:xfrm>
            <a:off x="433990" y="7960814"/>
            <a:ext cx="5743478" cy="1548000"/>
            <a:chOff x="440340" y="5495695"/>
            <a:chExt cx="5743478" cy="1548000"/>
          </a:xfrm>
        </p:grpSpPr>
        <p:sp>
          <p:nvSpPr>
            <p:cNvPr id="76" name="二等辺三角形 75">
              <a:extLst>
                <a:ext uri="{FF2B5EF4-FFF2-40B4-BE49-F238E27FC236}">
                  <a16:creationId xmlns:a16="http://schemas.microsoft.com/office/drawing/2014/main" id="{1C318104-D7CA-4CD7-BD45-25A1DEC0B1A5}"/>
                </a:ext>
              </a:extLst>
            </p:cNvPr>
            <p:cNvSpPr/>
            <p:nvPr/>
          </p:nvSpPr>
          <p:spPr>
            <a:xfrm rot="5400000">
              <a:off x="3797069" y="6097658"/>
              <a:ext cx="798818" cy="338554"/>
            </a:xfrm>
            <a:prstGeom prst="triangl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7" name="二等辺三角形 76">
              <a:extLst>
                <a:ext uri="{FF2B5EF4-FFF2-40B4-BE49-F238E27FC236}">
                  <a16:creationId xmlns:a16="http://schemas.microsoft.com/office/drawing/2014/main" id="{0FAD3B43-B310-4EC7-9766-0CA0AC03D2E9}"/>
                </a:ext>
              </a:extLst>
            </p:cNvPr>
            <p:cNvSpPr/>
            <p:nvPr/>
          </p:nvSpPr>
          <p:spPr>
            <a:xfrm rot="5400000">
              <a:off x="1836822" y="6097658"/>
              <a:ext cx="798818" cy="338554"/>
            </a:xfrm>
            <a:prstGeom prst="triangl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8" name="四角形: 角を丸くする 77">
              <a:extLst>
                <a:ext uri="{FF2B5EF4-FFF2-40B4-BE49-F238E27FC236}">
                  <a16:creationId xmlns:a16="http://schemas.microsoft.com/office/drawing/2014/main" id="{F13AC1F2-E4C2-4766-A68C-BEC0026131FF}"/>
                </a:ext>
              </a:extLst>
            </p:cNvPr>
            <p:cNvSpPr/>
            <p:nvPr/>
          </p:nvSpPr>
          <p:spPr>
            <a:xfrm>
              <a:off x="440340" y="5495695"/>
              <a:ext cx="1800000" cy="1548000"/>
            </a:xfrm>
            <a:prstGeom prst="roundRect">
              <a:avLst>
                <a:gd name="adj" fmla="val 8093"/>
              </a:avLst>
            </a:prstGeom>
            <a:solidFill>
              <a:sysClr val="window" lastClr="FFFFFF"/>
            </a:solidFill>
            <a:ln w="19050" cap="flat" cmpd="sng" algn="ctr">
              <a:solidFill>
                <a:srgbClr val="A7A9A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9" name="四角形: 角を丸くする 78">
              <a:extLst>
                <a:ext uri="{FF2B5EF4-FFF2-40B4-BE49-F238E27FC236}">
                  <a16:creationId xmlns:a16="http://schemas.microsoft.com/office/drawing/2014/main" id="{BBC0BFE6-6D8F-48E8-92AB-10D16EDA8F5D}"/>
                </a:ext>
              </a:extLst>
            </p:cNvPr>
            <p:cNvSpPr/>
            <p:nvPr/>
          </p:nvSpPr>
          <p:spPr>
            <a:xfrm>
              <a:off x="2412079" y="5495695"/>
              <a:ext cx="1800000" cy="1548000"/>
            </a:xfrm>
            <a:prstGeom prst="roundRect">
              <a:avLst>
                <a:gd name="adj" fmla="val 8093"/>
              </a:avLst>
            </a:prstGeom>
            <a:solidFill>
              <a:sysClr val="window" lastClr="FFFFFF"/>
            </a:solidFill>
            <a:ln w="19050" cap="flat" cmpd="sng" algn="ctr">
              <a:solidFill>
                <a:srgbClr val="A7A9A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0" name="四角形: 角を丸くする 79">
              <a:extLst>
                <a:ext uri="{FF2B5EF4-FFF2-40B4-BE49-F238E27FC236}">
                  <a16:creationId xmlns:a16="http://schemas.microsoft.com/office/drawing/2014/main" id="{3D733298-1CEE-4464-9B27-B5011434EC7F}"/>
                </a:ext>
              </a:extLst>
            </p:cNvPr>
            <p:cNvSpPr/>
            <p:nvPr/>
          </p:nvSpPr>
          <p:spPr>
            <a:xfrm>
              <a:off x="4383818" y="5495695"/>
              <a:ext cx="1800000" cy="1548000"/>
            </a:xfrm>
            <a:prstGeom prst="roundRect">
              <a:avLst>
                <a:gd name="adj" fmla="val 8093"/>
              </a:avLst>
            </a:prstGeom>
            <a:solidFill>
              <a:sysClr val="window" lastClr="FFFFFF"/>
            </a:solidFill>
            <a:ln w="19050" cap="flat" cmpd="sng" algn="ctr">
              <a:solidFill>
                <a:srgbClr val="A7A9A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pic>
          <p:nvPicPr>
            <p:cNvPr id="81" name="図 80">
              <a:extLst>
                <a:ext uri="{FF2B5EF4-FFF2-40B4-BE49-F238E27FC236}">
                  <a16:creationId xmlns:a16="http://schemas.microsoft.com/office/drawing/2014/main" id="{64CA16C0-F7A8-4A3F-98D3-EA96153EBD27}"/>
                </a:ext>
              </a:extLst>
            </p:cNvPr>
            <p:cNvPicPr>
              <a:picLocks noChangeAspect="1"/>
            </p:cNvPicPr>
            <p:nvPr/>
          </p:nvPicPr>
          <p:blipFill>
            <a:blip r:embed="rId4"/>
            <a:stretch>
              <a:fillRect/>
            </a:stretch>
          </p:blipFill>
          <p:spPr>
            <a:xfrm>
              <a:off x="707482" y="5838342"/>
              <a:ext cx="1265717" cy="792000"/>
            </a:xfrm>
            <a:prstGeom prst="rect">
              <a:avLst/>
            </a:prstGeom>
          </p:spPr>
        </p:pic>
        <p:sp>
          <p:nvSpPr>
            <p:cNvPr id="82" name="テキスト ボックス 81">
              <a:extLst>
                <a:ext uri="{FF2B5EF4-FFF2-40B4-BE49-F238E27FC236}">
                  <a16:creationId xmlns:a16="http://schemas.microsoft.com/office/drawing/2014/main" id="{5501B38E-0EB2-4952-BF6D-8AF209EFE503}"/>
                </a:ext>
              </a:extLst>
            </p:cNvPr>
            <p:cNvSpPr txBox="1"/>
            <p:nvPr/>
          </p:nvSpPr>
          <p:spPr>
            <a:xfrm>
              <a:off x="494241" y="5585769"/>
              <a:ext cx="1679947" cy="184666"/>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➊ 防災・生活情報 を選択</a:t>
              </a:r>
            </a:p>
          </p:txBody>
        </p:sp>
        <p:sp>
          <p:nvSpPr>
            <p:cNvPr id="83" name="テキスト ボックス 82">
              <a:extLst>
                <a:ext uri="{FF2B5EF4-FFF2-40B4-BE49-F238E27FC236}">
                  <a16:creationId xmlns:a16="http://schemas.microsoft.com/office/drawing/2014/main" id="{34E9862B-83E5-4EBB-8D7C-95BBE13C8616}"/>
                </a:ext>
              </a:extLst>
            </p:cNvPr>
            <p:cNvSpPr txBox="1"/>
            <p:nvPr/>
          </p:nvSpPr>
          <p:spPr>
            <a:xfrm>
              <a:off x="2493502" y="5585769"/>
              <a:ext cx="1679947" cy="184666"/>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➋ 河川水位・雨量 を選択</a:t>
              </a:r>
            </a:p>
          </p:txBody>
        </p:sp>
        <p:sp>
          <p:nvSpPr>
            <p:cNvPr id="84" name="テキスト ボックス 83">
              <a:extLst>
                <a:ext uri="{FF2B5EF4-FFF2-40B4-BE49-F238E27FC236}">
                  <a16:creationId xmlns:a16="http://schemas.microsoft.com/office/drawing/2014/main" id="{42E00C9A-9090-430E-BD45-8BECC1FCA3E8}"/>
                </a:ext>
              </a:extLst>
            </p:cNvPr>
            <p:cNvSpPr txBox="1"/>
            <p:nvPr/>
          </p:nvSpPr>
          <p:spPr>
            <a:xfrm>
              <a:off x="4458712" y="5585769"/>
              <a:ext cx="1603003" cy="184666"/>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➌ 円山川の水位 を確認</a:t>
              </a:r>
            </a:p>
          </p:txBody>
        </p:sp>
        <p:sp>
          <p:nvSpPr>
            <p:cNvPr id="85" name="テキスト ボックス 84">
              <a:extLst>
                <a:ext uri="{FF2B5EF4-FFF2-40B4-BE49-F238E27FC236}">
                  <a16:creationId xmlns:a16="http://schemas.microsoft.com/office/drawing/2014/main" id="{F30C3A8A-8938-454E-AF9D-AE018AFEBC9B}"/>
                </a:ext>
              </a:extLst>
            </p:cNvPr>
            <p:cNvSpPr txBox="1"/>
            <p:nvPr/>
          </p:nvSpPr>
          <p:spPr>
            <a:xfrm>
              <a:off x="500961" y="6686343"/>
              <a:ext cx="1702389" cy="323165"/>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50" normalizeH="0" baseline="0" noProof="0" dirty="0">
                  <a:ln>
                    <a:noFill/>
                  </a:ln>
                  <a:solidFill>
                    <a:prstClr val="black"/>
                  </a:solidFill>
                  <a:effectLst/>
                  <a:uLnTx/>
                  <a:uFillTx/>
                  <a:latin typeface="Arial"/>
                  <a:ea typeface="ＭＳ Ｐゴシック"/>
                </a:rPr>
                <a:t>※</a:t>
              </a: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データ放送に対応していない</a:t>
              </a:r>
              <a:endParaRPr kumimoji="1" lang="en-US" altLang="ja-JP" sz="1050" b="0" i="0" u="none" strike="noStrike" kern="0" cap="none" spc="-50" normalizeH="0" baseline="0" noProof="0" dirty="0">
                <a:ln>
                  <a:noFill/>
                </a:ln>
                <a:solidFill>
                  <a:prstClr val="black"/>
                </a:solidFill>
                <a:effectLst/>
                <a:uLnTx/>
                <a:uFillTx/>
                <a:latin typeface="Arial"/>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テレビでは確認できません。</a:t>
              </a:r>
            </a:p>
          </p:txBody>
        </p:sp>
        <p:pic>
          <p:nvPicPr>
            <p:cNvPr id="86" name="図 85">
              <a:extLst>
                <a:ext uri="{FF2B5EF4-FFF2-40B4-BE49-F238E27FC236}">
                  <a16:creationId xmlns:a16="http://schemas.microsoft.com/office/drawing/2014/main" id="{33739602-06EB-4EEB-AFD7-46CA40760552}"/>
                </a:ext>
              </a:extLst>
            </p:cNvPr>
            <p:cNvPicPr>
              <a:picLocks noChangeAspect="1"/>
            </p:cNvPicPr>
            <p:nvPr/>
          </p:nvPicPr>
          <p:blipFill>
            <a:blip r:embed="rId5"/>
            <a:stretch>
              <a:fillRect/>
            </a:stretch>
          </p:blipFill>
          <p:spPr>
            <a:xfrm>
              <a:off x="2675518" y="5838342"/>
              <a:ext cx="1273122" cy="792000"/>
            </a:xfrm>
            <a:prstGeom prst="rect">
              <a:avLst/>
            </a:prstGeom>
          </p:spPr>
        </p:pic>
        <p:pic>
          <p:nvPicPr>
            <p:cNvPr id="87" name="図 86">
              <a:extLst>
                <a:ext uri="{FF2B5EF4-FFF2-40B4-BE49-F238E27FC236}">
                  <a16:creationId xmlns:a16="http://schemas.microsoft.com/office/drawing/2014/main" id="{71200111-D14A-450D-B444-A1B0B3D3BFC2}"/>
                </a:ext>
              </a:extLst>
            </p:cNvPr>
            <p:cNvPicPr>
              <a:picLocks noChangeAspect="1"/>
            </p:cNvPicPr>
            <p:nvPr/>
          </p:nvPicPr>
          <p:blipFill>
            <a:blip r:embed="rId6"/>
            <a:stretch>
              <a:fillRect/>
            </a:stretch>
          </p:blipFill>
          <p:spPr>
            <a:xfrm>
              <a:off x="4647256" y="5838342"/>
              <a:ext cx="1273124" cy="792000"/>
            </a:xfrm>
            <a:prstGeom prst="rect">
              <a:avLst/>
            </a:prstGeom>
          </p:spPr>
        </p:pic>
        <p:sp>
          <p:nvSpPr>
            <p:cNvPr id="88" name="正方形/長方形 87">
              <a:extLst>
                <a:ext uri="{FF2B5EF4-FFF2-40B4-BE49-F238E27FC236}">
                  <a16:creationId xmlns:a16="http://schemas.microsoft.com/office/drawing/2014/main" id="{583EEAE7-3514-4F75-8F16-5BF4EF787DCF}"/>
                </a:ext>
              </a:extLst>
            </p:cNvPr>
            <p:cNvSpPr/>
            <p:nvPr/>
          </p:nvSpPr>
          <p:spPr>
            <a:xfrm>
              <a:off x="657225" y="5571480"/>
              <a:ext cx="1044000" cy="216000"/>
            </a:xfrm>
            <a:prstGeom prst="rect">
              <a:avLst/>
            </a:prstGeom>
            <a:noFill/>
            <a:ln w="2222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9" name="正方形/長方形 88">
              <a:extLst>
                <a:ext uri="{FF2B5EF4-FFF2-40B4-BE49-F238E27FC236}">
                  <a16:creationId xmlns:a16="http://schemas.microsoft.com/office/drawing/2014/main" id="{5771A861-367B-4BE0-A8C2-8A1E674E356C}"/>
                </a:ext>
              </a:extLst>
            </p:cNvPr>
            <p:cNvSpPr/>
            <p:nvPr/>
          </p:nvSpPr>
          <p:spPr>
            <a:xfrm>
              <a:off x="2670755" y="5571480"/>
              <a:ext cx="1044000" cy="216000"/>
            </a:xfrm>
            <a:prstGeom prst="rect">
              <a:avLst/>
            </a:prstGeom>
            <a:noFill/>
            <a:ln w="2222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0" name="正方形/長方形 89">
              <a:extLst>
                <a:ext uri="{FF2B5EF4-FFF2-40B4-BE49-F238E27FC236}">
                  <a16:creationId xmlns:a16="http://schemas.microsoft.com/office/drawing/2014/main" id="{A9E3AFA1-6EA6-4714-85A8-9B671E1E374C}"/>
                </a:ext>
              </a:extLst>
            </p:cNvPr>
            <p:cNvSpPr/>
            <p:nvPr/>
          </p:nvSpPr>
          <p:spPr>
            <a:xfrm>
              <a:off x="4629199" y="5571480"/>
              <a:ext cx="971501" cy="216000"/>
            </a:xfrm>
            <a:prstGeom prst="rect">
              <a:avLst/>
            </a:prstGeom>
            <a:noFill/>
            <a:ln w="2222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grpSp>
          <p:nvGrpSpPr>
            <p:cNvPr id="91" name="グループ化 90">
              <a:extLst>
                <a:ext uri="{FF2B5EF4-FFF2-40B4-BE49-F238E27FC236}">
                  <a16:creationId xmlns:a16="http://schemas.microsoft.com/office/drawing/2014/main" id="{2C8B15AD-A40D-4026-BCD5-865BC50D2E1F}"/>
                </a:ext>
              </a:extLst>
            </p:cNvPr>
            <p:cNvGrpSpPr/>
            <p:nvPr/>
          </p:nvGrpSpPr>
          <p:grpSpPr>
            <a:xfrm>
              <a:off x="2471563" y="6682365"/>
              <a:ext cx="1691169" cy="331120"/>
              <a:chOff x="2473944" y="6644265"/>
              <a:chExt cx="1691169" cy="331120"/>
            </a:xfrm>
          </p:grpSpPr>
          <p:sp>
            <p:nvSpPr>
              <p:cNvPr id="96" name="テキスト ボックス 95">
                <a:extLst>
                  <a:ext uri="{FF2B5EF4-FFF2-40B4-BE49-F238E27FC236}">
                    <a16:creationId xmlns:a16="http://schemas.microsoft.com/office/drawing/2014/main" id="{84FB6C8D-FC94-41D4-A453-59C0FE865EFF}"/>
                  </a:ext>
                </a:extLst>
              </p:cNvPr>
              <p:cNvSpPr txBox="1"/>
              <p:nvPr/>
            </p:nvSpPr>
            <p:spPr>
              <a:xfrm>
                <a:off x="2473944" y="6652220"/>
                <a:ext cx="1691169" cy="323165"/>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50" normalizeH="0" baseline="0" noProof="0" dirty="0">
                    <a:ln>
                      <a:noFill/>
                    </a:ln>
                    <a:solidFill>
                      <a:prstClr val="black"/>
                    </a:solidFill>
                    <a:effectLst/>
                    <a:uLnTx/>
                    <a:uFillTx/>
                    <a:latin typeface="Arial"/>
                    <a:ea typeface="ＭＳ Ｐゴシック"/>
                  </a:rPr>
                  <a:t>※</a:t>
                </a: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避難情報   開設避難所情報 </a:t>
                </a:r>
                <a:r>
                  <a:rPr kumimoji="1" lang="en-US" altLang="ja-JP" sz="1050" b="0" i="0" u="none" strike="noStrike" kern="0" cap="none" spc="-50" normalizeH="0" baseline="0" noProof="0" dirty="0">
                    <a:ln>
                      <a:noFill/>
                    </a:ln>
                    <a:solidFill>
                      <a:prstClr val="black"/>
                    </a:solidFill>
                    <a:effectLst/>
                    <a:uLnTx/>
                    <a:uFillTx/>
                    <a:latin typeface="Arial"/>
                    <a:ea typeface="ＭＳ Ｐゴシック"/>
                  </a:rPr>
                  <a:t/>
                </a:r>
                <a:br>
                  <a:rPr kumimoji="1" lang="en-US" altLang="ja-JP" sz="1050" b="0" i="0" u="none" strike="noStrike" kern="0" cap="none" spc="-50" normalizeH="0" baseline="0" noProof="0" dirty="0">
                    <a:ln>
                      <a:noFill/>
                    </a:ln>
                    <a:solidFill>
                      <a:prstClr val="black"/>
                    </a:solidFill>
                    <a:effectLst/>
                    <a:uLnTx/>
                    <a:uFillTx/>
                    <a:latin typeface="Arial"/>
                    <a:ea typeface="ＭＳ Ｐゴシック"/>
                  </a:rPr>
                </a:b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も確認できます。</a:t>
                </a:r>
              </a:p>
            </p:txBody>
          </p:sp>
          <p:sp>
            <p:nvSpPr>
              <p:cNvPr id="97" name="正方形/長方形 96">
                <a:extLst>
                  <a:ext uri="{FF2B5EF4-FFF2-40B4-BE49-F238E27FC236}">
                    <a16:creationId xmlns:a16="http://schemas.microsoft.com/office/drawing/2014/main" id="{DF771E10-1ADA-4A15-96E7-4A6C482F5CC0}"/>
                  </a:ext>
                </a:extLst>
              </p:cNvPr>
              <p:cNvSpPr/>
              <p:nvPr/>
            </p:nvSpPr>
            <p:spPr>
              <a:xfrm>
                <a:off x="2621925" y="6644265"/>
                <a:ext cx="540000" cy="180000"/>
              </a:xfrm>
              <a:prstGeom prst="rect">
                <a:avLst/>
              </a:prstGeom>
              <a:noFill/>
              <a:ln w="158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8" name="正方形/長方形 97">
                <a:extLst>
                  <a:ext uri="{FF2B5EF4-FFF2-40B4-BE49-F238E27FC236}">
                    <a16:creationId xmlns:a16="http://schemas.microsoft.com/office/drawing/2014/main" id="{8E231EEE-65AA-4176-9551-7656C04F49FC}"/>
                  </a:ext>
                </a:extLst>
              </p:cNvPr>
              <p:cNvSpPr/>
              <p:nvPr/>
            </p:nvSpPr>
            <p:spPr>
              <a:xfrm>
                <a:off x="3211758" y="6644265"/>
                <a:ext cx="933997" cy="180000"/>
              </a:xfrm>
              <a:prstGeom prst="rect">
                <a:avLst/>
              </a:prstGeom>
              <a:noFill/>
              <a:ln w="158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grpSp>
        <p:grpSp>
          <p:nvGrpSpPr>
            <p:cNvPr id="92" name="グループ化 91">
              <a:extLst>
                <a:ext uri="{FF2B5EF4-FFF2-40B4-BE49-F238E27FC236}">
                  <a16:creationId xmlns:a16="http://schemas.microsoft.com/office/drawing/2014/main" id="{E305E9CF-4316-4B91-9F32-778A6ED59B09}"/>
                </a:ext>
              </a:extLst>
            </p:cNvPr>
            <p:cNvGrpSpPr/>
            <p:nvPr/>
          </p:nvGrpSpPr>
          <p:grpSpPr>
            <a:xfrm>
              <a:off x="4444587" y="6683119"/>
              <a:ext cx="1717071" cy="329613"/>
              <a:chOff x="4444587" y="6645772"/>
              <a:chExt cx="1717071" cy="329613"/>
            </a:xfrm>
          </p:grpSpPr>
          <p:sp>
            <p:nvSpPr>
              <p:cNvPr id="93" name="テキスト ボックス 92">
                <a:extLst>
                  <a:ext uri="{FF2B5EF4-FFF2-40B4-BE49-F238E27FC236}">
                    <a16:creationId xmlns:a16="http://schemas.microsoft.com/office/drawing/2014/main" id="{D4891600-4FF1-4AFD-A684-A78A45E6EE9A}"/>
                  </a:ext>
                </a:extLst>
              </p:cNvPr>
              <p:cNvSpPr txBox="1"/>
              <p:nvPr/>
            </p:nvSpPr>
            <p:spPr>
              <a:xfrm>
                <a:off x="4444587" y="6652220"/>
                <a:ext cx="1708801" cy="323165"/>
              </a:xfrm>
              <a:prstGeom prst="rect">
                <a:avLst/>
              </a:prstGeom>
              <a:noFill/>
            </p:spPr>
            <p:txBody>
              <a:bodyPr wrap="none" lIns="0" tIns="0" rIns="0" b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50" normalizeH="0" baseline="0" noProof="0" dirty="0">
                    <a:ln>
                      <a:noFill/>
                    </a:ln>
                    <a:solidFill>
                      <a:prstClr val="black"/>
                    </a:solidFill>
                    <a:effectLst/>
                    <a:uLnTx/>
                    <a:uFillTx/>
                    <a:latin typeface="Arial"/>
                    <a:ea typeface="ＭＳ Ｐゴシック"/>
                  </a:rPr>
                  <a:t>※</a:t>
                </a: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ヘルプ から 円山川の危険度</a:t>
                </a:r>
                <a:r>
                  <a:rPr kumimoji="1" lang="en-US" altLang="ja-JP" sz="1050" b="0" i="0" u="none" strike="noStrike" kern="0" cap="none" spc="-50" normalizeH="0" baseline="0" noProof="0" dirty="0">
                    <a:ln>
                      <a:noFill/>
                    </a:ln>
                    <a:solidFill>
                      <a:prstClr val="black"/>
                    </a:solidFill>
                    <a:effectLst/>
                    <a:uLnTx/>
                    <a:uFillTx/>
                    <a:latin typeface="Arial"/>
                    <a:ea typeface="ＭＳ Ｐゴシック"/>
                  </a:rPr>
                  <a:t/>
                </a:r>
                <a:br>
                  <a:rPr kumimoji="1" lang="en-US" altLang="ja-JP" sz="1050" b="0" i="0" u="none" strike="noStrike" kern="0" cap="none" spc="-50" normalizeH="0" baseline="0" noProof="0" dirty="0">
                    <a:ln>
                      <a:noFill/>
                    </a:ln>
                    <a:solidFill>
                      <a:prstClr val="black"/>
                    </a:solidFill>
                    <a:effectLst/>
                    <a:uLnTx/>
                    <a:uFillTx/>
                    <a:latin typeface="Arial"/>
                    <a:ea typeface="ＭＳ Ｐゴシック"/>
                  </a:rPr>
                </a:br>
                <a:r>
                  <a:rPr kumimoji="1" lang="ja-JP" altLang="en-US" sz="1050" b="0" i="0" u="none" strike="noStrike" kern="0" cap="none" spc="-50" normalizeH="0" baseline="0" noProof="0" dirty="0">
                    <a:ln>
                      <a:noFill/>
                    </a:ln>
                    <a:solidFill>
                      <a:prstClr val="black"/>
                    </a:solidFill>
                    <a:effectLst/>
                    <a:uLnTx/>
                    <a:uFillTx/>
                    <a:latin typeface="Arial"/>
                    <a:ea typeface="ＭＳ Ｐゴシック"/>
                  </a:rPr>
                  <a:t>　　も確認できます。</a:t>
                </a:r>
              </a:p>
            </p:txBody>
          </p:sp>
          <p:sp>
            <p:nvSpPr>
              <p:cNvPr id="94" name="正方形/長方形 93">
                <a:extLst>
                  <a:ext uri="{FF2B5EF4-FFF2-40B4-BE49-F238E27FC236}">
                    <a16:creationId xmlns:a16="http://schemas.microsoft.com/office/drawing/2014/main" id="{4628D98A-502D-46E6-AAA5-CF4D822C887C}"/>
                  </a:ext>
                </a:extLst>
              </p:cNvPr>
              <p:cNvSpPr/>
              <p:nvPr/>
            </p:nvSpPr>
            <p:spPr>
              <a:xfrm>
                <a:off x="4585440" y="6645772"/>
                <a:ext cx="395116" cy="180000"/>
              </a:xfrm>
              <a:prstGeom prst="rect">
                <a:avLst/>
              </a:prstGeom>
              <a:noFill/>
              <a:ln w="15875"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5" name="正方形/長方形 94">
                <a:extLst>
                  <a:ext uri="{FF2B5EF4-FFF2-40B4-BE49-F238E27FC236}">
                    <a16:creationId xmlns:a16="http://schemas.microsoft.com/office/drawing/2014/main" id="{1BD26137-5D15-4A12-B8FE-72CC2853FD4F}"/>
                  </a:ext>
                </a:extLst>
              </p:cNvPr>
              <p:cNvSpPr/>
              <p:nvPr/>
            </p:nvSpPr>
            <p:spPr>
              <a:xfrm>
                <a:off x="5227661" y="6645772"/>
                <a:ext cx="933997" cy="180000"/>
              </a:xfrm>
              <a:prstGeom prst="rect">
                <a:avLst/>
              </a:prstGeom>
              <a:noFill/>
              <a:ln w="158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grpSp>
      </p:grpSp>
      <p:sp>
        <p:nvSpPr>
          <p:cNvPr id="99" name="テキスト ボックス 98">
            <a:extLst>
              <a:ext uri="{FF2B5EF4-FFF2-40B4-BE49-F238E27FC236}">
                <a16:creationId xmlns:a16="http://schemas.microsoft.com/office/drawing/2014/main" id="{7E5043DB-259C-4C68-86D1-A450013D923E}"/>
              </a:ext>
            </a:extLst>
          </p:cNvPr>
          <p:cNvSpPr txBox="1"/>
          <p:nvPr/>
        </p:nvSpPr>
        <p:spPr>
          <a:xfrm>
            <a:off x="234844" y="7450306"/>
            <a:ext cx="6305656" cy="276999"/>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游明朝" panose="02020400000000000000" pitchFamily="18" charset="-128"/>
                <a:ea typeface="游明朝" panose="02020400000000000000" pitchFamily="18" charset="-128"/>
              </a:rPr>
              <a:t>テレビのリモコンの </a:t>
            </a:r>
            <a:r>
              <a:rPr kumimoji="1" lang="ja-JP" altLang="en-US" sz="1200" i="1" dirty="0">
                <a:solidFill>
                  <a:schemeClr val="bg1"/>
                </a:solidFill>
                <a:latin typeface="ＭＳ Ｐゴシック" panose="020B0600070205080204" pitchFamily="50" charset="-128"/>
                <a:ea typeface="ＭＳ Ｐゴシック" panose="020B0600070205080204" pitchFamily="50" charset="-128"/>
              </a:rPr>
              <a:t>ｄ</a:t>
            </a:r>
            <a:r>
              <a:rPr kumimoji="1" lang="ja-JP" altLang="en-US" sz="1200"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200" dirty="0">
                <a:latin typeface="游明朝" panose="02020400000000000000" pitchFamily="18" charset="-128"/>
                <a:ea typeface="游明朝" panose="02020400000000000000" pitchFamily="18" charset="-128"/>
              </a:rPr>
              <a:t> ボタンを押すと、避難情報や各種情報が確認できます。</a:t>
            </a:r>
          </a:p>
        </p:txBody>
      </p:sp>
      <p:sp>
        <p:nvSpPr>
          <p:cNvPr id="100" name="テキスト ボックス 99">
            <a:extLst>
              <a:ext uri="{FF2B5EF4-FFF2-40B4-BE49-F238E27FC236}">
                <a16:creationId xmlns:a16="http://schemas.microsoft.com/office/drawing/2014/main" id="{8239D1E7-4B44-46FC-A7F4-A25B3DB4B21F}"/>
              </a:ext>
            </a:extLst>
          </p:cNvPr>
          <p:cNvSpPr txBox="1"/>
          <p:nvPr/>
        </p:nvSpPr>
        <p:spPr>
          <a:xfrm>
            <a:off x="251375" y="6072618"/>
            <a:ext cx="3647525"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防災行政無線</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03" name="テキスト ボックス 102">
            <a:extLst>
              <a:ext uri="{FF2B5EF4-FFF2-40B4-BE49-F238E27FC236}">
                <a16:creationId xmlns:a16="http://schemas.microsoft.com/office/drawing/2014/main" id="{6283067C-6E36-4165-A5B8-BE5C9A9CBE21}"/>
              </a:ext>
            </a:extLst>
          </p:cNvPr>
          <p:cNvSpPr txBox="1"/>
          <p:nvPr/>
        </p:nvSpPr>
        <p:spPr>
          <a:xfrm>
            <a:off x="238190" y="6389251"/>
            <a:ext cx="4705897" cy="651332"/>
          </a:xfrm>
          <a:prstGeom prst="rect">
            <a:avLst/>
          </a:prstGeom>
          <a:noFill/>
        </p:spPr>
        <p:txBody>
          <a:bodyPr wrap="square" lIns="0" tIns="0" rIns="0" bIns="0" rtlCol="0">
            <a:spAutoFit/>
          </a:bodyPr>
          <a:lstStyle/>
          <a:p>
            <a:pPr marL="171450" indent="-171450" algn="just">
              <a:lnSpc>
                <a:spcPct val="120000"/>
              </a:lnSpc>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各ご家庭に１台（アパート等も同様）受信機を無料で貸し出しています。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避難情報などは、最大音量で流れます。</a:t>
            </a:r>
          </a:p>
        </p:txBody>
      </p:sp>
      <p:sp>
        <p:nvSpPr>
          <p:cNvPr id="70" name="四角形: 角を丸くする 69">
            <a:extLst>
              <a:ext uri="{FF2B5EF4-FFF2-40B4-BE49-F238E27FC236}">
                <a16:creationId xmlns:a16="http://schemas.microsoft.com/office/drawing/2014/main" id="{3B83E5E2-93DB-463C-AB50-62684B770A22}"/>
              </a:ext>
            </a:extLst>
          </p:cNvPr>
          <p:cNvSpPr/>
          <p:nvPr/>
        </p:nvSpPr>
        <p:spPr>
          <a:xfrm>
            <a:off x="135551" y="3327659"/>
            <a:ext cx="6548277" cy="1203838"/>
          </a:xfrm>
          <a:prstGeom prst="roundRect">
            <a:avLst>
              <a:gd name="adj" fmla="val 7283"/>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124B0365-C17F-410A-96D0-5559832CB820}"/>
              </a:ext>
            </a:extLst>
          </p:cNvPr>
          <p:cNvSpPr/>
          <p:nvPr/>
        </p:nvSpPr>
        <p:spPr>
          <a:xfrm>
            <a:off x="135551" y="4603658"/>
            <a:ext cx="6548277" cy="1343109"/>
          </a:xfrm>
          <a:prstGeom prst="roundRect">
            <a:avLst>
              <a:gd name="adj" fmla="val 7283"/>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四角形: 角を丸くする 107">
            <a:extLst>
              <a:ext uri="{FF2B5EF4-FFF2-40B4-BE49-F238E27FC236}">
                <a16:creationId xmlns:a16="http://schemas.microsoft.com/office/drawing/2014/main" id="{C819452E-644F-4BB7-B998-09543ED209C0}"/>
              </a:ext>
            </a:extLst>
          </p:cNvPr>
          <p:cNvSpPr/>
          <p:nvPr/>
        </p:nvSpPr>
        <p:spPr>
          <a:xfrm>
            <a:off x="135551" y="6010647"/>
            <a:ext cx="6548277" cy="1103744"/>
          </a:xfrm>
          <a:prstGeom prst="roundRect">
            <a:avLst>
              <a:gd name="adj" fmla="val 7283"/>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四角形: 角を丸くする 108">
            <a:extLst>
              <a:ext uri="{FF2B5EF4-FFF2-40B4-BE49-F238E27FC236}">
                <a16:creationId xmlns:a16="http://schemas.microsoft.com/office/drawing/2014/main" id="{DEC5543D-067E-467A-B2DE-76E8C5210753}"/>
              </a:ext>
            </a:extLst>
          </p:cNvPr>
          <p:cNvSpPr/>
          <p:nvPr/>
        </p:nvSpPr>
        <p:spPr>
          <a:xfrm>
            <a:off x="135551" y="7183140"/>
            <a:ext cx="6548277" cy="2391023"/>
          </a:xfrm>
          <a:prstGeom prst="roundRect">
            <a:avLst>
              <a:gd name="adj" fmla="val 330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73AD019E-16A9-41B3-BBA8-A0DC89FA4F52}"/>
              </a:ext>
            </a:extLst>
          </p:cNvPr>
          <p:cNvGrpSpPr/>
          <p:nvPr/>
        </p:nvGrpSpPr>
        <p:grpSpPr>
          <a:xfrm>
            <a:off x="4916702" y="3486783"/>
            <a:ext cx="1547486" cy="739847"/>
            <a:chOff x="4946133" y="3451430"/>
            <a:chExt cx="1394341" cy="666629"/>
          </a:xfrm>
        </p:grpSpPr>
        <p:pic>
          <p:nvPicPr>
            <p:cNvPr id="53" name="図 52">
              <a:extLst>
                <a:ext uri="{FF2B5EF4-FFF2-40B4-BE49-F238E27FC236}">
                  <a16:creationId xmlns:a16="http://schemas.microsoft.com/office/drawing/2014/main" id="{0EF7B522-7A42-4FA0-B9D9-A1C67C76AD34}"/>
                </a:ext>
              </a:extLst>
            </p:cNvPr>
            <p:cNvPicPr>
              <a:picLocks noChangeAspect="1"/>
            </p:cNvPicPr>
            <p:nvPr/>
          </p:nvPicPr>
          <p:blipFill rotWithShape="1">
            <a:blip r:embed="rId7"/>
            <a:srcRect l="42096" t="50375" r="45261" b="9425"/>
            <a:stretch/>
          </p:blipFill>
          <p:spPr>
            <a:xfrm>
              <a:off x="4946133" y="3454964"/>
              <a:ext cx="693007" cy="662620"/>
            </a:xfrm>
            <a:prstGeom prst="rect">
              <a:avLst/>
            </a:prstGeom>
          </p:spPr>
        </p:pic>
        <p:pic>
          <p:nvPicPr>
            <p:cNvPr id="1026" name="Picture 2" descr="QRコード">
              <a:extLst>
                <a:ext uri="{FF2B5EF4-FFF2-40B4-BE49-F238E27FC236}">
                  <a16:creationId xmlns:a16="http://schemas.microsoft.com/office/drawing/2014/main" id="{D997F47F-86CD-4CA2-B4D1-3136DD6A7E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783" y="3451430"/>
              <a:ext cx="661691" cy="66662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図 8">
            <a:extLst>
              <a:ext uri="{FF2B5EF4-FFF2-40B4-BE49-F238E27FC236}">
                <a16:creationId xmlns:a16="http://schemas.microsoft.com/office/drawing/2014/main" id="{05B57EEF-5285-4183-9082-8ECEF340BAD2}"/>
              </a:ext>
            </a:extLst>
          </p:cNvPr>
          <p:cNvPicPr>
            <a:picLocks noChangeAspect="1"/>
          </p:cNvPicPr>
          <p:nvPr/>
        </p:nvPicPr>
        <p:blipFill>
          <a:blip r:embed="rId9"/>
          <a:stretch>
            <a:fillRect/>
          </a:stretch>
        </p:blipFill>
        <p:spPr>
          <a:xfrm>
            <a:off x="5729821" y="4953000"/>
            <a:ext cx="715365" cy="726371"/>
          </a:xfrm>
          <a:prstGeom prst="rect">
            <a:avLst/>
          </a:prstGeom>
        </p:spPr>
      </p:pic>
      <p:pic>
        <p:nvPicPr>
          <p:cNvPr id="12" name="図 11" descr="電子レンジ, モニター, 表示, 家電 が含まれている画像&#10;&#10;自動的に生成された説明">
            <a:extLst>
              <a:ext uri="{FF2B5EF4-FFF2-40B4-BE49-F238E27FC236}">
                <a16:creationId xmlns:a16="http://schemas.microsoft.com/office/drawing/2014/main" id="{DBE4F114-616B-456B-92DA-5AA398A05EF0}"/>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3083" t="11084" r="3844" b="5098"/>
          <a:stretch/>
        </p:blipFill>
        <p:spPr>
          <a:xfrm>
            <a:off x="5119828" y="6084054"/>
            <a:ext cx="1454728" cy="982559"/>
          </a:xfrm>
          <a:prstGeom prst="rect">
            <a:avLst/>
          </a:prstGeom>
        </p:spPr>
      </p:pic>
    </p:spTree>
    <p:extLst>
      <p:ext uri="{BB962C8B-B14F-4D97-AF65-F5344CB8AC3E}">
        <p14:creationId xmlns:p14="http://schemas.microsoft.com/office/powerpoint/2010/main" val="160465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3C3C60-D660-4C25-9D75-726C0040CE69}"/>
              </a:ext>
            </a:extLst>
          </p:cNvPr>
          <p:cNvSpPr>
            <a:spLocks noGrp="1"/>
          </p:cNvSpPr>
          <p:nvPr>
            <p:ph type="sldNum" sz="quarter" idx="10"/>
          </p:nvPr>
        </p:nvSpPr>
        <p:spPr/>
        <p:txBody>
          <a:bodyPr/>
          <a:lstStyle/>
          <a:p>
            <a:fld id="{3AA9EDAE-9077-4D61-94DE-B60AAEAE655E}" type="slidenum">
              <a:rPr kumimoji="1" lang="ja-JP" altLang="en-US" smtClean="0"/>
              <a:pPr/>
              <a:t>1</a:t>
            </a:fld>
            <a:endParaRPr kumimoji="1" lang="ja-JP" altLang="en-US"/>
          </a:p>
        </p:txBody>
      </p:sp>
      <p:sp>
        <p:nvSpPr>
          <p:cNvPr id="4" name="テキスト ボックス 3">
            <a:extLst>
              <a:ext uri="{FF2B5EF4-FFF2-40B4-BE49-F238E27FC236}">
                <a16:creationId xmlns:a16="http://schemas.microsoft.com/office/drawing/2014/main" id="{1C50AFB1-0288-45DA-A7DC-8BE271D7131D}"/>
              </a:ext>
            </a:extLst>
          </p:cNvPr>
          <p:cNvSpPr txBox="1"/>
          <p:nvPr/>
        </p:nvSpPr>
        <p:spPr>
          <a:xfrm>
            <a:off x="305805" y="445192"/>
            <a:ext cx="6295293" cy="949875"/>
          </a:xfrm>
          <a:prstGeom prst="rect">
            <a:avLst/>
          </a:prstGeom>
          <a:noFill/>
        </p:spPr>
        <p:txBody>
          <a:bodyPr wrap="square" lIns="0" tIns="0" rIns="0" bIns="0" rtlCol="0">
            <a:spAutoFit/>
          </a:bodyPr>
          <a:lstStyle/>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国土交通省では、全国に設置されている水位計の水位情報、河川の状況を配信するカメラの画像を見ることができる「川の水位情報」を公開しています。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パソコンやスマートフォンで、身近な川の状況を、簡単に、きめ細かく、リアルタイムで確認することができます。</a:t>
            </a:r>
          </a:p>
        </p:txBody>
      </p:sp>
      <p:pic>
        <p:nvPicPr>
          <p:cNvPr id="6" name="図 5">
            <a:extLst>
              <a:ext uri="{FF2B5EF4-FFF2-40B4-BE49-F238E27FC236}">
                <a16:creationId xmlns:a16="http://schemas.microsoft.com/office/drawing/2014/main" id="{92910E85-C7EF-4FEF-A640-73B46176C35E}"/>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9183" y="1456614"/>
            <a:ext cx="3143104" cy="1699325"/>
          </a:xfrm>
          <a:prstGeom prst="rect">
            <a:avLst/>
          </a:prstGeom>
          <a:noFill/>
          <a:ln>
            <a:noFill/>
          </a:ln>
        </p:spPr>
      </p:pic>
      <p:pic>
        <p:nvPicPr>
          <p:cNvPr id="8" name="図 7">
            <a:extLst>
              <a:ext uri="{FF2B5EF4-FFF2-40B4-BE49-F238E27FC236}">
                <a16:creationId xmlns:a16="http://schemas.microsoft.com/office/drawing/2014/main" id="{DE2A84FC-9F7C-493B-AE4F-80FF9949C58D}"/>
              </a:ext>
            </a:extLst>
          </p:cNvPr>
          <p:cNvPicPr/>
          <p:nvPr/>
        </p:nvPicPr>
        <p:blipFill rotWithShape="1">
          <a:blip r:embed="rId3" cstate="hqprint">
            <a:extLst>
              <a:ext uri="{28A0092B-C50C-407E-A947-70E740481C1C}">
                <a14:useLocalDpi xmlns:a14="http://schemas.microsoft.com/office/drawing/2010/main" val="0"/>
              </a:ext>
            </a:extLst>
          </a:blip>
          <a:srcRect l="70616"/>
          <a:stretch/>
        </p:blipFill>
        <p:spPr bwMode="auto">
          <a:xfrm>
            <a:off x="5701324" y="1859428"/>
            <a:ext cx="792823" cy="763270"/>
          </a:xfrm>
          <a:prstGeom prst="rect">
            <a:avLst/>
          </a:prstGeom>
          <a:noFill/>
          <a:ln>
            <a:noFill/>
          </a:ln>
        </p:spPr>
      </p:pic>
      <p:sp>
        <p:nvSpPr>
          <p:cNvPr id="10" name="テキスト ボックス 9">
            <a:extLst>
              <a:ext uri="{FF2B5EF4-FFF2-40B4-BE49-F238E27FC236}">
                <a16:creationId xmlns:a16="http://schemas.microsoft.com/office/drawing/2014/main" id="{5E25C681-0D7A-4B27-82A9-7AC39642DB01}"/>
              </a:ext>
            </a:extLst>
          </p:cNvPr>
          <p:cNvSpPr txBox="1"/>
          <p:nvPr/>
        </p:nvSpPr>
        <p:spPr>
          <a:xfrm>
            <a:off x="305804" y="3153352"/>
            <a:ext cx="6449893" cy="192168"/>
          </a:xfrm>
          <a:prstGeom prst="rect">
            <a:avLst/>
          </a:prstGeom>
          <a:noFill/>
        </p:spPr>
        <p:txBody>
          <a:bodyPr wrap="square" lIns="0" tIns="0" rIns="0" bIns="0" rtlCol="0">
            <a:spAutoFit/>
          </a:bodyPr>
          <a:lstStyle/>
          <a:p>
            <a:pPr>
              <a:lnSpc>
                <a:spcPct val="120000"/>
              </a:lnSpc>
              <a:spcAft>
                <a:spcPts val="600"/>
              </a:spcAft>
            </a:pPr>
            <a:r>
              <a:rPr kumimoji="1" lang="ja-JP" altLang="en-US" sz="1200" dirty="0">
                <a:latin typeface="HGP創英角ｺﾞｼｯｸUB" panose="020B0900000000000000" pitchFamily="50" charset="-128"/>
                <a:ea typeface="HGP創英角ｺﾞｼｯｸUB" panose="020B0900000000000000" pitchFamily="50" charset="-128"/>
              </a:rPr>
              <a:t>＜避難情報が発令される目安＞</a:t>
            </a:r>
          </a:p>
        </p:txBody>
      </p:sp>
      <p:graphicFrame>
        <p:nvGraphicFramePr>
          <p:cNvPr id="12" name="表 32">
            <a:extLst>
              <a:ext uri="{FF2B5EF4-FFF2-40B4-BE49-F238E27FC236}">
                <a16:creationId xmlns:a16="http://schemas.microsoft.com/office/drawing/2014/main" id="{9ECCF8A8-15C1-4AB8-B2E1-A0710AFAE8D6}"/>
              </a:ext>
            </a:extLst>
          </p:cNvPr>
          <p:cNvGraphicFramePr>
            <a:graphicFrameLocks noGrp="1"/>
          </p:cNvGraphicFramePr>
          <p:nvPr>
            <p:extLst>
              <p:ext uri="{D42A27DB-BD31-4B8C-83A1-F6EECF244321}">
                <p14:modId xmlns:p14="http://schemas.microsoft.com/office/powerpoint/2010/main" val="3637101812"/>
              </p:ext>
            </p:extLst>
          </p:nvPr>
        </p:nvGraphicFramePr>
        <p:xfrm>
          <a:off x="353429" y="3403818"/>
          <a:ext cx="6203855" cy="1984718"/>
        </p:xfrm>
        <a:graphic>
          <a:graphicData uri="http://schemas.openxmlformats.org/drawingml/2006/table">
            <a:tbl>
              <a:tblPr firstRow="1" bandRow="1">
                <a:tableStyleId>{5940675A-B579-460E-94D1-54222C63F5DA}</a:tableStyleId>
              </a:tblPr>
              <a:tblGrid>
                <a:gridCol w="1392368">
                  <a:extLst>
                    <a:ext uri="{9D8B030D-6E8A-4147-A177-3AD203B41FA5}">
                      <a16:colId xmlns:a16="http://schemas.microsoft.com/office/drawing/2014/main" val="1252518671"/>
                    </a:ext>
                  </a:extLst>
                </a:gridCol>
                <a:gridCol w="1603829">
                  <a:extLst>
                    <a:ext uri="{9D8B030D-6E8A-4147-A177-3AD203B41FA5}">
                      <a16:colId xmlns:a16="http://schemas.microsoft.com/office/drawing/2014/main" val="574622375"/>
                    </a:ext>
                  </a:extLst>
                </a:gridCol>
                <a:gridCol w="1603829">
                  <a:extLst>
                    <a:ext uri="{9D8B030D-6E8A-4147-A177-3AD203B41FA5}">
                      <a16:colId xmlns:a16="http://schemas.microsoft.com/office/drawing/2014/main" val="539381372"/>
                    </a:ext>
                  </a:extLst>
                </a:gridCol>
                <a:gridCol w="1603829">
                  <a:extLst>
                    <a:ext uri="{9D8B030D-6E8A-4147-A177-3AD203B41FA5}">
                      <a16:colId xmlns:a16="http://schemas.microsoft.com/office/drawing/2014/main" val="2221993468"/>
                    </a:ext>
                  </a:extLst>
                </a:gridCol>
              </a:tblGrid>
              <a:tr h="629301">
                <a:tc>
                  <a:txBody>
                    <a:bodyPr/>
                    <a:lstStyle/>
                    <a:p>
                      <a:endParaRPr kumimoji="1" lang="ja-JP" altLang="en-US" sz="1100" dirty="0">
                        <a:latin typeface="ＭＳ Ｐゴシック" panose="020B0600070205080204" pitchFamily="50" charset="-128"/>
                        <a:ea typeface="ＭＳ Ｐゴシック" panose="020B0600070205080204" pitchFamily="50" charset="-128"/>
                      </a:endParaRPr>
                    </a:p>
                  </a:txBody>
                  <a:tcPr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警戒レベル３</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p>
                    <a:p>
                      <a:pPr algn="ct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避難準備・</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高齢者等避難開始</a:t>
                      </a:r>
                    </a:p>
                  </a:txBody>
                  <a:tcPr marT="0" marB="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警戒レベル４</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p>
                    <a:p>
                      <a:pPr algn="ct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避難勧告</a:t>
                      </a:r>
                    </a:p>
                  </a:txBody>
                  <a:tcPr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A00AA"/>
                    </a:solidFill>
                  </a:tcPr>
                </a:tc>
                <a:tc>
                  <a:txBody>
                    <a:bodyPr/>
                    <a:lstStyle/>
                    <a:p>
                      <a:pPr algn="ct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警戒レベル４</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a:t>
                      </a:r>
                    </a:p>
                    <a:p>
                      <a:pPr algn="ct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避難指示（緊急）</a:t>
                      </a:r>
                    </a:p>
                  </a:txBody>
                  <a:tcPr marT="0" marB="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A00AA"/>
                    </a:solidFill>
                  </a:tcPr>
                </a:tc>
                <a:extLst>
                  <a:ext uri="{0D108BD9-81ED-4DB2-BD59-A6C34878D82A}">
                    <a16:rowId xmlns:a16="http://schemas.microsoft.com/office/drawing/2014/main" val="565817016"/>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円山川下流（立野）</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4.50m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7.16m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232399155"/>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円山川下流（弘原）</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2.40m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4.30m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4.80m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011400557"/>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奈佐川下流（宮井）</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4.10m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4.90m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987726448"/>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奈佐川上流（野垣）</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2.30m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2.60m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682642376"/>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出石川上流（矢根）</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3.80m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4.30m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717946026"/>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稲葉川（伊府）</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1.90m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3.00m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29645156"/>
                  </a:ext>
                </a:extLst>
              </a:tr>
              <a:tr h="193631">
                <a:tc>
                  <a:txBody>
                    <a:bodyPr/>
                    <a:lstStyle/>
                    <a:p>
                      <a:r>
                        <a:rPr kumimoji="1" lang="ja-JP" altLang="en-US" sz="1100" dirty="0">
                          <a:latin typeface="ＭＳ Ｐゴシック" panose="020B0600070205080204" pitchFamily="50" charset="-128"/>
                          <a:ea typeface="ＭＳ Ｐゴシック" panose="020B0600070205080204" pitchFamily="50" charset="-128"/>
                        </a:rPr>
                        <a:t>竹野川（森本）</a:t>
                      </a: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2.80m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F0CE"/>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3.20m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tc>
                  <a:txBody>
                    <a:bodyPr/>
                    <a:lstStyle/>
                    <a:p>
                      <a:pPr algn="ct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3.80m</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385196072"/>
                  </a:ext>
                </a:extLst>
              </a:tr>
            </a:tbl>
          </a:graphicData>
        </a:graphic>
      </p:graphicFrame>
      <p:sp>
        <p:nvSpPr>
          <p:cNvPr id="14" name="正方形/長方形 13">
            <a:extLst>
              <a:ext uri="{FF2B5EF4-FFF2-40B4-BE49-F238E27FC236}">
                <a16:creationId xmlns:a16="http://schemas.microsoft.com/office/drawing/2014/main" id="{D19538FC-0FAF-4390-BB35-E30048F86141}"/>
              </a:ext>
            </a:extLst>
          </p:cNvPr>
          <p:cNvSpPr/>
          <p:nvPr/>
        </p:nvSpPr>
        <p:spPr>
          <a:xfrm>
            <a:off x="3831772" y="2118746"/>
            <a:ext cx="1838960" cy="2224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F4B6001-CDCD-4377-8C38-0A9CFF7EF768}"/>
              </a:ext>
            </a:extLst>
          </p:cNvPr>
          <p:cNvSpPr/>
          <p:nvPr/>
        </p:nvSpPr>
        <p:spPr>
          <a:xfrm>
            <a:off x="5257982" y="2118745"/>
            <a:ext cx="412750" cy="222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latin typeface="ＭＳ Ｐゴシック" panose="020B0600070205080204" pitchFamily="50" charset="-128"/>
                <a:ea typeface="ＭＳ Ｐゴシック" panose="020B0600070205080204" pitchFamily="50" charset="-128"/>
              </a:rPr>
              <a:t>検索</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958B319C-F6DF-4B04-9F53-D9C7FF3D0A2C}"/>
              </a:ext>
            </a:extLst>
          </p:cNvPr>
          <p:cNvSpPr txBox="1"/>
          <p:nvPr/>
        </p:nvSpPr>
        <p:spPr>
          <a:xfrm>
            <a:off x="4029892" y="2088277"/>
            <a:ext cx="1144739"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川の水位情報</a:t>
            </a:r>
          </a:p>
        </p:txBody>
      </p:sp>
      <p:sp>
        <p:nvSpPr>
          <p:cNvPr id="20" name="テキスト ボックス 19">
            <a:extLst>
              <a:ext uri="{FF2B5EF4-FFF2-40B4-BE49-F238E27FC236}">
                <a16:creationId xmlns:a16="http://schemas.microsoft.com/office/drawing/2014/main" id="{193CF8F5-53B0-4740-95C4-54435F03EE0C}"/>
              </a:ext>
            </a:extLst>
          </p:cNvPr>
          <p:cNvSpPr txBox="1"/>
          <p:nvPr/>
        </p:nvSpPr>
        <p:spPr>
          <a:xfrm>
            <a:off x="3846493" y="2341159"/>
            <a:ext cx="1432956" cy="276999"/>
          </a:xfrm>
          <a:prstGeom prst="rect">
            <a:avLst/>
          </a:prstGeom>
          <a:noFill/>
        </p:spPr>
        <p:txBody>
          <a:bodyPr wrap="none" rtlCol="0">
            <a:spAutoFit/>
          </a:bodyPr>
          <a:lstStyle/>
          <a:p>
            <a:r>
              <a:rPr kumimoji="1" lang="en-US" altLang="ja-JP" sz="1200" dirty="0">
                <a:solidFill>
                  <a:srgbClr val="0000FF"/>
                </a:solidFill>
                <a:latin typeface="Arial" panose="020B0604020202020204" pitchFamily="34" charset="0"/>
                <a:cs typeface="Arial" panose="020B0604020202020204" pitchFamily="34" charset="0"/>
              </a:rPr>
              <a:t>https://k/river.go.jp</a:t>
            </a:r>
            <a:endParaRPr kumimoji="1" lang="ja-JP" altLang="en-US" sz="1200" dirty="0">
              <a:solidFill>
                <a:srgbClr val="0000FF"/>
              </a:solidFill>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3FCC3EAE-BEA7-4EDD-B020-35E324FF88FC}"/>
              </a:ext>
            </a:extLst>
          </p:cNvPr>
          <p:cNvSpPr txBox="1"/>
          <p:nvPr/>
        </p:nvSpPr>
        <p:spPr>
          <a:xfrm>
            <a:off x="305804" y="116042"/>
            <a:ext cx="6449893"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川の水位情報</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a:extLst>
              <a:ext uri="{FF2B5EF4-FFF2-40B4-BE49-F238E27FC236}">
                <a16:creationId xmlns:a16="http://schemas.microsoft.com/office/drawing/2014/main" id="{E334A4A3-2A57-4C01-B0BA-B23A851FAA7C}"/>
              </a:ext>
            </a:extLst>
          </p:cNvPr>
          <p:cNvSpPr txBox="1"/>
          <p:nvPr/>
        </p:nvSpPr>
        <p:spPr>
          <a:xfrm>
            <a:off x="305804" y="5613131"/>
            <a:ext cx="6449893" cy="224229"/>
          </a:xfrm>
          <a:prstGeom prst="rect">
            <a:avLst/>
          </a:prstGeom>
          <a:noFill/>
        </p:spPr>
        <p:txBody>
          <a:bodyPr wrap="square" lIns="0" tIns="0" rIns="0" bIns="0" rtlCol="0">
            <a:spAutoFit/>
          </a:bodyPr>
          <a:lstStyle/>
          <a:p>
            <a:pPr>
              <a:lnSpc>
                <a:spcPct val="120000"/>
              </a:lnSpc>
              <a:spcAft>
                <a:spcPts val="600"/>
              </a:spcAft>
            </a:pP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気象庁｜危険度分布（土砂災害・浸水害・洪水）</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25" name="図 24">
            <a:extLst>
              <a:ext uri="{FF2B5EF4-FFF2-40B4-BE49-F238E27FC236}">
                <a16:creationId xmlns:a16="http://schemas.microsoft.com/office/drawing/2014/main" id="{281A7256-0299-45EA-B0B0-F8B174ADDDA0}"/>
              </a:ext>
            </a:extLst>
          </p:cNvPr>
          <p:cNvPicPr>
            <a:picLocks noChangeAspect="1"/>
          </p:cNvPicPr>
          <p:nvPr/>
        </p:nvPicPr>
        <p:blipFill rotWithShape="1">
          <a:blip r:embed="rId4"/>
          <a:srcRect t="7037" r="32395"/>
          <a:stretch/>
        </p:blipFill>
        <p:spPr>
          <a:xfrm>
            <a:off x="4634603" y="6279133"/>
            <a:ext cx="1871426" cy="1866845"/>
          </a:xfrm>
          <a:prstGeom prst="rect">
            <a:avLst/>
          </a:prstGeom>
          <a:ln>
            <a:solidFill>
              <a:schemeClr val="tx1"/>
            </a:solidFill>
          </a:ln>
        </p:spPr>
      </p:pic>
      <p:pic>
        <p:nvPicPr>
          <p:cNvPr id="26" name="図 25">
            <a:extLst>
              <a:ext uri="{FF2B5EF4-FFF2-40B4-BE49-F238E27FC236}">
                <a16:creationId xmlns:a16="http://schemas.microsoft.com/office/drawing/2014/main" id="{0B2F8F52-CC63-4612-ACDA-80208D9A3409}"/>
              </a:ext>
            </a:extLst>
          </p:cNvPr>
          <p:cNvPicPr>
            <a:picLocks noChangeAspect="1"/>
          </p:cNvPicPr>
          <p:nvPr/>
        </p:nvPicPr>
        <p:blipFill>
          <a:blip r:embed="rId5"/>
          <a:stretch>
            <a:fillRect/>
          </a:stretch>
        </p:blipFill>
        <p:spPr>
          <a:xfrm>
            <a:off x="451403" y="6178640"/>
            <a:ext cx="2680056" cy="3271517"/>
          </a:xfrm>
          <a:prstGeom prst="rect">
            <a:avLst/>
          </a:prstGeom>
        </p:spPr>
      </p:pic>
      <p:sp>
        <p:nvSpPr>
          <p:cNvPr id="27" name="四角形: 角を丸くする 26">
            <a:extLst>
              <a:ext uri="{FF2B5EF4-FFF2-40B4-BE49-F238E27FC236}">
                <a16:creationId xmlns:a16="http://schemas.microsoft.com/office/drawing/2014/main" id="{FD3C8ED4-C34B-45B2-9095-14E791BDF958}"/>
              </a:ext>
            </a:extLst>
          </p:cNvPr>
          <p:cNvSpPr/>
          <p:nvPr/>
        </p:nvSpPr>
        <p:spPr bwMode="auto">
          <a:xfrm>
            <a:off x="1079469" y="6763061"/>
            <a:ext cx="794801" cy="203357"/>
          </a:xfrm>
          <a:prstGeom prst="roundRect">
            <a:avLst/>
          </a:prstGeom>
          <a:noFill/>
          <a:ln w="190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28" name="四角形: 角を丸くする 27">
            <a:extLst>
              <a:ext uri="{FF2B5EF4-FFF2-40B4-BE49-F238E27FC236}">
                <a16:creationId xmlns:a16="http://schemas.microsoft.com/office/drawing/2014/main" id="{B568206F-A36A-4525-B905-2FC134AEF2EE}"/>
              </a:ext>
            </a:extLst>
          </p:cNvPr>
          <p:cNvSpPr/>
          <p:nvPr/>
        </p:nvSpPr>
        <p:spPr bwMode="auto">
          <a:xfrm>
            <a:off x="1149044" y="6995069"/>
            <a:ext cx="605415" cy="878628"/>
          </a:xfrm>
          <a:prstGeom prst="roundRect">
            <a:avLst>
              <a:gd name="adj" fmla="val 13810"/>
            </a:avLst>
          </a:prstGeom>
          <a:noFill/>
          <a:ln w="190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29" name="四角形: 角を丸くする 28">
            <a:extLst>
              <a:ext uri="{FF2B5EF4-FFF2-40B4-BE49-F238E27FC236}">
                <a16:creationId xmlns:a16="http://schemas.microsoft.com/office/drawing/2014/main" id="{E9F8C4E1-55AA-405D-8474-227E8793F683}"/>
              </a:ext>
            </a:extLst>
          </p:cNvPr>
          <p:cNvSpPr/>
          <p:nvPr/>
        </p:nvSpPr>
        <p:spPr bwMode="auto">
          <a:xfrm>
            <a:off x="543833" y="6995069"/>
            <a:ext cx="580865" cy="878628"/>
          </a:xfrm>
          <a:prstGeom prst="roundRect">
            <a:avLst>
              <a:gd name="adj" fmla="val 13810"/>
            </a:avLst>
          </a:prstGeom>
          <a:noFill/>
          <a:ln w="190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31" name="図 30">
            <a:extLst>
              <a:ext uri="{FF2B5EF4-FFF2-40B4-BE49-F238E27FC236}">
                <a16:creationId xmlns:a16="http://schemas.microsoft.com/office/drawing/2014/main" id="{21BB4D22-10A3-456E-A254-DD31624D5492}"/>
              </a:ext>
            </a:extLst>
          </p:cNvPr>
          <p:cNvPicPr>
            <a:picLocks noChangeAspect="1"/>
          </p:cNvPicPr>
          <p:nvPr/>
        </p:nvPicPr>
        <p:blipFill>
          <a:blip r:embed="rId6"/>
          <a:stretch>
            <a:fillRect/>
          </a:stretch>
        </p:blipFill>
        <p:spPr>
          <a:xfrm>
            <a:off x="3358225" y="7657730"/>
            <a:ext cx="1862514" cy="1878686"/>
          </a:xfrm>
          <a:prstGeom prst="rect">
            <a:avLst/>
          </a:prstGeom>
          <a:ln>
            <a:solidFill>
              <a:schemeClr val="tx1"/>
            </a:solidFill>
          </a:ln>
        </p:spPr>
      </p:pic>
      <p:pic>
        <p:nvPicPr>
          <p:cNvPr id="33" name="図 32">
            <a:extLst>
              <a:ext uri="{FF2B5EF4-FFF2-40B4-BE49-F238E27FC236}">
                <a16:creationId xmlns:a16="http://schemas.microsoft.com/office/drawing/2014/main" id="{3DE50EC5-0CCD-4B25-A93E-4AEB647946CD}"/>
              </a:ext>
            </a:extLst>
          </p:cNvPr>
          <p:cNvPicPr>
            <a:picLocks noChangeAspect="1"/>
          </p:cNvPicPr>
          <p:nvPr/>
        </p:nvPicPr>
        <p:blipFill>
          <a:blip r:embed="rId7"/>
          <a:stretch>
            <a:fillRect/>
          </a:stretch>
        </p:blipFill>
        <p:spPr>
          <a:xfrm>
            <a:off x="4914079" y="8712771"/>
            <a:ext cx="1648185" cy="709558"/>
          </a:xfrm>
          <a:prstGeom prst="rect">
            <a:avLst/>
          </a:prstGeom>
          <a:ln>
            <a:solidFill>
              <a:schemeClr val="tx1"/>
            </a:solidFill>
          </a:ln>
        </p:spPr>
      </p:pic>
      <p:pic>
        <p:nvPicPr>
          <p:cNvPr id="34" name="図 33">
            <a:extLst>
              <a:ext uri="{FF2B5EF4-FFF2-40B4-BE49-F238E27FC236}">
                <a16:creationId xmlns:a16="http://schemas.microsoft.com/office/drawing/2014/main" id="{C62E8539-E11D-4F26-B591-20FC8FB3B7D3}"/>
              </a:ext>
            </a:extLst>
          </p:cNvPr>
          <p:cNvPicPr>
            <a:picLocks noChangeAspect="1"/>
          </p:cNvPicPr>
          <p:nvPr/>
        </p:nvPicPr>
        <p:blipFill>
          <a:blip r:embed="rId8"/>
          <a:stretch>
            <a:fillRect/>
          </a:stretch>
        </p:blipFill>
        <p:spPr>
          <a:xfrm>
            <a:off x="3397572" y="6783487"/>
            <a:ext cx="1778869" cy="808576"/>
          </a:xfrm>
          <a:prstGeom prst="rect">
            <a:avLst/>
          </a:prstGeom>
          <a:ln>
            <a:solidFill>
              <a:schemeClr val="tx1"/>
            </a:solidFill>
          </a:ln>
        </p:spPr>
      </p:pic>
      <p:sp>
        <p:nvSpPr>
          <p:cNvPr id="37" name="正方形/長方形 36">
            <a:extLst>
              <a:ext uri="{FF2B5EF4-FFF2-40B4-BE49-F238E27FC236}">
                <a16:creationId xmlns:a16="http://schemas.microsoft.com/office/drawing/2014/main" id="{FF38856D-3289-4FA4-BABF-81F918E947D5}"/>
              </a:ext>
            </a:extLst>
          </p:cNvPr>
          <p:cNvSpPr/>
          <p:nvPr/>
        </p:nvSpPr>
        <p:spPr>
          <a:xfrm>
            <a:off x="433622" y="9398372"/>
            <a:ext cx="1548822" cy="261610"/>
          </a:xfrm>
          <a:prstGeom prst="rect">
            <a:avLst/>
          </a:prstGeom>
        </p:spPr>
        <p:txBody>
          <a:bodyPr wrap="none">
            <a:spAutoFit/>
          </a:bodyPr>
          <a:lstStyle/>
          <a:p>
            <a:pPr defTabSz="914400" eaLnBrk="0" fontAlgn="base" hangingPunct="0">
              <a:spcBef>
                <a:spcPct val="0"/>
              </a:spcBef>
              <a:spcAft>
                <a:spcPct val="0"/>
              </a:spcAft>
            </a:pPr>
            <a:r>
              <a:rPr kumimoji="1" lang="ja-JP" altLang="en-US" sz="1100" dirty="0">
                <a:solidFill>
                  <a:srgbClr val="000000"/>
                </a:solidFill>
                <a:latin typeface="ＭＳ Ｐゴシック" panose="020B0600070205080204" pitchFamily="50" charset="-128"/>
                <a:ea typeface="ＭＳ Ｐゴシック" panose="020B0600070205080204" pitchFamily="50" charset="-128"/>
              </a:rPr>
              <a:t>（気象庁ホームページ）</a:t>
            </a:r>
          </a:p>
        </p:txBody>
      </p:sp>
      <p:sp>
        <p:nvSpPr>
          <p:cNvPr id="40" name="二等辺三角形 39">
            <a:extLst>
              <a:ext uri="{FF2B5EF4-FFF2-40B4-BE49-F238E27FC236}">
                <a16:creationId xmlns:a16="http://schemas.microsoft.com/office/drawing/2014/main" id="{1F777AF4-7D89-49B2-86CC-AA607D23E91D}"/>
              </a:ext>
            </a:extLst>
          </p:cNvPr>
          <p:cNvSpPr/>
          <p:nvPr/>
        </p:nvSpPr>
        <p:spPr>
          <a:xfrm rot="5400000">
            <a:off x="4968851" y="7123771"/>
            <a:ext cx="479108" cy="1028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a:extLst>
              <a:ext uri="{FF2B5EF4-FFF2-40B4-BE49-F238E27FC236}">
                <a16:creationId xmlns:a16="http://schemas.microsoft.com/office/drawing/2014/main" id="{F84FAE95-F34C-4557-A7E0-DE710C180650}"/>
              </a:ext>
            </a:extLst>
          </p:cNvPr>
          <p:cNvSpPr/>
          <p:nvPr/>
        </p:nvSpPr>
        <p:spPr>
          <a:xfrm rot="16200000">
            <a:off x="4638651" y="9041471"/>
            <a:ext cx="479108" cy="1028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4F1F7780-54B2-4C7D-963B-16C32F3105A3}"/>
              </a:ext>
            </a:extLst>
          </p:cNvPr>
          <p:cNvSpPr txBox="1"/>
          <p:nvPr/>
        </p:nvSpPr>
        <p:spPr>
          <a:xfrm>
            <a:off x="280405" y="5837054"/>
            <a:ext cx="6295293" cy="208134"/>
          </a:xfrm>
          <a:prstGeom prst="rect">
            <a:avLst/>
          </a:prstGeom>
          <a:noFill/>
        </p:spPr>
        <p:txBody>
          <a:bodyPr wrap="square" lIns="0" tIns="0" rIns="0" bIns="0" rtlCol="0">
            <a:spAutoFit/>
          </a:bodyPr>
          <a:lstStyle/>
          <a:p>
            <a:pPr marL="171450" indent="-171450" algn="just">
              <a:lnSpc>
                <a:spcPct val="120000"/>
              </a:lnSpc>
              <a:spcAft>
                <a:spcPts val="600"/>
              </a:spcAft>
              <a:buFont typeface="Wingdings" panose="05000000000000000000" pitchFamily="2" charset="2"/>
              <a:buChar char="l"/>
            </a:pPr>
            <a:r>
              <a:rPr kumimoji="1" lang="en-US" altLang="ja-JP" sz="1200" dirty="0">
                <a:latin typeface="游明朝" panose="02020400000000000000" pitchFamily="18" charset="-128"/>
                <a:ea typeface="游明朝" panose="02020400000000000000" pitchFamily="18" charset="-128"/>
              </a:rPr>
              <a:t>p.6</a:t>
            </a:r>
            <a:r>
              <a:rPr kumimoji="1" lang="ja-JP" altLang="en-US" sz="1200" dirty="0">
                <a:latin typeface="游明朝" panose="02020400000000000000" pitchFamily="18" charset="-128"/>
                <a:ea typeface="游明朝" panose="02020400000000000000" pitchFamily="18" charset="-128"/>
              </a:rPr>
              <a:t>の「警戒レベル」との対応もふまえて確認します。</a:t>
            </a:r>
            <a:endParaRPr kumimoji="1" lang="en-US" altLang="ja-JP" sz="1200" dirty="0">
              <a:latin typeface="游明朝" panose="02020400000000000000" pitchFamily="18" charset="-128"/>
              <a:ea typeface="游明朝" panose="02020400000000000000" pitchFamily="18" charset="-128"/>
            </a:endParaRPr>
          </a:p>
        </p:txBody>
      </p:sp>
      <p:sp>
        <p:nvSpPr>
          <p:cNvPr id="45" name="フリーフォーム: 図形 44">
            <a:extLst>
              <a:ext uri="{FF2B5EF4-FFF2-40B4-BE49-F238E27FC236}">
                <a16:creationId xmlns:a16="http://schemas.microsoft.com/office/drawing/2014/main" id="{E0DA9498-E966-440F-8CD0-DAD8CE79CA68}"/>
              </a:ext>
            </a:extLst>
          </p:cNvPr>
          <p:cNvSpPr/>
          <p:nvPr/>
        </p:nvSpPr>
        <p:spPr>
          <a:xfrm>
            <a:off x="1740809" y="6384101"/>
            <a:ext cx="2893794" cy="838200"/>
          </a:xfrm>
          <a:custGeom>
            <a:avLst/>
            <a:gdLst>
              <a:gd name="connsiteX0" fmla="*/ 0 w 2781300"/>
              <a:gd name="connsiteY0" fmla="*/ 838200 h 838200"/>
              <a:gd name="connsiteX1" fmla="*/ 2781300 w 2781300"/>
              <a:gd name="connsiteY1" fmla="*/ 0 h 838200"/>
              <a:gd name="connsiteX0" fmla="*/ 0 w 2781300"/>
              <a:gd name="connsiteY0" fmla="*/ 838200 h 838200"/>
              <a:gd name="connsiteX1" fmla="*/ 2781300 w 2781300"/>
              <a:gd name="connsiteY1" fmla="*/ 0 h 838200"/>
              <a:gd name="connsiteX0" fmla="*/ 0 w 2781300"/>
              <a:gd name="connsiteY0" fmla="*/ 838200 h 838200"/>
              <a:gd name="connsiteX1" fmla="*/ 2781300 w 2781300"/>
              <a:gd name="connsiteY1" fmla="*/ 0 h 838200"/>
            </a:gdLst>
            <a:ahLst/>
            <a:cxnLst>
              <a:cxn ang="0">
                <a:pos x="connsiteX0" y="connsiteY0"/>
              </a:cxn>
              <a:cxn ang="0">
                <a:pos x="connsiteX1" y="connsiteY1"/>
              </a:cxn>
            </a:cxnLst>
            <a:rect l="l" t="t" r="r" b="b"/>
            <a:pathLst>
              <a:path w="2781300" h="838200">
                <a:moveTo>
                  <a:pt x="0" y="838200"/>
                </a:moveTo>
                <a:cubicBezTo>
                  <a:pt x="419100" y="533400"/>
                  <a:pt x="1803400" y="38100"/>
                  <a:pt x="2781300" y="0"/>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B9700F31-BE2B-4DB7-A70D-EE86DA749689}"/>
              </a:ext>
            </a:extLst>
          </p:cNvPr>
          <p:cNvSpPr/>
          <p:nvPr/>
        </p:nvSpPr>
        <p:spPr>
          <a:xfrm>
            <a:off x="921657" y="7873697"/>
            <a:ext cx="2436567" cy="931030"/>
          </a:xfrm>
          <a:custGeom>
            <a:avLst/>
            <a:gdLst>
              <a:gd name="connsiteX0" fmla="*/ 0 w 2349500"/>
              <a:gd name="connsiteY0" fmla="*/ 0 h 850900"/>
              <a:gd name="connsiteX1" fmla="*/ 2349500 w 2349500"/>
              <a:gd name="connsiteY1" fmla="*/ 850900 h 850900"/>
              <a:gd name="connsiteX0" fmla="*/ 0 w 2349500"/>
              <a:gd name="connsiteY0" fmla="*/ 0 h 850900"/>
              <a:gd name="connsiteX1" fmla="*/ 2349500 w 2349500"/>
              <a:gd name="connsiteY1" fmla="*/ 850900 h 850900"/>
              <a:gd name="connsiteX0" fmla="*/ 0 w 2349500"/>
              <a:gd name="connsiteY0" fmla="*/ 0 h 850900"/>
              <a:gd name="connsiteX1" fmla="*/ 2349500 w 2349500"/>
              <a:gd name="connsiteY1" fmla="*/ 850900 h 850900"/>
            </a:gdLst>
            <a:ahLst/>
            <a:cxnLst>
              <a:cxn ang="0">
                <a:pos x="connsiteX0" y="connsiteY0"/>
              </a:cxn>
              <a:cxn ang="0">
                <a:pos x="connsiteX1" y="connsiteY1"/>
              </a:cxn>
            </a:cxnLst>
            <a:rect l="l" t="t" r="r" b="b"/>
            <a:pathLst>
              <a:path w="2349500" h="850900">
                <a:moveTo>
                  <a:pt x="0" y="0"/>
                </a:moveTo>
                <a:cubicBezTo>
                  <a:pt x="414867" y="296333"/>
                  <a:pt x="1363133" y="783167"/>
                  <a:pt x="2349500" y="850900"/>
                </a:cubicBezTo>
              </a:path>
            </a:pathLst>
          </a:custGeom>
          <a:noFill/>
          <a:ln w="190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4F6CA088-1ED8-405A-BAD2-86AAB61A6C65}"/>
              </a:ext>
            </a:extLst>
          </p:cNvPr>
          <p:cNvSpPr/>
          <p:nvPr/>
        </p:nvSpPr>
        <p:spPr>
          <a:xfrm>
            <a:off x="168209" y="78449"/>
            <a:ext cx="6548277" cy="5424377"/>
          </a:xfrm>
          <a:prstGeom prst="roundRect">
            <a:avLst>
              <a:gd name="adj" fmla="val 2598"/>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C186DFE7-8D80-4526-9ABA-6ABB3E04BDCC}"/>
              </a:ext>
            </a:extLst>
          </p:cNvPr>
          <p:cNvSpPr/>
          <p:nvPr/>
        </p:nvSpPr>
        <p:spPr>
          <a:xfrm>
            <a:off x="168209" y="5575089"/>
            <a:ext cx="6548277" cy="4084893"/>
          </a:xfrm>
          <a:prstGeom prst="roundRect">
            <a:avLst>
              <a:gd name="adj" fmla="val 3119"/>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9F4CA44-CD36-4361-A022-77E9A16D926C}"/>
              </a:ext>
            </a:extLst>
          </p:cNvPr>
          <p:cNvSpPr txBox="1"/>
          <p:nvPr/>
        </p:nvSpPr>
        <p:spPr>
          <a:xfrm>
            <a:off x="3616213" y="3534508"/>
            <a:ext cx="1035043" cy="374906"/>
          </a:xfrm>
          <a:prstGeom prst="rect">
            <a:avLst/>
          </a:prstGeom>
          <a:solidFill>
            <a:schemeClr val="bg1"/>
          </a:solidFill>
        </p:spPr>
        <p:txBody>
          <a:bodyPr wrap="square" lIns="36000" tIns="18000" rIns="36000" bIns="18000">
            <a:spAutoFit/>
          </a:bodyPr>
          <a:lstStyle/>
          <a:p>
            <a:pPr algn="ctr"/>
            <a:r>
              <a:rPr kumimoji="1" lang="en-US" altLang="ja-JP" sz="1100" dirty="0">
                <a:solidFill>
                  <a:srgbClr val="AA00AA"/>
                </a:solidFill>
                <a:latin typeface="HGP創英角ｺﾞｼｯｸUB" panose="020B0900000000000000" pitchFamily="50" charset="-128"/>
                <a:ea typeface="HGP創英角ｺﾞｼｯｸUB" panose="020B0900000000000000" pitchFamily="50" charset="-128"/>
              </a:rPr>
              <a:t>【</a:t>
            </a:r>
            <a:r>
              <a:rPr kumimoji="1" lang="ja-JP" altLang="en-US" sz="1100" dirty="0">
                <a:solidFill>
                  <a:srgbClr val="AA00AA"/>
                </a:solidFill>
                <a:latin typeface="HGP創英角ｺﾞｼｯｸUB" panose="020B0900000000000000" pitchFamily="50" charset="-128"/>
                <a:ea typeface="HGP創英角ｺﾞｼｯｸUB" panose="020B0900000000000000" pitchFamily="50" charset="-128"/>
              </a:rPr>
              <a:t>警戒レベル４</a:t>
            </a:r>
            <a:r>
              <a:rPr kumimoji="1" lang="en-US" altLang="ja-JP" sz="1100" dirty="0">
                <a:solidFill>
                  <a:srgbClr val="AA00AA"/>
                </a:solidFill>
                <a:latin typeface="HGP創英角ｺﾞｼｯｸUB" panose="020B0900000000000000" pitchFamily="50" charset="-128"/>
                <a:ea typeface="HGP創英角ｺﾞｼｯｸUB" panose="020B0900000000000000" pitchFamily="50" charset="-128"/>
              </a:rPr>
              <a:t>】</a:t>
            </a:r>
          </a:p>
          <a:p>
            <a:pPr algn="ctr"/>
            <a:r>
              <a:rPr kumimoji="1" lang="ja-JP" altLang="en-US" sz="1100" dirty="0">
                <a:solidFill>
                  <a:srgbClr val="AA00AA"/>
                </a:solidFill>
                <a:latin typeface="HGP創英角ｺﾞｼｯｸUB" panose="020B0900000000000000" pitchFamily="50" charset="-128"/>
                <a:ea typeface="HGP創英角ｺﾞｼｯｸUB" panose="020B0900000000000000" pitchFamily="50" charset="-128"/>
              </a:rPr>
              <a:t>避難勧告</a:t>
            </a:r>
          </a:p>
        </p:txBody>
      </p:sp>
      <p:sp>
        <p:nvSpPr>
          <p:cNvPr id="5" name="正方形/長方形 4">
            <a:extLst>
              <a:ext uri="{FF2B5EF4-FFF2-40B4-BE49-F238E27FC236}">
                <a16:creationId xmlns:a16="http://schemas.microsoft.com/office/drawing/2014/main" id="{932A00A8-AB1D-41AC-AB4F-CD820472FF21}"/>
              </a:ext>
            </a:extLst>
          </p:cNvPr>
          <p:cNvSpPr/>
          <p:nvPr/>
        </p:nvSpPr>
        <p:spPr>
          <a:xfrm>
            <a:off x="5196326" y="3523830"/>
            <a:ext cx="1122832" cy="385584"/>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104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E75B62-B9D7-4ACB-AAA8-D7D555D6A771}"/>
              </a:ext>
            </a:extLst>
          </p:cNvPr>
          <p:cNvSpPr>
            <a:spLocks noGrp="1"/>
          </p:cNvSpPr>
          <p:nvPr>
            <p:ph type="sldNum" sz="quarter" idx="10"/>
          </p:nvPr>
        </p:nvSpPr>
        <p:spPr/>
        <p:txBody>
          <a:bodyPr/>
          <a:lstStyle/>
          <a:p>
            <a:fld id="{3AA9EDAE-9077-4D61-94DE-B60AAEAE655E}" type="slidenum">
              <a:rPr kumimoji="1" lang="ja-JP" altLang="en-US" smtClean="0"/>
              <a:pPr/>
              <a:t>2</a:t>
            </a:fld>
            <a:endParaRPr kumimoji="1" lang="ja-JP" altLang="en-US"/>
          </a:p>
        </p:txBody>
      </p:sp>
      <p:sp>
        <p:nvSpPr>
          <p:cNvPr id="4" name="テキスト ボックス 3">
            <a:extLst>
              <a:ext uri="{FF2B5EF4-FFF2-40B4-BE49-F238E27FC236}">
                <a16:creationId xmlns:a16="http://schemas.microsoft.com/office/drawing/2014/main" id="{73975403-BB2C-4546-BB0F-3C8C095A5998}"/>
              </a:ext>
            </a:extLst>
          </p:cNvPr>
          <p:cNvSpPr txBox="1"/>
          <p:nvPr/>
        </p:nvSpPr>
        <p:spPr>
          <a:xfrm>
            <a:off x="148290" y="175162"/>
            <a:ext cx="6493810" cy="338554"/>
          </a:xfrm>
          <a:prstGeom prst="rect">
            <a:avLst/>
          </a:prstGeom>
          <a:noFill/>
          <a:ln>
            <a:solidFill>
              <a:srgbClr val="C00000"/>
            </a:solidFill>
          </a:ln>
        </p:spPr>
        <p:txBody>
          <a:bodyPr wrap="square" rtlCol="0">
            <a:spAutoFit/>
          </a:bodyPr>
          <a:lstStyle/>
          <a:p>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（２）避難を呼びかける（声をかけあう）</a:t>
            </a:r>
          </a:p>
        </p:txBody>
      </p:sp>
      <p:sp>
        <p:nvSpPr>
          <p:cNvPr id="6" name="テキスト ボックス 5">
            <a:extLst>
              <a:ext uri="{FF2B5EF4-FFF2-40B4-BE49-F238E27FC236}">
                <a16:creationId xmlns:a16="http://schemas.microsoft.com/office/drawing/2014/main" id="{F21D7F9E-E941-4CAD-9C47-BCDDB9D6F754}"/>
              </a:ext>
            </a:extLst>
          </p:cNvPr>
          <p:cNvSpPr txBox="1"/>
          <p:nvPr/>
        </p:nvSpPr>
        <p:spPr>
          <a:xfrm>
            <a:off x="277480" y="843047"/>
            <a:ext cx="3322970" cy="2430024"/>
          </a:xfrm>
          <a:prstGeom prst="rect">
            <a:avLst/>
          </a:prstGeom>
          <a:noFill/>
        </p:spPr>
        <p:txBody>
          <a:bodyPr wrap="square" lIns="0" tIns="0" rIns="0" bIns="0" rtlCol="0">
            <a:spAutoFit/>
          </a:bodyPr>
          <a:lstStyle/>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災害時、自分一人ではなかなか避難を決断することが難しいことがあるかもしれません。　逆に、</a:t>
            </a:r>
            <a:r>
              <a:rPr kumimoji="1" lang="ja-JP" altLang="en-US" sz="1200" dirty="0">
                <a:latin typeface="HGP創英角ｺﾞｼｯｸUB" panose="020B0900000000000000" pitchFamily="50" charset="-128"/>
                <a:ea typeface="HGP創英角ｺﾞｼｯｸUB" panose="020B0900000000000000" pitchFamily="50" charset="-128"/>
              </a:rPr>
              <a:t>声を掛け合い、避難をする様子を見れば、それにつられて避難する人もでてきます。</a:t>
            </a:r>
            <a:endParaRPr kumimoji="1" lang="ja-JP" altLang="en-US" sz="1200" dirty="0">
              <a:latin typeface="游明朝" panose="02020400000000000000" pitchFamily="18" charset="-128"/>
              <a:ea typeface="游明朝" panose="02020400000000000000" pitchFamily="18"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避難の呼びかけについては、平時から準備されている連絡網や</a:t>
            </a:r>
            <a:r>
              <a:rPr kumimoji="1" lang="en-US" altLang="ja-JP" sz="1200" dirty="0">
                <a:latin typeface="游明朝" panose="02020400000000000000" pitchFamily="18" charset="-128"/>
                <a:ea typeface="游明朝" panose="02020400000000000000" pitchFamily="18" charset="-128"/>
              </a:rPr>
              <a:t>SNS</a:t>
            </a:r>
            <a:r>
              <a:rPr kumimoji="1" lang="ja-JP" altLang="en-US" sz="1200" dirty="0">
                <a:latin typeface="游明朝" panose="02020400000000000000" pitchFamily="18" charset="-128"/>
                <a:ea typeface="游明朝" panose="02020400000000000000" pitchFamily="18" charset="-128"/>
              </a:rPr>
              <a:t>などを活用することを想定し、</a:t>
            </a:r>
            <a:r>
              <a:rPr kumimoji="1" lang="ja-JP" altLang="en-US" sz="1200" dirty="0">
                <a:latin typeface="HGP創英角ｺﾞｼｯｸUB" panose="020B0900000000000000" pitchFamily="50" charset="-128"/>
                <a:ea typeface="HGP創英角ｺﾞｼｯｸUB" panose="020B0900000000000000" pitchFamily="50" charset="-128"/>
              </a:rPr>
              <a:t>いつ、誰に、どのように呼びかけるか</a:t>
            </a:r>
            <a:r>
              <a:rPr kumimoji="1" lang="ja-JP" altLang="en-US" sz="1200" dirty="0">
                <a:latin typeface="游明朝" panose="02020400000000000000" pitchFamily="18" charset="-128"/>
                <a:ea typeface="游明朝" panose="02020400000000000000" pitchFamily="18" charset="-128"/>
              </a:rPr>
              <a:t>を検討しておきましょう。</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また、</a:t>
            </a:r>
            <a:r>
              <a:rPr kumimoji="1" lang="ja-JP" altLang="en-US" sz="1200" dirty="0">
                <a:latin typeface="HGP創英角ｺﾞｼｯｸUB" panose="020B0900000000000000" pitchFamily="50" charset="-128"/>
                <a:ea typeface="HGP創英角ｺﾞｼｯｸUB" panose="020B0900000000000000" pitchFamily="50" charset="-128"/>
              </a:rPr>
              <a:t>平時から近所の方々と声をかけあう関係を地域で築いておくことが重要</a:t>
            </a:r>
            <a:r>
              <a:rPr kumimoji="1" lang="ja-JP" altLang="en-US" sz="1200" dirty="0">
                <a:latin typeface="游明朝" panose="02020400000000000000" pitchFamily="18" charset="-128"/>
                <a:ea typeface="游明朝" panose="02020400000000000000" pitchFamily="18" charset="-128"/>
              </a:rPr>
              <a:t>です。</a:t>
            </a:r>
          </a:p>
        </p:txBody>
      </p:sp>
      <p:grpSp>
        <p:nvGrpSpPr>
          <p:cNvPr id="18" name="グループ化 17">
            <a:extLst>
              <a:ext uri="{FF2B5EF4-FFF2-40B4-BE49-F238E27FC236}">
                <a16:creationId xmlns:a16="http://schemas.microsoft.com/office/drawing/2014/main" id="{9440003B-4FCB-4B77-9304-8818AC03B425}"/>
              </a:ext>
            </a:extLst>
          </p:cNvPr>
          <p:cNvGrpSpPr/>
          <p:nvPr/>
        </p:nvGrpSpPr>
        <p:grpSpPr>
          <a:xfrm>
            <a:off x="3886018" y="1251674"/>
            <a:ext cx="2747223" cy="1942648"/>
            <a:chOff x="3790768" y="2758545"/>
            <a:chExt cx="2747223" cy="1942648"/>
          </a:xfrm>
        </p:grpSpPr>
        <p:sp>
          <p:nvSpPr>
            <p:cNvPr id="7" name="楕円 6">
              <a:extLst>
                <a:ext uri="{FF2B5EF4-FFF2-40B4-BE49-F238E27FC236}">
                  <a16:creationId xmlns:a16="http://schemas.microsoft.com/office/drawing/2014/main" id="{2991B316-8EB6-40B9-A904-CB8E99FB15CF}"/>
                </a:ext>
              </a:extLst>
            </p:cNvPr>
            <p:cNvSpPr/>
            <p:nvPr/>
          </p:nvSpPr>
          <p:spPr>
            <a:xfrm>
              <a:off x="3867172" y="4185914"/>
              <a:ext cx="2552837" cy="3923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避難する人と避難誘導する人のイラスト">
              <a:extLst>
                <a:ext uri="{FF2B5EF4-FFF2-40B4-BE49-F238E27FC236}">
                  <a16:creationId xmlns:a16="http://schemas.microsoft.com/office/drawing/2014/main" id="{8663A962-989F-49A9-A352-3AA5CD3C9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936" y="2758545"/>
              <a:ext cx="2357583" cy="194264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7C5D18DA-198C-4468-B073-6EDAA80DE2B4}"/>
                </a:ext>
              </a:extLst>
            </p:cNvPr>
            <p:cNvGrpSpPr/>
            <p:nvPr/>
          </p:nvGrpSpPr>
          <p:grpSpPr>
            <a:xfrm>
              <a:off x="3901858" y="2763215"/>
              <a:ext cx="2525043" cy="830997"/>
              <a:chOff x="3778128" y="7163765"/>
              <a:chExt cx="2525043" cy="830997"/>
            </a:xfrm>
          </p:grpSpPr>
          <p:sp>
            <p:nvSpPr>
              <p:cNvPr id="10" name="テキスト ボックス 9">
                <a:extLst>
                  <a:ext uri="{FF2B5EF4-FFF2-40B4-BE49-F238E27FC236}">
                    <a16:creationId xmlns:a16="http://schemas.microsoft.com/office/drawing/2014/main" id="{FA7C08AF-3AD1-4813-A1DF-C3A562737026}"/>
                  </a:ext>
                </a:extLst>
              </p:cNvPr>
              <p:cNvSpPr txBox="1"/>
              <p:nvPr/>
            </p:nvSpPr>
            <p:spPr>
              <a:xfrm>
                <a:off x="3778128" y="7163765"/>
                <a:ext cx="2525043" cy="830997"/>
              </a:xfrm>
              <a:prstGeom prst="rect">
                <a:avLst/>
              </a:prstGeom>
              <a:noFill/>
            </p:spPr>
            <p:txBody>
              <a:bodyPr wrap="square" lIns="0" tIns="0" rIns="0" bIns="0" rtlCol="0" anchor="ctr" anchorCtr="0">
                <a:prstTxWarp prst="textArchUp">
                  <a:avLst/>
                </a:prstTxWarp>
                <a:spAutoFit/>
              </a:bodyPr>
              <a:lstStyle/>
              <a:p>
                <a:pPr algn="ctr"/>
                <a:r>
                  <a:rPr kumimoji="1" lang="ja-JP" altLang="en-US" sz="2400" dirty="0">
                    <a:ln w="69850">
                      <a:solidFill>
                        <a:srgbClr val="00B050"/>
                      </a:solidFill>
                    </a:ln>
                    <a:solidFill>
                      <a:schemeClr val="bg1"/>
                    </a:solidFill>
                    <a:latin typeface="HGP創英角ｺﾞｼｯｸUB" panose="020B0900000000000000" pitchFamily="50" charset="-128"/>
                    <a:ea typeface="HGP創英角ｺﾞｼｯｸUB" panose="020B0900000000000000" pitchFamily="50" charset="-128"/>
                  </a:rPr>
                  <a:t>みんなで逃げよう</a:t>
                </a:r>
              </a:p>
            </p:txBody>
          </p:sp>
          <p:sp>
            <p:nvSpPr>
              <p:cNvPr id="11" name="テキスト ボックス 10">
                <a:extLst>
                  <a:ext uri="{FF2B5EF4-FFF2-40B4-BE49-F238E27FC236}">
                    <a16:creationId xmlns:a16="http://schemas.microsoft.com/office/drawing/2014/main" id="{C87E629F-14B7-4C54-8B78-FE5CA6FF6705}"/>
                  </a:ext>
                </a:extLst>
              </p:cNvPr>
              <p:cNvSpPr txBox="1"/>
              <p:nvPr/>
            </p:nvSpPr>
            <p:spPr>
              <a:xfrm>
                <a:off x="3778128" y="7163765"/>
                <a:ext cx="2525043" cy="830997"/>
              </a:xfrm>
              <a:prstGeom prst="rect">
                <a:avLst/>
              </a:prstGeom>
              <a:noFill/>
            </p:spPr>
            <p:txBody>
              <a:bodyPr wrap="square" lIns="0" tIns="0" rIns="0" bIns="0" rtlCol="0" anchor="ctr" anchorCtr="0">
                <a:prstTxWarp prst="textArchUp">
                  <a:avLst/>
                </a:prstTxWarp>
                <a:spAutoFit/>
              </a:bodyPr>
              <a:lstStyle/>
              <a:p>
                <a:pPr algn="ct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みんなで逃げよう</a:t>
                </a:r>
              </a:p>
            </p:txBody>
          </p:sp>
        </p:grpSp>
        <p:grpSp>
          <p:nvGrpSpPr>
            <p:cNvPr id="12" name="グループ化 11">
              <a:extLst>
                <a:ext uri="{FF2B5EF4-FFF2-40B4-BE49-F238E27FC236}">
                  <a16:creationId xmlns:a16="http://schemas.microsoft.com/office/drawing/2014/main" id="{92B7FFA6-3B5F-417A-93D8-14E85FD56F31}"/>
                </a:ext>
              </a:extLst>
            </p:cNvPr>
            <p:cNvGrpSpPr/>
            <p:nvPr/>
          </p:nvGrpSpPr>
          <p:grpSpPr>
            <a:xfrm>
              <a:off x="3790768" y="2863918"/>
              <a:ext cx="248481" cy="266632"/>
              <a:chOff x="3625668" y="7264468"/>
              <a:chExt cx="248481" cy="266632"/>
            </a:xfrm>
          </p:grpSpPr>
          <p:cxnSp>
            <p:nvCxnSpPr>
              <p:cNvPr id="13" name="直線コネクタ 12">
                <a:extLst>
                  <a:ext uri="{FF2B5EF4-FFF2-40B4-BE49-F238E27FC236}">
                    <a16:creationId xmlns:a16="http://schemas.microsoft.com/office/drawing/2014/main" id="{9F19838A-1911-4AA0-953D-060AC8330516}"/>
                  </a:ext>
                </a:extLst>
              </p:cNvPr>
              <p:cNvCxnSpPr>
                <a:cxnSpLocks/>
              </p:cNvCxnSpPr>
              <p:nvPr/>
            </p:nvCxnSpPr>
            <p:spPr>
              <a:xfrm>
                <a:off x="3692850" y="7264468"/>
                <a:ext cx="181299" cy="22657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D1A1F91-F402-40B7-9AC0-E7A5A0741922}"/>
                  </a:ext>
                </a:extLst>
              </p:cNvPr>
              <p:cNvCxnSpPr>
                <a:cxnSpLocks/>
              </p:cNvCxnSpPr>
              <p:nvPr/>
            </p:nvCxnSpPr>
            <p:spPr>
              <a:xfrm>
                <a:off x="3625668" y="7424505"/>
                <a:ext cx="174807" cy="106595"/>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8ACB9E96-5B7D-4492-80D2-66464AD84709}"/>
                </a:ext>
              </a:extLst>
            </p:cNvPr>
            <p:cNvGrpSpPr/>
            <p:nvPr/>
          </p:nvGrpSpPr>
          <p:grpSpPr>
            <a:xfrm flipH="1">
              <a:off x="6289510" y="2863918"/>
              <a:ext cx="248481" cy="266632"/>
              <a:chOff x="3625668" y="7264468"/>
              <a:chExt cx="248481" cy="266632"/>
            </a:xfrm>
          </p:grpSpPr>
          <p:cxnSp>
            <p:nvCxnSpPr>
              <p:cNvPr id="16" name="直線コネクタ 15">
                <a:extLst>
                  <a:ext uri="{FF2B5EF4-FFF2-40B4-BE49-F238E27FC236}">
                    <a16:creationId xmlns:a16="http://schemas.microsoft.com/office/drawing/2014/main" id="{2435A70F-147D-4F36-966D-900694E79E79}"/>
                  </a:ext>
                </a:extLst>
              </p:cNvPr>
              <p:cNvCxnSpPr>
                <a:cxnSpLocks/>
              </p:cNvCxnSpPr>
              <p:nvPr/>
            </p:nvCxnSpPr>
            <p:spPr>
              <a:xfrm>
                <a:off x="3692850" y="7264468"/>
                <a:ext cx="181299" cy="22657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6994AAD-4F9C-4207-B3E1-E7BDD0182928}"/>
                  </a:ext>
                </a:extLst>
              </p:cNvPr>
              <p:cNvCxnSpPr>
                <a:cxnSpLocks/>
              </p:cNvCxnSpPr>
              <p:nvPr/>
            </p:nvCxnSpPr>
            <p:spPr>
              <a:xfrm>
                <a:off x="3625668" y="7424505"/>
                <a:ext cx="174807" cy="106595"/>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grpSp>
      </p:grpSp>
      <p:sp>
        <p:nvSpPr>
          <p:cNvPr id="19" name="テキスト ボックス 18">
            <a:extLst>
              <a:ext uri="{FF2B5EF4-FFF2-40B4-BE49-F238E27FC236}">
                <a16:creationId xmlns:a16="http://schemas.microsoft.com/office/drawing/2014/main" id="{68E48F31-4B11-4234-8C70-451440CD371B}"/>
              </a:ext>
            </a:extLst>
          </p:cNvPr>
          <p:cNvSpPr txBox="1"/>
          <p:nvPr/>
        </p:nvSpPr>
        <p:spPr>
          <a:xfrm>
            <a:off x="268061" y="3571887"/>
            <a:ext cx="5840060" cy="307777"/>
          </a:xfrm>
          <a:prstGeom prst="rect">
            <a:avLst/>
          </a:prstGeom>
          <a:noFill/>
        </p:spPr>
        <p:txBody>
          <a:bodyPr wrap="none" rtlCol="0">
            <a:spAutoFit/>
          </a:bodyPr>
          <a:lstStyle/>
          <a:p>
            <a:r>
              <a:rPr kumimoji="1" lang="ja-JP" altLang="en-US" sz="1400" dirty="0">
                <a:latin typeface="HGP創英角ｺﾞｼｯｸUB" panose="020B0900000000000000" pitchFamily="50" charset="-128"/>
                <a:ea typeface="HGP創英角ｺﾞｼｯｸUB" panose="020B0900000000000000" pitchFamily="50" charset="-128"/>
              </a:rPr>
              <a:t> </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参考</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　避難の勧誘の有無による避難率の違い</a:t>
            </a:r>
            <a:r>
              <a:rPr kumimoji="1" lang="en-US" altLang="ja-JP" sz="1400" dirty="0">
                <a:latin typeface="HGP創英角ｺﾞｼｯｸUB" panose="020B0900000000000000" pitchFamily="50" charset="-128"/>
                <a:ea typeface="HGP創英角ｺﾞｼｯｸUB" panose="020B0900000000000000" pitchFamily="50" charset="-128"/>
              </a:rPr>
              <a:t>(2000</a:t>
            </a:r>
            <a:r>
              <a:rPr kumimoji="1" lang="ja-JP" altLang="en-US" sz="1400" dirty="0">
                <a:latin typeface="HGP創英角ｺﾞｼｯｸUB" panose="020B0900000000000000" pitchFamily="50" charset="-128"/>
                <a:ea typeface="HGP創英角ｺﾞｼｯｸUB" panose="020B0900000000000000" pitchFamily="50" charset="-128"/>
              </a:rPr>
              <a:t>年東海豪雨災害</a:t>
            </a:r>
            <a:r>
              <a:rPr kumimoji="1" lang="en-US" altLang="ja-JP" sz="1400" dirty="0">
                <a:latin typeface="HGP創英角ｺﾞｼｯｸUB" panose="020B0900000000000000" pitchFamily="50" charset="-128"/>
                <a:ea typeface="HGP創英角ｺﾞｼｯｸUB" panose="020B0900000000000000" pitchFamily="50" charset="-128"/>
              </a:rPr>
              <a:t>)</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pSp>
        <p:nvGrpSpPr>
          <p:cNvPr id="21" name="グループ化 20">
            <a:extLst>
              <a:ext uri="{FF2B5EF4-FFF2-40B4-BE49-F238E27FC236}">
                <a16:creationId xmlns:a16="http://schemas.microsoft.com/office/drawing/2014/main" id="{1EF45A1B-E8EE-4E89-ABA9-7F382E282806}"/>
              </a:ext>
            </a:extLst>
          </p:cNvPr>
          <p:cNvGrpSpPr/>
          <p:nvPr/>
        </p:nvGrpSpPr>
        <p:grpSpPr>
          <a:xfrm>
            <a:off x="318503" y="6122524"/>
            <a:ext cx="6168022" cy="2702167"/>
            <a:chOff x="-9525" y="3099138"/>
            <a:chExt cx="7930694" cy="3474380"/>
          </a:xfrm>
        </p:grpSpPr>
        <p:grpSp>
          <p:nvGrpSpPr>
            <p:cNvPr id="22" name="Group 681">
              <a:extLst>
                <a:ext uri="{FF2B5EF4-FFF2-40B4-BE49-F238E27FC236}">
                  <a16:creationId xmlns:a16="http://schemas.microsoft.com/office/drawing/2014/main" id="{5BB861E8-4B6F-4E86-8E75-7FDA295D5CC7}"/>
                </a:ext>
              </a:extLst>
            </p:cNvPr>
            <p:cNvGrpSpPr>
              <a:grpSpLocks/>
            </p:cNvGrpSpPr>
            <p:nvPr/>
          </p:nvGrpSpPr>
          <p:grpSpPr bwMode="auto">
            <a:xfrm>
              <a:off x="2717800" y="3576318"/>
              <a:ext cx="3448050" cy="2530475"/>
              <a:chOff x="2010" y="1423"/>
              <a:chExt cx="2172" cy="972"/>
            </a:xfrm>
          </p:grpSpPr>
          <p:sp>
            <p:nvSpPr>
              <p:cNvPr id="254" name="Line 682">
                <a:extLst>
                  <a:ext uri="{FF2B5EF4-FFF2-40B4-BE49-F238E27FC236}">
                    <a16:creationId xmlns:a16="http://schemas.microsoft.com/office/drawing/2014/main" id="{A58FDD46-AD5E-4F0F-96D5-A9E1466DD84A}"/>
                  </a:ext>
                </a:extLst>
              </p:cNvPr>
              <p:cNvSpPr>
                <a:spLocks noChangeShapeType="1"/>
              </p:cNvSpPr>
              <p:nvPr/>
            </p:nvSpPr>
            <p:spPr bwMode="auto">
              <a:xfrm flipV="1">
                <a:off x="2010" y="1423"/>
                <a:ext cx="0" cy="972"/>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55" name="Line 683">
                <a:extLst>
                  <a:ext uri="{FF2B5EF4-FFF2-40B4-BE49-F238E27FC236}">
                    <a16:creationId xmlns:a16="http://schemas.microsoft.com/office/drawing/2014/main" id="{EF52BF45-839F-4EA8-8D83-0394737C44D7}"/>
                  </a:ext>
                </a:extLst>
              </p:cNvPr>
              <p:cNvSpPr>
                <a:spLocks noChangeShapeType="1"/>
              </p:cNvSpPr>
              <p:nvPr/>
            </p:nvSpPr>
            <p:spPr bwMode="auto">
              <a:xfrm flipV="1">
                <a:off x="3096" y="1423"/>
                <a:ext cx="0" cy="972"/>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56" name="Line 684">
                <a:extLst>
                  <a:ext uri="{FF2B5EF4-FFF2-40B4-BE49-F238E27FC236}">
                    <a16:creationId xmlns:a16="http://schemas.microsoft.com/office/drawing/2014/main" id="{888E0F76-43B0-4754-A226-3D63D074F734}"/>
                  </a:ext>
                </a:extLst>
              </p:cNvPr>
              <p:cNvSpPr>
                <a:spLocks noChangeShapeType="1"/>
              </p:cNvSpPr>
              <p:nvPr/>
            </p:nvSpPr>
            <p:spPr bwMode="auto">
              <a:xfrm flipV="1">
                <a:off x="4182" y="1423"/>
                <a:ext cx="0" cy="972"/>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grpSp>
        <p:grpSp>
          <p:nvGrpSpPr>
            <p:cNvPr id="23" name="Group 10">
              <a:extLst>
                <a:ext uri="{FF2B5EF4-FFF2-40B4-BE49-F238E27FC236}">
                  <a16:creationId xmlns:a16="http://schemas.microsoft.com/office/drawing/2014/main" id="{DD8C6800-CF42-449F-95B1-4FB71C0BCE0B}"/>
                </a:ext>
              </a:extLst>
            </p:cNvPr>
            <p:cNvGrpSpPr>
              <a:grpSpLocks/>
            </p:cNvGrpSpPr>
            <p:nvPr/>
          </p:nvGrpSpPr>
          <p:grpSpPr bwMode="auto">
            <a:xfrm>
              <a:off x="-9525" y="3099138"/>
              <a:ext cx="1030287" cy="3162797"/>
              <a:chOff x="134" y="289"/>
              <a:chExt cx="649" cy="2253"/>
            </a:xfrm>
          </p:grpSpPr>
          <p:sp>
            <p:nvSpPr>
              <p:cNvPr id="246" name="Text Box 11">
                <a:extLst>
                  <a:ext uri="{FF2B5EF4-FFF2-40B4-BE49-F238E27FC236}">
                    <a16:creationId xmlns:a16="http://schemas.microsoft.com/office/drawing/2014/main" id="{B8D56D8E-7AF2-4B96-BFE9-471010D6C6B8}"/>
                  </a:ext>
                </a:extLst>
              </p:cNvPr>
              <p:cNvSpPr txBox="1">
                <a:spLocks noChangeArrowheads="1"/>
              </p:cNvSpPr>
              <p:nvPr/>
            </p:nvSpPr>
            <p:spPr bwMode="auto">
              <a:xfrm>
                <a:off x="533" y="2269"/>
                <a:ext cx="223"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a:solidFill>
                      <a:srgbClr val="000000"/>
                    </a:solidFill>
                    <a:latin typeface="Arial" panose="020B0604020202020204" pitchFamily="34" charset="0"/>
                    <a:ea typeface="ＭＳ Ｐゴシック" panose="020B0600070205080204" pitchFamily="50" charset="-128"/>
                  </a:rPr>
                  <a:t>0</a:t>
                </a:r>
              </a:p>
            </p:txBody>
          </p:sp>
          <p:sp>
            <p:nvSpPr>
              <p:cNvPr id="247" name="Text Box 12">
                <a:extLst>
                  <a:ext uri="{FF2B5EF4-FFF2-40B4-BE49-F238E27FC236}">
                    <a16:creationId xmlns:a16="http://schemas.microsoft.com/office/drawing/2014/main" id="{67B6F99C-37E7-434E-AAE3-68D35D6843E7}"/>
                  </a:ext>
                </a:extLst>
              </p:cNvPr>
              <p:cNvSpPr txBox="1">
                <a:spLocks noChangeArrowheads="1"/>
              </p:cNvSpPr>
              <p:nvPr/>
            </p:nvSpPr>
            <p:spPr bwMode="auto">
              <a:xfrm>
                <a:off x="455" y="1928"/>
                <a:ext cx="301"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a:solidFill>
                      <a:srgbClr val="000000"/>
                    </a:solidFill>
                    <a:latin typeface="Arial" panose="020B0604020202020204" pitchFamily="34" charset="0"/>
                    <a:ea typeface="ＭＳ Ｐゴシック" panose="020B0600070205080204" pitchFamily="50" charset="-128"/>
                  </a:rPr>
                  <a:t>20</a:t>
                </a:r>
              </a:p>
            </p:txBody>
          </p:sp>
          <p:sp>
            <p:nvSpPr>
              <p:cNvPr id="248" name="Text Box 13">
                <a:extLst>
                  <a:ext uri="{FF2B5EF4-FFF2-40B4-BE49-F238E27FC236}">
                    <a16:creationId xmlns:a16="http://schemas.microsoft.com/office/drawing/2014/main" id="{756B5036-EBD9-4728-BF6F-DE8AB436D457}"/>
                  </a:ext>
                </a:extLst>
              </p:cNvPr>
              <p:cNvSpPr txBox="1">
                <a:spLocks noChangeArrowheads="1"/>
              </p:cNvSpPr>
              <p:nvPr/>
            </p:nvSpPr>
            <p:spPr bwMode="auto">
              <a:xfrm>
                <a:off x="455" y="1556"/>
                <a:ext cx="301"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a:solidFill>
                      <a:srgbClr val="000000"/>
                    </a:solidFill>
                    <a:latin typeface="Arial" panose="020B0604020202020204" pitchFamily="34" charset="0"/>
                    <a:ea typeface="ＭＳ Ｐゴシック" panose="020B0600070205080204" pitchFamily="50" charset="-128"/>
                  </a:rPr>
                  <a:t>40</a:t>
                </a:r>
              </a:p>
            </p:txBody>
          </p:sp>
          <p:sp>
            <p:nvSpPr>
              <p:cNvPr id="249" name="Text Box 14">
                <a:extLst>
                  <a:ext uri="{FF2B5EF4-FFF2-40B4-BE49-F238E27FC236}">
                    <a16:creationId xmlns:a16="http://schemas.microsoft.com/office/drawing/2014/main" id="{466E7B0D-04C3-4EDB-84B3-FE4EF060DCA9}"/>
                  </a:ext>
                </a:extLst>
              </p:cNvPr>
              <p:cNvSpPr txBox="1">
                <a:spLocks noChangeArrowheads="1"/>
              </p:cNvSpPr>
              <p:nvPr/>
            </p:nvSpPr>
            <p:spPr bwMode="auto">
              <a:xfrm>
                <a:off x="455" y="1215"/>
                <a:ext cx="301"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a:solidFill>
                      <a:srgbClr val="000000"/>
                    </a:solidFill>
                    <a:latin typeface="Arial" panose="020B0604020202020204" pitchFamily="34" charset="0"/>
                    <a:ea typeface="ＭＳ Ｐゴシック" panose="020B0600070205080204" pitchFamily="50" charset="-128"/>
                  </a:rPr>
                  <a:t>60</a:t>
                </a:r>
              </a:p>
            </p:txBody>
          </p:sp>
          <p:sp>
            <p:nvSpPr>
              <p:cNvPr id="250" name="Text Box 15">
                <a:extLst>
                  <a:ext uri="{FF2B5EF4-FFF2-40B4-BE49-F238E27FC236}">
                    <a16:creationId xmlns:a16="http://schemas.microsoft.com/office/drawing/2014/main" id="{3D7A3573-7335-48D0-A9C8-7625639306D7}"/>
                  </a:ext>
                </a:extLst>
              </p:cNvPr>
              <p:cNvSpPr txBox="1">
                <a:spLocks noChangeArrowheads="1"/>
              </p:cNvSpPr>
              <p:nvPr/>
            </p:nvSpPr>
            <p:spPr bwMode="auto">
              <a:xfrm>
                <a:off x="455" y="841"/>
                <a:ext cx="301"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dirty="0">
                    <a:solidFill>
                      <a:srgbClr val="000000"/>
                    </a:solidFill>
                    <a:latin typeface="Arial" panose="020B0604020202020204" pitchFamily="34" charset="0"/>
                    <a:ea typeface="ＭＳ Ｐゴシック" panose="020B0600070205080204" pitchFamily="50" charset="-128"/>
                  </a:rPr>
                  <a:t>80</a:t>
                </a:r>
              </a:p>
            </p:txBody>
          </p:sp>
          <p:sp>
            <p:nvSpPr>
              <p:cNvPr id="251" name="Text Box 16">
                <a:extLst>
                  <a:ext uri="{FF2B5EF4-FFF2-40B4-BE49-F238E27FC236}">
                    <a16:creationId xmlns:a16="http://schemas.microsoft.com/office/drawing/2014/main" id="{12C82B4F-648D-4463-9D65-72B67E13872F}"/>
                  </a:ext>
                </a:extLst>
              </p:cNvPr>
              <p:cNvSpPr txBox="1">
                <a:spLocks noChangeArrowheads="1"/>
              </p:cNvSpPr>
              <p:nvPr/>
            </p:nvSpPr>
            <p:spPr bwMode="auto">
              <a:xfrm>
                <a:off x="377" y="500"/>
                <a:ext cx="379"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a:solidFill>
                      <a:srgbClr val="000000"/>
                    </a:solidFill>
                    <a:latin typeface="Arial" panose="020B0604020202020204" pitchFamily="34" charset="0"/>
                    <a:ea typeface="ＭＳ Ｐゴシック" panose="020B0600070205080204" pitchFamily="50" charset="-128"/>
                  </a:rPr>
                  <a:t>100</a:t>
                </a:r>
              </a:p>
            </p:txBody>
          </p:sp>
          <p:sp>
            <p:nvSpPr>
              <p:cNvPr id="252" name="Text Box 17">
                <a:extLst>
                  <a:ext uri="{FF2B5EF4-FFF2-40B4-BE49-F238E27FC236}">
                    <a16:creationId xmlns:a16="http://schemas.microsoft.com/office/drawing/2014/main" id="{1155F629-61A1-4943-ACDF-092870A18723}"/>
                  </a:ext>
                </a:extLst>
              </p:cNvPr>
              <p:cNvSpPr txBox="1">
                <a:spLocks noChangeArrowheads="1"/>
              </p:cNvSpPr>
              <p:nvPr/>
            </p:nvSpPr>
            <p:spPr bwMode="auto">
              <a:xfrm>
                <a:off x="134" y="959"/>
                <a:ext cx="324" cy="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defTabSz="914400" eaLnBrk="0" fontAlgn="base" hangingPunct="0">
                  <a:spcBef>
                    <a:spcPct val="0"/>
                  </a:spcBef>
                  <a:spcAft>
                    <a:spcPct val="0"/>
                  </a:spcAft>
                </a:pPr>
                <a:r>
                  <a:rPr kumimoji="1" lang="ja-JP" altLang="en-US" sz="1400" dirty="0">
                    <a:solidFill>
                      <a:srgbClr val="000000"/>
                    </a:solidFill>
                    <a:latin typeface="Arial" panose="020B0604020202020204" pitchFamily="34" charset="0"/>
                    <a:ea typeface="ＭＳ Ｐゴシック" panose="020B0600070205080204" pitchFamily="50" charset="-128"/>
                  </a:rPr>
                  <a:t>避難した人の割合</a:t>
                </a:r>
              </a:p>
            </p:txBody>
          </p:sp>
          <p:sp>
            <p:nvSpPr>
              <p:cNvPr id="253" name="Text Box 18">
                <a:extLst>
                  <a:ext uri="{FF2B5EF4-FFF2-40B4-BE49-F238E27FC236}">
                    <a16:creationId xmlns:a16="http://schemas.microsoft.com/office/drawing/2014/main" id="{1BE40817-AF00-4454-8399-30FE4E5AFAB4}"/>
                  </a:ext>
                </a:extLst>
              </p:cNvPr>
              <p:cNvSpPr txBox="1">
                <a:spLocks noChangeArrowheads="1"/>
              </p:cNvSpPr>
              <p:nvPr/>
            </p:nvSpPr>
            <p:spPr bwMode="auto">
              <a:xfrm>
                <a:off x="419" y="289"/>
                <a:ext cx="364"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spcBef>
                    <a:spcPct val="0"/>
                  </a:spcBef>
                  <a:spcAft>
                    <a:spcPct val="0"/>
                  </a:spcAft>
                </a:pPr>
                <a:r>
                  <a:rPr kumimoji="1" lang="en-US" altLang="ja-JP" sz="1400" dirty="0">
                    <a:solidFill>
                      <a:srgbClr val="000000"/>
                    </a:solidFill>
                    <a:latin typeface="Arial" panose="020B0604020202020204" pitchFamily="34" charset="0"/>
                    <a:ea typeface="ＭＳ Ｐゴシック" panose="020B0600070205080204" pitchFamily="50" charset="-128"/>
                  </a:rPr>
                  <a:t>(%)</a:t>
                </a:r>
              </a:p>
            </p:txBody>
          </p:sp>
        </p:grpSp>
        <p:grpSp>
          <p:nvGrpSpPr>
            <p:cNvPr id="24" name="Group 19">
              <a:extLst>
                <a:ext uri="{FF2B5EF4-FFF2-40B4-BE49-F238E27FC236}">
                  <a16:creationId xmlns:a16="http://schemas.microsoft.com/office/drawing/2014/main" id="{9288F6BC-3791-4A5F-91B6-6A1225163C65}"/>
                </a:ext>
              </a:extLst>
            </p:cNvPr>
            <p:cNvGrpSpPr>
              <a:grpSpLocks/>
            </p:cNvGrpSpPr>
            <p:nvPr/>
          </p:nvGrpSpPr>
          <p:grpSpPr bwMode="auto">
            <a:xfrm>
              <a:off x="731838" y="6230618"/>
              <a:ext cx="7189331" cy="342900"/>
              <a:chOff x="609" y="2472"/>
              <a:chExt cx="3607" cy="216"/>
            </a:xfrm>
          </p:grpSpPr>
          <p:grpSp>
            <p:nvGrpSpPr>
              <p:cNvPr id="228" name="Group 20">
                <a:extLst>
                  <a:ext uri="{FF2B5EF4-FFF2-40B4-BE49-F238E27FC236}">
                    <a16:creationId xmlns:a16="http://schemas.microsoft.com/office/drawing/2014/main" id="{13434F01-7FA8-4A77-AD11-1DB875D3C832}"/>
                  </a:ext>
                </a:extLst>
              </p:cNvPr>
              <p:cNvGrpSpPr>
                <a:grpSpLocks/>
              </p:cNvGrpSpPr>
              <p:nvPr/>
            </p:nvGrpSpPr>
            <p:grpSpPr bwMode="auto">
              <a:xfrm>
                <a:off x="743" y="2472"/>
                <a:ext cx="3458" cy="42"/>
                <a:chOff x="515" y="2766"/>
                <a:chExt cx="3655" cy="77"/>
              </a:xfrm>
            </p:grpSpPr>
            <p:sp>
              <p:nvSpPr>
                <p:cNvPr id="234" name="Line 21">
                  <a:extLst>
                    <a:ext uri="{FF2B5EF4-FFF2-40B4-BE49-F238E27FC236}">
                      <a16:creationId xmlns:a16="http://schemas.microsoft.com/office/drawing/2014/main" id="{2B40E48A-2BB0-4FAC-90D3-33618ECB5D8B}"/>
                    </a:ext>
                  </a:extLst>
                </p:cNvPr>
                <p:cNvSpPr>
                  <a:spLocks noChangeShapeType="1"/>
                </p:cNvSpPr>
                <p:nvPr/>
              </p:nvSpPr>
              <p:spPr bwMode="auto">
                <a:xfrm>
                  <a:off x="515" y="2842"/>
                  <a:ext cx="1826"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grpSp>
              <p:nvGrpSpPr>
                <p:cNvPr id="235" name="Group 22">
                  <a:extLst>
                    <a:ext uri="{FF2B5EF4-FFF2-40B4-BE49-F238E27FC236}">
                      <a16:creationId xmlns:a16="http://schemas.microsoft.com/office/drawing/2014/main" id="{046CFDAB-19BD-4A8B-A1A8-D464B0480EDB}"/>
                    </a:ext>
                  </a:extLst>
                </p:cNvPr>
                <p:cNvGrpSpPr>
                  <a:grpSpLocks/>
                </p:cNvGrpSpPr>
                <p:nvPr/>
              </p:nvGrpSpPr>
              <p:grpSpPr bwMode="auto">
                <a:xfrm>
                  <a:off x="515" y="2766"/>
                  <a:ext cx="3655" cy="76"/>
                  <a:chOff x="515" y="2662"/>
                  <a:chExt cx="3655" cy="180"/>
                </a:xfrm>
              </p:grpSpPr>
              <p:sp>
                <p:nvSpPr>
                  <p:cNvPr id="236" name="Line 23">
                    <a:extLst>
                      <a:ext uri="{FF2B5EF4-FFF2-40B4-BE49-F238E27FC236}">
                        <a16:creationId xmlns:a16="http://schemas.microsoft.com/office/drawing/2014/main" id="{0297E90E-8E43-47DD-A63E-D44692FE78CD}"/>
                      </a:ext>
                    </a:extLst>
                  </p:cNvPr>
                  <p:cNvSpPr>
                    <a:spLocks noChangeShapeType="1"/>
                  </p:cNvSpPr>
                  <p:nvPr/>
                </p:nvSpPr>
                <p:spPr bwMode="auto">
                  <a:xfrm>
                    <a:off x="2344" y="2842"/>
                    <a:ext cx="18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37" name="Line 24">
                    <a:extLst>
                      <a:ext uri="{FF2B5EF4-FFF2-40B4-BE49-F238E27FC236}">
                        <a16:creationId xmlns:a16="http://schemas.microsoft.com/office/drawing/2014/main" id="{B0DCFF0B-C2D9-43D7-893C-F0FBCD90E8CE}"/>
                      </a:ext>
                    </a:extLst>
                  </p:cNvPr>
                  <p:cNvSpPr>
                    <a:spLocks noChangeShapeType="1"/>
                  </p:cNvSpPr>
                  <p:nvPr/>
                </p:nvSpPr>
                <p:spPr bwMode="auto">
                  <a:xfrm>
                    <a:off x="2799"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38" name="Line 25">
                    <a:extLst>
                      <a:ext uri="{FF2B5EF4-FFF2-40B4-BE49-F238E27FC236}">
                        <a16:creationId xmlns:a16="http://schemas.microsoft.com/office/drawing/2014/main" id="{07D5F6C4-2B9A-4B6C-BA73-83E4146767CF}"/>
                      </a:ext>
                    </a:extLst>
                  </p:cNvPr>
                  <p:cNvSpPr>
                    <a:spLocks noChangeShapeType="1"/>
                  </p:cNvSpPr>
                  <p:nvPr/>
                </p:nvSpPr>
                <p:spPr bwMode="auto">
                  <a:xfrm>
                    <a:off x="3713"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39" name="Line 26">
                    <a:extLst>
                      <a:ext uri="{FF2B5EF4-FFF2-40B4-BE49-F238E27FC236}">
                        <a16:creationId xmlns:a16="http://schemas.microsoft.com/office/drawing/2014/main" id="{AC2CFF0E-C5F2-4DCA-A83C-74BE038F3FB0}"/>
                      </a:ext>
                    </a:extLst>
                  </p:cNvPr>
                  <p:cNvSpPr>
                    <a:spLocks noChangeShapeType="1"/>
                  </p:cNvSpPr>
                  <p:nvPr/>
                </p:nvSpPr>
                <p:spPr bwMode="auto">
                  <a:xfrm>
                    <a:off x="972"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0" name="Line 27">
                    <a:extLst>
                      <a:ext uri="{FF2B5EF4-FFF2-40B4-BE49-F238E27FC236}">
                        <a16:creationId xmlns:a16="http://schemas.microsoft.com/office/drawing/2014/main" id="{01C82823-59A9-47A1-B1F5-14D13DFA9375}"/>
                      </a:ext>
                    </a:extLst>
                  </p:cNvPr>
                  <p:cNvSpPr>
                    <a:spLocks noChangeShapeType="1"/>
                  </p:cNvSpPr>
                  <p:nvPr/>
                </p:nvSpPr>
                <p:spPr bwMode="auto">
                  <a:xfrm>
                    <a:off x="1885"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1" name="Line 28">
                    <a:extLst>
                      <a:ext uri="{FF2B5EF4-FFF2-40B4-BE49-F238E27FC236}">
                        <a16:creationId xmlns:a16="http://schemas.microsoft.com/office/drawing/2014/main" id="{2CA31A2F-C284-4F56-87D2-5DD3F6B650ED}"/>
                      </a:ext>
                    </a:extLst>
                  </p:cNvPr>
                  <p:cNvSpPr>
                    <a:spLocks noChangeShapeType="1"/>
                  </p:cNvSpPr>
                  <p:nvPr/>
                </p:nvSpPr>
                <p:spPr bwMode="auto">
                  <a:xfrm>
                    <a:off x="2343"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2" name="Line 29">
                    <a:extLst>
                      <a:ext uri="{FF2B5EF4-FFF2-40B4-BE49-F238E27FC236}">
                        <a16:creationId xmlns:a16="http://schemas.microsoft.com/office/drawing/2014/main" id="{A54C8A02-6745-479E-9347-156AB383E2D4}"/>
                      </a:ext>
                    </a:extLst>
                  </p:cNvPr>
                  <p:cNvSpPr>
                    <a:spLocks noChangeShapeType="1"/>
                  </p:cNvSpPr>
                  <p:nvPr/>
                </p:nvSpPr>
                <p:spPr bwMode="auto">
                  <a:xfrm>
                    <a:off x="1429"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3" name="Line 30">
                    <a:extLst>
                      <a:ext uri="{FF2B5EF4-FFF2-40B4-BE49-F238E27FC236}">
                        <a16:creationId xmlns:a16="http://schemas.microsoft.com/office/drawing/2014/main" id="{E1BBB972-74DC-4EEE-AEF2-ADBCB5BCE1CA}"/>
                      </a:ext>
                    </a:extLst>
                  </p:cNvPr>
                  <p:cNvSpPr>
                    <a:spLocks noChangeShapeType="1"/>
                  </p:cNvSpPr>
                  <p:nvPr/>
                </p:nvSpPr>
                <p:spPr bwMode="auto">
                  <a:xfrm>
                    <a:off x="515"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4" name="Line 31">
                    <a:extLst>
                      <a:ext uri="{FF2B5EF4-FFF2-40B4-BE49-F238E27FC236}">
                        <a16:creationId xmlns:a16="http://schemas.microsoft.com/office/drawing/2014/main" id="{D461F3CC-C8D5-4A97-BA21-6BDDD8B13355}"/>
                      </a:ext>
                    </a:extLst>
                  </p:cNvPr>
                  <p:cNvSpPr>
                    <a:spLocks noChangeShapeType="1"/>
                  </p:cNvSpPr>
                  <p:nvPr/>
                </p:nvSpPr>
                <p:spPr bwMode="auto">
                  <a:xfrm>
                    <a:off x="3256"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sp>
                <p:nvSpPr>
                  <p:cNvPr id="245" name="Line 32">
                    <a:extLst>
                      <a:ext uri="{FF2B5EF4-FFF2-40B4-BE49-F238E27FC236}">
                        <a16:creationId xmlns:a16="http://schemas.microsoft.com/office/drawing/2014/main" id="{860DC3B5-C12A-4ED3-A9EA-B0066D588B34}"/>
                      </a:ext>
                    </a:extLst>
                  </p:cNvPr>
                  <p:cNvSpPr>
                    <a:spLocks noChangeShapeType="1"/>
                  </p:cNvSpPr>
                  <p:nvPr/>
                </p:nvSpPr>
                <p:spPr bwMode="auto">
                  <a:xfrm>
                    <a:off x="4170" y="2662"/>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endParaRPr>
                  </a:p>
                </p:txBody>
              </p:sp>
            </p:grpSp>
          </p:grpSp>
          <p:sp>
            <p:nvSpPr>
              <p:cNvPr id="229" name="Text Box 33">
                <a:extLst>
                  <a:ext uri="{FF2B5EF4-FFF2-40B4-BE49-F238E27FC236}">
                    <a16:creationId xmlns:a16="http://schemas.microsoft.com/office/drawing/2014/main" id="{1D1B5AA8-5D71-4CD8-9FA5-548F28A9DDC6}"/>
                  </a:ext>
                </a:extLst>
              </p:cNvPr>
              <p:cNvSpPr txBox="1">
                <a:spLocks noChangeArrowheads="1"/>
              </p:cNvSpPr>
              <p:nvPr/>
            </p:nvSpPr>
            <p:spPr bwMode="auto">
              <a:xfrm>
                <a:off x="609" y="2555"/>
                <a:ext cx="171"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9/11</a:t>
                </a:r>
              </a:p>
            </p:txBody>
          </p:sp>
          <p:sp>
            <p:nvSpPr>
              <p:cNvPr id="230" name="Text Box 34">
                <a:extLst>
                  <a:ext uri="{FF2B5EF4-FFF2-40B4-BE49-F238E27FC236}">
                    <a16:creationId xmlns:a16="http://schemas.microsoft.com/office/drawing/2014/main" id="{B18F8DAE-6C34-4B30-80FC-5B661F09BB30}"/>
                  </a:ext>
                </a:extLst>
              </p:cNvPr>
              <p:cNvSpPr txBox="1">
                <a:spLocks noChangeArrowheads="1"/>
              </p:cNvSpPr>
              <p:nvPr/>
            </p:nvSpPr>
            <p:spPr bwMode="auto">
              <a:xfrm>
                <a:off x="2327" y="2555"/>
                <a:ext cx="171"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9/13</a:t>
                </a:r>
              </a:p>
            </p:txBody>
          </p:sp>
          <p:sp>
            <p:nvSpPr>
              <p:cNvPr id="231" name="Text Box 35">
                <a:extLst>
                  <a:ext uri="{FF2B5EF4-FFF2-40B4-BE49-F238E27FC236}">
                    <a16:creationId xmlns:a16="http://schemas.microsoft.com/office/drawing/2014/main" id="{9D5E7386-DD0D-47BE-A078-30E2F01B5A30}"/>
                  </a:ext>
                </a:extLst>
              </p:cNvPr>
              <p:cNvSpPr txBox="1">
                <a:spLocks noChangeArrowheads="1"/>
              </p:cNvSpPr>
              <p:nvPr/>
            </p:nvSpPr>
            <p:spPr bwMode="auto">
              <a:xfrm>
                <a:off x="3186" y="2555"/>
                <a:ext cx="171"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9/14</a:t>
                </a:r>
              </a:p>
            </p:txBody>
          </p:sp>
          <p:sp>
            <p:nvSpPr>
              <p:cNvPr id="232" name="Text Box 36">
                <a:extLst>
                  <a:ext uri="{FF2B5EF4-FFF2-40B4-BE49-F238E27FC236}">
                    <a16:creationId xmlns:a16="http://schemas.microsoft.com/office/drawing/2014/main" id="{C951AB77-7B1A-4B71-90F9-4F602D1E2E22}"/>
                  </a:ext>
                </a:extLst>
              </p:cNvPr>
              <p:cNvSpPr txBox="1">
                <a:spLocks noChangeArrowheads="1"/>
              </p:cNvSpPr>
              <p:nvPr/>
            </p:nvSpPr>
            <p:spPr bwMode="auto">
              <a:xfrm>
                <a:off x="4045" y="2555"/>
                <a:ext cx="171"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9/15</a:t>
                </a:r>
              </a:p>
            </p:txBody>
          </p:sp>
          <p:sp>
            <p:nvSpPr>
              <p:cNvPr id="233" name="Text Box 37">
                <a:extLst>
                  <a:ext uri="{FF2B5EF4-FFF2-40B4-BE49-F238E27FC236}">
                    <a16:creationId xmlns:a16="http://schemas.microsoft.com/office/drawing/2014/main" id="{2F8AB6FE-BD9B-4553-A390-0D6D3C0B8679}"/>
                  </a:ext>
                </a:extLst>
              </p:cNvPr>
              <p:cNvSpPr txBox="1">
                <a:spLocks noChangeArrowheads="1"/>
              </p:cNvSpPr>
              <p:nvPr/>
            </p:nvSpPr>
            <p:spPr bwMode="auto">
              <a:xfrm>
                <a:off x="1468" y="2555"/>
                <a:ext cx="171" cy="1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1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9/12</a:t>
                </a:r>
              </a:p>
            </p:txBody>
          </p:sp>
        </p:grpSp>
        <p:sp>
          <p:nvSpPr>
            <p:cNvPr id="25" name="Line 64">
              <a:extLst>
                <a:ext uri="{FF2B5EF4-FFF2-40B4-BE49-F238E27FC236}">
                  <a16:creationId xmlns:a16="http://schemas.microsoft.com/office/drawing/2014/main" id="{E6184F65-2DBA-4285-949C-4EAD9AD7CF7D}"/>
                </a:ext>
              </a:extLst>
            </p:cNvPr>
            <p:cNvSpPr>
              <a:spLocks noChangeShapeType="1"/>
            </p:cNvSpPr>
            <p:nvPr/>
          </p:nvSpPr>
          <p:spPr bwMode="auto">
            <a:xfrm flipV="1">
              <a:off x="2689225" y="3546156"/>
              <a:ext cx="0" cy="2750271"/>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oAutofit/>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6" name="Rectangle 473">
              <a:extLst>
                <a:ext uri="{FF2B5EF4-FFF2-40B4-BE49-F238E27FC236}">
                  <a16:creationId xmlns:a16="http://schemas.microsoft.com/office/drawing/2014/main" id="{CB8C28E0-8263-4717-A37D-4F3C5ACCBF62}"/>
                </a:ext>
              </a:extLst>
            </p:cNvPr>
            <p:cNvSpPr>
              <a:spLocks noChangeArrowheads="1"/>
            </p:cNvSpPr>
            <p:nvPr/>
          </p:nvSpPr>
          <p:spPr bwMode="auto">
            <a:xfrm>
              <a:off x="998538" y="3536631"/>
              <a:ext cx="6881812" cy="259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7" name="Line 474">
              <a:extLst>
                <a:ext uri="{FF2B5EF4-FFF2-40B4-BE49-F238E27FC236}">
                  <a16:creationId xmlns:a16="http://schemas.microsoft.com/office/drawing/2014/main" id="{DE73546A-574B-45AA-82D9-50597D08BEF6}"/>
                </a:ext>
              </a:extLst>
            </p:cNvPr>
            <p:cNvSpPr>
              <a:spLocks noChangeShapeType="1"/>
            </p:cNvSpPr>
            <p:nvPr/>
          </p:nvSpPr>
          <p:spPr bwMode="auto">
            <a:xfrm>
              <a:off x="998538" y="6130871"/>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8" name="Line 475">
              <a:extLst>
                <a:ext uri="{FF2B5EF4-FFF2-40B4-BE49-F238E27FC236}">
                  <a16:creationId xmlns:a16="http://schemas.microsoft.com/office/drawing/2014/main" id="{348C0F26-EB5F-41DF-830B-C30BD4B3D2D0}"/>
                </a:ext>
              </a:extLst>
            </p:cNvPr>
            <p:cNvSpPr>
              <a:spLocks noChangeShapeType="1"/>
            </p:cNvSpPr>
            <p:nvPr/>
          </p:nvSpPr>
          <p:spPr bwMode="auto">
            <a:xfrm>
              <a:off x="998538" y="5615196"/>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9" name="Line 476">
              <a:extLst>
                <a:ext uri="{FF2B5EF4-FFF2-40B4-BE49-F238E27FC236}">
                  <a16:creationId xmlns:a16="http://schemas.microsoft.com/office/drawing/2014/main" id="{2E4B67C8-6DA1-411D-BFC5-F1952566258E}"/>
                </a:ext>
              </a:extLst>
            </p:cNvPr>
            <p:cNvSpPr>
              <a:spLocks noChangeShapeType="1"/>
            </p:cNvSpPr>
            <p:nvPr/>
          </p:nvSpPr>
          <p:spPr bwMode="auto">
            <a:xfrm>
              <a:off x="998538" y="5091588"/>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30" name="Line 477">
              <a:extLst>
                <a:ext uri="{FF2B5EF4-FFF2-40B4-BE49-F238E27FC236}">
                  <a16:creationId xmlns:a16="http://schemas.microsoft.com/office/drawing/2014/main" id="{2910FA4A-44D9-475E-9879-97521690025F}"/>
                </a:ext>
              </a:extLst>
            </p:cNvPr>
            <p:cNvSpPr>
              <a:spLocks noChangeShapeType="1"/>
            </p:cNvSpPr>
            <p:nvPr/>
          </p:nvSpPr>
          <p:spPr bwMode="auto">
            <a:xfrm>
              <a:off x="998538" y="4575914"/>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31" name="Line 478">
              <a:extLst>
                <a:ext uri="{FF2B5EF4-FFF2-40B4-BE49-F238E27FC236}">
                  <a16:creationId xmlns:a16="http://schemas.microsoft.com/office/drawing/2014/main" id="{2E74B851-D0F3-4C4E-87E4-84466B6245CD}"/>
                </a:ext>
              </a:extLst>
            </p:cNvPr>
            <p:cNvSpPr>
              <a:spLocks noChangeShapeType="1"/>
            </p:cNvSpPr>
            <p:nvPr/>
          </p:nvSpPr>
          <p:spPr bwMode="auto">
            <a:xfrm>
              <a:off x="998538" y="4052306"/>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32" name="Line 479">
              <a:extLst>
                <a:ext uri="{FF2B5EF4-FFF2-40B4-BE49-F238E27FC236}">
                  <a16:creationId xmlns:a16="http://schemas.microsoft.com/office/drawing/2014/main" id="{09C5DF39-45A9-4EE2-A07B-4DAC66AB58B6}"/>
                </a:ext>
              </a:extLst>
            </p:cNvPr>
            <p:cNvSpPr>
              <a:spLocks noChangeShapeType="1"/>
            </p:cNvSpPr>
            <p:nvPr/>
          </p:nvSpPr>
          <p:spPr bwMode="auto">
            <a:xfrm>
              <a:off x="998538" y="3536631"/>
              <a:ext cx="6881812" cy="13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33" name="Rectangle 480">
              <a:extLst>
                <a:ext uri="{FF2B5EF4-FFF2-40B4-BE49-F238E27FC236}">
                  <a16:creationId xmlns:a16="http://schemas.microsoft.com/office/drawing/2014/main" id="{50BCB6B4-CB84-491A-A671-984CE399F74C}"/>
                </a:ext>
              </a:extLst>
            </p:cNvPr>
            <p:cNvSpPr>
              <a:spLocks noChangeArrowheads="1"/>
            </p:cNvSpPr>
            <p:nvPr/>
          </p:nvSpPr>
          <p:spPr bwMode="auto">
            <a:xfrm>
              <a:off x="998538" y="3536631"/>
              <a:ext cx="6881812" cy="25942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grpSp>
          <p:nvGrpSpPr>
            <p:cNvPr id="34" name="Group 677">
              <a:extLst>
                <a:ext uri="{FF2B5EF4-FFF2-40B4-BE49-F238E27FC236}">
                  <a16:creationId xmlns:a16="http://schemas.microsoft.com/office/drawing/2014/main" id="{9EE6578C-6CD2-4548-810B-83D41E409CA5}"/>
                </a:ext>
              </a:extLst>
            </p:cNvPr>
            <p:cNvGrpSpPr>
              <a:grpSpLocks/>
            </p:cNvGrpSpPr>
            <p:nvPr/>
          </p:nvGrpSpPr>
          <p:grpSpPr bwMode="auto">
            <a:xfrm>
              <a:off x="1030010" y="4361710"/>
              <a:ext cx="6818869" cy="1753294"/>
              <a:chOff x="1557" y="1172"/>
              <a:chExt cx="3900" cy="1326"/>
            </a:xfrm>
          </p:grpSpPr>
          <p:sp>
            <p:nvSpPr>
              <p:cNvPr id="133" name="Line 481">
                <a:extLst>
                  <a:ext uri="{FF2B5EF4-FFF2-40B4-BE49-F238E27FC236}">
                    <a16:creationId xmlns:a16="http://schemas.microsoft.com/office/drawing/2014/main" id="{AC49E5BD-2ADD-40B7-A81D-BE9C305EE5A7}"/>
                  </a:ext>
                </a:extLst>
              </p:cNvPr>
              <p:cNvSpPr>
                <a:spLocks noChangeShapeType="1"/>
              </p:cNvSpPr>
              <p:nvPr/>
            </p:nvSpPr>
            <p:spPr bwMode="auto">
              <a:xfrm flipV="1">
                <a:off x="1557" y="2480"/>
                <a:ext cx="42"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4" name="Line 482">
                <a:extLst>
                  <a:ext uri="{FF2B5EF4-FFF2-40B4-BE49-F238E27FC236}">
                    <a16:creationId xmlns:a16="http://schemas.microsoft.com/office/drawing/2014/main" id="{50F2B628-1B14-4A65-B49E-4A5B6D4639F5}"/>
                  </a:ext>
                </a:extLst>
              </p:cNvPr>
              <p:cNvSpPr>
                <a:spLocks noChangeShapeType="1"/>
              </p:cNvSpPr>
              <p:nvPr/>
            </p:nvSpPr>
            <p:spPr bwMode="auto">
              <a:xfrm flipV="1">
                <a:off x="1599" y="2468"/>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5" name="Line 483">
                <a:extLst>
                  <a:ext uri="{FF2B5EF4-FFF2-40B4-BE49-F238E27FC236}">
                    <a16:creationId xmlns:a16="http://schemas.microsoft.com/office/drawing/2014/main" id="{8C417688-2243-4FB9-9E53-3A40800ECED6}"/>
                  </a:ext>
                </a:extLst>
              </p:cNvPr>
              <p:cNvSpPr>
                <a:spLocks noChangeShapeType="1"/>
              </p:cNvSpPr>
              <p:nvPr/>
            </p:nvSpPr>
            <p:spPr bwMode="auto">
              <a:xfrm>
                <a:off x="1641" y="2468"/>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6" name="Line 484">
                <a:extLst>
                  <a:ext uri="{FF2B5EF4-FFF2-40B4-BE49-F238E27FC236}">
                    <a16:creationId xmlns:a16="http://schemas.microsoft.com/office/drawing/2014/main" id="{44591C45-4388-422C-8FC4-4BFD8334241F}"/>
                  </a:ext>
                </a:extLst>
              </p:cNvPr>
              <p:cNvSpPr>
                <a:spLocks noChangeShapeType="1"/>
              </p:cNvSpPr>
              <p:nvPr/>
            </p:nvSpPr>
            <p:spPr bwMode="auto">
              <a:xfrm>
                <a:off x="1683" y="2468"/>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7" name="Line 485">
                <a:extLst>
                  <a:ext uri="{FF2B5EF4-FFF2-40B4-BE49-F238E27FC236}">
                    <a16:creationId xmlns:a16="http://schemas.microsoft.com/office/drawing/2014/main" id="{2568F081-A444-44BC-8C44-672C583374B9}"/>
                  </a:ext>
                </a:extLst>
              </p:cNvPr>
              <p:cNvSpPr>
                <a:spLocks noChangeShapeType="1"/>
              </p:cNvSpPr>
              <p:nvPr/>
            </p:nvSpPr>
            <p:spPr bwMode="auto">
              <a:xfrm flipV="1">
                <a:off x="1725" y="246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8" name="Line 486">
                <a:extLst>
                  <a:ext uri="{FF2B5EF4-FFF2-40B4-BE49-F238E27FC236}">
                    <a16:creationId xmlns:a16="http://schemas.microsoft.com/office/drawing/2014/main" id="{6ACF9B6D-4AE0-403B-A0FF-D09AC715113F}"/>
                  </a:ext>
                </a:extLst>
              </p:cNvPr>
              <p:cNvSpPr>
                <a:spLocks noChangeShapeType="1"/>
              </p:cNvSpPr>
              <p:nvPr/>
            </p:nvSpPr>
            <p:spPr bwMode="auto">
              <a:xfrm>
                <a:off x="1767" y="2462"/>
                <a:ext cx="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9" name="Line 487">
                <a:extLst>
                  <a:ext uri="{FF2B5EF4-FFF2-40B4-BE49-F238E27FC236}">
                    <a16:creationId xmlns:a16="http://schemas.microsoft.com/office/drawing/2014/main" id="{7D78D13B-0D7B-4B0F-BB9B-2CB4990BB1CF}"/>
                  </a:ext>
                </a:extLst>
              </p:cNvPr>
              <p:cNvSpPr>
                <a:spLocks noChangeShapeType="1"/>
              </p:cNvSpPr>
              <p:nvPr/>
            </p:nvSpPr>
            <p:spPr bwMode="auto">
              <a:xfrm>
                <a:off x="1803" y="246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0" name="Line 488">
                <a:extLst>
                  <a:ext uri="{FF2B5EF4-FFF2-40B4-BE49-F238E27FC236}">
                    <a16:creationId xmlns:a16="http://schemas.microsoft.com/office/drawing/2014/main" id="{FAD462BA-5F64-49AE-BECA-EDC1C1338E44}"/>
                  </a:ext>
                </a:extLst>
              </p:cNvPr>
              <p:cNvSpPr>
                <a:spLocks noChangeShapeType="1"/>
              </p:cNvSpPr>
              <p:nvPr/>
            </p:nvSpPr>
            <p:spPr bwMode="auto">
              <a:xfrm flipV="1">
                <a:off x="1845" y="2456"/>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1" name="Line 489">
                <a:extLst>
                  <a:ext uri="{FF2B5EF4-FFF2-40B4-BE49-F238E27FC236}">
                    <a16:creationId xmlns:a16="http://schemas.microsoft.com/office/drawing/2014/main" id="{2E309F3B-2135-4350-8B4B-28D6F28C2C14}"/>
                  </a:ext>
                </a:extLst>
              </p:cNvPr>
              <p:cNvSpPr>
                <a:spLocks noChangeShapeType="1"/>
              </p:cNvSpPr>
              <p:nvPr/>
            </p:nvSpPr>
            <p:spPr bwMode="auto">
              <a:xfrm>
                <a:off x="1887" y="2456"/>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2" name="Line 490">
                <a:extLst>
                  <a:ext uri="{FF2B5EF4-FFF2-40B4-BE49-F238E27FC236}">
                    <a16:creationId xmlns:a16="http://schemas.microsoft.com/office/drawing/2014/main" id="{F2F47F7A-D3D0-43E5-8AD1-0501F0E8FF5D}"/>
                  </a:ext>
                </a:extLst>
              </p:cNvPr>
              <p:cNvSpPr>
                <a:spLocks noChangeShapeType="1"/>
              </p:cNvSpPr>
              <p:nvPr/>
            </p:nvSpPr>
            <p:spPr bwMode="auto">
              <a:xfrm>
                <a:off x="1929" y="2456"/>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3" name="Line 491">
                <a:extLst>
                  <a:ext uri="{FF2B5EF4-FFF2-40B4-BE49-F238E27FC236}">
                    <a16:creationId xmlns:a16="http://schemas.microsoft.com/office/drawing/2014/main" id="{4EC1FB44-28CC-448B-A269-B54FE2A3E537}"/>
                  </a:ext>
                </a:extLst>
              </p:cNvPr>
              <p:cNvSpPr>
                <a:spLocks noChangeShapeType="1"/>
              </p:cNvSpPr>
              <p:nvPr/>
            </p:nvSpPr>
            <p:spPr bwMode="auto">
              <a:xfrm>
                <a:off x="1971" y="2456"/>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4" name="Line 492">
                <a:extLst>
                  <a:ext uri="{FF2B5EF4-FFF2-40B4-BE49-F238E27FC236}">
                    <a16:creationId xmlns:a16="http://schemas.microsoft.com/office/drawing/2014/main" id="{24E7F74A-541D-4C56-8AA2-A6D3F55B9662}"/>
                  </a:ext>
                </a:extLst>
              </p:cNvPr>
              <p:cNvSpPr>
                <a:spLocks noChangeShapeType="1"/>
              </p:cNvSpPr>
              <p:nvPr/>
            </p:nvSpPr>
            <p:spPr bwMode="auto">
              <a:xfrm flipV="1">
                <a:off x="2013" y="2426"/>
                <a:ext cx="36" cy="3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5" name="Line 493">
                <a:extLst>
                  <a:ext uri="{FF2B5EF4-FFF2-40B4-BE49-F238E27FC236}">
                    <a16:creationId xmlns:a16="http://schemas.microsoft.com/office/drawing/2014/main" id="{19F1D2BE-A5BE-49EB-97E0-2C60F0814092}"/>
                  </a:ext>
                </a:extLst>
              </p:cNvPr>
              <p:cNvSpPr>
                <a:spLocks noChangeShapeType="1"/>
              </p:cNvSpPr>
              <p:nvPr/>
            </p:nvSpPr>
            <p:spPr bwMode="auto">
              <a:xfrm flipV="1">
                <a:off x="2049" y="2420"/>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6" name="Line 494">
                <a:extLst>
                  <a:ext uri="{FF2B5EF4-FFF2-40B4-BE49-F238E27FC236}">
                    <a16:creationId xmlns:a16="http://schemas.microsoft.com/office/drawing/2014/main" id="{89C01A93-CCC4-44E1-BAF7-CE0A070601B1}"/>
                  </a:ext>
                </a:extLst>
              </p:cNvPr>
              <p:cNvSpPr>
                <a:spLocks noChangeShapeType="1"/>
              </p:cNvSpPr>
              <p:nvPr/>
            </p:nvSpPr>
            <p:spPr bwMode="auto">
              <a:xfrm>
                <a:off x="2091" y="242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7" name="Line 495">
                <a:extLst>
                  <a:ext uri="{FF2B5EF4-FFF2-40B4-BE49-F238E27FC236}">
                    <a16:creationId xmlns:a16="http://schemas.microsoft.com/office/drawing/2014/main" id="{53712075-573E-44F4-9594-085F5EA00F65}"/>
                  </a:ext>
                </a:extLst>
              </p:cNvPr>
              <p:cNvSpPr>
                <a:spLocks noChangeShapeType="1"/>
              </p:cNvSpPr>
              <p:nvPr/>
            </p:nvSpPr>
            <p:spPr bwMode="auto">
              <a:xfrm>
                <a:off x="2133" y="242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8" name="Line 496">
                <a:extLst>
                  <a:ext uri="{FF2B5EF4-FFF2-40B4-BE49-F238E27FC236}">
                    <a16:creationId xmlns:a16="http://schemas.microsoft.com/office/drawing/2014/main" id="{BCE3A9BD-D2D9-4CC8-BA80-D2175CB7AFBA}"/>
                  </a:ext>
                </a:extLst>
              </p:cNvPr>
              <p:cNvSpPr>
                <a:spLocks noChangeShapeType="1"/>
              </p:cNvSpPr>
              <p:nvPr/>
            </p:nvSpPr>
            <p:spPr bwMode="auto">
              <a:xfrm>
                <a:off x="2175" y="242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49" name="Line 497">
                <a:extLst>
                  <a:ext uri="{FF2B5EF4-FFF2-40B4-BE49-F238E27FC236}">
                    <a16:creationId xmlns:a16="http://schemas.microsoft.com/office/drawing/2014/main" id="{05749ECB-CCBC-4260-8CF3-DBB5CAFDBF9B}"/>
                  </a:ext>
                </a:extLst>
              </p:cNvPr>
              <p:cNvSpPr>
                <a:spLocks noChangeShapeType="1"/>
              </p:cNvSpPr>
              <p:nvPr/>
            </p:nvSpPr>
            <p:spPr bwMode="auto">
              <a:xfrm>
                <a:off x="2217" y="242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0" name="Line 498">
                <a:extLst>
                  <a:ext uri="{FF2B5EF4-FFF2-40B4-BE49-F238E27FC236}">
                    <a16:creationId xmlns:a16="http://schemas.microsoft.com/office/drawing/2014/main" id="{2ED8C405-519B-46DA-8ED9-ED61C7EA8C01}"/>
                  </a:ext>
                </a:extLst>
              </p:cNvPr>
              <p:cNvSpPr>
                <a:spLocks noChangeShapeType="1"/>
              </p:cNvSpPr>
              <p:nvPr/>
            </p:nvSpPr>
            <p:spPr bwMode="auto">
              <a:xfrm>
                <a:off x="2259" y="2420"/>
                <a:ext cx="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1" name="Line 499">
                <a:extLst>
                  <a:ext uri="{FF2B5EF4-FFF2-40B4-BE49-F238E27FC236}">
                    <a16:creationId xmlns:a16="http://schemas.microsoft.com/office/drawing/2014/main" id="{D682A355-A0FE-4D1F-9998-D28372D80792}"/>
                  </a:ext>
                </a:extLst>
              </p:cNvPr>
              <p:cNvSpPr>
                <a:spLocks noChangeShapeType="1"/>
              </p:cNvSpPr>
              <p:nvPr/>
            </p:nvSpPr>
            <p:spPr bwMode="auto">
              <a:xfrm>
                <a:off x="2295" y="242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2" name="Line 500">
                <a:extLst>
                  <a:ext uri="{FF2B5EF4-FFF2-40B4-BE49-F238E27FC236}">
                    <a16:creationId xmlns:a16="http://schemas.microsoft.com/office/drawing/2014/main" id="{17EC48FC-499D-40BA-8DBE-EC511E6443D2}"/>
                  </a:ext>
                </a:extLst>
              </p:cNvPr>
              <p:cNvSpPr>
                <a:spLocks noChangeShapeType="1"/>
              </p:cNvSpPr>
              <p:nvPr/>
            </p:nvSpPr>
            <p:spPr bwMode="auto">
              <a:xfrm flipV="1">
                <a:off x="2337" y="241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3" name="Line 501">
                <a:extLst>
                  <a:ext uri="{FF2B5EF4-FFF2-40B4-BE49-F238E27FC236}">
                    <a16:creationId xmlns:a16="http://schemas.microsoft.com/office/drawing/2014/main" id="{76531DD1-5494-4215-BE9B-0C1FEC28F8BC}"/>
                  </a:ext>
                </a:extLst>
              </p:cNvPr>
              <p:cNvSpPr>
                <a:spLocks noChangeShapeType="1"/>
              </p:cNvSpPr>
              <p:nvPr/>
            </p:nvSpPr>
            <p:spPr bwMode="auto">
              <a:xfrm flipV="1">
                <a:off x="2379" y="2408"/>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4" name="Line 502">
                <a:extLst>
                  <a:ext uri="{FF2B5EF4-FFF2-40B4-BE49-F238E27FC236}">
                    <a16:creationId xmlns:a16="http://schemas.microsoft.com/office/drawing/2014/main" id="{AE2D283C-9BAC-494C-9777-1BA38E5A33F5}"/>
                  </a:ext>
                </a:extLst>
              </p:cNvPr>
              <p:cNvSpPr>
                <a:spLocks noChangeShapeType="1"/>
              </p:cNvSpPr>
              <p:nvPr/>
            </p:nvSpPr>
            <p:spPr bwMode="auto">
              <a:xfrm flipV="1">
                <a:off x="2421" y="2396"/>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5" name="Line 503">
                <a:extLst>
                  <a:ext uri="{FF2B5EF4-FFF2-40B4-BE49-F238E27FC236}">
                    <a16:creationId xmlns:a16="http://schemas.microsoft.com/office/drawing/2014/main" id="{872A3AEC-BA80-4FE3-8271-79F2B5E39577}"/>
                  </a:ext>
                </a:extLst>
              </p:cNvPr>
              <p:cNvSpPr>
                <a:spLocks noChangeShapeType="1"/>
              </p:cNvSpPr>
              <p:nvPr/>
            </p:nvSpPr>
            <p:spPr bwMode="auto">
              <a:xfrm flipV="1">
                <a:off x="2463" y="2300"/>
                <a:ext cx="42"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6" name="Line 504">
                <a:extLst>
                  <a:ext uri="{FF2B5EF4-FFF2-40B4-BE49-F238E27FC236}">
                    <a16:creationId xmlns:a16="http://schemas.microsoft.com/office/drawing/2014/main" id="{1F2BBB21-6878-461D-997E-E5C8F37BF801}"/>
                  </a:ext>
                </a:extLst>
              </p:cNvPr>
              <p:cNvSpPr>
                <a:spLocks noChangeShapeType="1"/>
              </p:cNvSpPr>
              <p:nvPr/>
            </p:nvSpPr>
            <p:spPr bwMode="auto">
              <a:xfrm flipV="1">
                <a:off x="2505" y="2174"/>
                <a:ext cx="36" cy="12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7" name="Line 505">
                <a:extLst>
                  <a:ext uri="{FF2B5EF4-FFF2-40B4-BE49-F238E27FC236}">
                    <a16:creationId xmlns:a16="http://schemas.microsoft.com/office/drawing/2014/main" id="{F3A1D1AA-251A-4A8A-A054-BA285506297F}"/>
                  </a:ext>
                </a:extLst>
              </p:cNvPr>
              <p:cNvSpPr>
                <a:spLocks noChangeShapeType="1"/>
              </p:cNvSpPr>
              <p:nvPr/>
            </p:nvSpPr>
            <p:spPr bwMode="auto">
              <a:xfrm flipV="1">
                <a:off x="2541" y="1730"/>
                <a:ext cx="42" cy="44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8" name="Line 506">
                <a:extLst>
                  <a:ext uri="{FF2B5EF4-FFF2-40B4-BE49-F238E27FC236}">
                    <a16:creationId xmlns:a16="http://schemas.microsoft.com/office/drawing/2014/main" id="{CD3093F8-6422-4299-B580-0CB418999BF9}"/>
                  </a:ext>
                </a:extLst>
              </p:cNvPr>
              <p:cNvSpPr>
                <a:spLocks noChangeShapeType="1"/>
              </p:cNvSpPr>
              <p:nvPr/>
            </p:nvSpPr>
            <p:spPr bwMode="auto">
              <a:xfrm flipV="1">
                <a:off x="2583" y="1520"/>
                <a:ext cx="42" cy="21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59" name="Line 507">
                <a:extLst>
                  <a:ext uri="{FF2B5EF4-FFF2-40B4-BE49-F238E27FC236}">
                    <a16:creationId xmlns:a16="http://schemas.microsoft.com/office/drawing/2014/main" id="{8936958C-EC7A-414C-93AA-31A6AFD1FA93}"/>
                  </a:ext>
                </a:extLst>
              </p:cNvPr>
              <p:cNvSpPr>
                <a:spLocks noChangeShapeType="1"/>
              </p:cNvSpPr>
              <p:nvPr/>
            </p:nvSpPr>
            <p:spPr bwMode="auto">
              <a:xfrm flipV="1">
                <a:off x="2625" y="1406"/>
                <a:ext cx="42" cy="11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0" name="Line 508">
                <a:extLst>
                  <a:ext uri="{FF2B5EF4-FFF2-40B4-BE49-F238E27FC236}">
                    <a16:creationId xmlns:a16="http://schemas.microsoft.com/office/drawing/2014/main" id="{78EBB4C1-C351-480A-9761-A042AD3B3E51}"/>
                  </a:ext>
                </a:extLst>
              </p:cNvPr>
              <p:cNvSpPr>
                <a:spLocks noChangeShapeType="1"/>
              </p:cNvSpPr>
              <p:nvPr/>
            </p:nvSpPr>
            <p:spPr bwMode="auto">
              <a:xfrm flipV="1">
                <a:off x="2667" y="1370"/>
                <a:ext cx="42" cy="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1" name="Line 509">
                <a:extLst>
                  <a:ext uri="{FF2B5EF4-FFF2-40B4-BE49-F238E27FC236}">
                    <a16:creationId xmlns:a16="http://schemas.microsoft.com/office/drawing/2014/main" id="{03BCB05D-DCFC-40C1-87C8-FE7E7E52066D}"/>
                  </a:ext>
                </a:extLst>
              </p:cNvPr>
              <p:cNvSpPr>
                <a:spLocks noChangeShapeType="1"/>
              </p:cNvSpPr>
              <p:nvPr/>
            </p:nvSpPr>
            <p:spPr bwMode="auto">
              <a:xfrm>
                <a:off x="2709" y="137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2" name="Line 510">
                <a:extLst>
                  <a:ext uri="{FF2B5EF4-FFF2-40B4-BE49-F238E27FC236}">
                    <a16:creationId xmlns:a16="http://schemas.microsoft.com/office/drawing/2014/main" id="{DE0C7AE7-1168-4C9E-8CF3-0D063A4CD219}"/>
                  </a:ext>
                </a:extLst>
              </p:cNvPr>
              <p:cNvSpPr>
                <a:spLocks noChangeShapeType="1"/>
              </p:cNvSpPr>
              <p:nvPr/>
            </p:nvSpPr>
            <p:spPr bwMode="auto">
              <a:xfrm flipV="1">
                <a:off x="2751" y="1364"/>
                <a:ext cx="36"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3" name="Line 511">
                <a:extLst>
                  <a:ext uri="{FF2B5EF4-FFF2-40B4-BE49-F238E27FC236}">
                    <a16:creationId xmlns:a16="http://schemas.microsoft.com/office/drawing/2014/main" id="{1CF9A88F-6225-4039-A5C0-562229F9EA5A}"/>
                  </a:ext>
                </a:extLst>
              </p:cNvPr>
              <p:cNvSpPr>
                <a:spLocks noChangeShapeType="1"/>
              </p:cNvSpPr>
              <p:nvPr/>
            </p:nvSpPr>
            <p:spPr bwMode="auto">
              <a:xfrm>
                <a:off x="2787" y="136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4" name="Line 512">
                <a:extLst>
                  <a:ext uri="{FF2B5EF4-FFF2-40B4-BE49-F238E27FC236}">
                    <a16:creationId xmlns:a16="http://schemas.microsoft.com/office/drawing/2014/main" id="{91D6511F-7976-4DAB-B8A6-646984E0D651}"/>
                  </a:ext>
                </a:extLst>
              </p:cNvPr>
              <p:cNvSpPr>
                <a:spLocks noChangeShapeType="1"/>
              </p:cNvSpPr>
              <p:nvPr/>
            </p:nvSpPr>
            <p:spPr bwMode="auto">
              <a:xfrm flipV="1">
                <a:off x="2829" y="1358"/>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5" name="Line 513">
                <a:extLst>
                  <a:ext uri="{FF2B5EF4-FFF2-40B4-BE49-F238E27FC236}">
                    <a16:creationId xmlns:a16="http://schemas.microsoft.com/office/drawing/2014/main" id="{C60AAF1E-DC1F-4BE6-8DC4-1F9654066582}"/>
                  </a:ext>
                </a:extLst>
              </p:cNvPr>
              <p:cNvSpPr>
                <a:spLocks noChangeShapeType="1"/>
              </p:cNvSpPr>
              <p:nvPr/>
            </p:nvSpPr>
            <p:spPr bwMode="auto">
              <a:xfrm flipV="1">
                <a:off x="2871" y="1346"/>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6" name="Line 514">
                <a:extLst>
                  <a:ext uri="{FF2B5EF4-FFF2-40B4-BE49-F238E27FC236}">
                    <a16:creationId xmlns:a16="http://schemas.microsoft.com/office/drawing/2014/main" id="{E474C198-C22B-4BB0-8186-54F9D687CDDB}"/>
                  </a:ext>
                </a:extLst>
              </p:cNvPr>
              <p:cNvSpPr>
                <a:spLocks noChangeShapeType="1"/>
              </p:cNvSpPr>
              <p:nvPr/>
            </p:nvSpPr>
            <p:spPr bwMode="auto">
              <a:xfrm flipV="1">
                <a:off x="2913" y="1334"/>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7" name="Line 515">
                <a:extLst>
                  <a:ext uri="{FF2B5EF4-FFF2-40B4-BE49-F238E27FC236}">
                    <a16:creationId xmlns:a16="http://schemas.microsoft.com/office/drawing/2014/main" id="{E639B78F-47E7-426D-8B7B-BCBD1C074285}"/>
                  </a:ext>
                </a:extLst>
              </p:cNvPr>
              <p:cNvSpPr>
                <a:spLocks noChangeShapeType="1"/>
              </p:cNvSpPr>
              <p:nvPr/>
            </p:nvSpPr>
            <p:spPr bwMode="auto">
              <a:xfrm flipV="1">
                <a:off x="2955" y="1328"/>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8" name="Line 516">
                <a:extLst>
                  <a:ext uri="{FF2B5EF4-FFF2-40B4-BE49-F238E27FC236}">
                    <a16:creationId xmlns:a16="http://schemas.microsoft.com/office/drawing/2014/main" id="{CEFA5B9B-489B-411D-A837-1C4F0BECB8E4}"/>
                  </a:ext>
                </a:extLst>
              </p:cNvPr>
              <p:cNvSpPr>
                <a:spLocks noChangeShapeType="1"/>
              </p:cNvSpPr>
              <p:nvPr/>
            </p:nvSpPr>
            <p:spPr bwMode="auto">
              <a:xfrm flipV="1">
                <a:off x="2997" y="1244"/>
                <a:ext cx="36" cy="8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69" name="Line 517">
                <a:extLst>
                  <a:ext uri="{FF2B5EF4-FFF2-40B4-BE49-F238E27FC236}">
                    <a16:creationId xmlns:a16="http://schemas.microsoft.com/office/drawing/2014/main" id="{326DF420-E1F3-4D87-BD73-44E5B78AC185}"/>
                  </a:ext>
                </a:extLst>
              </p:cNvPr>
              <p:cNvSpPr>
                <a:spLocks noChangeShapeType="1"/>
              </p:cNvSpPr>
              <p:nvPr/>
            </p:nvSpPr>
            <p:spPr bwMode="auto">
              <a:xfrm flipV="1">
                <a:off x="3033" y="1226"/>
                <a:ext cx="42"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0" name="Line 518">
                <a:extLst>
                  <a:ext uri="{FF2B5EF4-FFF2-40B4-BE49-F238E27FC236}">
                    <a16:creationId xmlns:a16="http://schemas.microsoft.com/office/drawing/2014/main" id="{87324324-561A-439E-A589-0D509958EFDE}"/>
                  </a:ext>
                </a:extLst>
              </p:cNvPr>
              <p:cNvSpPr>
                <a:spLocks noChangeShapeType="1"/>
              </p:cNvSpPr>
              <p:nvPr/>
            </p:nvSpPr>
            <p:spPr bwMode="auto">
              <a:xfrm flipV="1">
                <a:off x="3075" y="1214"/>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1" name="Line 519">
                <a:extLst>
                  <a:ext uri="{FF2B5EF4-FFF2-40B4-BE49-F238E27FC236}">
                    <a16:creationId xmlns:a16="http://schemas.microsoft.com/office/drawing/2014/main" id="{ADF53090-2A1B-43AE-A4B5-DA3FF9491233}"/>
                  </a:ext>
                </a:extLst>
              </p:cNvPr>
              <p:cNvSpPr>
                <a:spLocks noChangeShapeType="1"/>
              </p:cNvSpPr>
              <p:nvPr/>
            </p:nvSpPr>
            <p:spPr bwMode="auto">
              <a:xfrm flipV="1">
                <a:off x="3117" y="1202"/>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2" name="Line 520">
                <a:extLst>
                  <a:ext uri="{FF2B5EF4-FFF2-40B4-BE49-F238E27FC236}">
                    <a16:creationId xmlns:a16="http://schemas.microsoft.com/office/drawing/2014/main" id="{3D193CC2-C0A5-4D9B-B7B8-DE8E8637D7EF}"/>
                  </a:ext>
                </a:extLst>
              </p:cNvPr>
              <p:cNvSpPr>
                <a:spLocks noChangeShapeType="1"/>
              </p:cNvSpPr>
              <p:nvPr/>
            </p:nvSpPr>
            <p:spPr bwMode="auto">
              <a:xfrm flipV="1">
                <a:off x="3159" y="1178"/>
                <a:ext cx="42" cy="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3" name="Line 521">
                <a:extLst>
                  <a:ext uri="{FF2B5EF4-FFF2-40B4-BE49-F238E27FC236}">
                    <a16:creationId xmlns:a16="http://schemas.microsoft.com/office/drawing/2014/main" id="{037A0A5A-9705-46EE-B775-29318240362D}"/>
                  </a:ext>
                </a:extLst>
              </p:cNvPr>
              <p:cNvSpPr>
                <a:spLocks noChangeShapeType="1"/>
              </p:cNvSpPr>
              <p:nvPr/>
            </p:nvSpPr>
            <p:spPr bwMode="auto">
              <a:xfrm flipV="1">
                <a:off x="3201" y="117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4" name="Line 522">
                <a:extLst>
                  <a:ext uri="{FF2B5EF4-FFF2-40B4-BE49-F238E27FC236}">
                    <a16:creationId xmlns:a16="http://schemas.microsoft.com/office/drawing/2014/main" id="{0B420F9C-D9DF-430D-BB17-B708C11173B2}"/>
                  </a:ext>
                </a:extLst>
              </p:cNvPr>
              <p:cNvSpPr>
                <a:spLocks noChangeShapeType="1"/>
              </p:cNvSpPr>
              <p:nvPr/>
            </p:nvSpPr>
            <p:spPr bwMode="auto">
              <a:xfrm>
                <a:off x="3243" y="1172"/>
                <a:ext cx="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5" name="Line 523">
                <a:extLst>
                  <a:ext uri="{FF2B5EF4-FFF2-40B4-BE49-F238E27FC236}">
                    <a16:creationId xmlns:a16="http://schemas.microsoft.com/office/drawing/2014/main" id="{2F3D85AE-F66A-4086-A8C5-3F598583D42C}"/>
                  </a:ext>
                </a:extLst>
              </p:cNvPr>
              <p:cNvSpPr>
                <a:spLocks noChangeShapeType="1"/>
              </p:cNvSpPr>
              <p:nvPr/>
            </p:nvSpPr>
            <p:spPr bwMode="auto">
              <a:xfrm>
                <a:off x="3279" y="117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6" name="Line 524">
                <a:extLst>
                  <a:ext uri="{FF2B5EF4-FFF2-40B4-BE49-F238E27FC236}">
                    <a16:creationId xmlns:a16="http://schemas.microsoft.com/office/drawing/2014/main" id="{FC434DDA-AA05-4863-9606-859D05FEA634}"/>
                  </a:ext>
                </a:extLst>
              </p:cNvPr>
              <p:cNvSpPr>
                <a:spLocks noChangeShapeType="1"/>
              </p:cNvSpPr>
              <p:nvPr/>
            </p:nvSpPr>
            <p:spPr bwMode="auto">
              <a:xfrm>
                <a:off x="3321" y="117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7" name="Line 525">
                <a:extLst>
                  <a:ext uri="{FF2B5EF4-FFF2-40B4-BE49-F238E27FC236}">
                    <a16:creationId xmlns:a16="http://schemas.microsoft.com/office/drawing/2014/main" id="{5D93C891-03C8-4AA4-A136-B003FC5B0D27}"/>
                  </a:ext>
                </a:extLst>
              </p:cNvPr>
              <p:cNvSpPr>
                <a:spLocks noChangeShapeType="1"/>
              </p:cNvSpPr>
              <p:nvPr/>
            </p:nvSpPr>
            <p:spPr bwMode="auto">
              <a:xfrm>
                <a:off x="3363" y="1178"/>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8" name="Line 526">
                <a:extLst>
                  <a:ext uri="{FF2B5EF4-FFF2-40B4-BE49-F238E27FC236}">
                    <a16:creationId xmlns:a16="http://schemas.microsoft.com/office/drawing/2014/main" id="{FE962CFA-16CD-43DF-A478-367FDC78A674}"/>
                  </a:ext>
                </a:extLst>
              </p:cNvPr>
              <p:cNvSpPr>
                <a:spLocks noChangeShapeType="1"/>
              </p:cNvSpPr>
              <p:nvPr/>
            </p:nvSpPr>
            <p:spPr bwMode="auto">
              <a:xfrm flipV="1">
                <a:off x="3405" y="117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79" name="Line 527">
                <a:extLst>
                  <a:ext uri="{FF2B5EF4-FFF2-40B4-BE49-F238E27FC236}">
                    <a16:creationId xmlns:a16="http://schemas.microsoft.com/office/drawing/2014/main" id="{2E9A61F7-E004-48F7-B35C-C153EF67082B}"/>
                  </a:ext>
                </a:extLst>
              </p:cNvPr>
              <p:cNvSpPr>
                <a:spLocks noChangeShapeType="1"/>
              </p:cNvSpPr>
              <p:nvPr/>
            </p:nvSpPr>
            <p:spPr bwMode="auto">
              <a:xfrm>
                <a:off x="3447" y="117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0" name="Line 528">
                <a:extLst>
                  <a:ext uri="{FF2B5EF4-FFF2-40B4-BE49-F238E27FC236}">
                    <a16:creationId xmlns:a16="http://schemas.microsoft.com/office/drawing/2014/main" id="{7092F11D-391E-43CB-AAD0-B8BF82577A74}"/>
                  </a:ext>
                </a:extLst>
              </p:cNvPr>
              <p:cNvSpPr>
                <a:spLocks noChangeShapeType="1"/>
              </p:cNvSpPr>
              <p:nvPr/>
            </p:nvSpPr>
            <p:spPr bwMode="auto">
              <a:xfrm>
                <a:off x="3489" y="1178"/>
                <a:ext cx="36"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1" name="Line 529">
                <a:extLst>
                  <a:ext uri="{FF2B5EF4-FFF2-40B4-BE49-F238E27FC236}">
                    <a16:creationId xmlns:a16="http://schemas.microsoft.com/office/drawing/2014/main" id="{93D852ED-FDD6-4138-97C1-3235CCADCBDD}"/>
                  </a:ext>
                </a:extLst>
              </p:cNvPr>
              <p:cNvSpPr>
                <a:spLocks noChangeShapeType="1"/>
              </p:cNvSpPr>
              <p:nvPr/>
            </p:nvSpPr>
            <p:spPr bwMode="auto">
              <a:xfrm>
                <a:off x="3525" y="1184"/>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2" name="Line 530">
                <a:extLst>
                  <a:ext uri="{FF2B5EF4-FFF2-40B4-BE49-F238E27FC236}">
                    <a16:creationId xmlns:a16="http://schemas.microsoft.com/office/drawing/2014/main" id="{E101AA52-9B34-45B3-AD8D-912AE005F379}"/>
                  </a:ext>
                </a:extLst>
              </p:cNvPr>
              <p:cNvSpPr>
                <a:spLocks noChangeShapeType="1"/>
              </p:cNvSpPr>
              <p:nvPr/>
            </p:nvSpPr>
            <p:spPr bwMode="auto">
              <a:xfrm>
                <a:off x="3567" y="1184"/>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3" name="Line 531">
                <a:extLst>
                  <a:ext uri="{FF2B5EF4-FFF2-40B4-BE49-F238E27FC236}">
                    <a16:creationId xmlns:a16="http://schemas.microsoft.com/office/drawing/2014/main" id="{2E728CF5-D071-4578-9AEA-109B3D600DE0}"/>
                  </a:ext>
                </a:extLst>
              </p:cNvPr>
              <p:cNvSpPr>
                <a:spLocks noChangeShapeType="1"/>
              </p:cNvSpPr>
              <p:nvPr/>
            </p:nvSpPr>
            <p:spPr bwMode="auto">
              <a:xfrm>
                <a:off x="3609" y="1184"/>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4" name="Line 532">
                <a:extLst>
                  <a:ext uri="{FF2B5EF4-FFF2-40B4-BE49-F238E27FC236}">
                    <a16:creationId xmlns:a16="http://schemas.microsoft.com/office/drawing/2014/main" id="{703C224D-C3BE-474D-9236-F80B90632BEC}"/>
                  </a:ext>
                </a:extLst>
              </p:cNvPr>
              <p:cNvSpPr>
                <a:spLocks noChangeShapeType="1"/>
              </p:cNvSpPr>
              <p:nvPr/>
            </p:nvSpPr>
            <p:spPr bwMode="auto">
              <a:xfrm>
                <a:off x="3651" y="1184"/>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5" name="Line 533">
                <a:extLst>
                  <a:ext uri="{FF2B5EF4-FFF2-40B4-BE49-F238E27FC236}">
                    <a16:creationId xmlns:a16="http://schemas.microsoft.com/office/drawing/2014/main" id="{03CF0A30-039E-421A-BB99-4FA96DD4D9CB}"/>
                  </a:ext>
                </a:extLst>
              </p:cNvPr>
              <p:cNvSpPr>
                <a:spLocks noChangeShapeType="1"/>
              </p:cNvSpPr>
              <p:nvPr/>
            </p:nvSpPr>
            <p:spPr bwMode="auto">
              <a:xfrm>
                <a:off x="3693" y="118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6" name="Line 534">
                <a:extLst>
                  <a:ext uri="{FF2B5EF4-FFF2-40B4-BE49-F238E27FC236}">
                    <a16:creationId xmlns:a16="http://schemas.microsoft.com/office/drawing/2014/main" id="{7E3829BC-5692-477B-90AB-F291E0D89925}"/>
                  </a:ext>
                </a:extLst>
              </p:cNvPr>
              <p:cNvSpPr>
                <a:spLocks noChangeShapeType="1"/>
              </p:cNvSpPr>
              <p:nvPr/>
            </p:nvSpPr>
            <p:spPr bwMode="auto">
              <a:xfrm>
                <a:off x="3735" y="1190"/>
                <a:ext cx="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7" name="Line 535">
                <a:extLst>
                  <a:ext uri="{FF2B5EF4-FFF2-40B4-BE49-F238E27FC236}">
                    <a16:creationId xmlns:a16="http://schemas.microsoft.com/office/drawing/2014/main" id="{C92E7953-2146-4CEA-BF2D-C2F735AA6129}"/>
                  </a:ext>
                </a:extLst>
              </p:cNvPr>
              <p:cNvSpPr>
                <a:spLocks noChangeShapeType="1"/>
              </p:cNvSpPr>
              <p:nvPr/>
            </p:nvSpPr>
            <p:spPr bwMode="auto">
              <a:xfrm>
                <a:off x="3771" y="1190"/>
                <a:ext cx="42" cy="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8" name="Line 536">
                <a:extLst>
                  <a:ext uri="{FF2B5EF4-FFF2-40B4-BE49-F238E27FC236}">
                    <a16:creationId xmlns:a16="http://schemas.microsoft.com/office/drawing/2014/main" id="{6F49F86C-CF05-4799-86E2-984AA4D1EF59}"/>
                  </a:ext>
                </a:extLst>
              </p:cNvPr>
              <p:cNvSpPr>
                <a:spLocks noChangeShapeType="1"/>
              </p:cNvSpPr>
              <p:nvPr/>
            </p:nvSpPr>
            <p:spPr bwMode="auto">
              <a:xfrm>
                <a:off x="3813" y="1214"/>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89" name="Line 537">
                <a:extLst>
                  <a:ext uri="{FF2B5EF4-FFF2-40B4-BE49-F238E27FC236}">
                    <a16:creationId xmlns:a16="http://schemas.microsoft.com/office/drawing/2014/main" id="{9788082E-6214-48B8-942F-9CAA8512FBDD}"/>
                  </a:ext>
                </a:extLst>
              </p:cNvPr>
              <p:cNvSpPr>
                <a:spLocks noChangeShapeType="1"/>
              </p:cNvSpPr>
              <p:nvPr/>
            </p:nvSpPr>
            <p:spPr bwMode="auto">
              <a:xfrm>
                <a:off x="3855" y="1226"/>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0" name="Line 538">
                <a:extLst>
                  <a:ext uri="{FF2B5EF4-FFF2-40B4-BE49-F238E27FC236}">
                    <a16:creationId xmlns:a16="http://schemas.microsoft.com/office/drawing/2014/main" id="{AEA84BC2-DDB3-48FB-ABDE-02BB7920FF5C}"/>
                  </a:ext>
                </a:extLst>
              </p:cNvPr>
              <p:cNvSpPr>
                <a:spLocks noChangeShapeType="1"/>
              </p:cNvSpPr>
              <p:nvPr/>
            </p:nvSpPr>
            <p:spPr bwMode="auto">
              <a:xfrm>
                <a:off x="3897" y="1238"/>
                <a:ext cx="42" cy="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1" name="Line 539">
                <a:extLst>
                  <a:ext uri="{FF2B5EF4-FFF2-40B4-BE49-F238E27FC236}">
                    <a16:creationId xmlns:a16="http://schemas.microsoft.com/office/drawing/2014/main" id="{36F99192-3033-401E-A0CA-D6813EA3D95D}"/>
                  </a:ext>
                </a:extLst>
              </p:cNvPr>
              <p:cNvSpPr>
                <a:spLocks noChangeShapeType="1"/>
              </p:cNvSpPr>
              <p:nvPr/>
            </p:nvSpPr>
            <p:spPr bwMode="auto">
              <a:xfrm>
                <a:off x="3939" y="1262"/>
                <a:ext cx="42" cy="5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2" name="Line 540">
                <a:extLst>
                  <a:ext uri="{FF2B5EF4-FFF2-40B4-BE49-F238E27FC236}">
                    <a16:creationId xmlns:a16="http://schemas.microsoft.com/office/drawing/2014/main" id="{1C0141AB-D6BF-410D-8888-A58C52B4982E}"/>
                  </a:ext>
                </a:extLst>
              </p:cNvPr>
              <p:cNvSpPr>
                <a:spLocks noChangeShapeType="1"/>
              </p:cNvSpPr>
              <p:nvPr/>
            </p:nvSpPr>
            <p:spPr bwMode="auto">
              <a:xfrm>
                <a:off x="3981" y="1316"/>
                <a:ext cx="36" cy="3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3" name="Line 541">
                <a:extLst>
                  <a:ext uri="{FF2B5EF4-FFF2-40B4-BE49-F238E27FC236}">
                    <a16:creationId xmlns:a16="http://schemas.microsoft.com/office/drawing/2014/main" id="{A6B3749F-A249-491C-B026-AB9B183399AD}"/>
                  </a:ext>
                </a:extLst>
              </p:cNvPr>
              <p:cNvSpPr>
                <a:spLocks noChangeShapeType="1"/>
              </p:cNvSpPr>
              <p:nvPr/>
            </p:nvSpPr>
            <p:spPr bwMode="auto">
              <a:xfrm>
                <a:off x="4017" y="1352"/>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4" name="Line 542">
                <a:extLst>
                  <a:ext uri="{FF2B5EF4-FFF2-40B4-BE49-F238E27FC236}">
                    <a16:creationId xmlns:a16="http://schemas.microsoft.com/office/drawing/2014/main" id="{810DBCB8-316F-428B-9446-9C4C28C5D0D2}"/>
                  </a:ext>
                </a:extLst>
              </p:cNvPr>
              <p:cNvSpPr>
                <a:spLocks noChangeShapeType="1"/>
              </p:cNvSpPr>
              <p:nvPr/>
            </p:nvSpPr>
            <p:spPr bwMode="auto">
              <a:xfrm>
                <a:off x="4059" y="1364"/>
                <a:ext cx="42" cy="3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5" name="Line 543">
                <a:extLst>
                  <a:ext uri="{FF2B5EF4-FFF2-40B4-BE49-F238E27FC236}">
                    <a16:creationId xmlns:a16="http://schemas.microsoft.com/office/drawing/2014/main" id="{433FF023-ECC2-4CB0-9EB6-7EBEB1C7D4C9}"/>
                  </a:ext>
                </a:extLst>
              </p:cNvPr>
              <p:cNvSpPr>
                <a:spLocks noChangeShapeType="1"/>
              </p:cNvSpPr>
              <p:nvPr/>
            </p:nvSpPr>
            <p:spPr bwMode="auto">
              <a:xfrm>
                <a:off x="4101" y="139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6" name="Line 544">
                <a:extLst>
                  <a:ext uri="{FF2B5EF4-FFF2-40B4-BE49-F238E27FC236}">
                    <a16:creationId xmlns:a16="http://schemas.microsoft.com/office/drawing/2014/main" id="{9271BDF4-856B-4CF1-BDC6-355BB551730A}"/>
                  </a:ext>
                </a:extLst>
              </p:cNvPr>
              <p:cNvSpPr>
                <a:spLocks noChangeShapeType="1"/>
              </p:cNvSpPr>
              <p:nvPr/>
            </p:nvSpPr>
            <p:spPr bwMode="auto">
              <a:xfrm>
                <a:off x="4143" y="1400"/>
                <a:ext cx="42"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7" name="Line 545">
                <a:extLst>
                  <a:ext uri="{FF2B5EF4-FFF2-40B4-BE49-F238E27FC236}">
                    <a16:creationId xmlns:a16="http://schemas.microsoft.com/office/drawing/2014/main" id="{4FFD5A60-6B14-423C-8886-E43A70380C06}"/>
                  </a:ext>
                </a:extLst>
              </p:cNvPr>
              <p:cNvSpPr>
                <a:spLocks noChangeShapeType="1"/>
              </p:cNvSpPr>
              <p:nvPr/>
            </p:nvSpPr>
            <p:spPr bwMode="auto">
              <a:xfrm>
                <a:off x="4185" y="1418"/>
                <a:ext cx="42" cy="3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8" name="Line 546">
                <a:extLst>
                  <a:ext uri="{FF2B5EF4-FFF2-40B4-BE49-F238E27FC236}">
                    <a16:creationId xmlns:a16="http://schemas.microsoft.com/office/drawing/2014/main" id="{EE880586-5302-481A-8047-E949C471A453}"/>
                  </a:ext>
                </a:extLst>
              </p:cNvPr>
              <p:cNvSpPr>
                <a:spLocks noChangeShapeType="1"/>
              </p:cNvSpPr>
              <p:nvPr/>
            </p:nvSpPr>
            <p:spPr bwMode="auto">
              <a:xfrm>
                <a:off x="4227" y="1448"/>
                <a:ext cx="36"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99" name="Line 547">
                <a:extLst>
                  <a:ext uri="{FF2B5EF4-FFF2-40B4-BE49-F238E27FC236}">
                    <a16:creationId xmlns:a16="http://schemas.microsoft.com/office/drawing/2014/main" id="{9910990D-DDC7-4DC3-BA81-E5732F4A7803}"/>
                  </a:ext>
                </a:extLst>
              </p:cNvPr>
              <p:cNvSpPr>
                <a:spLocks noChangeShapeType="1"/>
              </p:cNvSpPr>
              <p:nvPr/>
            </p:nvSpPr>
            <p:spPr bwMode="auto">
              <a:xfrm>
                <a:off x="4263" y="1466"/>
                <a:ext cx="42" cy="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0" name="Line 548">
                <a:extLst>
                  <a:ext uri="{FF2B5EF4-FFF2-40B4-BE49-F238E27FC236}">
                    <a16:creationId xmlns:a16="http://schemas.microsoft.com/office/drawing/2014/main" id="{F6D2768C-7C40-4B60-962E-931A8F5A3063}"/>
                  </a:ext>
                </a:extLst>
              </p:cNvPr>
              <p:cNvSpPr>
                <a:spLocks noChangeShapeType="1"/>
              </p:cNvSpPr>
              <p:nvPr/>
            </p:nvSpPr>
            <p:spPr bwMode="auto">
              <a:xfrm>
                <a:off x="4305" y="1490"/>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1" name="Line 549">
                <a:extLst>
                  <a:ext uri="{FF2B5EF4-FFF2-40B4-BE49-F238E27FC236}">
                    <a16:creationId xmlns:a16="http://schemas.microsoft.com/office/drawing/2014/main" id="{429E892E-CB98-44CE-9382-CEC799E82D61}"/>
                  </a:ext>
                </a:extLst>
              </p:cNvPr>
              <p:cNvSpPr>
                <a:spLocks noChangeShapeType="1"/>
              </p:cNvSpPr>
              <p:nvPr/>
            </p:nvSpPr>
            <p:spPr bwMode="auto">
              <a:xfrm>
                <a:off x="4347" y="1502"/>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2" name="Line 550">
                <a:extLst>
                  <a:ext uri="{FF2B5EF4-FFF2-40B4-BE49-F238E27FC236}">
                    <a16:creationId xmlns:a16="http://schemas.microsoft.com/office/drawing/2014/main" id="{FED6760A-07A5-4DAD-AAF0-6B1A38CBC6E3}"/>
                  </a:ext>
                </a:extLst>
              </p:cNvPr>
              <p:cNvSpPr>
                <a:spLocks noChangeShapeType="1"/>
              </p:cNvSpPr>
              <p:nvPr/>
            </p:nvSpPr>
            <p:spPr bwMode="auto">
              <a:xfrm>
                <a:off x="4389" y="1514"/>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3" name="Line 551">
                <a:extLst>
                  <a:ext uri="{FF2B5EF4-FFF2-40B4-BE49-F238E27FC236}">
                    <a16:creationId xmlns:a16="http://schemas.microsoft.com/office/drawing/2014/main" id="{103FAECE-F101-4494-8715-E877F51396C3}"/>
                  </a:ext>
                </a:extLst>
              </p:cNvPr>
              <p:cNvSpPr>
                <a:spLocks noChangeShapeType="1"/>
              </p:cNvSpPr>
              <p:nvPr/>
            </p:nvSpPr>
            <p:spPr bwMode="auto">
              <a:xfrm>
                <a:off x="4431" y="151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4" name="Line 552">
                <a:extLst>
                  <a:ext uri="{FF2B5EF4-FFF2-40B4-BE49-F238E27FC236}">
                    <a16:creationId xmlns:a16="http://schemas.microsoft.com/office/drawing/2014/main" id="{03357F28-2810-46FB-A580-54AEF18E1526}"/>
                  </a:ext>
                </a:extLst>
              </p:cNvPr>
              <p:cNvSpPr>
                <a:spLocks noChangeShapeType="1"/>
              </p:cNvSpPr>
              <p:nvPr/>
            </p:nvSpPr>
            <p:spPr bwMode="auto">
              <a:xfrm>
                <a:off x="4473" y="1520"/>
                <a:ext cx="36"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5" name="Line 553">
                <a:extLst>
                  <a:ext uri="{FF2B5EF4-FFF2-40B4-BE49-F238E27FC236}">
                    <a16:creationId xmlns:a16="http://schemas.microsoft.com/office/drawing/2014/main" id="{E45F2753-15DC-4F06-BFE3-DE383AE2E260}"/>
                  </a:ext>
                </a:extLst>
              </p:cNvPr>
              <p:cNvSpPr>
                <a:spLocks noChangeShapeType="1"/>
              </p:cNvSpPr>
              <p:nvPr/>
            </p:nvSpPr>
            <p:spPr bwMode="auto">
              <a:xfrm>
                <a:off x="4509" y="1520"/>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6" name="Line 554">
                <a:extLst>
                  <a:ext uri="{FF2B5EF4-FFF2-40B4-BE49-F238E27FC236}">
                    <a16:creationId xmlns:a16="http://schemas.microsoft.com/office/drawing/2014/main" id="{5273DDEB-AD7E-4F74-966F-B3E5CAC3CFE2}"/>
                  </a:ext>
                </a:extLst>
              </p:cNvPr>
              <p:cNvSpPr>
                <a:spLocks noChangeShapeType="1"/>
              </p:cNvSpPr>
              <p:nvPr/>
            </p:nvSpPr>
            <p:spPr bwMode="auto">
              <a:xfrm>
                <a:off x="4551" y="153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7" name="Line 555">
                <a:extLst>
                  <a:ext uri="{FF2B5EF4-FFF2-40B4-BE49-F238E27FC236}">
                    <a16:creationId xmlns:a16="http://schemas.microsoft.com/office/drawing/2014/main" id="{CA1AC506-54F8-40D3-AEBC-F1308228D929}"/>
                  </a:ext>
                </a:extLst>
              </p:cNvPr>
              <p:cNvSpPr>
                <a:spLocks noChangeShapeType="1"/>
              </p:cNvSpPr>
              <p:nvPr/>
            </p:nvSpPr>
            <p:spPr bwMode="auto">
              <a:xfrm>
                <a:off x="4593" y="153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8" name="Line 556">
                <a:extLst>
                  <a:ext uri="{FF2B5EF4-FFF2-40B4-BE49-F238E27FC236}">
                    <a16:creationId xmlns:a16="http://schemas.microsoft.com/office/drawing/2014/main" id="{F190A45F-CC5A-4362-9A54-AC5F6A168E36}"/>
                  </a:ext>
                </a:extLst>
              </p:cNvPr>
              <p:cNvSpPr>
                <a:spLocks noChangeShapeType="1"/>
              </p:cNvSpPr>
              <p:nvPr/>
            </p:nvSpPr>
            <p:spPr bwMode="auto">
              <a:xfrm>
                <a:off x="4635" y="153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09" name="Line 557">
                <a:extLst>
                  <a:ext uri="{FF2B5EF4-FFF2-40B4-BE49-F238E27FC236}">
                    <a16:creationId xmlns:a16="http://schemas.microsoft.com/office/drawing/2014/main" id="{14B21EF9-FB0A-414D-94A4-C5FDB612BEFC}"/>
                  </a:ext>
                </a:extLst>
              </p:cNvPr>
              <p:cNvSpPr>
                <a:spLocks noChangeShapeType="1"/>
              </p:cNvSpPr>
              <p:nvPr/>
            </p:nvSpPr>
            <p:spPr bwMode="auto">
              <a:xfrm>
                <a:off x="4677" y="1532"/>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0" name="Line 558">
                <a:extLst>
                  <a:ext uri="{FF2B5EF4-FFF2-40B4-BE49-F238E27FC236}">
                    <a16:creationId xmlns:a16="http://schemas.microsoft.com/office/drawing/2014/main" id="{616A8856-45AA-44CC-84AC-6F2290FE477A}"/>
                  </a:ext>
                </a:extLst>
              </p:cNvPr>
              <p:cNvSpPr>
                <a:spLocks noChangeShapeType="1"/>
              </p:cNvSpPr>
              <p:nvPr/>
            </p:nvSpPr>
            <p:spPr bwMode="auto">
              <a:xfrm>
                <a:off x="4719" y="1532"/>
                <a:ext cx="36"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1" name="Line 559">
                <a:extLst>
                  <a:ext uri="{FF2B5EF4-FFF2-40B4-BE49-F238E27FC236}">
                    <a16:creationId xmlns:a16="http://schemas.microsoft.com/office/drawing/2014/main" id="{09DFE3FF-3F71-4B63-88C1-1F97EA87408E}"/>
                  </a:ext>
                </a:extLst>
              </p:cNvPr>
              <p:cNvSpPr>
                <a:spLocks noChangeShapeType="1"/>
              </p:cNvSpPr>
              <p:nvPr/>
            </p:nvSpPr>
            <p:spPr bwMode="auto">
              <a:xfrm>
                <a:off x="4755" y="1538"/>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2" name="Line 560">
                <a:extLst>
                  <a:ext uri="{FF2B5EF4-FFF2-40B4-BE49-F238E27FC236}">
                    <a16:creationId xmlns:a16="http://schemas.microsoft.com/office/drawing/2014/main" id="{797C902C-8271-42AF-80CC-403C00378EBF}"/>
                  </a:ext>
                </a:extLst>
              </p:cNvPr>
              <p:cNvSpPr>
                <a:spLocks noChangeShapeType="1"/>
              </p:cNvSpPr>
              <p:nvPr/>
            </p:nvSpPr>
            <p:spPr bwMode="auto">
              <a:xfrm>
                <a:off x="4797" y="1550"/>
                <a:ext cx="42"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3" name="Line 561">
                <a:extLst>
                  <a:ext uri="{FF2B5EF4-FFF2-40B4-BE49-F238E27FC236}">
                    <a16:creationId xmlns:a16="http://schemas.microsoft.com/office/drawing/2014/main" id="{6FBDD0F1-C302-4B90-BE27-5D4E1F26E955}"/>
                  </a:ext>
                </a:extLst>
              </p:cNvPr>
              <p:cNvSpPr>
                <a:spLocks noChangeShapeType="1"/>
              </p:cNvSpPr>
              <p:nvPr/>
            </p:nvSpPr>
            <p:spPr bwMode="auto">
              <a:xfrm>
                <a:off x="4839" y="1568"/>
                <a:ext cx="42" cy="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4" name="Line 562">
                <a:extLst>
                  <a:ext uri="{FF2B5EF4-FFF2-40B4-BE49-F238E27FC236}">
                    <a16:creationId xmlns:a16="http://schemas.microsoft.com/office/drawing/2014/main" id="{EB86478F-CDF8-464C-917D-8AE1BC23E3AB}"/>
                  </a:ext>
                </a:extLst>
              </p:cNvPr>
              <p:cNvSpPr>
                <a:spLocks noChangeShapeType="1"/>
              </p:cNvSpPr>
              <p:nvPr/>
            </p:nvSpPr>
            <p:spPr bwMode="auto">
              <a:xfrm>
                <a:off x="4881" y="1592"/>
                <a:ext cx="42" cy="3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5" name="Line 563">
                <a:extLst>
                  <a:ext uri="{FF2B5EF4-FFF2-40B4-BE49-F238E27FC236}">
                    <a16:creationId xmlns:a16="http://schemas.microsoft.com/office/drawing/2014/main" id="{57E97D51-F1E8-4814-BE42-BD1FC7652ADB}"/>
                  </a:ext>
                </a:extLst>
              </p:cNvPr>
              <p:cNvSpPr>
                <a:spLocks noChangeShapeType="1"/>
              </p:cNvSpPr>
              <p:nvPr/>
            </p:nvSpPr>
            <p:spPr bwMode="auto">
              <a:xfrm>
                <a:off x="4923" y="1622"/>
                <a:ext cx="42" cy="5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6" name="Line 564">
                <a:extLst>
                  <a:ext uri="{FF2B5EF4-FFF2-40B4-BE49-F238E27FC236}">
                    <a16:creationId xmlns:a16="http://schemas.microsoft.com/office/drawing/2014/main" id="{AA55D3D7-DEE2-480A-9728-D041DD3D66D8}"/>
                  </a:ext>
                </a:extLst>
              </p:cNvPr>
              <p:cNvSpPr>
                <a:spLocks noChangeShapeType="1"/>
              </p:cNvSpPr>
              <p:nvPr/>
            </p:nvSpPr>
            <p:spPr bwMode="auto">
              <a:xfrm>
                <a:off x="4965" y="1676"/>
                <a:ext cx="36"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7" name="Line 565">
                <a:extLst>
                  <a:ext uri="{FF2B5EF4-FFF2-40B4-BE49-F238E27FC236}">
                    <a16:creationId xmlns:a16="http://schemas.microsoft.com/office/drawing/2014/main" id="{AC9B23F2-F176-487F-B2E3-48E3D8CD9ED6}"/>
                  </a:ext>
                </a:extLst>
              </p:cNvPr>
              <p:cNvSpPr>
                <a:spLocks noChangeShapeType="1"/>
              </p:cNvSpPr>
              <p:nvPr/>
            </p:nvSpPr>
            <p:spPr bwMode="auto">
              <a:xfrm>
                <a:off x="5001" y="169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8" name="Line 566">
                <a:extLst>
                  <a:ext uri="{FF2B5EF4-FFF2-40B4-BE49-F238E27FC236}">
                    <a16:creationId xmlns:a16="http://schemas.microsoft.com/office/drawing/2014/main" id="{F6EAD796-4FF7-42C4-9CDB-F27E746F5D92}"/>
                  </a:ext>
                </a:extLst>
              </p:cNvPr>
              <p:cNvSpPr>
                <a:spLocks noChangeShapeType="1"/>
              </p:cNvSpPr>
              <p:nvPr/>
            </p:nvSpPr>
            <p:spPr bwMode="auto">
              <a:xfrm>
                <a:off x="5043" y="1700"/>
                <a:ext cx="42"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19" name="Line 567">
                <a:extLst>
                  <a:ext uri="{FF2B5EF4-FFF2-40B4-BE49-F238E27FC236}">
                    <a16:creationId xmlns:a16="http://schemas.microsoft.com/office/drawing/2014/main" id="{3C197503-C079-4B79-9EC1-0BB64D6E0D2C}"/>
                  </a:ext>
                </a:extLst>
              </p:cNvPr>
              <p:cNvSpPr>
                <a:spLocks noChangeShapeType="1"/>
              </p:cNvSpPr>
              <p:nvPr/>
            </p:nvSpPr>
            <p:spPr bwMode="auto">
              <a:xfrm>
                <a:off x="5085" y="1712"/>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0" name="Line 568">
                <a:extLst>
                  <a:ext uri="{FF2B5EF4-FFF2-40B4-BE49-F238E27FC236}">
                    <a16:creationId xmlns:a16="http://schemas.microsoft.com/office/drawing/2014/main" id="{AF44F85C-C7CC-4E26-B1FB-FC59EB9A2820}"/>
                  </a:ext>
                </a:extLst>
              </p:cNvPr>
              <p:cNvSpPr>
                <a:spLocks noChangeShapeType="1"/>
              </p:cNvSpPr>
              <p:nvPr/>
            </p:nvSpPr>
            <p:spPr bwMode="auto">
              <a:xfrm>
                <a:off x="5127" y="1718"/>
                <a:ext cx="42" cy="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1" name="Line 569">
                <a:extLst>
                  <a:ext uri="{FF2B5EF4-FFF2-40B4-BE49-F238E27FC236}">
                    <a16:creationId xmlns:a16="http://schemas.microsoft.com/office/drawing/2014/main" id="{D973B513-0F66-4BCF-8F9E-C1D443F83672}"/>
                  </a:ext>
                </a:extLst>
              </p:cNvPr>
              <p:cNvSpPr>
                <a:spLocks noChangeShapeType="1"/>
              </p:cNvSpPr>
              <p:nvPr/>
            </p:nvSpPr>
            <p:spPr bwMode="auto">
              <a:xfrm>
                <a:off x="5169" y="1736"/>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2" name="Line 570">
                <a:extLst>
                  <a:ext uri="{FF2B5EF4-FFF2-40B4-BE49-F238E27FC236}">
                    <a16:creationId xmlns:a16="http://schemas.microsoft.com/office/drawing/2014/main" id="{FC843EE3-9B7E-4181-A0E4-02E629C47BF8}"/>
                  </a:ext>
                </a:extLst>
              </p:cNvPr>
              <p:cNvSpPr>
                <a:spLocks noChangeShapeType="1"/>
              </p:cNvSpPr>
              <p:nvPr/>
            </p:nvSpPr>
            <p:spPr bwMode="auto">
              <a:xfrm>
                <a:off x="5211" y="1742"/>
                <a:ext cx="36" cy="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3" name="Line 571">
                <a:extLst>
                  <a:ext uri="{FF2B5EF4-FFF2-40B4-BE49-F238E27FC236}">
                    <a16:creationId xmlns:a16="http://schemas.microsoft.com/office/drawing/2014/main" id="{AE123E40-13A1-4C32-A6D7-2810758C3F32}"/>
                  </a:ext>
                </a:extLst>
              </p:cNvPr>
              <p:cNvSpPr>
                <a:spLocks noChangeShapeType="1"/>
              </p:cNvSpPr>
              <p:nvPr/>
            </p:nvSpPr>
            <p:spPr bwMode="auto">
              <a:xfrm>
                <a:off x="5247" y="1754"/>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4" name="Line 572">
                <a:extLst>
                  <a:ext uri="{FF2B5EF4-FFF2-40B4-BE49-F238E27FC236}">
                    <a16:creationId xmlns:a16="http://schemas.microsoft.com/office/drawing/2014/main" id="{DA5B74EF-28FB-4FC6-BEA0-406957E32547}"/>
                  </a:ext>
                </a:extLst>
              </p:cNvPr>
              <p:cNvSpPr>
                <a:spLocks noChangeShapeType="1"/>
              </p:cNvSpPr>
              <p:nvPr/>
            </p:nvSpPr>
            <p:spPr bwMode="auto">
              <a:xfrm>
                <a:off x="5289" y="1760"/>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5" name="Line 573">
                <a:extLst>
                  <a:ext uri="{FF2B5EF4-FFF2-40B4-BE49-F238E27FC236}">
                    <a16:creationId xmlns:a16="http://schemas.microsoft.com/office/drawing/2014/main" id="{AAEF7056-E328-4728-B75F-ECE080B8C452}"/>
                  </a:ext>
                </a:extLst>
              </p:cNvPr>
              <p:cNvSpPr>
                <a:spLocks noChangeShapeType="1"/>
              </p:cNvSpPr>
              <p:nvPr/>
            </p:nvSpPr>
            <p:spPr bwMode="auto">
              <a:xfrm>
                <a:off x="5331" y="1760"/>
                <a:ext cx="42" cy="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6" name="Line 574">
                <a:extLst>
                  <a:ext uri="{FF2B5EF4-FFF2-40B4-BE49-F238E27FC236}">
                    <a16:creationId xmlns:a16="http://schemas.microsoft.com/office/drawing/2014/main" id="{47BAE54C-3F34-4F44-AAA0-9F0C87974A9D}"/>
                  </a:ext>
                </a:extLst>
              </p:cNvPr>
              <p:cNvSpPr>
                <a:spLocks noChangeShapeType="1"/>
              </p:cNvSpPr>
              <p:nvPr/>
            </p:nvSpPr>
            <p:spPr bwMode="auto">
              <a:xfrm>
                <a:off x="5373" y="1766"/>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227" name="Line 575">
                <a:extLst>
                  <a:ext uri="{FF2B5EF4-FFF2-40B4-BE49-F238E27FC236}">
                    <a16:creationId xmlns:a16="http://schemas.microsoft.com/office/drawing/2014/main" id="{9304B355-A0B6-45F8-8FED-F3157EB2EEC1}"/>
                  </a:ext>
                </a:extLst>
              </p:cNvPr>
              <p:cNvSpPr>
                <a:spLocks noChangeShapeType="1"/>
              </p:cNvSpPr>
              <p:nvPr/>
            </p:nvSpPr>
            <p:spPr bwMode="auto">
              <a:xfrm>
                <a:off x="5415" y="1766"/>
                <a:ext cx="42"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grpSp>
        <p:grpSp>
          <p:nvGrpSpPr>
            <p:cNvPr id="35" name="Group 678">
              <a:extLst>
                <a:ext uri="{FF2B5EF4-FFF2-40B4-BE49-F238E27FC236}">
                  <a16:creationId xmlns:a16="http://schemas.microsoft.com/office/drawing/2014/main" id="{FEFAD461-C56C-4075-914A-0A36BA3CC8BE}"/>
                </a:ext>
              </a:extLst>
            </p:cNvPr>
            <p:cNvGrpSpPr>
              <a:grpSpLocks/>
            </p:cNvGrpSpPr>
            <p:nvPr/>
          </p:nvGrpSpPr>
          <p:grpSpPr bwMode="auto">
            <a:xfrm>
              <a:off x="1030010" y="5155056"/>
              <a:ext cx="6818869" cy="969204"/>
              <a:chOff x="1557" y="1772"/>
              <a:chExt cx="3900" cy="733"/>
            </a:xfrm>
          </p:grpSpPr>
          <p:sp>
            <p:nvSpPr>
              <p:cNvPr id="38" name="Line 576">
                <a:extLst>
                  <a:ext uri="{FF2B5EF4-FFF2-40B4-BE49-F238E27FC236}">
                    <a16:creationId xmlns:a16="http://schemas.microsoft.com/office/drawing/2014/main" id="{76A4434A-E77E-48B6-A7D5-4D2412FA6D6B}"/>
                  </a:ext>
                </a:extLst>
              </p:cNvPr>
              <p:cNvSpPr>
                <a:spLocks noChangeShapeType="1"/>
              </p:cNvSpPr>
              <p:nvPr/>
            </p:nvSpPr>
            <p:spPr bwMode="auto">
              <a:xfrm>
                <a:off x="1557" y="2504"/>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39" name="Line 577">
                <a:extLst>
                  <a:ext uri="{FF2B5EF4-FFF2-40B4-BE49-F238E27FC236}">
                    <a16:creationId xmlns:a16="http://schemas.microsoft.com/office/drawing/2014/main" id="{F2E9F0C7-4782-4CFD-8264-24B23C35A70C}"/>
                  </a:ext>
                </a:extLst>
              </p:cNvPr>
              <p:cNvSpPr>
                <a:spLocks noChangeShapeType="1"/>
              </p:cNvSpPr>
              <p:nvPr/>
            </p:nvSpPr>
            <p:spPr bwMode="auto">
              <a:xfrm flipV="1">
                <a:off x="1599" y="249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0" name="Line 578">
                <a:extLst>
                  <a:ext uri="{FF2B5EF4-FFF2-40B4-BE49-F238E27FC236}">
                    <a16:creationId xmlns:a16="http://schemas.microsoft.com/office/drawing/2014/main" id="{35ABA2DB-BD59-45B5-BE59-CEF92FDD0D46}"/>
                  </a:ext>
                </a:extLst>
              </p:cNvPr>
              <p:cNvSpPr>
                <a:spLocks noChangeShapeType="1"/>
              </p:cNvSpPr>
              <p:nvPr/>
            </p:nvSpPr>
            <p:spPr bwMode="auto">
              <a:xfrm>
                <a:off x="1641" y="249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1" name="Line 579">
                <a:extLst>
                  <a:ext uri="{FF2B5EF4-FFF2-40B4-BE49-F238E27FC236}">
                    <a16:creationId xmlns:a16="http://schemas.microsoft.com/office/drawing/2014/main" id="{27D4D7F9-2E53-485A-BD25-DB85394FEAA6}"/>
                  </a:ext>
                </a:extLst>
              </p:cNvPr>
              <p:cNvSpPr>
                <a:spLocks noChangeShapeType="1"/>
              </p:cNvSpPr>
              <p:nvPr/>
            </p:nvSpPr>
            <p:spPr bwMode="auto">
              <a:xfrm>
                <a:off x="1683" y="249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2" name="Line 580">
                <a:extLst>
                  <a:ext uri="{FF2B5EF4-FFF2-40B4-BE49-F238E27FC236}">
                    <a16:creationId xmlns:a16="http://schemas.microsoft.com/office/drawing/2014/main" id="{274A0E0D-6A44-451F-BB5D-85B4DF23E755}"/>
                  </a:ext>
                </a:extLst>
              </p:cNvPr>
              <p:cNvSpPr>
                <a:spLocks noChangeShapeType="1"/>
              </p:cNvSpPr>
              <p:nvPr/>
            </p:nvSpPr>
            <p:spPr bwMode="auto">
              <a:xfrm>
                <a:off x="1725" y="249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3" name="Line 581">
                <a:extLst>
                  <a:ext uri="{FF2B5EF4-FFF2-40B4-BE49-F238E27FC236}">
                    <a16:creationId xmlns:a16="http://schemas.microsoft.com/office/drawing/2014/main" id="{6DBBC1C3-1BBE-4805-B7EC-CF7BA6F834E6}"/>
                  </a:ext>
                </a:extLst>
              </p:cNvPr>
              <p:cNvSpPr>
                <a:spLocks noChangeShapeType="1"/>
              </p:cNvSpPr>
              <p:nvPr/>
            </p:nvSpPr>
            <p:spPr bwMode="auto">
              <a:xfrm flipV="1">
                <a:off x="1767" y="2492"/>
                <a:ext cx="36"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4" name="Line 582">
                <a:extLst>
                  <a:ext uri="{FF2B5EF4-FFF2-40B4-BE49-F238E27FC236}">
                    <a16:creationId xmlns:a16="http://schemas.microsoft.com/office/drawing/2014/main" id="{E43B9F58-51FB-40B8-8B0D-230F1BE759F4}"/>
                  </a:ext>
                </a:extLst>
              </p:cNvPr>
              <p:cNvSpPr>
                <a:spLocks noChangeShapeType="1"/>
              </p:cNvSpPr>
              <p:nvPr/>
            </p:nvSpPr>
            <p:spPr bwMode="auto">
              <a:xfrm>
                <a:off x="1803" y="249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5" name="Line 583">
                <a:extLst>
                  <a:ext uri="{FF2B5EF4-FFF2-40B4-BE49-F238E27FC236}">
                    <a16:creationId xmlns:a16="http://schemas.microsoft.com/office/drawing/2014/main" id="{3BC9B5DB-D150-41AB-9581-8522917D8409}"/>
                  </a:ext>
                </a:extLst>
              </p:cNvPr>
              <p:cNvSpPr>
                <a:spLocks noChangeShapeType="1"/>
              </p:cNvSpPr>
              <p:nvPr/>
            </p:nvSpPr>
            <p:spPr bwMode="auto">
              <a:xfrm>
                <a:off x="1845" y="249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6" name="Line 584">
                <a:extLst>
                  <a:ext uri="{FF2B5EF4-FFF2-40B4-BE49-F238E27FC236}">
                    <a16:creationId xmlns:a16="http://schemas.microsoft.com/office/drawing/2014/main" id="{E675378B-55B3-4810-9183-74BECD26AC96}"/>
                  </a:ext>
                </a:extLst>
              </p:cNvPr>
              <p:cNvSpPr>
                <a:spLocks noChangeShapeType="1"/>
              </p:cNvSpPr>
              <p:nvPr/>
            </p:nvSpPr>
            <p:spPr bwMode="auto">
              <a:xfrm>
                <a:off x="1887" y="249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7" name="Line 585">
                <a:extLst>
                  <a:ext uri="{FF2B5EF4-FFF2-40B4-BE49-F238E27FC236}">
                    <a16:creationId xmlns:a16="http://schemas.microsoft.com/office/drawing/2014/main" id="{9CE6AE64-D99D-4A5C-834E-410F3FB94D80}"/>
                  </a:ext>
                </a:extLst>
              </p:cNvPr>
              <p:cNvSpPr>
                <a:spLocks noChangeShapeType="1"/>
              </p:cNvSpPr>
              <p:nvPr/>
            </p:nvSpPr>
            <p:spPr bwMode="auto">
              <a:xfrm>
                <a:off x="1929" y="249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8" name="Line 586">
                <a:extLst>
                  <a:ext uri="{FF2B5EF4-FFF2-40B4-BE49-F238E27FC236}">
                    <a16:creationId xmlns:a16="http://schemas.microsoft.com/office/drawing/2014/main" id="{DB85F170-31A0-4D3D-8A39-0A2B960EA10D}"/>
                  </a:ext>
                </a:extLst>
              </p:cNvPr>
              <p:cNvSpPr>
                <a:spLocks noChangeShapeType="1"/>
              </p:cNvSpPr>
              <p:nvPr/>
            </p:nvSpPr>
            <p:spPr bwMode="auto">
              <a:xfrm>
                <a:off x="1971" y="249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49" name="Line 587">
                <a:extLst>
                  <a:ext uri="{FF2B5EF4-FFF2-40B4-BE49-F238E27FC236}">
                    <a16:creationId xmlns:a16="http://schemas.microsoft.com/office/drawing/2014/main" id="{4D6ECE05-9952-479C-82F7-E3964D83C621}"/>
                  </a:ext>
                </a:extLst>
              </p:cNvPr>
              <p:cNvSpPr>
                <a:spLocks noChangeShapeType="1"/>
              </p:cNvSpPr>
              <p:nvPr/>
            </p:nvSpPr>
            <p:spPr bwMode="auto">
              <a:xfrm flipV="1">
                <a:off x="2013" y="2480"/>
                <a:ext cx="36"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0" name="Line 588">
                <a:extLst>
                  <a:ext uri="{FF2B5EF4-FFF2-40B4-BE49-F238E27FC236}">
                    <a16:creationId xmlns:a16="http://schemas.microsoft.com/office/drawing/2014/main" id="{DE792ACD-0D8C-40A4-BAE8-1DD6C111AF5E}"/>
                  </a:ext>
                </a:extLst>
              </p:cNvPr>
              <p:cNvSpPr>
                <a:spLocks noChangeShapeType="1"/>
              </p:cNvSpPr>
              <p:nvPr/>
            </p:nvSpPr>
            <p:spPr bwMode="auto">
              <a:xfrm>
                <a:off x="2049" y="2480"/>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1" name="Line 589">
                <a:extLst>
                  <a:ext uri="{FF2B5EF4-FFF2-40B4-BE49-F238E27FC236}">
                    <a16:creationId xmlns:a16="http://schemas.microsoft.com/office/drawing/2014/main" id="{6EE84B20-985B-4048-A276-7EBD8C11BD41}"/>
                  </a:ext>
                </a:extLst>
              </p:cNvPr>
              <p:cNvSpPr>
                <a:spLocks noChangeShapeType="1"/>
              </p:cNvSpPr>
              <p:nvPr/>
            </p:nvSpPr>
            <p:spPr bwMode="auto">
              <a:xfrm>
                <a:off x="2091" y="2480"/>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2" name="Line 590">
                <a:extLst>
                  <a:ext uri="{FF2B5EF4-FFF2-40B4-BE49-F238E27FC236}">
                    <a16:creationId xmlns:a16="http://schemas.microsoft.com/office/drawing/2014/main" id="{7BDD5263-FEEB-4359-A57E-0B11CE0D03BB}"/>
                  </a:ext>
                </a:extLst>
              </p:cNvPr>
              <p:cNvSpPr>
                <a:spLocks noChangeShapeType="1"/>
              </p:cNvSpPr>
              <p:nvPr/>
            </p:nvSpPr>
            <p:spPr bwMode="auto">
              <a:xfrm>
                <a:off x="2133" y="2480"/>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3" name="Line 591">
                <a:extLst>
                  <a:ext uri="{FF2B5EF4-FFF2-40B4-BE49-F238E27FC236}">
                    <a16:creationId xmlns:a16="http://schemas.microsoft.com/office/drawing/2014/main" id="{7771ECBB-BA86-4179-8C33-B9EF14483A89}"/>
                  </a:ext>
                </a:extLst>
              </p:cNvPr>
              <p:cNvSpPr>
                <a:spLocks noChangeShapeType="1"/>
              </p:cNvSpPr>
              <p:nvPr/>
            </p:nvSpPr>
            <p:spPr bwMode="auto">
              <a:xfrm>
                <a:off x="2175" y="2480"/>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4" name="Line 592">
                <a:extLst>
                  <a:ext uri="{FF2B5EF4-FFF2-40B4-BE49-F238E27FC236}">
                    <a16:creationId xmlns:a16="http://schemas.microsoft.com/office/drawing/2014/main" id="{652AD993-567C-49B9-AC97-4B48DA0C903C}"/>
                  </a:ext>
                </a:extLst>
              </p:cNvPr>
              <p:cNvSpPr>
                <a:spLocks noChangeShapeType="1"/>
              </p:cNvSpPr>
              <p:nvPr/>
            </p:nvSpPr>
            <p:spPr bwMode="auto">
              <a:xfrm>
                <a:off x="2217" y="2480"/>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5" name="Line 593">
                <a:extLst>
                  <a:ext uri="{FF2B5EF4-FFF2-40B4-BE49-F238E27FC236}">
                    <a16:creationId xmlns:a16="http://schemas.microsoft.com/office/drawing/2014/main" id="{9B14A6A6-29A1-4E24-90EB-48739FCD217C}"/>
                  </a:ext>
                </a:extLst>
              </p:cNvPr>
              <p:cNvSpPr>
                <a:spLocks noChangeShapeType="1"/>
              </p:cNvSpPr>
              <p:nvPr/>
            </p:nvSpPr>
            <p:spPr bwMode="auto">
              <a:xfrm>
                <a:off x="2259" y="2480"/>
                <a:ext cx="3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6" name="Line 594">
                <a:extLst>
                  <a:ext uri="{FF2B5EF4-FFF2-40B4-BE49-F238E27FC236}">
                    <a16:creationId xmlns:a16="http://schemas.microsoft.com/office/drawing/2014/main" id="{663C4F0E-CC49-4798-A27B-3008C56830CE}"/>
                  </a:ext>
                </a:extLst>
              </p:cNvPr>
              <p:cNvSpPr>
                <a:spLocks noChangeShapeType="1"/>
              </p:cNvSpPr>
              <p:nvPr/>
            </p:nvSpPr>
            <p:spPr bwMode="auto">
              <a:xfrm flipV="1">
                <a:off x="2295" y="2474"/>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7" name="Line 595">
                <a:extLst>
                  <a:ext uri="{FF2B5EF4-FFF2-40B4-BE49-F238E27FC236}">
                    <a16:creationId xmlns:a16="http://schemas.microsoft.com/office/drawing/2014/main" id="{039BD80F-E47B-43BD-A0D7-F7ABBDAC4145}"/>
                  </a:ext>
                </a:extLst>
              </p:cNvPr>
              <p:cNvSpPr>
                <a:spLocks noChangeShapeType="1"/>
              </p:cNvSpPr>
              <p:nvPr/>
            </p:nvSpPr>
            <p:spPr bwMode="auto">
              <a:xfrm>
                <a:off x="2337" y="2474"/>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8" name="Line 596">
                <a:extLst>
                  <a:ext uri="{FF2B5EF4-FFF2-40B4-BE49-F238E27FC236}">
                    <a16:creationId xmlns:a16="http://schemas.microsoft.com/office/drawing/2014/main" id="{0AD510DF-139F-4E75-BE8A-FDDF3F69A8ED}"/>
                  </a:ext>
                </a:extLst>
              </p:cNvPr>
              <p:cNvSpPr>
                <a:spLocks noChangeShapeType="1"/>
              </p:cNvSpPr>
              <p:nvPr/>
            </p:nvSpPr>
            <p:spPr bwMode="auto">
              <a:xfrm flipV="1">
                <a:off x="2379" y="246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59" name="Line 597">
                <a:extLst>
                  <a:ext uri="{FF2B5EF4-FFF2-40B4-BE49-F238E27FC236}">
                    <a16:creationId xmlns:a16="http://schemas.microsoft.com/office/drawing/2014/main" id="{A6AD1C1D-93AC-4FE3-A43C-74A57454DA1C}"/>
                  </a:ext>
                </a:extLst>
              </p:cNvPr>
              <p:cNvSpPr>
                <a:spLocks noChangeShapeType="1"/>
              </p:cNvSpPr>
              <p:nvPr/>
            </p:nvSpPr>
            <p:spPr bwMode="auto">
              <a:xfrm flipV="1">
                <a:off x="2421" y="2462"/>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0" name="Line 598">
                <a:extLst>
                  <a:ext uri="{FF2B5EF4-FFF2-40B4-BE49-F238E27FC236}">
                    <a16:creationId xmlns:a16="http://schemas.microsoft.com/office/drawing/2014/main" id="{01B6B734-6A13-4CFD-8D2F-FF4DD8F35F40}"/>
                  </a:ext>
                </a:extLst>
              </p:cNvPr>
              <p:cNvSpPr>
                <a:spLocks noChangeShapeType="1"/>
              </p:cNvSpPr>
              <p:nvPr/>
            </p:nvSpPr>
            <p:spPr bwMode="auto">
              <a:xfrm flipV="1">
                <a:off x="2463" y="2426"/>
                <a:ext cx="42" cy="3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1" name="Line 599">
                <a:extLst>
                  <a:ext uri="{FF2B5EF4-FFF2-40B4-BE49-F238E27FC236}">
                    <a16:creationId xmlns:a16="http://schemas.microsoft.com/office/drawing/2014/main" id="{952A660F-7A03-4349-9A0F-490B2DF2EE1B}"/>
                  </a:ext>
                </a:extLst>
              </p:cNvPr>
              <p:cNvSpPr>
                <a:spLocks noChangeShapeType="1"/>
              </p:cNvSpPr>
              <p:nvPr/>
            </p:nvSpPr>
            <p:spPr bwMode="auto">
              <a:xfrm flipV="1">
                <a:off x="2505" y="2396"/>
                <a:ext cx="36" cy="3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2" name="Line 600">
                <a:extLst>
                  <a:ext uri="{FF2B5EF4-FFF2-40B4-BE49-F238E27FC236}">
                    <a16:creationId xmlns:a16="http://schemas.microsoft.com/office/drawing/2014/main" id="{ED2A3831-DED7-4FB1-AE9A-1C6FB05703AA}"/>
                  </a:ext>
                </a:extLst>
              </p:cNvPr>
              <p:cNvSpPr>
                <a:spLocks noChangeShapeType="1"/>
              </p:cNvSpPr>
              <p:nvPr/>
            </p:nvSpPr>
            <p:spPr bwMode="auto">
              <a:xfrm flipV="1">
                <a:off x="2541" y="2300"/>
                <a:ext cx="42" cy="9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3" name="Line 601">
                <a:extLst>
                  <a:ext uri="{FF2B5EF4-FFF2-40B4-BE49-F238E27FC236}">
                    <a16:creationId xmlns:a16="http://schemas.microsoft.com/office/drawing/2014/main" id="{ED412157-D1FF-4009-85D8-81477986DED3}"/>
                  </a:ext>
                </a:extLst>
              </p:cNvPr>
              <p:cNvSpPr>
                <a:spLocks noChangeShapeType="1"/>
              </p:cNvSpPr>
              <p:nvPr/>
            </p:nvSpPr>
            <p:spPr bwMode="auto">
              <a:xfrm flipV="1">
                <a:off x="2583" y="2204"/>
                <a:ext cx="42" cy="9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4" name="Line 602">
                <a:extLst>
                  <a:ext uri="{FF2B5EF4-FFF2-40B4-BE49-F238E27FC236}">
                    <a16:creationId xmlns:a16="http://schemas.microsoft.com/office/drawing/2014/main" id="{60110774-F8EE-4411-BAD6-5244EC8F74C5}"/>
                  </a:ext>
                </a:extLst>
              </p:cNvPr>
              <p:cNvSpPr>
                <a:spLocks noChangeShapeType="1"/>
              </p:cNvSpPr>
              <p:nvPr/>
            </p:nvSpPr>
            <p:spPr bwMode="auto">
              <a:xfrm flipV="1">
                <a:off x="2625" y="2162"/>
                <a:ext cx="42" cy="4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5" name="Line 603">
                <a:extLst>
                  <a:ext uri="{FF2B5EF4-FFF2-40B4-BE49-F238E27FC236}">
                    <a16:creationId xmlns:a16="http://schemas.microsoft.com/office/drawing/2014/main" id="{F7BA9E8B-0877-43E4-BEDF-C31EC8A2F11B}"/>
                  </a:ext>
                </a:extLst>
              </p:cNvPr>
              <p:cNvSpPr>
                <a:spLocks noChangeShapeType="1"/>
              </p:cNvSpPr>
              <p:nvPr/>
            </p:nvSpPr>
            <p:spPr bwMode="auto">
              <a:xfrm flipV="1">
                <a:off x="2667" y="2138"/>
                <a:ext cx="42"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6" name="Line 604">
                <a:extLst>
                  <a:ext uri="{FF2B5EF4-FFF2-40B4-BE49-F238E27FC236}">
                    <a16:creationId xmlns:a16="http://schemas.microsoft.com/office/drawing/2014/main" id="{DEDA61A2-1894-4D45-8D76-CEFFADF43048}"/>
                  </a:ext>
                </a:extLst>
              </p:cNvPr>
              <p:cNvSpPr>
                <a:spLocks noChangeShapeType="1"/>
              </p:cNvSpPr>
              <p:nvPr/>
            </p:nvSpPr>
            <p:spPr bwMode="auto">
              <a:xfrm flipV="1">
                <a:off x="2709" y="2102"/>
                <a:ext cx="42" cy="3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7" name="Line 605">
                <a:extLst>
                  <a:ext uri="{FF2B5EF4-FFF2-40B4-BE49-F238E27FC236}">
                    <a16:creationId xmlns:a16="http://schemas.microsoft.com/office/drawing/2014/main" id="{C844D9E3-D1B0-4FEC-B9BA-3B31BA199CBF}"/>
                  </a:ext>
                </a:extLst>
              </p:cNvPr>
              <p:cNvSpPr>
                <a:spLocks noChangeShapeType="1"/>
              </p:cNvSpPr>
              <p:nvPr/>
            </p:nvSpPr>
            <p:spPr bwMode="auto">
              <a:xfrm flipV="1">
                <a:off x="2751" y="2096"/>
                <a:ext cx="36"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8" name="Line 606">
                <a:extLst>
                  <a:ext uri="{FF2B5EF4-FFF2-40B4-BE49-F238E27FC236}">
                    <a16:creationId xmlns:a16="http://schemas.microsoft.com/office/drawing/2014/main" id="{D9AD66DA-D435-45F6-B923-217234FC6B0F}"/>
                  </a:ext>
                </a:extLst>
              </p:cNvPr>
              <p:cNvSpPr>
                <a:spLocks noChangeShapeType="1"/>
              </p:cNvSpPr>
              <p:nvPr/>
            </p:nvSpPr>
            <p:spPr bwMode="auto">
              <a:xfrm flipV="1">
                <a:off x="2787" y="2072"/>
                <a:ext cx="42"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69" name="Line 607">
                <a:extLst>
                  <a:ext uri="{FF2B5EF4-FFF2-40B4-BE49-F238E27FC236}">
                    <a16:creationId xmlns:a16="http://schemas.microsoft.com/office/drawing/2014/main" id="{580E4A0C-2E3C-435A-97D5-D4A505FBD4EF}"/>
                  </a:ext>
                </a:extLst>
              </p:cNvPr>
              <p:cNvSpPr>
                <a:spLocks noChangeShapeType="1"/>
              </p:cNvSpPr>
              <p:nvPr/>
            </p:nvSpPr>
            <p:spPr bwMode="auto">
              <a:xfrm flipV="1">
                <a:off x="2829" y="2048"/>
                <a:ext cx="42"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0" name="Line 608">
                <a:extLst>
                  <a:ext uri="{FF2B5EF4-FFF2-40B4-BE49-F238E27FC236}">
                    <a16:creationId xmlns:a16="http://schemas.microsoft.com/office/drawing/2014/main" id="{7E23C33E-9785-40FF-A00B-29055B104270}"/>
                  </a:ext>
                </a:extLst>
              </p:cNvPr>
              <p:cNvSpPr>
                <a:spLocks noChangeShapeType="1"/>
              </p:cNvSpPr>
              <p:nvPr/>
            </p:nvSpPr>
            <p:spPr bwMode="auto">
              <a:xfrm flipV="1">
                <a:off x="2871" y="2036"/>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1" name="Line 609">
                <a:extLst>
                  <a:ext uri="{FF2B5EF4-FFF2-40B4-BE49-F238E27FC236}">
                    <a16:creationId xmlns:a16="http://schemas.microsoft.com/office/drawing/2014/main" id="{3363828C-C900-4C06-8478-A8439240C842}"/>
                  </a:ext>
                </a:extLst>
              </p:cNvPr>
              <p:cNvSpPr>
                <a:spLocks noChangeShapeType="1"/>
              </p:cNvSpPr>
              <p:nvPr/>
            </p:nvSpPr>
            <p:spPr bwMode="auto">
              <a:xfrm flipV="1">
                <a:off x="2913" y="2018"/>
                <a:ext cx="42" cy="1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2" name="Line 610">
                <a:extLst>
                  <a:ext uri="{FF2B5EF4-FFF2-40B4-BE49-F238E27FC236}">
                    <a16:creationId xmlns:a16="http://schemas.microsoft.com/office/drawing/2014/main" id="{1F9A8390-1B04-490B-86FF-74B509EA1466}"/>
                  </a:ext>
                </a:extLst>
              </p:cNvPr>
              <p:cNvSpPr>
                <a:spLocks noChangeShapeType="1"/>
              </p:cNvSpPr>
              <p:nvPr/>
            </p:nvSpPr>
            <p:spPr bwMode="auto">
              <a:xfrm flipV="1">
                <a:off x="2955" y="2000"/>
                <a:ext cx="42" cy="1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3" name="Line 611">
                <a:extLst>
                  <a:ext uri="{FF2B5EF4-FFF2-40B4-BE49-F238E27FC236}">
                    <a16:creationId xmlns:a16="http://schemas.microsoft.com/office/drawing/2014/main" id="{E6A0EAA4-F092-4A22-93B7-A187E0BA1A76}"/>
                  </a:ext>
                </a:extLst>
              </p:cNvPr>
              <p:cNvSpPr>
                <a:spLocks noChangeShapeType="1"/>
              </p:cNvSpPr>
              <p:nvPr/>
            </p:nvSpPr>
            <p:spPr bwMode="auto">
              <a:xfrm flipV="1">
                <a:off x="2997" y="1976"/>
                <a:ext cx="36"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4" name="Line 612">
                <a:extLst>
                  <a:ext uri="{FF2B5EF4-FFF2-40B4-BE49-F238E27FC236}">
                    <a16:creationId xmlns:a16="http://schemas.microsoft.com/office/drawing/2014/main" id="{1024A3F0-FB9D-4306-A6BA-673932429089}"/>
                  </a:ext>
                </a:extLst>
              </p:cNvPr>
              <p:cNvSpPr>
                <a:spLocks noChangeShapeType="1"/>
              </p:cNvSpPr>
              <p:nvPr/>
            </p:nvSpPr>
            <p:spPr bwMode="auto">
              <a:xfrm flipV="1">
                <a:off x="3033" y="1964"/>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5" name="Line 613">
                <a:extLst>
                  <a:ext uri="{FF2B5EF4-FFF2-40B4-BE49-F238E27FC236}">
                    <a16:creationId xmlns:a16="http://schemas.microsoft.com/office/drawing/2014/main" id="{0E31992F-EE78-4817-8B28-6565BF722299}"/>
                  </a:ext>
                </a:extLst>
              </p:cNvPr>
              <p:cNvSpPr>
                <a:spLocks noChangeShapeType="1"/>
              </p:cNvSpPr>
              <p:nvPr/>
            </p:nvSpPr>
            <p:spPr bwMode="auto">
              <a:xfrm flipV="1">
                <a:off x="3075" y="1952"/>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6" name="Line 614">
                <a:extLst>
                  <a:ext uri="{FF2B5EF4-FFF2-40B4-BE49-F238E27FC236}">
                    <a16:creationId xmlns:a16="http://schemas.microsoft.com/office/drawing/2014/main" id="{B80CA88B-CFEE-4C5F-8C28-F0876A0E7D61}"/>
                  </a:ext>
                </a:extLst>
              </p:cNvPr>
              <p:cNvSpPr>
                <a:spLocks noChangeShapeType="1"/>
              </p:cNvSpPr>
              <p:nvPr/>
            </p:nvSpPr>
            <p:spPr bwMode="auto">
              <a:xfrm flipV="1">
                <a:off x="3117" y="1904"/>
                <a:ext cx="42" cy="4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7" name="Line 615">
                <a:extLst>
                  <a:ext uri="{FF2B5EF4-FFF2-40B4-BE49-F238E27FC236}">
                    <a16:creationId xmlns:a16="http://schemas.microsoft.com/office/drawing/2014/main" id="{2AD029E8-E884-4369-A82C-F555DAE925D6}"/>
                  </a:ext>
                </a:extLst>
              </p:cNvPr>
              <p:cNvSpPr>
                <a:spLocks noChangeShapeType="1"/>
              </p:cNvSpPr>
              <p:nvPr/>
            </p:nvSpPr>
            <p:spPr bwMode="auto">
              <a:xfrm flipV="1">
                <a:off x="3159" y="1868"/>
                <a:ext cx="42" cy="3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8" name="Line 616">
                <a:extLst>
                  <a:ext uri="{FF2B5EF4-FFF2-40B4-BE49-F238E27FC236}">
                    <a16:creationId xmlns:a16="http://schemas.microsoft.com/office/drawing/2014/main" id="{15762CB3-BFD8-4A81-851A-8FAE02A7AE89}"/>
                  </a:ext>
                </a:extLst>
              </p:cNvPr>
              <p:cNvSpPr>
                <a:spLocks noChangeShapeType="1"/>
              </p:cNvSpPr>
              <p:nvPr/>
            </p:nvSpPr>
            <p:spPr bwMode="auto">
              <a:xfrm flipV="1">
                <a:off x="3201" y="1844"/>
                <a:ext cx="42"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79" name="Line 617">
                <a:extLst>
                  <a:ext uri="{FF2B5EF4-FFF2-40B4-BE49-F238E27FC236}">
                    <a16:creationId xmlns:a16="http://schemas.microsoft.com/office/drawing/2014/main" id="{2BC7F3F2-C383-4198-B6F8-4B47A14E9242}"/>
                  </a:ext>
                </a:extLst>
              </p:cNvPr>
              <p:cNvSpPr>
                <a:spLocks noChangeShapeType="1"/>
              </p:cNvSpPr>
              <p:nvPr/>
            </p:nvSpPr>
            <p:spPr bwMode="auto">
              <a:xfrm flipV="1">
                <a:off x="3243" y="1820"/>
                <a:ext cx="36" cy="2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0" name="Line 618">
                <a:extLst>
                  <a:ext uri="{FF2B5EF4-FFF2-40B4-BE49-F238E27FC236}">
                    <a16:creationId xmlns:a16="http://schemas.microsoft.com/office/drawing/2014/main" id="{A0BB74D4-6690-4C76-80B3-6CD2EB357234}"/>
                  </a:ext>
                </a:extLst>
              </p:cNvPr>
              <p:cNvSpPr>
                <a:spLocks noChangeShapeType="1"/>
              </p:cNvSpPr>
              <p:nvPr/>
            </p:nvSpPr>
            <p:spPr bwMode="auto">
              <a:xfrm flipV="1">
                <a:off x="3279" y="1808"/>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1" name="Line 619">
                <a:extLst>
                  <a:ext uri="{FF2B5EF4-FFF2-40B4-BE49-F238E27FC236}">
                    <a16:creationId xmlns:a16="http://schemas.microsoft.com/office/drawing/2014/main" id="{A936AD73-1654-4908-8D88-74556722D53B}"/>
                  </a:ext>
                </a:extLst>
              </p:cNvPr>
              <p:cNvSpPr>
                <a:spLocks noChangeShapeType="1"/>
              </p:cNvSpPr>
              <p:nvPr/>
            </p:nvSpPr>
            <p:spPr bwMode="auto">
              <a:xfrm flipV="1">
                <a:off x="3321" y="1796"/>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2" name="Line 620">
                <a:extLst>
                  <a:ext uri="{FF2B5EF4-FFF2-40B4-BE49-F238E27FC236}">
                    <a16:creationId xmlns:a16="http://schemas.microsoft.com/office/drawing/2014/main" id="{E9FEB974-3B35-4AA6-940B-6E24D20D379A}"/>
                  </a:ext>
                </a:extLst>
              </p:cNvPr>
              <p:cNvSpPr>
                <a:spLocks noChangeShapeType="1"/>
              </p:cNvSpPr>
              <p:nvPr/>
            </p:nvSpPr>
            <p:spPr bwMode="auto">
              <a:xfrm>
                <a:off x="3363" y="179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3" name="Line 621">
                <a:extLst>
                  <a:ext uri="{FF2B5EF4-FFF2-40B4-BE49-F238E27FC236}">
                    <a16:creationId xmlns:a16="http://schemas.microsoft.com/office/drawing/2014/main" id="{8F5E7963-8198-450B-B37C-8D23CDDFA68A}"/>
                  </a:ext>
                </a:extLst>
              </p:cNvPr>
              <p:cNvSpPr>
                <a:spLocks noChangeShapeType="1"/>
              </p:cNvSpPr>
              <p:nvPr/>
            </p:nvSpPr>
            <p:spPr bwMode="auto">
              <a:xfrm>
                <a:off x="3405" y="179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4" name="Line 622">
                <a:extLst>
                  <a:ext uri="{FF2B5EF4-FFF2-40B4-BE49-F238E27FC236}">
                    <a16:creationId xmlns:a16="http://schemas.microsoft.com/office/drawing/2014/main" id="{FCD172C3-A97E-4908-8BDA-9CAF965950ED}"/>
                  </a:ext>
                </a:extLst>
              </p:cNvPr>
              <p:cNvSpPr>
                <a:spLocks noChangeShapeType="1"/>
              </p:cNvSpPr>
              <p:nvPr/>
            </p:nvSpPr>
            <p:spPr bwMode="auto">
              <a:xfrm>
                <a:off x="3447" y="179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5" name="Line 623">
                <a:extLst>
                  <a:ext uri="{FF2B5EF4-FFF2-40B4-BE49-F238E27FC236}">
                    <a16:creationId xmlns:a16="http://schemas.microsoft.com/office/drawing/2014/main" id="{949FC2E9-1EAC-49E7-B74F-D92411388FF9}"/>
                  </a:ext>
                </a:extLst>
              </p:cNvPr>
              <p:cNvSpPr>
                <a:spLocks noChangeShapeType="1"/>
              </p:cNvSpPr>
              <p:nvPr/>
            </p:nvSpPr>
            <p:spPr bwMode="auto">
              <a:xfrm flipV="1">
                <a:off x="3489" y="1784"/>
                <a:ext cx="36"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6" name="Line 624">
                <a:extLst>
                  <a:ext uri="{FF2B5EF4-FFF2-40B4-BE49-F238E27FC236}">
                    <a16:creationId xmlns:a16="http://schemas.microsoft.com/office/drawing/2014/main" id="{363E0FBE-08ED-4FB0-8FEF-2AA23E9BA7AE}"/>
                  </a:ext>
                </a:extLst>
              </p:cNvPr>
              <p:cNvSpPr>
                <a:spLocks noChangeShapeType="1"/>
              </p:cNvSpPr>
              <p:nvPr/>
            </p:nvSpPr>
            <p:spPr bwMode="auto">
              <a:xfrm flipV="1">
                <a:off x="3525" y="177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7" name="Line 625">
                <a:extLst>
                  <a:ext uri="{FF2B5EF4-FFF2-40B4-BE49-F238E27FC236}">
                    <a16:creationId xmlns:a16="http://schemas.microsoft.com/office/drawing/2014/main" id="{5F42310F-1D8F-4937-99EF-63476D5C44C8}"/>
                  </a:ext>
                </a:extLst>
              </p:cNvPr>
              <p:cNvSpPr>
                <a:spLocks noChangeShapeType="1"/>
              </p:cNvSpPr>
              <p:nvPr/>
            </p:nvSpPr>
            <p:spPr bwMode="auto">
              <a:xfrm>
                <a:off x="3567"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8" name="Line 626">
                <a:extLst>
                  <a:ext uri="{FF2B5EF4-FFF2-40B4-BE49-F238E27FC236}">
                    <a16:creationId xmlns:a16="http://schemas.microsoft.com/office/drawing/2014/main" id="{EF020876-B818-4654-9279-D2EAF9441CDD}"/>
                  </a:ext>
                </a:extLst>
              </p:cNvPr>
              <p:cNvSpPr>
                <a:spLocks noChangeShapeType="1"/>
              </p:cNvSpPr>
              <p:nvPr/>
            </p:nvSpPr>
            <p:spPr bwMode="auto">
              <a:xfrm>
                <a:off x="3609"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89" name="Line 627">
                <a:extLst>
                  <a:ext uri="{FF2B5EF4-FFF2-40B4-BE49-F238E27FC236}">
                    <a16:creationId xmlns:a16="http://schemas.microsoft.com/office/drawing/2014/main" id="{3D6F3FD8-F1B9-4B8F-82BB-0037A18DACD9}"/>
                  </a:ext>
                </a:extLst>
              </p:cNvPr>
              <p:cNvSpPr>
                <a:spLocks noChangeShapeType="1"/>
              </p:cNvSpPr>
              <p:nvPr/>
            </p:nvSpPr>
            <p:spPr bwMode="auto">
              <a:xfrm flipV="1">
                <a:off x="3651" y="1772"/>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0" name="Line 628">
                <a:extLst>
                  <a:ext uri="{FF2B5EF4-FFF2-40B4-BE49-F238E27FC236}">
                    <a16:creationId xmlns:a16="http://schemas.microsoft.com/office/drawing/2014/main" id="{B2B41A73-8E99-43FF-A381-08385D268F0A}"/>
                  </a:ext>
                </a:extLst>
              </p:cNvPr>
              <p:cNvSpPr>
                <a:spLocks noChangeShapeType="1"/>
              </p:cNvSpPr>
              <p:nvPr/>
            </p:nvSpPr>
            <p:spPr bwMode="auto">
              <a:xfrm>
                <a:off x="3693" y="1772"/>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1" name="Line 629">
                <a:extLst>
                  <a:ext uri="{FF2B5EF4-FFF2-40B4-BE49-F238E27FC236}">
                    <a16:creationId xmlns:a16="http://schemas.microsoft.com/office/drawing/2014/main" id="{4F5F6A49-47A0-4CD6-AD19-93A6DE3306BD}"/>
                  </a:ext>
                </a:extLst>
              </p:cNvPr>
              <p:cNvSpPr>
                <a:spLocks noChangeShapeType="1"/>
              </p:cNvSpPr>
              <p:nvPr/>
            </p:nvSpPr>
            <p:spPr bwMode="auto">
              <a:xfrm>
                <a:off x="3735" y="1772"/>
                <a:ext cx="3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2" name="Line 630">
                <a:extLst>
                  <a:ext uri="{FF2B5EF4-FFF2-40B4-BE49-F238E27FC236}">
                    <a16:creationId xmlns:a16="http://schemas.microsoft.com/office/drawing/2014/main" id="{60C4B221-E173-4AF8-893D-BCA790BBE67A}"/>
                  </a:ext>
                </a:extLst>
              </p:cNvPr>
              <p:cNvSpPr>
                <a:spLocks noChangeShapeType="1"/>
              </p:cNvSpPr>
              <p:nvPr/>
            </p:nvSpPr>
            <p:spPr bwMode="auto">
              <a:xfrm>
                <a:off x="3771" y="1772"/>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3" name="Line 631">
                <a:extLst>
                  <a:ext uri="{FF2B5EF4-FFF2-40B4-BE49-F238E27FC236}">
                    <a16:creationId xmlns:a16="http://schemas.microsoft.com/office/drawing/2014/main" id="{B37EF01E-EEC0-4EFA-9F27-2E289FC9E074}"/>
                  </a:ext>
                </a:extLst>
              </p:cNvPr>
              <p:cNvSpPr>
                <a:spLocks noChangeShapeType="1"/>
              </p:cNvSpPr>
              <p:nvPr/>
            </p:nvSpPr>
            <p:spPr bwMode="auto">
              <a:xfrm>
                <a:off x="3813"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4" name="Line 632">
                <a:extLst>
                  <a:ext uri="{FF2B5EF4-FFF2-40B4-BE49-F238E27FC236}">
                    <a16:creationId xmlns:a16="http://schemas.microsoft.com/office/drawing/2014/main" id="{B4933C89-F356-4C77-8D0C-2AC611909BD1}"/>
                  </a:ext>
                </a:extLst>
              </p:cNvPr>
              <p:cNvSpPr>
                <a:spLocks noChangeShapeType="1"/>
              </p:cNvSpPr>
              <p:nvPr/>
            </p:nvSpPr>
            <p:spPr bwMode="auto">
              <a:xfrm>
                <a:off x="3855"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5" name="Line 633">
                <a:extLst>
                  <a:ext uri="{FF2B5EF4-FFF2-40B4-BE49-F238E27FC236}">
                    <a16:creationId xmlns:a16="http://schemas.microsoft.com/office/drawing/2014/main" id="{B77BB9A4-07B1-4386-8C38-47FBF391878D}"/>
                  </a:ext>
                </a:extLst>
              </p:cNvPr>
              <p:cNvSpPr>
                <a:spLocks noChangeShapeType="1"/>
              </p:cNvSpPr>
              <p:nvPr/>
            </p:nvSpPr>
            <p:spPr bwMode="auto">
              <a:xfrm>
                <a:off x="3897"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6" name="Line 634">
                <a:extLst>
                  <a:ext uri="{FF2B5EF4-FFF2-40B4-BE49-F238E27FC236}">
                    <a16:creationId xmlns:a16="http://schemas.microsoft.com/office/drawing/2014/main" id="{EB051F2F-B93B-4A88-AAC5-609AAE09084F}"/>
                  </a:ext>
                </a:extLst>
              </p:cNvPr>
              <p:cNvSpPr>
                <a:spLocks noChangeShapeType="1"/>
              </p:cNvSpPr>
              <p:nvPr/>
            </p:nvSpPr>
            <p:spPr bwMode="auto">
              <a:xfrm>
                <a:off x="3939" y="177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7" name="Line 635">
                <a:extLst>
                  <a:ext uri="{FF2B5EF4-FFF2-40B4-BE49-F238E27FC236}">
                    <a16:creationId xmlns:a16="http://schemas.microsoft.com/office/drawing/2014/main" id="{9371EB9E-B63D-4CF6-BE43-052E02E1DC73}"/>
                  </a:ext>
                </a:extLst>
              </p:cNvPr>
              <p:cNvSpPr>
                <a:spLocks noChangeShapeType="1"/>
              </p:cNvSpPr>
              <p:nvPr/>
            </p:nvSpPr>
            <p:spPr bwMode="auto">
              <a:xfrm>
                <a:off x="3981" y="1778"/>
                <a:ext cx="36"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8" name="Line 636">
                <a:extLst>
                  <a:ext uri="{FF2B5EF4-FFF2-40B4-BE49-F238E27FC236}">
                    <a16:creationId xmlns:a16="http://schemas.microsoft.com/office/drawing/2014/main" id="{526E4EB1-0A2C-4EAC-9B2C-419AAD2063E3}"/>
                  </a:ext>
                </a:extLst>
              </p:cNvPr>
              <p:cNvSpPr>
                <a:spLocks noChangeShapeType="1"/>
              </p:cNvSpPr>
              <p:nvPr/>
            </p:nvSpPr>
            <p:spPr bwMode="auto">
              <a:xfrm flipV="1">
                <a:off x="4017" y="1784"/>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99" name="Line 637">
                <a:extLst>
                  <a:ext uri="{FF2B5EF4-FFF2-40B4-BE49-F238E27FC236}">
                    <a16:creationId xmlns:a16="http://schemas.microsoft.com/office/drawing/2014/main" id="{8194258E-5959-498A-AFED-3181FCE1118F}"/>
                  </a:ext>
                </a:extLst>
              </p:cNvPr>
              <p:cNvSpPr>
                <a:spLocks noChangeShapeType="1"/>
              </p:cNvSpPr>
              <p:nvPr/>
            </p:nvSpPr>
            <p:spPr bwMode="auto">
              <a:xfrm>
                <a:off x="4059" y="1784"/>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0" name="Line 638">
                <a:extLst>
                  <a:ext uri="{FF2B5EF4-FFF2-40B4-BE49-F238E27FC236}">
                    <a16:creationId xmlns:a16="http://schemas.microsoft.com/office/drawing/2014/main" id="{8CB9FB81-3011-4065-9CDE-68BCB721A9A3}"/>
                  </a:ext>
                </a:extLst>
              </p:cNvPr>
              <p:cNvSpPr>
                <a:spLocks noChangeShapeType="1"/>
              </p:cNvSpPr>
              <p:nvPr/>
            </p:nvSpPr>
            <p:spPr bwMode="auto">
              <a:xfrm flipV="1">
                <a:off x="4101" y="1778"/>
                <a:ext cx="42" cy="1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1" name="Line 639">
                <a:extLst>
                  <a:ext uri="{FF2B5EF4-FFF2-40B4-BE49-F238E27FC236}">
                    <a16:creationId xmlns:a16="http://schemas.microsoft.com/office/drawing/2014/main" id="{F9389C46-8B2D-4F55-9295-58A9F8D8E451}"/>
                  </a:ext>
                </a:extLst>
              </p:cNvPr>
              <p:cNvSpPr>
                <a:spLocks noChangeShapeType="1"/>
              </p:cNvSpPr>
              <p:nvPr/>
            </p:nvSpPr>
            <p:spPr bwMode="auto">
              <a:xfrm>
                <a:off x="4143" y="177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2" name="Line 640">
                <a:extLst>
                  <a:ext uri="{FF2B5EF4-FFF2-40B4-BE49-F238E27FC236}">
                    <a16:creationId xmlns:a16="http://schemas.microsoft.com/office/drawing/2014/main" id="{C5CB9FF0-E031-4E38-8B3F-CDD18477F6C7}"/>
                  </a:ext>
                </a:extLst>
              </p:cNvPr>
              <p:cNvSpPr>
                <a:spLocks noChangeShapeType="1"/>
              </p:cNvSpPr>
              <p:nvPr/>
            </p:nvSpPr>
            <p:spPr bwMode="auto">
              <a:xfrm>
                <a:off x="4185" y="1784"/>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3" name="Line 641">
                <a:extLst>
                  <a:ext uri="{FF2B5EF4-FFF2-40B4-BE49-F238E27FC236}">
                    <a16:creationId xmlns:a16="http://schemas.microsoft.com/office/drawing/2014/main" id="{2B35CE39-9C31-47F7-9EFB-0069D4546489}"/>
                  </a:ext>
                </a:extLst>
              </p:cNvPr>
              <p:cNvSpPr>
                <a:spLocks noChangeShapeType="1"/>
              </p:cNvSpPr>
              <p:nvPr/>
            </p:nvSpPr>
            <p:spPr bwMode="auto">
              <a:xfrm>
                <a:off x="4227" y="1790"/>
                <a:ext cx="36"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4" name="Line 642">
                <a:extLst>
                  <a:ext uri="{FF2B5EF4-FFF2-40B4-BE49-F238E27FC236}">
                    <a16:creationId xmlns:a16="http://schemas.microsoft.com/office/drawing/2014/main" id="{C9CCE9D1-E17D-4806-A0AE-4693ADBC9762}"/>
                  </a:ext>
                </a:extLst>
              </p:cNvPr>
              <p:cNvSpPr>
                <a:spLocks noChangeShapeType="1"/>
              </p:cNvSpPr>
              <p:nvPr/>
            </p:nvSpPr>
            <p:spPr bwMode="auto">
              <a:xfrm>
                <a:off x="4263" y="1802"/>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5" name="Line 643">
                <a:extLst>
                  <a:ext uri="{FF2B5EF4-FFF2-40B4-BE49-F238E27FC236}">
                    <a16:creationId xmlns:a16="http://schemas.microsoft.com/office/drawing/2014/main" id="{02CCC454-FBD2-4041-81E4-262D06639C9A}"/>
                  </a:ext>
                </a:extLst>
              </p:cNvPr>
              <p:cNvSpPr>
                <a:spLocks noChangeShapeType="1"/>
              </p:cNvSpPr>
              <p:nvPr/>
            </p:nvSpPr>
            <p:spPr bwMode="auto">
              <a:xfrm>
                <a:off x="4305"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6" name="Line 644">
                <a:extLst>
                  <a:ext uri="{FF2B5EF4-FFF2-40B4-BE49-F238E27FC236}">
                    <a16:creationId xmlns:a16="http://schemas.microsoft.com/office/drawing/2014/main" id="{CEF0618A-4DFA-4475-84A7-F55B9B62B1D5}"/>
                  </a:ext>
                </a:extLst>
              </p:cNvPr>
              <p:cNvSpPr>
                <a:spLocks noChangeShapeType="1"/>
              </p:cNvSpPr>
              <p:nvPr/>
            </p:nvSpPr>
            <p:spPr bwMode="auto">
              <a:xfrm>
                <a:off x="4347"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7" name="Line 645">
                <a:extLst>
                  <a:ext uri="{FF2B5EF4-FFF2-40B4-BE49-F238E27FC236}">
                    <a16:creationId xmlns:a16="http://schemas.microsoft.com/office/drawing/2014/main" id="{7ACF3448-6BBC-4AF5-B972-7A1C778B3C6F}"/>
                  </a:ext>
                </a:extLst>
              </p:cNvPr>
              <p:cNvSpPr>
                <a:spLocks noChangeShapeType="1"/>
              </p:cNvSpPr>
              <p:nvPr/>
            </p:nvSpPr>
            <p:spPr bwMode="auto">
              <a:xfrm>
                <a:off x="4389" y="180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8" name="Line 646">
                <a:extLst>
                  <a:ext uri="{FF2B5EF4-FFF2-40B4-BE49-F238E27FC236}">
                    <a16:creationId xmlns:a16="http://schemas.microsoft.com/office/drawing/2014/main" id="{4F1B8319-1029-43E5-AD25-B677BCCACB57}"/>
                  </a:ext>
                </a:extLst>
              </p:cNvPr>
              <p:cNvSpPr>
                <a:spLocks noChangeShapeType="1"/>
              </p:cNvSpPr>
              <p:nvPr/>
            </p:nvSpPr>
            <p:spPr bwMode="auto">
              <a:xfrm flipV="1">
                <a:off x="4431" y="1808"/>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09" name="Line 647">
                <a:extLst>
                  <a:ext uri="{FF2B5EF4-FFF2-40B4-BE49-F238E27FC236}">
                    <a16:creationId xmlns:a16="http://schemas.microsoft.com/office/drawing/2014/main" id="{1240CCB1-0E4B-4B11-BF0E-85A16B68A4D4}"/>
                  </a:ext>
                </a:extLst>
              </p:cNvPr>
              <p:cNvSpPr>
                <a:spLocks noChangeShapeType="1"/>
              </p:cNvSpPr>
              <p:nvPr/>
            </p:nvSpPr>
            <p:spPr bwMode="auto">
              <a:xfrm>
                <a:off x="4473" y="1808"/>
                <a:ext cx="3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0" name="Line 648">
                <a:extLst>
                  <a:ext uri="{FF2B5EF4-FFF2-40B4-BE49-F238E27FC236}">
                    <a16:creationId xmlns:a16="http://schemas.microsoft.com/office/drawing/2014/main" id="{6D93C397-AFA8-45C5-B92E-CFBBF8574AE3}"/>
                  </a:ext>
                </a:extLst>
              </p:cNvPr>
              <p:cNvSpPr>
                <a:spLocks noChangeShapeType="1"/>
              </p:cNvSpPr>
              <p:nvPr/>
            </p:nvSpPr>
            <p:spPr bwMode="auto">
              <a:xfrm>
                <a:off x="4509"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1" name="Line 649">
                <a:extLst>
                  <a:ext uri="{FF2B5EF4-FFF2-40B4-BE49-F238E27FC236}">
                    <a16:creationId xmlns:a16="http://schemas.microsoft.com/office/drawing/2014/main" id="{145113FC-4845-4F00-967E-B684DE566335}"/>
                  </a:ext>
                </a:extLst>
              </p:cNvPr>
              <p:cNvSpPr>
                <a:spLocks noChangeShapeType="1"/>
              </p:cNvSpPr>
              <p:nvPr/>
            </p:nvSpPr>
            <p:spPr bwMode="auto">
              <a:xfrm>
                <a:off x="4551"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2" name="Line 650">
                <a:extLst>
                  <a:ext uri="{FF2B5EF4-FFF2-40B4-BE49-F238E27FC236}">
                    <a16:creationId xmlns:a16="http://schemas.microsoft.com/office/drawing/2014/main" id="{1C1C1138-39E0-47DB-9C53-1F93443A42E6}"/>
                  </a:ext>
                </a:extLst>
              </p:cNvPr>
              <p:cNvSpPr>
                <a:spLocks noChangeShapeType="1"/>
              </p:cNvSpPr>
              <p:nvPr/>
            </p:nvSpPr>
            <p:spPr bwMode="auto">
              <a:xfrm>
                <a:off x="4593"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3" name="Line 651">
                <a:extLst>
                  <a:ext uri="{FF2B5EF4-FFF2-40B4-BE49-F238E27FC236}">
                    <a16:creationId xmlns:a16="http://schemas.microsoft.com/office/drawing/2014/main" id="{CDF48A2B-A0CC-467B-982B-5444D45565C3}"/>
                  </a:ext>
                </a:extLst>
              </p:cNvPr>
              <p:cNvSpPr>
                <a:spLocks noChangeShapeType="1"/>
              </p:cNvSpPr>
              <p:nvPr/>
            </p:nvSpPr>
            <p:spPr bwMode="auto">
              <a:xfrm>
                <a:off x="4635"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4" name="Line 652">
                <a:extLst>
                  <a:ext uri="{FF2B5EF4-FFF2-40B4-BE49-F238E27FC236}">
                    <a16:creationId xmlns:a16="http://schemas.microsoft.com/office/drawing/2014/main" id="{B58D890A-9D02-4406-A856-B70D1FD8D435}"/>
                  </a:ext>
                </a:extLst>
              </p:cNvPr>
              <p:cNvSpPr>
                <a:spLocks noChangeShapeType="1"/>
              </p:cNvSpPr>
              <p:nvPr/>
            </p:nvSpPr>
            <p:spPr bwMode="auto">
              <a:xfrm>
                <a:off x="4677" y="1808"/>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5" name="Line 653">
                <a:extLst>
                  <a:ext uri="{FF2B5EF4-FFF2-40B4-BE49-F238E27FC236}">
                    <a16:creationId xmlns:a16="http://schemas.microsoft.com/office/drawing/2014/main" id="{CAFB7182-1B13-4771-AD7D-9D5F720C7C47}"/>
                  </a:ext>
                </a:extLst>
              </p:cNvPr>
              <p:cNvSpPr>
                <a:spLocks noChangeShapeType="1"/>
              </p:cNvSpPr>
              <p:nvPr/>
            </p:nvSpPr>
            <p:spPr bwMode="auto">
              <a:xfrm flipV="1">
                <a:off x="4719" y="1802"/>
                <a:ext cx="36"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6" name="Line 654">
                <a:extLst>
                  <a:ext uri="{FF2B5EF4-FFF2-40B4-BE49-F238E27FC236}">
                    <a16:creationId xmlns:a16="http://schemas.microsoft.com/office/drawing/2014/main" id="{D7C7FE43-3CF5-4AE0-87B8-65567CBB4B8B}"/>
                  </a:ext>
                </a:extLst>
              </p:cNvPr>
              <p:cNvSpPr>
                <a:spLocks noChangeShapeType="1"/>
              </p:cNvSpPr>
              <p:nvPr/>
            </p:nvSpPr>
            <p:spPr bwMode="auto">
              <a:xfrm>
                <a:off x="4755" y="1802"/>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7" name="Line 655">
                <a:extLst>
                  <a:ext uri="{FF2B5EF4-FFF2-40B4-BE49-F238E27FC236}">
                    <a16:creationId xmlns:a16="http://schemas.microsoft.com/office/drawing/2014/main" id="{EC4E52C6-6D37-4A2C-B476-51833C846441}"/>
                  </a:ext>
                </a:extLst>
              </p:cNvPr>
              <p:cNvSpPr>
                <a:spLocks noChangeShapeType="1"/>
              </p:cNvSpPr>
              <p:nvPr/>
            </p:nvSpPr>
            <p:spPr bwMode="auto">
              <a:xfrm>
                <a:off x="4797" y="1814"/>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8" name="Line 656">
                <a:extLst>
                  <a:ext uri="{FF2B5EF4-FFF2-40B4-BE49-F238E27FC236}">
                    <a16:creationId xmlns:a16="http://schemas.microsoft.com/office/drawing/2014/main" id="{83078BC9-ECF3-4ABD-B146-EC64DDC4BA4B}"/>
                  </a:ext>
                </a:extLst>
              </p:cNvPr>
              <p:cNvSpPr>
                <a:spLocks noChangeShapeType="1"/>
              </p:cNvSpPr>
              <p:nvPr/>
            </p:nvSpPr>
            <p:spPr bwMode="auto">
              <a:xfrm>
                <a:off x="4839" y="1820"/>
                <a:ext cx="42" cy="3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19" name="Line 657">
                <a:extLst>
                  <a:ext uri="{FF2B5EF4-FFF2-40B4-BE49-F238E27FC236}">
                    <a16:creationId xmlns:a16="http://schemas.microsoft.com/office/drawing/2014/main" id="{1EF08964-8858-45B9-B78C-1A19AF09C867}"/>
                  </a:ext>
                </a:extLst>
              </p:cNvPr>
              <p:cNvSpPr>
                <a:spLocks noChangeShapeType="1"/>
              </p:cNvSpPr>
              <p:nvPr/>
            </p:nvSpPr>
            <p:spPr bwMode="auto">
              <a:xfrm>
                <a:off x="4881" y="1850"/>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0" name="Line 658">
                <a:extLst>
                  <a:ext uri="{FF2B5EF4-FFF2-40B4-BE49-F238E27FC236}">
                    <a16:creationId xmlns:a16="http://schemas.microsoft.com/office/drawing/2014/main" id="{0527001A-2323-4FB1-AC37-70DE0AD355D7}"/>
                  </a:ext>
                </a:extLst>
              </p:cNvPr>
              <p:cNvSpPr>
                <a:spLocks noChangeShapeType="1"/>
              </p:cNvSpPr>
              <p:nvPr/>
            </p:nvSpPr>
            <p:spPr bwMode="auto">
              <a:xfrm>
                <a:off x="4923" y="1862"/>
                <a:ext cx="42" cy="1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1" name="Line 659">
                <a:extLst>
                  <a:ext uri="{FF2B5EF4-FFF2-40B4-BE49-F238E27FC236}">
                    <a16:creationId xmlns:a16="http://schemas.microsoft.com/office/drawing/2014/main" id="{8DE011D4-DF36-4C98-BF34-55A4D5B98FA1}"/>
                  </a:ext>
                </a:extLst>
              </p:cNvPr>
              <p:cNvSpPr>
                <a:spLocks noChangeShapeType="1"/>
              </p:cNvSpPr>
              <p:nvPr/>
            </p:nvSpPr>
            <p:spPr bwMode="auto">
              <a:xfrm>
                <a:off x="4965" y="1880"/>
                <a:ext cx="36"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2" name="Line 660">
                <a:extLst>
                  <a:ext uri="{FF2B5EF4-FFF2-40B4-BE49-F238E27FC236}">
                    <a16:creationId xmlns:a16="http://schemas.microsoft.com/office/drawing/2014/main" id="{AC61B2F8-C082-4C10-A2F0-8AEE1787354D}"/>
                  </a:ext>
                </a:extLst>
              </p:cNvPr>
              <p:cNvSpPr>
                <a:spLocks noChangeShapeType="1"/>
              </p:cNvSpPr>
              <p:nvPr/>
            </p:nvSpPr>
            <p:spPr bwMode="auto">
              <a:xfrm>
                <a:off x="5001" y="1892"/>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3" name="Line 661">
                <a:extLst>
                  <a:ext uri="{FF2B5EF4-FFF2-40B4-BE49-F238E27FC236}">
                    <a16:creationId xmlns:a16="http://schemas.microsoft.com/office/drawing/2014/main" id="{C874265F-5F07-47D1-AAE3-6BD83E4490B0}"/>
                  </a:ext>
                </a:extLst>
              </p:cNvPr>
              <p:cNvSpPr>
                <a:spLocks noChangeShapeType="1"/>
              </p:cNvSpPr>
              <p:nvPr/>
            </p:nvSpPr>
            <p:spPr bwMode="auto">
              <a:xfrm>
                <a:off x="5043" y="1898"/>
                <a:ext cx="42" cy="1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4" name="Line 662">
                <a:extLst>
                  <a:ext uri="{FF2B5EF4-FFF2-40B4-BE49-F238E27FC236}">
                    <a16:creationId xmlns:a16="http://schemas.microsoft.com/office/drawing/2014/main" id="{0332B658-D346-4F38-98E8-EB36A1DDC887}"/>
                  </a:ext>
                </a:extLst>
              </p:cNvPr>
              <p:cNvSpPr>
                <a:spLocks noChangeShapeType="1"/>
              </p:cNvSpPr>
              <p:nvPr/>
            </p:nvSpPr>
            <p:spPr bwMode="auto">
              <a:xfrm>
                <a:off x="5085" y="1916"/>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5" name="Line 663">
                <a:extLst>
                  <a:ext uri="{FF2B5EF4-FFF2-40B4-BE49-F238E27FC236}">
                    <a16:creationId xmlns:a16="http://schemas.microsoft.com/office/drawing/2014/main" id="{716B0A56-0CEC-4F11-9B2F-D292BBFBF27D}"/>
                  </a:ext>
                </a:extLst>
              </p:cNvPr>
              <p:cNvSpPr>
                <a:spLocks noChangeShapeType="1"/>
              </p:cNvSpPr>
              <p:nvPr/>
            </p:nvSpPr>
            <p:spPr bwMode="auto">
              <a:xfrm>
                <a:off x="5127" y="1922"/>
                <a:ext cx="42" cy="1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6" name="Line 664">
                <a:extLst>
                  <a:ext uri="{FF2B5EF4-FFF2-40B4-BE49-F238E27FC236}">
                    <a16:creationId xmlns:a16="http://schemas.microsoft.com/office/drawing/2014/main" id="{139AEA89-9310-4955-BA72-33A696DEA7DE}"/>
                  </a:ext>
                </a:extLst>
              </p:cNvPr>
              <p:cNvSpPr>
                <a:spLocks noChangeShapeType="1"/>
              </p:cNvSpPr>
              <p:nvPr/>
            </p:nvSpPr>
            <p:spPr bwMode="auto">
              <a:xfrm>
                <a:off x="5169" y="1934"/>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7" name="Line 665">
                <a:extLst>
                  <a:ext uri="{FF2B5EF4-FFF2-40B4-BE49-F238E27FC236}">
                    <a16:creationId xmlns:a16="http://schemas.microsoft.com/office/drawing/2014/main" id="{2E4CC06B-B123-45D9-B001-E362106460EE}"/>
                  </a:ext>
                </a:extLst>
              </p:cNvPr>
              <p:cNvSpPr>
                <a:spLocks noChangeShapeType="1"/>
              </p:cNvSpPr>
              <p:nvPr/>
            </p:nvSpPr>
            <p:spPr bwMode="auto">
              <a:xfrm>
                <a:off x="5211" y="1934"/>
                <a:ext cx="36"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8" name="Line 666">
                <a:extLst>
                  <a:ext uri="{FF2B5EF4-FFF2-40B4-BE49-F238E27FC236}">
                    <a16:creationId xmlns:a16="http://schemas.microsoft.com/office/drawing/2014/main" id="{44964D03-4F8C-4B65-A084-ED2F969A630B}"/>
                  </a:ext>
                </a:extLst>
              </p:cNvPr>
              <p:cNvSpPr>
                <a:spLocks noChangeShapeType="1"/>
              </p:cNvSpPr>
              <p:nvPr/>
            </p:nvSpPr>
            <p:spPr bwMode="auto">
              <a:xfrm>
                <a:off x="5247" y="1934"/>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29" name="Line 667">
                <a:extLst>
                  <a:ext uri="{FF2B5EF4-FFF2-40B4-BE49-F238E27FC236}">
                    <a16:creationId xmlns:a16="http://schemas.microsoft.com/office/drawing/2014/main" id="{72601297-10AD-4547-A645-C282CA5F6FC9}"/>
                  </a:ext>
                </a:extLst>
              </p:cNvPr>
              <p:cNvSpPr>
                <a:spLocks noChangeShapeType="1"/>
              </p:cNvSpPr>
              <p:nvPr/>
            </p:nvSpPr>
            <p:spPr bwMode="auto">
              <a:xfrm>
                <a:off x="5289" y="1940"/>
                <a:ext cx="42" cy="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0" name="Line 668">
                <a:extLst>
                  <a:ext uri="{FF2B5EF4-FFF2-40B4-BE49-F238E27FC236}">
                    <a16:creationId xmlns:a16="http://schemas.microsoft.com/office/drawing/2014/main" id="{0D6930D0-8A84-45DA-AC83-5267903BDF61}"/>
                  </a:ext>
                </a:extLst>
              </p:cNvPr>
              <p:cNvSpPr>
                <a:spLocks noChangeShapeType="1"/>
              </p:cNvSpPr>
              <p:nvPr/>
            </p:nvSpPr>
            <p:spPr bwMode="auto">
              <a:xfrm>
                <a:off x="5331" y="194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1" name="Line 669">
                <a:extLst>
                  <a:ext uri="{FF2B5EF4-FFF2-40B4-BE49-F238E27FC236}">
                    <a16:creationId xmlns:a16="http://schemas.microsoft.com/office/drawing/2014/main" id="{8C424999-244E-489C-8AB2-A7493F2BB411}"/>
                  </a:ext>
                </a:extLst>
              </p:cNvPr>
              <p:cNvSpPr>
                <a:spLocks noChangeShapeType="1"/>
              </p:cNvSpPr>
              <p:nvPr/>
            </p:nvSpPr>
            <p:spPr bwMode="auto">
              <a:xfrm>
                <a:off x="5373" y="194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sp>
            <p:nvSpPr>
              <p:cNvPr id="132" name="Line 670">
                <a:extLst>
                  <a:ext uri="{FF2B5EF4-FFF2-40B4-BE49-F238E27FC236}">
                    <a16:creationId xmlns:a16="http://schemas.microsoft.com/office/drawing/2014/main" id="{3A0729B3-B1FA-4709-BC53-C754FC6A98E2}"/>
                  </a:ext>
                </a:extLst>
              </p:cNvPr>
              <p:cNvSpPr>
                <a:spLocks noChangeShapeType="1"/>
              </p:cNvSpPr>
              <p:nvPr/>
            </p:nvSpPr>
            <p:spPr bwMode="auto">
              <a:xfrm>
                <a:off x="5415" y="1946"/>
                <a:ext cx="42" cy="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kumimoji="1" lang="ja-JP" altLang="en-US" sz="1100">
                  <a:solidFill>
                    <a:srgbClr val="000000"/>
                  </a:solidFill>
                  <a:latin typeface="ＭＳ Ｐゴシック" panose="020B0600070205080204" pitchFamily="50" charset="-128"/>
                  <a:ea typeface="ＭＳ Ｐゴシック" panose="020B0600070205080204" pitchFamily="50" charset="-128"/>
                </a:endParaRPr>
              </a:p>
            </p:txBody>
          </p:sp>
        </p:grpSp>
        <p:sp>
          <p:nvSpPr>
            <p:cNvPr id="36" name="四角形吹き出し 269">
              <a:extLst>
                <a:ext uri="{FF2B5EF4-FFF2-40B4-BE49-F238E27FC236}">
                  <a16:creationId xmlns:a16="http://schemas.microsoft.com/office/drawing/2014/main" id="{261168CB-47BA-4694-9CD3-9173A620A306}"/>
                </a:ext>
              </a:extLst>
            </p:cNvPr>
            <p:cNvSpPr/>
            <p:nvPr/>
          </p:nvSpPr>
          <p:spPr bwMode="auto">
            <a:xfrm>
              <a:off x="3905805" y="5558339"/>
              <a:ext cx="3292659" cy="345224"/>
            </a:xfrm>
            <a:prstGeom prst="wedgeRectCallout">
              <a:avLst>
                <a:gd name="adj1" fmla="val -33476"/>
                <a:gd name="adj2" fmla="val -157659"/>
              </a:avLst>
            </a:prstGeom>
            <a:solidFill>
              <a:srgbClr val="FFFFFF"/>
            </a:solidFill>
            <a:ln w="12700">
              <a:solidFill>
                <a:srgbClr val="0000FF"/>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HGP創英角ｺﾞｼｯｸUB"/>
                  <a:ea typeface="HGP創英角ｺﾞｼｯｸUB"/>
                </a:rPr>
                <a:t>「避難の勧誘を受けなかった」人たち</a:t>
              </a:r>
            </a:p>
          </p:txBody>
        </p:sp>
        <p:sp>
          <p:nvSpPr>
            <p:cNvPr id="37" name="四角形吹き出し 270">
              <a:extLst>
                <a:ext uri="{FF2B5EF4-FFF2-40B4-BE49-F238E27FC236}">
                  <a16:creationId xmlns:a16="http://schemas.microsoft.com/office/drawing/2014/main" id="{3120A0EB-E042-4B95-AB04-9EB6E1F6D682}"/>
                </a:ext>
              </a:extLst>
            </p:cNvPr>
            <p:cNvSpPr/>
            <p:nvPr/>
          </p:nvSpPr>
          <p:spPr bwMode="auto">
            <a:xfrm>
              <a:off x="3329101" y="3709516"/>
              <a:ext cx="2862262" cy="345224"/>
            </a:xfrm>
            <a:prstGeom prst="wedgeRectCallout">
              <a:avLst>
                <a:gd name="adj1" fmla="val 1346"/>
                <a:gd name="adj2" fmla="val 150243"/>
              </a:avLst>
            </a:prstGeom>
            <a:solidFill>
              <a:srgbClr val="FFFFFF"/>
            </a:solidFill>
            <a:ln w="12700">
              <a:solidFill>
                <a:srgbClr val="FF000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HGP創英角ｺﾞｼｯｸUB"/>
                  <a:ea typeface="HGP創英角ｺﾞｼｯｸUB"/>
                </a:rPr>
                <a:t>「避難の勧誘を受けた」人たち</a:t>
              </a:r>
            </a:p>
          </p:txBody>
        </p:sp>
      </p:grpSp>
      <p:sp>
        <p:nvSpPr>
          <p:cNvPr id="257" name="テキスト ボックス 256">
            <a:extLst>
              <a:ext uri="{FF2B5EF4-FFF2-40B4-BE49-F238E27FC236}">
                <a16:creationId xmlns:a16="http://schemas.microsoft.com/office/drawing/2014/main" id="{EEBFE1B9-2A77-4CFC-B133-9CE33B2F8C3F}"/>
              </a:ext>
            </a:extLst>
          </p:cNvPr>
          <p:cNvSpPr txBox="1"/>
          <p:nvPr/>
        </p:nvSpPr>
        <p:spPr>
          <a:xfrm>
            <a:off x="1881156" y="6098560"/>
            <a:ext cx="1068736" cy="221018"/>
          </a:xfrm>
          <a:prstGeom prst="rect">
            <a:avLst/>
          </a:prstGeom>
          <a:solidFill>
            <a:srgbClr val="FF0000"/>
          </a:solidFill>
        </p:spPr>
        <p:txBody>
          <a:bodyPr wrap="none" lIns="72000" tIns="18000" rIns="72000" bIns="18000"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避難勧告発令</a:t>
            </a:r>
          </a:p>
        </p:txBody>
      </p:sp>
      <p:sp>
        <p:nvSpPr>
          <p:cNvPr id="258" name="二等辺三角形 257">
            <a:extLst>
              <a:ext uri="{FF2B5EF4-FFF2-40B4-BE49-F238E27FC236}">
                <a16:creationId xmlns:a16="http://schemas.microsoft.com/office/drawing/2014/main" id="{BD54C7FA-47F9-449A-8B67-EB7BF9B95560}"/>
              </a:ext>
            </a:extLst>
          </p:cNvPr>
          <p:cNvSpPr/>
          <p:nvPr/>
        </p:nvSpPr>
        <p:spPr>
          <a:xfrm rot="10800000">
            <a:off x="2353816" y="6343948"/>
            <a:ext cx="132539" cy="11425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テキスト ボックス 258">
            <a:extLst>
              <a:ext uri="{FF2B5EF4-FFF2-40B4-BE49-F238E27FC236}">
                <a16:creationId xmlns:a16="http://schemas.microsoft.com/office/drawing/2014/main" id="{4E55D373-B379-47B3-842A-35D5841FC547}"/>
              </a:ext>
            </a:extLst>
          </p:cNvPr>
          <p:cNvSpPr txBox="1"/>
          <p:nvPr/>
        </p:nvSpPr>
        <p:spPr>
          <a:xfrm>
            <a:off x="384782" y="3947149"/>
            <a:ext cx="6118696" cy="1563441"/>
          </a:xfrm>
          <a:prstGeom prst="rect">
            <a:avLst/>
          </a:prstGeom>
          <a:noFill/>
        </p:spPr>
        <p:txBody>
          <a:bodyPr wrap="square" lIns="0" tIns="0" rIns="0" bIns="0" rtlCol="0">
            <a:spAutoFit/>
          </a:bodyPr>
          <a:lstStyle/>
          <a:p>
            <a:pPr marL="171450" indent="-171450" algn="just">
              <a:lnSpc>
                <a:spcPct val="120000"/>
              </a:lnSpc>
              <a:spcAft>
                <a:spcPts val="600"/>
              </a:spcAft>
              <a:buFont typeface="Arial" panose="020B0604020202020204" pitchFamily="34" charset="0"/>
              <a:buChar char="•"/>
            </a:pPr>
            <a:r>
              <a:rPr kumimoji="1" lang="en-US" altLang="ja-JP" sz="1100" dirty="0">
                <a:latin typeface="游明朝" panose="02020400000000000000" pitchFamily="18" charset="-128"/>
                <a:ea typeface="游明朝" panose="02020400000000000000" pitchFamily="18" charset="-128"/>
              </a:rPr>
              <a:t>2000</a:t>
            </a:r>
            <a:r>
              <a:rPr kumimoji="1" lang="ja-JP" altLang="en-US" sz="1100" dirty="0">
                <a:latin typeface="游明朝" panose="02020400000000000000" pitchFamily="18" charset="-128"/>
                <a:ea typeface="游明朝" panose="02020400000000000000" pitchFamily="18" charset="-128"/>
              </a:rPr>
              <a:t>年</a:t>
            </a:r>
            <a:r>
              <a:rPr kumimoji="1" lang="en-US" altLang="ja-JP" sz="1100" dirty="0">
                <a:latin typeface="游明朝" panose="02020400000000000000" pitchFamily="18" charset="-128"/>
                <a:ea typeface="游明朝" panose="02020400000000000000" pitchFamily="18" charset="-128"/>
              </a:rPr>
              <a:t>9</a:t>
            </a:r>
            <a:r>
              <a:rPr kumimoji="1" lang="ja-JP" altLang="en-US" sz="1100" dirty="0">
                <a:latin typeface="游明朝" panose="02020400000000000000" pitchFamily="18" charset="-128"/>
                <a:ea typeface="游明朝" panose="02020400000000000000" pitchFamily="18" charset="-128"/>
              </a:rPr>
              <a:t>月に東海地方（愛知県名古屋市など）で発生した東海豪雨災害において、住民の避難を調べた調査結果があります。グラフは、避難した人の割合を「避難の勧誘を受けた」人たちと「勧誘を受けなかった」人たちとの違いで見たものです。</a:t>
            </a:r>
            <a:endParaRPr kumimoji="1" lang="en-US" altLang="ja-JP" sz="11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100" dirty="0">
                <a:latin typeface="游明朝" panose="02020400000000000000" pitchFamily="18" charset="-128"/>
                <a:ea typeface="游明朝" panose="02020400000000000000" pitchFamily="18" charset="-128"/>
              </a:rPr>
              <a:t>これによると、「避難の勧誘を受けた」人たちの避難率は、「勧誘を受けなかった」人たちと比べて最大で</a:t>
            </a:r>
            <a:r>
              <a:rPr kumimoji="1" lang="en-US" altLang="ja-JP" sz="1100" dirty="0">
                <a:latin typeface="游明朝" panose="02020400000000000000" pitchFamily="18" charset="-128"/>
                <a:ea typeface="游明朝" panose="02020400000000000000" pitchFamily="18" charset="-128"/>
              </a:rPr>
              <a:t>40</a:t>
            </a:r>
            <a:r>
              <a:rPr kumimoji="1" lang="ja-JP" altLang="en-US" sz="1100" dirty="0">
                <a:latin typeface="游明朝" panose="02020400000000000000" pitchFamily="18" charset="-128"/>
                <a:ea typeface="游明朝" panose="02020400000000000000" pitchFamily="18" charset="-128"/>
              </a:rPr>
              <a:t>％近く高かったことがわかりました。</a:t>
            </a:r>
            <a:endParaRPr kumimoji="1" lang="en-US" altLang="ja-JP" sz="1100" dirty="0">
              <a:latin typeface="游明朝" panose="02020400000000000000" pitchFamily="18" charset="-128"/>
              <a:ea typeface="游明朝" panose="02020400000000000000" pitchFamily="18" charset="-128"/>
            </a:endParaRPr>
          </a:p>
          <a:p>
            <a:pPr marL="171450" indent="-171450" algn="just">
              <a:lnSpc>
                <a:spcPct val="120000"/>
              </a:lnSpc>
              <a:spcAft>
                <a:spcPts val="600"/>
              </a:spcAft>
              <a:buFont typeface="Arial" panose="020B0604020202020204" pitchFamily="34" charset="0"/>
              <a:buChar char="•"/>
            </a:pPr>
            <a:r>
              <a:rPr kumimoji="1" lang="ja-JP" altLang="en-US" sz="1100" dirty="0">
                <a:latin typeface="游明朝" panose="02020400000000000000" pitchFamily="18" charset="-128"/>
                <a:ea typeface="游明朝" panose="02020400000000000000" pitchFamily="18" charset="-128"/>
              </a:rPr>
              <a:t>この結果からみても、「声を掛け合い、みんなで避難すること」が、地域から災害による犠牲者を出さないために重要であることがわかります。</a:t>
            </a:r>
            <a:endParaRPr kumimoji="1" lang="en-US" altLang="ja-JP" sz="1100" dirty="0">
              <a:latin typeface="游明朝" panose="02020400000000000000" pitchFamily="18" charset="-128"/>
              <a:ea typeface="游明朝" panose="02020400000000000000" pitchFamily="18" charset="-128"/>
            </a:endParaRPr>
          </a:p>
        </p:txBody>
      </p:sp>
      <p:sp>
        <p:nvSpPr>
          <p:cNvPr id="260" name="矢印: 上下 259">
            <a:extLst>
              <a:ext uri="{FF2B5EF4-FFF2-40B4-BE49-F238E27FC236}">
                <a16:creationId xmlns:a16="http://schemas.microsoft.com/office/drawing/2014/main" id="{C1D69E6B-3B8F-4380-A99F-464E80C917AA}"/>
              </a:ext>
            </a:extLst>
          </p:cNvPr>
          <p:cNvSpPr/>
          <p:nvPr/>
        </p:nvSpPr>
        <p:spPr>
          <a:xfrm>
            <a:off x="3171355" y="7197030"/>
            <a:ext cx="108669" cy="667405"/>
          </a:xfrm>
          <a:prstGeom prst="upDownArrow">
            <a:avLst>
              <a:gd name="adj1" fmla="val 38314"/>
              <a:gd name="adj2" fmla="val 6517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テキスト ボックス 260">
            <a:extLst>
              <a:ext uri="{FF2B5EF4-FFF2-40B4-BE49-F238E27FC236}">
                <a16:creationId xmlns:a16="http://schemas.microsoft.com/office/drawing/2014/main" id="{843BC9FE-A256-4D10-A9EA-710AEE2F35EC}"/>
              </a:ext>
            </a:extLst>
          </p:cNvPr>
          <p:cNvSpPr txBox="1"/>
          <p:nvPr/>
        </p:nvSpPr>
        <p:spPr>
          <a:xfrm>
            <a:off x="3342052" y="7360843"/>
            <a:ext cx="1159539" cy="221018"/>
          </a:xfrm>
          <a:prstGeom prst="rect">
            <a:avLst/>
          </a:prstGeom>
          <a:solidFill>
            <a:schemeClr val="bg1"/>
          </a:solidFill>
          <a:ln>
            <a:solidFill>
              <a:schemeClr val="tx1"/>
            </a:solidFill>
          </a:ln>
        </p:spPr>
        <p:txBody>
          <a:bodyPr wrap="none" lIns="36000" tIns="18000" rIns="36000" bIns="18000"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最大で</a:t>
            </a:r>
            <a:r>
              <a:rPr kumimoji="1" lang="en-US" altLang="ja-JP" sz="1200" dirty="0">
                <a:latin typeface="HGP創英角ｺﾞｼｯｸUB" panose="020B0900000000000000" pitchFamily="50" charset="-128"/>
                <a:ea typeface="HGP創英角ｺﾞｼｯｸUB" panose="020B0900000000000000" pitchFamily="50" charset="-128"/>
              </a:rPr>
              <a:t>40</a:t>
            </a:r>
            <a:r>
              <a:rPr kumimoji="1" lang="ja-JP" altLang="en-US" sz="1200" dirty="0">
                <a:latin typeface="HGP創英角ｺﾞｼｯｸUB" panose="020B0900000000000000" pitchFamily="50" charset="-128"/>
                <a:ea typeface="HGP創英角ｺﾞｼｯｸUB" panose="020B0900000000000000" pitchFamily="50" charset="-128"/>
              </a:rPr>
              <a:t>％の差</a:t>
            </a:r>
          </a:p>
        </p:txBody>
      </p:sp>
      <p:sp>
        <p:nvSpPr>
          <p:cNvPr id="262" name="フリーフォーム: 図形 261">
            <a:extLst>
              <a:ext uri="{FF2B5EF4-FFF2-40B4-BE49-F238E27FC236}">
                <a16:creationId xmlns:a16="http://schemas.microsoft.com/office/drawing/2014/main" id="{574BF69A-5CEF-4E01-A8FF-411523D64D54}"/>
              </a:ext>
            </a:extLst>
          </p:cNvPr>
          <p:cNvSpPr/>
          <p:nvPr/>
        </p:nvSpPr>
        <p:spPr>
          <a:xfrm>
            <a:off x="3219450" y="7437713"/>
            <a:ext cx="133350" cy="63500"/>
          </a:xfrm>
          <a:custGeom>
            <a:avLst/>
            <a:gdLst>
              <a:gd name="connsiteX0" fmla="*/ 127000 w 133350"/>
              <a:gd name="connsiteY0" fmla="*/ 0 h 63500"/>
              <a:gd name="connsiteX1" fmla="*/ 0 w 133350"/>
              <a:gd name="connsiteY1" fmla="*/ 31750 h 63500"/>
              <a:gd name="connsiteX2" fmla="*/ 133350 w 133350"/>
              <a:gd name="connsiteY2" fmla="*/ 63500 h 63500"/>
            </a:gdLst>
            <a:ahLst/>
            <a:cxnLst>
              <a:cxn ang="0">
                <a:pos x="connsiteX0" y="connsiteY0"/>
              </a:cxn>
              <a:cxn ang="0">
                <a:pos x="connsiteX1" y="connsiteY1"/>
              </a:cxn>
              <a:cxn ang="0">
                <a:pos x="connsiteX2" y="connsiteY2"/>
              </a:cxn>
            </a:cxnLst>
            <a:rect l="l" t="t" r="r" b="b"/>
            <a:pathLst>
              <a:path w="133350" h="63500">
                <a:moveTo>
                  <a:pt x="127000" y="0"/>
                </a:moveTo>
                <a:lnTo>
                  <a:pt x="0" y="31750"/>
                </a:lnTo>
                <a:lnTo>
                  <a:pt x="133350" y="63500"/>
                </a:lnTo>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テキスト ボックス 262">
            <a:extLst>
              <a:ext uri="{FF2B5EF4-FFF2-40B4-BE49-F238E27FC236}">
                <a16:creationId xmlns:a16="http://schemas.microsoft.com/office/drawing/2014/main" id="{C32F997A-403A-48F1-A2F9-9A206C6A6C1C}"/>
              </a:ext>
            </a:extLst>
          </p:cNvPr>
          <p:cNvSpPr txBox="1"/>
          <p:nvPr/>
        </p:nvSpPr>
        <p:spPr>
          <a:xfrm>
            <a:off x="354160" y="5751066"/>
            <a:ext cx="5144357" cy="276999"/>
          </a:xfrm>
          <a:prstGeom prst="rect">
            <a:avLst/>
          </a:prstGeom>
          <a:noFill/>
        </p:spPr>
        <p:txBody>
          <a:bodyPr wrap="none" rtlCol="0">
            <a:spAutoFit/>
          </a:bodyPr>
          <a:lstStyle/>
          <a:p>
            <a:r>
              <a:rPr kumimoji="1" lang="en-US" altLang="ja-JP" sz="1200" dirty="0">
                <a:latin typeface="HGP創英角ｺﾞｼｯｸUB" panose="020B0900000000000000" pitchFamily="50" charset="-128"/>
                <a:ea typeface="HGP創英角ｺﾞｼｯｸUB" panose="020B0900000000000000" pitchFamily="50" charset="-128"/>
              </a:rPr>
              <a:t>【2000</a:t>
            </a:r>
            <a:r>
              <a:rPr kumimoji="1" lang="ja-JP" altLang="en-US" sz="1200" dirty="0">
                <a:latin typeface="HGP創英角ｺﾞｼｯｸUB" panose="020B0900000000000000" pitchFamily="50" charset="-128"/>
                <a:ea typeface="HGP創英角ｺﾞｼｯｸUB" panose="020B0900000000000000" pitchFamily="50" charset="-128"/>
              </a:rPr>
              <a:t>年東海豪雨災害　愛知県西枇杷島町（現清須市）の住民の避難率</a:t>
            </a:r>
            <a:r>
              <a:rPr kumimoji="1" lang="en-US" altLang="ja-JP" sz="1200" dirty="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64" name="正方形/長方形 263">
            <a:extLst>
              <a:ext uri="{FF2B5EF4-FFF2-40B4-BE49-F238E27FC236}">
                <a16:creationId xmlns:a16="http://schemas.microsoft.com/office/drawing/2014/main" id="{779D6605-B1E8-43A0-95FD-C3F5F16700F3}"/>
              </a:ext>
            </a:extLst>
          </p:cNvPr>
          <p:cNvSpPr/>
          <p:nvPr/>
        </p:nvSpPr>
        <p:spPr>
          <a:xfrm>
            <a:off x="1741643" y="8897581"/>
            <a:ext cx="4878259" cy="261610"/>
          </a:xfrm>
          <a:prstGeom prst="rect">
            <a:avLst/>
          </a:prstGeom>
        </p:spPr>
        <p:txBody>
          <a:bodyPr wrap="none">
            <a:spAutoFit/>
          </a:bodyPr>
          <a:lstStyle/>
          <a:p>
            <a:pPr defTabSz="914400" eaLnBrk="0" fontAlgn="base" hangingPunct="0">
              <a:spcBef>
                <a:spcPct val="0"/>
              </a:spcBef>
              <a:spcAft>
                <a:spcPct val="0"/>
              </a:spcAft>
            </a:pPr>
            <a:r>
              <a:rPr kumimoji="1" lang="ja-JP" altLang="en-US" sz="1100" dirty="0">
                <a:solidFill>
                  <a:srgbClr val="000000"/>
                </a:solidFill>
                <a:latin typeface="ＭＳ Ｐゴシック" panose="020B0600070205080204" pitchFamily="50" charset="-128"/>
                <a:ea typeface="ＭＳ Ｐゴシック" panose="020B0600070205080204" pitchFamily="50" charset="-128"/>
              </a:rPr>
              <a:t>群馬大学災害社会工学研究室「平成</a:t>
            </a:r>
            <a:r>
              <a:rPr kumimoji="1" lang="en-US" altLang="ja-JP" sz="1100" dirty="0">
                <a:solidFill>
                  <a:srgbClr val="000000"/>
                </a:solidFill>
                <a:latin typeface="ＭＳ Ｐゴシック" panose="020B0600070205080204" pitchFamily="50" charset="-128"/>
                <a:ea typeface="ＭＳ Ｐゴシック" panose="020B0600070205080204" pitchFamily="50" charset="-128"/>
              </a:rPr>
              <a:t>12</a:t>
            </a:r>
            <a:r>
              <a:rPr kumimoji="1" lang="ja-JP" altLang="en-US" sz="1100" dirty="0">
                <a:solidFill>
                  <a:srgbClr val="000000"/>
                </a:solidFill>
                <a:latin typeface="ＭＳ Ｐゴシック" panose="020B0600070205080204" pitchFamily="50" charset="-128"/>
                <a:ea typeface="ＭＳ Ｐゴシック" panose="020B0600070205080204" pitchFamily="50" charset="-128"/>
              </a:rPr>
              <a:t>年</a:t>
            </a:r>
            <a:r>
              <a:rPr kumimoji="1" lang="en-US" altLang="ja-JP" sz="1100" dirty="0">
                <a:solidFill>
                  <a:srgbClr val="000000"/>
                </a:solidFill>
                <a:latin typeface="ＭＳ Ｐゴシック" panose="020B0600070205080204" pitchFamily="50" charset="-128"/>
                <a:ea typeface="ＭＳ Ｐゴシック" panose="020B0600070205080204" pitchFamily="50" charset="-128"/>
              </a:rPr>
              <a:t>9</a:t>
            </a:r>
            <a:r>
              <a:rPr kumimoji="1" lang="ja-JP" altLang="en-US" sz="1100" dirty="0">
                <a:solidFill>
                  <a:srgbClr val="000000"/>
                </a:solidFill>
                <a:latin typeface="ＭＳ Ｐゴシック" panose="020B0600070205080204" pitchFamily="50" charset="-128"/>
                <a:ea typeface="ＭＳ Ｐゴシック" panose="020B0600070205080204" pitchFamily="50" charset="-128"/>
              </a:rPr>
              <a:t>月東海豪雨災害に関する実態調査」</a:t>
            </a:r>
          </a:p>
        </p:txBody>
      </p:sp>
      <p:sp>
        <p:nvSpPr>
          <p:cNvPr id="265" name="四角形: 角を丸くする 264">
            <a:extLst>
              <a:ext uri="{FF2B5EF4-FFF2-40B4-BE49-F238E27FC236}">
                <a16:creationId xmlns:a16="http://schemas.microsoft.com/office/drawing/2014/main" id="{D16B7BA6-3226-47B9-AA71-9C131B971351}"/>
              </a:ext>
            </a:extLst>
          </p:cNvPr>
          <p:cNvSpPr/>
          <p:nvPr/>
        </p:nvSpPr>
        <p:spPr>
          <a:xfrm>
            <a:off x="273397" y="3484808"/>
            <a:ext cx="6300654" cy="5704115"/>
          </a:xfrm>
          <a:prstGeom prst="roundRect">
            <a:avLst>
              <a:gd name="adj" fmla="val 2879"/>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テキスト ボックス 266">
            <a:extLst>
              <a:ext uri="{FF2B5EF4-FFF2-40B4-BE49-F238E27FC236}">
                <a16:creationId xmlns:a16="http://schemas.microsoft.com/office/drawing/2014/main" id="{71822869-C7CA-49DF-80E4-2957B88C94C7}"/>
              </a:ext>
            </a:extLst>
          </p:cNvPr>
          <p:cNvSpPr txBox="1"/>
          <p:nvPr/>
        </p:nvSpPr>
        <p:spPr>
          <a:xfrm>
            <a:off x="2086997" y="9408138"/>
            <a:ext cx="4553287" cy="261610"/>
          </a:xfrm>
          <a:prstGeom prst="rect">
            <a:avLst/>
          </a:prstGeom>
          <a:solidFill>
            <a:schemeClr val="bg2"/>
          </a:solidFill>
        </p:spPr>
        <p:txBody>
          <a:bodyPr wrap="square" rtlCol="0">
            <a:spAutoFit/>
          </a:bodyPr>
          <a:lstStyle/>
          <a:p>
            <a:pPr algn="r"/>
            <a:r>
              <a:rPr kumimoji="1" lang="ja-JP" altLang="en-US" sz="1100" dirty="0">
                <a:latin typeface="ＭＳ Ｐゴシック" panose="020B0600070205080204" pitchFamily="50" charset="-128"/>
                <a:ea typeface="ＭＳ Ｐゴシック" panose="020B0600070205080204" pitchFamily="50" charset="-128"/>
              </a:rPr>
              <a:t>▶参考（他市町村の取り組み事例）　地域の自主避難体制の構築・・・・・</a:t>
            </a:r>
            <a:r>
              <a:rPr kumimoji="1" lang="en-US" altLang="ja-JP" sz="1100" dirty="0">
                <a:latin typeface="ＭＳ Ｐゴシック" panose="020B0600070205080204" pitchFamily="50" charset="-128"/>
                <a:ea typeface="ＭＳ Ｐゴシック" panose="020B0600070205080204" pitchFamily="50" charset="-128"/>
              </a:rPr>
              <a:t>p.34</a:t>
            </a:r>
            <a:endParaRPr kumimoji="1"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1111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DDBA980-46CC-4EDC-97AA-FD94803B22FD}"/>
              </a:ext>
            </a:extLst>
          </p:cNvPr>
          <p:cNvSpPr txBox="1"/>
          <p:nvPr/>
        </p:nvSpPr>
        <p:spPr>
          <a:xfrm>
            <a:off x="110190" y="204192"/>
            <a:ext cx="6573638" cy="369332"/>
          </a:xfrm>
          <a:prstGeom prst="rect">
            <a:avLst/>
          </a:prstGeom>
          <a:solidFill>
            <a:srgbClr val="C00000"/>
          </a:solidFill>
          <a:ln>
            <a:solidFill>
              <a:srgbClr val="C00000"/>
            </a:solidFill>
          </a:ln>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４．地域みんなで助け合う</a:t>
            </a:r>
          </a:p>
        </p:txBody>
      </p:sp>
      <p:sp>
        <p:nvSpPr>
          <p:cNvPr id="2" name="スライド番号プレースホルダー 1">
            <a:extLst>
              <a:ext uri="{FF2B5EF4-FFF2-40B4-BE49-F238E27FC236}">
                <a16:creationId xmlns:a16="http://schemas.microsoft.com/office/drawing/2014/main" id="{03BA4049-6B20-4150-B918-B1197E655FC1}"/>
              </a:ext>
            </a:extLst>
          </p:cNvPr>
          <p:cNvSpPr>
            <a:spLocks noGrp="1"/>
          </p:cNvSpPr>
          <p:nvPr>
            <p:ph type="sldNum" sz="quarter" idx="10"/>
          </p:nvPr>
        </p:nvSpPr>
        <p:spPr/>
        <p:txBody>
          <a:bodyPr/>
          <a:lstStyle/>
          <a:p>
            <a:fld id="{3AA9EDAE-9077-4D61-94DE-B60AAEAE655E}" type="slidenum">
              <a:rPr kumimoji="1" lang="ja-JP" altLang="en-US" smtClean="0"/>
              <a:pPr/>
              <a:t>3</a:t>
            </a:fld>
            <a:endParaRPr kumimoji="1" lang="ja-JP" altLang="en-US"/>
          </a:p>
        </p:txBody>
      </p:sp>
      <p:sp>
        <p:nvSpPr>
          <p:cNvPr id="6" name="テキスト ボックス 5">
            <a:extLst>
              <a:ext uri="{FF2B5EF4-FFF2-40B4-BE49-F238E27FC236}">
                <a16:creationId xmlns:a16="http://schemas.microsoft.com/office/drawing/2014/main" id="{3AC06580-02F4-4EE3-9838-5C12283BAD13}"/>
              </a:ext>
            </a:extLst>
          </p:cNvPr>
          <p:cNvSpPr txBox="1"/>
          <p:nvPr/>
        </p:nvSpPr>
        <p:spPr>
          <a:xfrm>
            <a:off x="148290" y="654134"/>
            <a:ext cx="6493810" cy="338554"/>
          </a:xfrm>
          <a:prstGeom prst="rect">
            <a:avLst/>
          </a:prstGeom>
          <a:noFill/>
          <a:ln>
            <a:solidFill>
              <a:srgbClr val="C00000"/>
            </a:solidFill>
          </a:ln>
        </p:spPr>
        <p:txBody>
          <a:bodyPr wrap="square" rtlCol="0">
            <a:spAutoFit/>
          </a:bodyPr>
          <a:lstStyle/>
          <a:p>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指定緊急避難場所の運営を行う</a:t>
            </a:r>
          </a:p>
        </p:txBody>
      </p:sp>
      <p:sp>
        <p:nvSpPr>
          <p:cNvPr id="60" name="テキスト ボックス 59">
            <a:extLst>
              <a:ext uri="{FF2B5EF4-FFF2-40B4-BE49-F238E27FC236}">
                <a16:creationId xmlns:a16="http://schemas.microsoft.com/office/drawing/2014/main" id="{22EE0303-20EA-41C6-972D-05234B964483}"/>
              </a:ext>
            </a:extLst>
          </p:cNvPr>
          <p:cNvSpPr txBox="1"/>
          <p:nvPr/>
        </p:nvSpPr>
        <p:spPr>
          <a:xfrm>
            <a:off x="233937" y="1158732"/>
            <a:ext cx="6319264" cy="651332"/>
          </a:xfrm>
          <a:prstGeom prst="rect">
            <a:avLst/>
          </a:prstGeom>
          <a:noFill/>
        </p:spPr>
        <p:txBody>
          <a:bodyPr wrap="square" lIns="0" tIns="0" rIns="0" bIns="0" rtlCol="0">
            <a:spAutoFit/>
          </a:bodyPr>
          <a:lstStyle/>
          <a:p>
            <a:pPr marL="171450" indent="-171450" algn="just">
              <a:lnSpc>
                <a:spcPct val="120000"/>
              </a:lnSpc>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災害時、避難場所には様々な行政区の方々が避難することが考えられます。そのため、避難場所がある行政区だけではなく、そこを利用する行政区が協力して日頃の管理を行うとともに、避難場所の準備・片付けを含めた運用方法を決めておきましょう。</a:t>
            </a:r>
          </a:p>
        </p:txBody>
      </p:sp>
      <p:sp>
        <p:nvSpPr>
          <p:cNvPr id="63" name="テキスト ボックス 62">
            <a:extLst>
              <a:ext uri="{FF2B5EF4-FFF2-40B4-BE49-F238E27FC236}">
                <a16:creationId xmlns:a16="http://schemas.microsoft.com/office/drawing/2014/main" id="{EA248E29-5EDC-43F3-894C-F3E896D4C590}"/>
              </a:ext>
            </a:extLst>
          </p:cNvPr>
          <p:cNvSpPr txBox="1"/>
          <p:nvPr/>
        </p:nvSpPr>
        <p:spPr>
          <a:xfrm>
            <a:off x="363311" y="2017203"/>
            <a:ext cx="6131378" cy="1081002"/>
          </a:xfrm>
          <a:prstGeom prst="rect">
            <a:avLst/>
          </a:prstGeom>
          <a:noFill/>
          <a:ln>
            <a:solidFill>
              <a:schemeClr val="tx1"/>
            </a:solidFill>
          </a:ln>
        </p:spPr>
        <p:txBody>
          <a:bodyPr wrap="square">
            <a:spAutoFit/>
          </a:bodyPr>
          <a:lstStyle/>
          <a:p>
            <a:pPr>
              <a:lnSpc>
                <a:spcPct val="120000"/>
              </a:lnSpc>
            </a:pPr>
            <a:r>
              <a:rPr lang="ja-JP" altLang="en-US" sz="1100" i="0" u="none" strike="noStrike" baseline="0" dirty="0">
                <a:latin typeface="HGP創英角ｺﾞｼｯｸUB" panose="020B0900000000000000" pitchFamily="50" charset="-128"/>
                <a:ea typeface="HGP創英角ｺﾞｼｯｸUB" panose="020B0900000000000000" pitchFamily="50" charset="-128"/>
              </a:rPr>
              <a:t>避難場所の管理・運用に関する検討事項の例</a:t>
            </a:r>
          </a:p>
          <a:p>
            <a:pPr>
              <a:lnSpc>
                <a:spcPct val="120000"/>
              </a:lnSpc>
            </a:pPr>
            <a:r>
              <a:rPr lang="ja-JP" altLang="en-US" sz="1100" b="0" i="0" u="none" strike="noStrike" baseline="0" dirty="0">
                <a:latin typeface="ＭＳ ゴシック" panose="020B0609070205080204" pitchFamily="49" charset="-128"/>
                <a:ea typeface="ＭＳ ゴシック" panose="020B0609070205080204" pitchFamily="49" charset="-128"/>
              </a:rPr>
              <a:t>・平時の避難場所を、誰が、何を、管理するのか（管理者、管理内容等）</a:t>
            </a:r>
          </a:p>
          <a:p>
            <a:pPr>
              <a:lnSpc>
                <a:spcPct val="120000"/>
              </a:lnSpc>
            </a:pPr>
            <a:r>
              <a:rPr lang="ja-JP" altLang="en-US" sz="1100" b="0" i="0" u="none" strike="noStrike" baseline="0" dirty="0">
                <a:latin typeface="ＭＳ ゴシック" panose="020B0609070205080204" pitchFamily="49" charset="-128"/>
                <a:ea typeface="ＭＳ ゴシック" panose="020B0609070205080204" pitchFamily="49" charset="-128"/>
              </a:rPr>
              <a:t>・避難場所を誰が、いつ（どのようなきっかけで）開設・開錠するのか</a:t>
            </a:r>
          </a:p>
          <a:p>
            <a:pPr>
              <a:lnSpc>
                <a:spcPct val="120000"/>
              </a:lnSpc>
            </a:pPr>
            <a:r>
              <a:rPr lang="ja-JP" altLang="en-US" sz="1100" b="0" i="0" u="none" strike="noStrike" baseline="0" dirty="0">
                <a:latin typeface="ＭＳ ゴシック" panose="020B0609070205080204" pitchFamily="49" charset="-128"/>
                <a:ea typeface="ＭＳ ゴシック" panose="020B0609070205080204" pitchFamily="49" charset="-128"/>
              </a:rPr>
              <a:t>・どの地域の住民が、どの避難場所に避難するのか</a:t>
            </a:r>
          </a:p>
          <a:p>
            <a:pPr>
              <a:lnSpc>
                <a:spcPct val="120000"/>
              </a:lnSpc>
            </a:pPr>
            <a:r>
              <a:rPr lang="ja-JP" altLang="en-US" sz="1100" b="0" i="0" u="none" strike="noStrike" baseline="0" dirty="0">
                <a:latin typeface="ＭＳ ゴシック" panose="020B0609070205080204" pitchFamily="49" charset="-128"/>
                <a:ea typeface="ＭＳ ゴシック" panose="020B0609070205080204" pitchFamily="49" charset="-128"/>
              </a:rPr>
              <a:t>・開設後、運用するにあたって何が必要か、だれが何を行うのか（運用内容、役割分担）</a:t>
            </a:r>
          </a:p>
        </p:txBody>
      </p:sp>
      <p:sp>
        <p:nvSpPr>
          <p:cNvPr id="64" name="テキスト ボックス 63">
            <a:extLst>
              <a:ext uri="{FF2B5EF4-FFF2-40B4-BE49-F238E27FC236}">
                <a16:creationId xmlns:a16="http://schemas.microsoft.com/office/drawing/2014/main" id="{D3B7D777-4B5C-4C4B-8470-0146E88847FC}"/>
              </a:ext>
            </a:extLst>
          </p:cNvPr>
          <p:cNvSpPr txBox="1"/>
          <p:nvPr/>
        </p:nvSpPr>
        <p:spPr>
          <a:xfrm>
            <a:off x="125080" y="3385821"/>
            <a:ext cx="2286203" cy="338554"/>
          </a:xfrm>
          <a:prstGeom prst="rect">
            <a:avLst/>
          </a:prstGeom>
          <a:noFill/>
        </p:spPr>
        <p:txBody>
          <a:bodyPr wrap="none" rtlCol="0">
            <a:spAutoFit/>
          </a:bodyPr>
          <a:lstStyle/>
          <a:p>
            <a:r>
              <a:rPr kumimoji="1" lang="ja-JP" altLang="en-US" sz="1600" u="sng" dirty="0">
                <a:solidFill>
                  <a:srgbClr val="C00000"/>
                </a:solidFill>
                <a:latin typeface="HGP創英角ｺﾞｼｯｸUB" panose="020B0900000000000000" pitchFamily="50" charset="-128"/>
                <a:ea typeface="HGP創英角ｺﾞｼｯｸUB" panose="020B0900000000000000" pitchFamily="50" charset="-128"/>
              </a:rPr>
              <a:t>◎避難所運営マニュアル</a:t>
            </a:r>
          </a:p>
        </p:txBody>
      </p:sp>
      <p:sp>
        <p:nvSpPr>
          <p:cNvPr id="65" name="テキスト ボックス 64">
            <a:extLst>
              <a:ext uri="{FF2B5EF4-FFF2-40B4-BE49-F238E27FC236}">
                <a16:creationId xmlns:a16="http://schemas.microsoft.com/office/drawing/2014/main" id="{D3E81CAB-2516-42C6-82D1-9D439B7D2540}"/>
              </a:ext>
            </a:extLst>
          </p:cNvPr>
          <p:cNvSpPr txBox="1"/>
          <p:nvPr/>
        </p:nvSpPr>
        <p:spPr>
          <a:xfrm>
            <a:off x="276226" y="3783225"/>
            <a:ext cx="6287860" cy="651332"/>
          </a:xfrm>
          <a:prstGeom prst="rect">
            <a:avLst/>
          </a:prstGeom>
          <a:noFill/>
        </p:spPr>
        <p:txBody>
          <a:bodyPr wrap="square" lIns="0" tIns="0" rIns="0" bIns="0" rtlCol="0">
            <a:spAutoFit/>
          </a:bodyPr>
          <a:lstStyle/>
          <a:p>
            <a:pPr marL="171450" indent="-171450" algn="just">
              <a:lnSpc>
                <a:spcPct val="120000"/>
              </a:lnSpc>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豊岡市ホームページにて、避難所運営マニュアルが閲覧できます。あらかじめ目を通しておき、災害時に円滑に運用できるよう、上記の検討事項を参考に地域で検討しておきましょう。</a:t>
            </a:r>
          </a:p>
        </p:txBody>
      </p:sp>
      <p:grpSp>
        <p:nvGrpSpPr>
          <p:cNvPr id="66" name="グループ化 65">
            <a:extLst>
              <a:ext uri="{FF2B5EF4-FFF2-40B4-BE49-F238E27FC236}">
                <a16:creationId xmlns:a16="http://schemas.microsoft.com/office/drawing/2014/main" id="{415EE3C9-7CE0-4759-B3B1-F9CD26A27CB5}"/>
              </a:ext>
            </a:extLst>
          </p:cNvPr>
          <p:cNvGrpSpPr/>
          <p:nvPr/>
        </p:nvGrpSpPr>
        <p:grpSpPr>
          <a:xfrm>
            <a:off x="543838" y="4717505"/>
            <a:ext cx="5770324" cy="3969308"/>
            <a:chOff x="687822" y="4325620"/>
            <a:chExt cx="5377599" cy="3699159"/>
          </a:xfrm>
        </p:grpSpPr>
        <p:pic>
          <p:nvPicPr>
            <p:cNvPr id="70" name="図 69">
              <a:extLst>
                <a:ext uri="{FF2B5EF4-FFF2-40B4-BE49-F238E27FC236}">
                  <a16:creationId xmlns:a16="http://schemas.microsoft.com/office/drawing/2014/main" id="{F8196C61-336C-4F1F-8229-AD3529D9A33C}"/>
                </a:ext>
              </a:extLst>
            </p:cNvPr>
            <p:cNvPicPr>
              <a:picLocks noChangeAspect="1"/>
            </p:cNvPicPr>
            <p:nvPr/>
          </p:nvPicPr>
          <p:blipFill rotWithShape="1">
            <a:blip r:embed="rId2"/>
            <a:srcRect l="1772" t="978" r="3220" b="6197"/>
            <a:stretch/>
          </p:blipFill>
          <p:spPr>
            <a:xfrm>
              <a:off x="687822" y="4325621"/>
              <a:ext cx="2588778" cy="3699158"/>
            </a:xfrm>
            <a:prstGeom prst="rect">
              <a:avLst/>
            </a:prstGeom>
            <a:ln>
              <a:solidFill>
                <a:schemeClr val="bg1">
                  <a:lumMod val="50000"/>
                </a:schemeClr>
              </a:solidFill>
            </a:ln>
          </p:spPr>
        </p:pic>
        <p:pic>
          <p:nvPicPr>
            <p:cNvPr id="71" name="図 70">
              <a:extLst>
                <a:ext uri="{FF2B5EF4-FFF2-40B4-BE49-F238E27FC236}">
                  <a16:creationId xmlns:a16="http://schemas.microsoft.com/office/drawing/2014/main" id="{9653B6A7-AA38-4876-8615-4A748029D9E3}"/>
                </a:ext>
              </a:extLst>
            </p:cNvPr>
            <p:cNvPicPr>
              <a:picLocks noChangeAspect="1"/>
            </p:cNvPicPr>
            <p:nvPr/>
          </p:nvPicPr>
          <p:blipFill>
            <a:blip r:embed="rId3"/>
            <a:stretch>
              <a:fillRect/>
            </a:stretch>
          </p:blipFill>
          <p:spPr>
            <a:xfrm>
              <a:off x="3429000" y="4325620"/>
              <a:ext cx="2636421" cy="3692627"/>
            </a:xfrm>
            <a:prstGeom prst="rect">
              <a:avLst/>
            </a:prstGeom>
            <a:ln>
              <a:solidFill>
                <a:schemeClr val="bg1">
                  <a:lumMod val="50000"/>
                </a:schemeClr>
              </a:solidFill>
            </a:ln>
          </p:spPr>
        </p:pic>
      </p:grpSp>
      <p:sp>
        <p:nvSpPr>
          <p:cNvPr id="101" name="テキスト ボックス 100">
            <a:extLst>
              <a:ext uri="{FF2B5EF4-FFF2-40B4-BE49-F238E27FC236}">
                <a16:creationId xmlns:a16="http://schemas.microsoft.com/office/drawing/2014/main" id="{1EDE3F76-26F2-4EB9-9C92-F1C43970D333}"/>
              </a:ext>
            </a:extLst>
          </p:cNvPr>
          <p:cNvSpPr txBox="1"/>
          <p:nvPr/>
        </p:nvSpPr>
        <p:spPr>
          <a:xfrm>
            <a:off x="633471" y="9157773"/>
            <a:ext cx="5591058" cy="261610"/>
          </a:xfrm>
          <a:prstGeom prst="rect">
            <a:avLst/>
          </a:prstGeom>
          <a:noFill/>
        </p:spPr>
        <p:txBody>
          <a:bodyPr wrap="square">
            <a:spAutoFit/>
          </a:bodyPr>
          <a:lstStyle/>
          <a:p>
            <a:r>
              <a:rPr lang="en-US" altLang="ja-JP" sz="1100" dirty="0">
                <a:latin typeface="Arial" panose="020B0604020202020204" pitchFamily="34" charset="0"/>
                <a:cs typeface="Arial" panose="020B0604020202020204" pitchFamily="34" charset="0"/>
                <a:hlinkClick r:id="rId4"/>
              </a:rPr>
              <a:t>https://www.city.toyooka.lg.jp/bosai/bosai/bosaitaisaku/1000631/1000635.html</a:t>
            </a:r>
            <a:endParaRPr lang="en-US" altLang="ja-JP" sz="1100" dirty="0">
              <a:latin typeface="Arial" panose="020B0604020202020204" pitchFamily="34" charset="0"/>
              <a:cs typeface="Arial" panose="020B0604020202020204" pitchFamily="34" charset="0"/>
            </a:endParaRPr>
          </a:p>
        </p:txBody>
      </p:sp>
      <p:sp>
        <p:nvSpPr>
          <p:cNvPr id="102" name="正方形/長方形 101">
            <a:extLst>
              <a:ext uri="{FF2B5EF4-FFF2-40B4-BE49-F238E27FC236}">
                <a16:creationId xmlns:a16="http://schemas.microsoft.com/office/drawing/2014/main" id="{F2693A90-D0A5-4601-9C75-2C32F0903DE1}"/>
              </a:ext>
            </a:extLst>
          </p:cNvPr>
          <p:cNvSpPr/>
          <p:nvPr/>
        </p:nvSpPr>
        <p:spPr>
          <a:xfrm>
            <a:off x="733084" y="8941892"/>
            <a:ext cx="2413361" cy="2224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0CA868DF-F41A-4BBE-9991-29E046DCF896}"/>
              </a:ext>
            </a:extLst>
          </p:cNvPr>
          <p:cNvSpPr/>
          <p:nvPr/>
        </p:nvSpPr>
        <p:spPr>
          <a:xfrm>
            <a:off x="3146445" y="8941891"/>
            <a:ext cx="412750" cy="222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latin typeface="ＭＳ Ｐゴシック" panose="020B0600070205080204" pitchFamily="50" charset="-128"/>
                <a:ea typeface="ＭＳ Ｐゴシック" panose="020B0600070205080204" pitchFamily="50" charset="-128"/>
              </a:rPr>
              <a:t>検索</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105" name="テキスト ボックス 104">
            <a:extLst>
              <a:ext uri="{FF2B5EF4-FFF2-40B4-BE49-F238E27FC236}">
                <a16:creationId xmlns:a16="http://schemas.microsoft.com/office/drawing/2014/main" id="{DEC4F1B2-FC59-48A4-AC3E-55566989DA0B}"/>
              </a:ext>
            </a:extLst>
          </p:cNvPr>
          <p:cNvSpPr txBox="1"/>
          <p:nvPr/>
        </p:nvSpPr>
        <p:spPr>
          <a:xfrm>
            <a:off x="922406" y="8911423"/>
            <a:ext cx="2044149" cy="261610"/>
          </a:xfrm>
          <a:prstGeom prst="rect">
            <a:avLst/>
          </a:prstGeom>
          <a:noFill/>
        </p:spPr>
        <p:txBody>
          <a:bodyPr wrap="none" rtlCol="0">
            <a:spAutoFit/>
          </a:bodyPr>
          <a:lstStyle/>
          <a:p>
            <a:r>
              <a:rPr kumimoji="1" lang="ja-JP" altLang="en-US" sz="1100" dirty="0">
                <a:latin typeface="ＭＳ Ｐゴシック" panose="020B0600070205080204" pitchFamily="50" charset="-128"/>
                <a:ea typeface="ＭＳ Ｐゴシック" panose="020B0600070205080204" pitchFamily="50" charset="-128"/>
              </a:rPr>
              <a:t>豊岡市　避難所運営マニュアル</a:t>
            </a:r>
          </a:p>
        </p:txBody>
      </p:sp>
    </p:spTree>
    <p:extLst>
      <p:ext uri="{BB962C8B-B14F-4D97-AF65-F5344CB8AC3E}">
        <p14:creationId xmlns:p14="http://schemas.microsoft.com/office/powerpoint/2010/main" val="371660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0AB6367-554F-4C1F-B970-A549050D5891}"/>
              </a:ext>
            </a:extLst>
          </p:cNvPr>
          <p:cNvSpPr>
            <a:spLocks noGrp="1"/>
          </p:cNvSpPr>
          <p:nvPr>
            <p:ph type="sldNum" sz="quarter" idx="10"/>
          </p:nvPr>
        </p:nvSpPr>
        <p:spPr/>
        <p:txBody>
          <a:bodyPr/>
          <a:lstStyle/>
          <a:p>
            <a:fld id="{3AA9EDAE-9077-4D61-94DE-B60AAEAE655E}" type="slidenum">
              <a:rPr kumimoji="1" lang="ja-JP" altLang="en-US" smtClean="0"/>
              <a:pPr/>
              <a:t>4</a:t>
            </a:fld>
            <a:endParaRPr kumimoji="1" lang="ja-JP" altLang="en-US"/>
          </a:p>
        </p:txBody>
      </p:sp>
      <p:sp>
        <p:nvSpPr>
          <p:cNvPr id="4" name="テキスト ボックス 3">
            <a:extLst>
              <a:ext uri="{FF2B5EF4-FFF2-40B4-BE49-F238E27FC236}">
                <a16:creationId xmlns:a16="http://schemas.microsoft.com/office/drawing/2014/main" id="{B9589837-9876-4C1B-A598-EA8E58821EDD}"/>
              </a:ext>
            </a:extLst>
          </p:cNvPr>
          <p:cNvSpPr txBox="1"/>
          <p:nvPr/>
        </p:nvSpPr>
        <p:spPr>
          <a:xfrm>
            <a:off x="153732" y="159921"/>
            <a:ext cx="6591869" cy="584775"/>
          </a:xfrm>
          <a:prstGeom prst="rect">
            <a:avLst/>
          </a:prstGeom>
          <a:noFill/>
        </p:spPr>
        <p:txBody>
          <a:bodyPr wrap="none" rtlCol="0">
            <a:spAutoFit/>
          </a:bodyPr>
          <a:lstStyle/>
          <a:p>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★市内の取り組み事例★　地域による避難所の自主運営に関わる取り組み</a:t>
            </a:r>
            <a:endParaRPr kumimoji="1" lang="en-US" altLang="ja-JP" sz="1600" dirty="0">
              <a:solidFill>
                <a:srgbClr val="C00000"/>
              </a:solidFill>
              <a:latin typeface="HGP創英角ｺﾞｼｯｸUB" panose="020B0900000000000000" pitchFamily="50" charset="-128"/>
              <a:ea typeface="HGP創英角ｺﾞｼｯｸUB" panose="020B0900000000000000" pitchFamily="50" charset="-128"/>
            </a:endParaRPr>
          </a:p>
          <a:p>
            <a:pPr algn="r"/>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（コミュニティなかすじ）</a:t>
            </a:r>
          </a:p>
        </p:txBody>
      </p:sp>
      <p:sp>
        <p:nvSpPr>
          <p:cNvPr id="9" name="正方形/長方形 8">
            <a:extLst>
              <a:ext uri="{FF2B5EF4-FFF2-40B4-BE49-F238E27FC236}">
                <a16:creationId xmlns:a16="http://schemas.microsoft.com/office/drawing/2014/main" id="{19328E2E-DA3E-45BA-B4F6-BA7928513485}"/>
              </a:ext>
            </a:extLst>
          </p:cNvPr>
          <p:cNvSpPr/>
          <p:nvPr/>
        </p:nvSpPr>
        <p:spPr bwMode="auto">
          <a:xfrm>
            <a:off x="303200" y="2014283"/>
            <a:ext cx="6264834" cy="5744518"/>
          </a:xfrm>
          <a:prstGeom prst="rect">
            <a:avLst/>
          </a:prstGeom>
          <a:noFill/>
          <a:ln w="9525" cap="flat" cmpd="sng" algn="ctr">
            <a:solidFill>
              <a:srgbClr val="F07F09">
                <a:lumMod val="50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ＭＳ Ｐゴシック" pitchFamily="50" charset="-128"/>
              <a:ea typeface="ＭＳ Ｐゴシック" pitchFamily="50" charset="-128"/>
            </a:endParaRPr>
          </a:p>
        </p:txBody>
      </p:sp>
      <p:pic>
        <p:nvPicPr>
          <p:cNvPr id="10" name="図 9">
            <a:extLst>
              <a:ext uri="{FF2B5EF4-FFF2-40B4-BE49-F238E27FC236}">
                <a16:creationId xmlns:a16="http://schemas.microsoft.com/office/drawing/2014/main" id="{105B4385-52D3-43DF-B784-7BC57352C95F}"/>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831411" y="8220902"/>
            <a:ext cx="1495885" cy="112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CB53CBD2-BF15-4ACB-8FBC-9B34AFD23591}"/>
              </a:ext>
            </a:extLst>
          </p:cNvPr>
          <p:cNvPicPr>
            <a:picLocks noChangeAspect="1"/>
          </p:cNvPicPr>
          <p:nvPr/>
        </p:nvPicPr>
        <p:blipFill>
          <a:blip r:embed="rId3"/>
          <a:stretch>
            <a:fillRect/>
          </a:stretch>
        </p:blipFill>
        <p:spPr>
          <a:xfrm>
            <a:off x="796106" y="4251664"/>
            <a:ext cx="1043639" cy="1480068"/>
          </a:xfrm>
          <a:prstGeom prst="rect">
            <a:avLst/>
          </a:prstGeom>
          <a:ln>
            <a:solidFill>
              <a:sysClr val="windowText" lastClr="000000"/>
            </a:solidFill>
          </a:ln>
          <a:effectLst>
            <a:outerShdw blurRad="101600" dist="139700" dir="2700000" algn="tl" rotWithShape="0">
              <a:srgbClr val="333333">
                <a:alpha val="65000"/>
              </a:srgbClr>
            </a:outerShdw>
          </a:effectLst>
        </p:spPr>
      </p:pic>
      <p:sp>
        <p:nvSpPr>
          <p:cNvPr id="12" name="テキスト ボックス 11">
            <a:extLst>
              <a:ext uri="{FF2B5EF4-FFF2-40B4-BE49-F238E27FC236}">
                <a16:creationId xmlns:a16="http://schemas.microsoft.com/office/drawing/2014/main" id="{C8489C56-5744-406B-BB5E-50F24FE6C26B}"/>
              </a:ext>
            </a:extLst>
          </p:cNvPr>
          <p:cNvSpPr txBox="1"/>
          <p:nvPr/>
        </p:nvSpPr>
        <p:spPr>
          <a:xfrm>
            <a:off x="2586758" y="2396751"/>
            <a:ext cx="3903122" cy="1409873"/>
          </a:xfrm>
          <a:prstGeom prst="rect">
            <a:avLst/>
          </a:prstGeom>
          <a:noFill/>
          <a:ln w="12700">
            <a:noFill/>
          </a:ln>
        </p:spPr>
        <p:txBody>
          <a:bodyPr wrap="square" rtlCol="0">
            <a:spAutoFit/>
          </a:bodyPr>
          <a:lstStyle/>
          <a:p>
            <a:pPr marL="0" marR="0" lvl="0" indent="0" defTabSz="914400" eaLnBrk="0" fontAlgn="base" latinLnBrk="0" hangingPunct="0">
              <a:lnSpc>
                <a:spcPct val="120000"/>
              </a:lnSpc>
              <a:spcBef>
                <a:spcPct val="0"/>
              </a:spcBef>
              <a:spcAft>
                <a:spcPct val="0"/>
              </a:spcAft>
              <a:buClrTx/>
              <a:buSzTx/>
              <a:buFontTx/>
              <a:buNone/>
              <a:tabLst/>
              <a:defRPr/>
            </a:pPr>
            <a:r>
              <a:rPr kumimoji="1" lang="ja-JP" altLang="en-US" sz="1200" i="0" u="none" strike="noStrike" kern="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　マニュアル作成実行委員会を組織し、実行委員会には中筋地区全９区から区長３名、各区選出の防災部会員、消防団分団長、コミュニティなかすじ会長、地域マネージャー、支援員が参画。市防災課職員もアドバイザーとして活動をサポート。</a:t>
            </a:r>
            <a:endParaRPr kumimoji="1" lang="en-US" altLang="ja-JP" sz="1200" i="0" u="none" strike="noStrike" kern="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endParaRPr>
          </a:p>
          <a:p>
            <a:pPr marL="0" marR="0" lvl="0" indent="0" defTabSz="914400" eaLnBrk="0" fontAlgn="base" latinLnBrk="0" hangingPunct="0">
              <a:lnSpc>
                <a:spcPct val="120000"/>
              </a:lnSpc>
              <a:spcBef>
                <a:spcPct val="0"/>
              </a:spcBef>
              <a:spcAft>
                <a:spcPct val="0"/>
              </a:spcAft>
              <a:buClrTx/>
              <a:buSzTx/>
              <a:buFontTx/>
              <a:buNone/>
              <a:tabLst/>
              <a:defRPr/>
            </a:pPr>
            <a:r>
              <a:rPr kumimoji="1" lang="ja-JP" altLang="en-US" sz="1200" kern="0" dirty="0">
                <a:solidFill>
                  <a:prstClr val="black">
                    <a:lumMod val="75000"/>
                    <a:lumOff val="25000"/>
                  </a:prstClr>
                </a:solidFill>
                <a:latin typeface="游ゴシック" panose="020B0400000000000000" pitchFamily="50" charset="-128"/>
                <a:ea typeface="游ゴシック" panose="020B0400000000000000" pitchFamily="50" charset="-128"/>
              </a:rPr>
              <a:t>（別途、委員会内部に作業部会も設置）</a:t>
            </a:r>
            <a:endParaRPr kumimoji="1" lang="en-US" altLang="ja-JP" sz="1200" i="0" u="none" strike="noStrike" kern="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B2311CDA-66C4-4A01-9E71-AF82E02E52C3}"/>
              </a:ext>
            </a:extLst>
          </p:cNvPr>
          <p:cNvSpPr txBox="1"/>
          <p:nvPr/>
        </p:nvSpPr>
        <p:spPr>
          <a:xfrm>
            <a:off x="303200" y="1893476"/>
            <a:ext cx="6264834" cy="270827"/>
          </a:xfrm>
          <a:prstGeom prst="rect">
            <a:avLst/>
          </a:prstGeom>
          <a:solidFill>
            <a:srgbClr val="F07F09">
              <a:lumMod val="20000"/>
              <a:lumOff val="80000"/>
            </a:srgbClr>
          </a:solidFill>
          <a:ln>
            <a:solidFill>
              <a:srgbClr val="F07F09">
                <a:lumMod val="5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避難所運営マニュアルの作成</a:t>
            </a:r>
            <a:endParaRPr kumimoji="1" lang="en-US" altLang="ja-JP"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8BFE5161-FDF2-4440-9FDA-1AAFCB2E5248}"/>
              </a:ext>
            </a:extLst>
          </p:cNvPr>
          <p:cNvSpPr/>
          <p:nvPr/>
        </p:nvSpPr>
        <p:spPr>
          <a:xfrm>
            <a:off x="303200" y="8190289"/>
            <a:ext cx="5070041" cy="1354217"/>
          </a:xfrm>
          <a:prstGeom prst="rect">
            <a:avLst/>
          </a:prstGeom>
        </p:spPr>
        <p:txBody>
          <a:bodyPr wrap="square">
            <a:spAutoFit/>
          </a:bodyPr>
          <a:lstStyle/>
          <a:p>
            <a:pPr marL="85725" indent="-85725" defTabSz="914400" eaLnBrk="0" fontAlgn="base" hangingPunct="0">
              <a:spcBef>
                <a:spcPts val="300"/>
              </a:spcBef>
              <a:spcAft>
                <a:spcPct val="0"/>
              </a:spcAft>
            </a:pP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①</a:t>
            </a:r>
            <a:r>
              <a:rPr kumimoji="1" lang="ja-JP" altLang="en-US" sz="1200" u="sng" dirty="0">
                <a:solidFill>
                  <a:prstClr val="black">
                    <a:lumMod val="75000"/>
                    <a:lumOff val="25000"/>
                  </a:prstClr>
                </a:solidFill>
                <a:latin typeface="游ゴシック" panose="020B0400000000000000" pitchFamily="50" charset="-128"/>
                <a:ea typeface="游ゴシック" panose="020B0400000000000000" pitchFamily="50" charset="-128"/>
              </a:rPr>
              <a:t>市の出前講座</a:t>
            </a: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による災害時における認識共有</a:t>
            </a:r>
            <a:endPar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endParaRPr>
          </a:p>
          <a:p>
            <a:pPr marL="85725" indent="-85725" defTabSz="914400" eaLnBrk="0" fontAlgn="base" hangingPunct="0">
              <a:spcBef>
                <a:spcPts val="300"/>
              </a:spcBef>
              <a:spcAft>
                <a:spcPct val="0"/>
              </a:spcAft>
            </a:pP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②地区内の</a:t>
            </a:r>
            <a:r>
              <a:rPr kumimoji="1" lang="ja-JP" altLang="en-US" sz="1200" u="sng" dirty="0">
                <a:solidFill>
                  <a:prstClr val="black">
                    <a:lumMod val="75000"/>
                    <a:lumOff val="25000"/>
                  </a:prstClr>
                </a:solidFill>
                <a:latin typeface="游ゴシック" panose="020B0400000000000000" pitchFamily="50" charset="-128"/>
                <a:ea typeface="游ゴシック" panose="020B0400000000000000" pitchFamily="50" charset="-128"/>
              </a:rPr>
              <a:t>危険個所等課題洗い出し</a:t>
            </a:r>
            <a:endParaRPr kumimoji="1" lang="en-US" altLang="ja-JP" sz="1200" u="sng" dirty="0">
              <a:solidFill>
                <a:prstClr val="black">
                  <a:lumMod val="75000"/>
                  <a:lumOff val="25000"/>
                </a:prstClr>
              </a:solidFill>
              <a:latin typeface="游ゴシック" panose="020B0400000000000000" pitchFamily="50" charset="-128"/>
              <a:ea typeface="游ゴシック" panose="020B0400000000000000" pitchFamily="50" charset="-128"/>
            </a:endParaRPr>
          </a:p>
          <a:p>
            <a:pPr marL="85725" indent="-85725" defTabSz="914400" eaLnBrk="0" fontAlgn="base" hangingPunct="0">
              <a:spcBef>
                <a:spcPts val="300"/>
              </a:spcBef>
              <a:spcAft>
                <a:spcPct val="0"/>
              </a:spcAft>
            </a:pP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③</a:t>
            </a:r>
            <a:r>
              <a:rPr kumimoji="1" lang="ja-JP" altLang="en-US" sz="1200" u="sng" dirty="0">
                <a:solidFill>
                  <a:prstClr val="black">
                    <a:lumMod val="75000"/>
                    <a:lumOff val="25000"/>
                  </a:prstClr>
                </a:solidFill>
                <a:latin typeface="游ゴシック" panose="020B0400000000000000" pitchFamily="50" charset="-128"/>
                <a:ea typeface="游ゴシック" panose="020B0400000000000000" pitchFamily="50" charset="-128"/>
              </a:rPr>
              <a:t>避難所運営ゲーム（ＨＵＧ）</a:t>
            </a: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による避難所運営疑似体験</a:t>
            </a:r>
            <a:endPar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endParaRPr>
          </a:p>
          <a:p>
            <a:pPr marL="85725" indent="-85725" defTabSz="914400" eaLnBrk="0" fontAlgn="base" hangingPunct="0">
              <a:spcBef>
                <a:spcPts val="300"/>
              </a:spcBef>
              <a:spcAft>
                <a:spcPct val="0"/>
              </a:spcAft>
            </a:pP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④</a:t>
            </a:r>
            <a:r>
              <a:rPr kumimoji="1" lang="ja-JP" altLang="en-US" sz="1200" u="sng" dirty="0">
                <a:solidFill>
                  <a:prstClr val="black">
                    <a:lumMod val="75000"/>
                    <a:lumOff val="25000"/>
                  </a:prstClr>
                </a:solidFill>
                <a:latin typeface="游ゴシック" panose="020B0400000000000000" pitchFamily="50" charset="-128"/>
                <a:ea typeface="游ゴシック" panose="020B0400000000000000" pitchFamily="50" charset="-128"/>
              </a:rPr>
              <a:t>普通救命講習や炊き出し訓練</a:t>
            </a: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など実際の避難所での対応を</a:t>
            </a:r>
            <a:r>
              <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rPr>
              <a:t/>
            </a:r>
            <a:br>
              <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rPr>
            </a:br>
            <a:r>
              <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rPr>
              <a:t> </a:t>
            </a: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想定した実動訓練</a:t>
            </a:r>
            <a:endParaRPr kumimoji="1" lang="en-US" altLang="ja-JP" sz="1200" dirty="0">
              <a:solidFill>
                <a:prstClr val="black">
                  <a:lumMod val="75000"/>
                  <a:lumOff val="25000"/>
                </a:prstClr>
              </a:solidFill>
              <a:latin typeface="游ゴシック" panose="020B0400000000000000" pitchFamily="50" charset="-128"/>
              <a:ea typeface="游ゴシック" panose="020B0400000000000000" pitchFamily="50" charset="-128"/>
            </a:endParaRPr>
          </a:p>
          <a:p>
            <a:pPr marL="85725" indent="-85725" defTabSz="914400" eaLnBrk="0" fontAlgn="base" hangingPunct="0">
              <a:spcBef>
                <a:spcPts val="300"/>
              </a:spcBef>
              <a:spcAft>
                <a:spcPct val="0"/>
              </a:spcAft>
            </a:pPr>
            <a:r>
              <a:rPr kumimoji="1" lang="ja-JP" altLang="en-US" sz="1200" dirty="0">
                <a:solidFill>
                  <a:prstClr val="black">
                    <a:lumMod val="75000"/>
                    <a:lumOff val="25000"/>
                  </a:prstClr>
                </a:solidFill>
                <a:latin typeface="游ゴシック" panose="020B0400000000000000" pitchFamily="50" charset="-128"/>
                <a:ea typeface="游ゴシック" panose="020B0400000000000000" pitchFamily="50" charset="-128"/>
              </a:rPr>
              <a:t>など</a:t>
            </a:r>
          </a:p>
        </p:txBody>
      </p:sp>
      <p:pic>
        <p:nvPicPr>
          <p:cNvPr id="16" name="図 5">
            <a:extLst>
              <a:ext uri="{FF2B5EF4-FFF2-40B4-BE49-F238E27FC236}">
                <a16:creationId xmlns:a16="http://schemas.microsoft.com/office/drawing/2014/main" id="{D2ADB949-7D29-49CC-8E9D-F0B01AEC60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436" y="2278438"/>
            <a:ext cx="2066575" cy="154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25391B98-916E-4AEC-BD5A-475DEF6F3664}"/>
              </a:ext>
            </a:extLst>
          </p:cNvPr>
          <p:cNvSpPr txBox="1"/>
          <p:nvPr/>
        </p:nvSpPr>
        <p:spPr>
          <a:xfrm>
            <a:off x="359209" y="3793473"/>
            <a:ext cx="2227549" cy="254896"/>
          </a:xfrm>
          <a:prstGeom prst="rect">
            <a:avLst/>
          </a:prstGeom>
          <a:noFill/>
        </p:spPr>
        <p:txBody>
          <a:bodyPr wrap="square">
            <a:spAutoFit/>
          </a:bodyPr>
          <a:lstStyle/>
          <a:p>
            <a:pPr defTabSz="914400" eaLnBrk="0" fontAlgn="base" hangingPunct="0">
              <a:spcBef>
                <a:spcPct val="0"/>
              </a:spcBef>
              <a:spcAft>
                <a:spcPct val="0"/>
              </a:spcAft>
              <a:defRPr/>
            </a:pPr>
            <a:r>
              <a:rPr kumimoji="1" lang="ja-JP" altLang="en-US" sz="1000" b="1" dirty="0">
                <a:solidFill>
                  <a:prstClr val="black">
                    <a:lumMod val="75000"/>
                    <a:lumOff val="25000"/>
                  </a:prstClr>
                </a:solidFill>
                <a:latin typeface="ＭＳ Ｐゴシック"/>
                <a:ea typeface="ＭＳ Ｐゴシック"/>
              </a:rPr>
              <a:t>マニュアル検討委員会・市出前講座</a:t>
            </a:r>
          </a:p>
        </p:txBody>
      </p:sp>
      <p:sp>
        <p:nvSpPr>
          <p:cNvPr id="18" name="テキスト ボックス 17">
            <a:extLst>
              <a:ext uri="{FF2B5EF4-FFF2-40B4-BE49-F238E27FC236}">
                <a16:creationId xmlns:a16="http://schemas.microsoft.com/office/drawing/2014/main" id="{F8C3428E-55BA-412D-A94D-A0EC844F7611}"/>
              </a:ext>
            </a:extLst>
          </p:cNvPr>
          <p:cNvSpPr txBox="1"/>
          <p:nvPr/>
        </p:nvSpPr>
        <p:spPr>
          <a:xfrm>
            <a:off x="589568" y="5789474"/>
            <a:ext cx="1482991" cy="414207"/>
          </a:xfrm>
          <a:prstGeom prst="rect">
            <a:avLst/>
          </a:prstGeom>
          <a:noFill/>
        </p:spPr>
        <p:txBody>
          <a:bodyPr wrap="square">
            <a:spAutoFit/>
          </a:bodyPr>
          <a:lstStyle/>
          <a:p>
            <a:pPr algn="ctr" defTabSz="914400" eaLnBrk="0" fontAlgn="base" hangingPunct="0">
              <a:spcBef>
                <a:spcPct val="0"/>
              </a:spcBef>
              <a:spcAft>
                <a:spcPct val="0"/>
              </a:spcAft>
              <a:defRPr/>
            </a:pPr>
            <a:r>
              <a:rPr kumimoji="1" lang="ja-JP" altLang="en-US" sz="1000" b="1" dirty="0">
                <a:solidFill>
                  <a:prstClr val="black">
                    <a:lumMod val="75000"/>
                    <a:lumOff val="25000"/>
                  </a:prstClr>
                </a:solidFill>
                <a:latin typeface="ＭＳ Ｐゴシック"/>
                <a:ea typeface="ＭＳ Ｐゴシック"/>
              </a:rPr>
              <a:t>避難所運営マニュアル</a:t>
            </a:r>
            <a:endParaRPr kumimoji="1" lang="en-US" altLang="ja-JP" sz="1000" b="1" dirty="0">
              <a:solidFill>
                <a:prstClr val="black">
                  <a:lumMod val="75000"/>
                  <a:lumOff val="25000"/>
                </a:prstClr>
              </a:solidFill>
              <a:latin typeface="ＭＳ Ｐゴシック"/>
              <a:ea typeface="ＭＳ Ｐゴシック"/>
            </a:endParaRPr>
          </a:p>
          <a:p>
            <a:pPr algn="ctr" defTabSz="914400" eaLnBrk="0" fontAlgn="base" hangingPunct="0">
              <a:spcBef>
                <a:spcPct val="0"/>
              </a:spcBef>
              <a:spcAft>
                <a:spcPct val="0"/>
              </a:spcAft>
              <a:defRPr/>
            </a:pPr>
            <a:r>
              <a:rPr kumimoji="1" lang="en-US" altLang="ja-JP" sz="1000" dirty="0">
                <a:solidFill>
                  <a:prstClr val="black">
                    <a:lumMod val="75000"/>
                    <a:lumOff val="25000"/>
                  </a:prstClr>
                </a:solidFill>
                <a:latin typeface="ＭＳ Ｐゴシック"/>
                <a:ea typeface="ＭＳ Ｐゴシック" panose="020B0600070205080204" pitchFamily="50" charset="-128"/>
              </a:rPr>
              <a:t>H31.3</a:t>
            </a:r>
            <a:r>
              <a:rPr kumimoji="1" lang="ja-JP" altLang="en-US" sz="1000" dirty="0">
                <a:solidFill>
                  <a:prstClr val="black">
                    <a:lumMod val="75000"/>
                    <a:lumOff val="25000"/>
                  </a:prstClr>
                </a:solidFill>
                <a:latin typeface="ＭＳ Ｐゴシック"/>
                <a:ea typeface="ＭＳ Ｐゴシック" panose="020B0600070205080204" pitchFamily="50" charset="-128"/>
              </a:rPr>
              <a:t>月完成</a:t>
            </a:r>
            <a:endParaRPr kumimoji="1" lang="ja-JP" altLang="en-US" sz="1000" b="1" dirty="0">
              <a:solidFill>
                <a:prstClr val="black">
                  <a:lumMod val="75000"/>
                  <a:lumOff val="25000"/>
                </a:prstClr>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D5517ED7-1F17-4363-ABDE-AA900154B235}"/>
              </a:ext>
            </a:extLst>
          </p:cNvPr>
          <p:cNvSpPr txBox="1"/>
          <p:nvPr/>
        </p:nvSpPr>
        <p:spPr>
          <a:xfrm>
            <a:off x="277480" y="875159"/>
            <a:ext cx="6264834" cy="872931"/>
          </a:xfrm>
          <a:prstGeom prst="rect">
            <a:avLst/>
          </a:prstGeom>
          <a:noFill/>
        </p:spPr>
        <p:txBody>
          <a:bodyPr wrap="square" lIns="0" tIns="0" rIns="0" bIns="0" rtlCol="0">
            <a:spAutoFit/>
          </a:bodyPr>
          <a:lstStyle/>
          <a:p>
            <a:pPr marL="171450" indent="-171450" algn="just">
              <a:lnSpc>
                <a:spcPct val="120000"/>
              </a:lnSpc>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コミュニティを構成する各行政区はもとより、区長会、消防団、市、地域コミュニティ組織役員のほか、自主運営に密接にかかわりを持つ避難所である小学校の協力を得て、実戦に即したマニュアル作りを実施しています。 それと並行して、そのほかにも多くの取組みを実施しています。</a:t>
            </a:r>
          </a:p>
        </p:txBody>
      </p:sp>
      <p:sp>
        <p:nvSpPr>
          <p:cNvPr id="3" name="テキスト ボックス 18">
            <a:extLst>
              <a:ext uri="{FF2B5EF4-FFF2-40B4-BE49-F238E27FC236}">
                <a16:creationId xmlns:a16="http://schemas.microsoft.com/office/drawing/2014/main" id="{FE29B229-73AE-4BDC-A772-E1EAE7F29CF3}"/>
              </a:ext>
            </a:extLst>
          </p:cNvPr>
          <p:cNvSpPr txBox="1">
            <a:spLocks noChangeArrowheads="1"/>
          </p:cNvSpPr>
          <p:nvPr/>
        </p:nvSpPr>
        <p:spPr bwMode="auto">
          <a:xfrm>
            <a:off x="452486" y="6295842"/>
            <a:ext cx="5941661" cy="1354217"/>
          </a:xfrm>
          <a:prstGeom prst="rect">
            <a:avLst/>
          </a:prstGeom>
          <a:solidFill>
            <a:srgbClr val="F3EADE"/>
          </a:solidFill>
          <a:ln w="12700">
            <a:noFill/>
            <a:miter lim="800000"/>
            <a:headEnd/>
            <a:tailEnd/>
          </a:ln>
        </p:spPr>
        <p:txBody>
          <a:bodyPr wrap="square">
            <a:spAutoFit/>
          </a:bodyPr>
          <a:lstStyle>
            <a:lvl1pPr>
              <a:defRPr kumimoji="1" sz="2000">
                <a:solidFill>
                  <a:schemeClr val="tx1"/>
                </a:solidFill>
                <a:latin typeface="Arial" panose="020B0604020202020204" pitchFamily="34" charset="0"/>
                <a:ea typeface="ＭＳ Ｐ明朝" panose="02020600040205080304" pitchFamily="18" charset="-128"/>
              </a:defRPr>
            </a:lvl1pPr>
            <a:lvl2pPr marL="742950" indent="-285750">
              <a:defRPr kumimoji="1" sz="2000">
                <a:solidFill>
                  <a:schemeClr val="tx1"/>
                </a:solidFill>
                <a:latin typeface="Arial" panose="020B0604020202020204" pitchFamily="34" charset="0"/>
                <a:ea typeface="ＭＳ Ｐ明朝" panose="02020600040205080304" pitchFamily="18" charset="-128"/>
              </a:defRPr>
            </a:lvl2pPr>
            <a:lvl3pPr marL="1143000" indent="-228600">
              <a:defRPr kumimoji="1" sz="2000">
                <a:solidFill>
                  <a:schemeClr val="tx1"/>
                </a:solidFill>
                <a:latin typeface="Arial" panose="020B0604020202020204" pitchFamily="34" charset="0"/>
                <a:ea typeface="ＭＳ Ｐ明朝" panose="02020600040205080304" pitchFamily="18" charset="-128"/>
              </a:defRPr>
            </a:lvl3pPr>
            <a:lvl4pPr marL="1600200" indent="-228600">
              <a:defRPr kumimoji="1" sz="2000">
                <a:solidFill>
                  <a:schemeClr val="tx1"/>
                </a:solidFill>
                <a:latin typeface="Arial" panose="020B0604020202020204" pitchFamily="34" charset="0"/>
                <a:ea typeface="ＭＳ Ｐ明朝" panose="02020600040205080304" pitchFamily="18" charset="-128"/>
              </a:defRPr>
            </a:lvl4pPr>
            <a:lvl5pPr marL="2057400" indent="-228600">
              <a:defRPr kumimoji="1" sz="2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明朝" panose="02020600040205080304" pitchFamily="18" charset="-128"/>
              </a:defRPr>
            </a:lvl9pPr>
          </a:lstStyle>
          <a:p>
            <a:pPr marL="171450" indent="-171450">
              <a:spcAft>
                <a:spcPts val="600"/>
              </a:spcAft>
              <a:buFont typeface="Arial" panose="020B0604020202020204" pitchFamily="34" charset="0"/>
              <a:buChar char="•"/>
              <a:defRPr/>
            </a:pPr>
            <a:r>
              <a:rPr lang="en-US" altLang="ja-JP" sz="1200" dirty="0">
                <a:latin typeface="游ゴシック" panose="020B0400000000000000" pitchFamily="50" charset="-128"/>
                <a:ea typeface="游ゴシック" panose="020B0400000000000000" pitchFamily="50" charset="-128"/>
              </a:rPr>
              <a:t>2018</a:t>
            </a:r>
            <a:r>
              <a:rPr lang="ja-JP" altLang="en-US" sz="1200" dirty="0">
                <a:latin typeface="游ゴシック" panose="020B0400000000000000" pitchFamily="50" charset="-128"/>
                <a:ea typeface="游ゴシック" panose="020B0400000000000000" pitchFamily="50" charset="-128"/>
              </a:rPr>
              <a:t>年度「コミュニティなかすじ」において兵庫県の助成制度を活用し「避難所運営マニュアル」の作成に取り組まれた。</a:t>
            </a:r>
            <a:endParaRPr lang="en-US" altLang="ja-JP" sz="1200" dirty="0">
              <a:latin typeface="游ゴシック" panose="020B0400000000000000" pitchFamily="50" charset="-128"/>
              <a:ea typeface="游ゴシック" panose="020B0400000000000000" pitchFamily="50" charset="-128"/>
            </a:endParaRPr>
          </a:p>
          <a:p>
            <a:pPr marL="171450" indent="-171450">
              <a:spcAft>
                <a:spcPts val="600"/>
              </a:spcAft>
              <a:buFont typeface="Arial" panose="020B0604020202020204" pitchFamily="34" charset="0"/>
              <a:buChar char="•"/>
              <a:defRPr/>
            </a:pPr>
            <a:r>
              <a:rPr lang="en-US" altLang="ja-JP" sz="1200" dirty="0">
                <a:latin typeface="游ゴシック" panose="020B0400000000000000" pitchFamily="50" charset="-128"/>
                <a:ea typeface="游ゴシック" panose="020B0400000000000000" pitchFamily="50" charset="-128"/>
              </a:rPr>
              <a:t>2019</a:t>
            </a:r>
            <a:r>
              <a:rPr lang="ja-JP" altLang="en-US" sz="1200" dirty="0">
                <a:latin typeface="游ゴシック" panose="020B0400000000000000" pitchFamily="50" charset="-128"/>
                <a:ea typeface="游ゴシック" panose="020B0400000000000000" pitchFamily="50" charset="-128"/>
              </a:rPr>
              <a:t>年度には、マニュアル検証のため、同助成事業を活用し、市民総参加訓練に合わせて「避難所開設運営訓練」を実施。</a:t>
            </a:r>
            <a:endParaRPr lang="en-US" altLang="ja-JP" sz="1200" dirty="0">
              <a:latin typeface="游ゴシック" panose="020B0400000000000000" pitchFamily="50" charset="-128"/>
              <a:ea typeface="游ゴシック" panose="020B0400000000000000" pitchFamily="50" charset="-128"/>
            </a:endParaRPr>
          </a:p>
          <a:p>
            <a:pPr marL="171450" indent="-171450">
              <a:spcAft>
                <a:spcPts val="600"/>
              </a:spcAft>
              <a:buFont typeface="Arial" panose="020B0604020202020204" pitchFamily="34" charset="0"/>
              <a:buChar char="•"/>
              <a:defRPr/>
            </a:pPr>
            <a:r>
              <a:rPr lang="en-US" altLang="ja-JP" sz="1200" dirty="0">
                <a:latin typeface="游ゴシック" panose="020B0400000000000000" pitchFamily="50" charset="-128"/>
                <a:ea typeface="游ゴシック" panose="020B0400000000000000" pitchFamily="50" charset="-128"/>
              </a:rPr>
              <a:t>2020</a:t>
            </a:r>
            <a:r>
              <a:rPr lang="ja-JP" altLang="en-US" sz="1200" dirty="0">
                <a:latin typeface="游ゴシック" panose="020B0400000000000000" pitchFamily="50" charset="-128"/>
                <a:ea typeface="游ゴシック" panose="020B0400000000000000" pitchFamily="50" charset="-128"/>
              </a:rPr>
              <a:t>年度はコロナ禍での避難についての啓発チラシを作成し全戸配布したほか、マニュアルの改訂作業中である。</a:t>
            </a:r>
            <a:endParaRPr lang="en-US" altLang="ja-JP" sz="1200"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01D63FDD-C70C-44C4-8BB2-E00640FE9FE3}"/>
              </a:ext>
            </a:extLst>
          </p:cNvPr>
          <p:cNvSpPr txBox="1"/>
          <p:nvPr/>
        </p:nvSpPr>
        <p:spPr>
          <a:xfrm>
            <a:off x="2043461" y="4192004"/>
            <a:ext cx="4325319" cy="1800493"/>
          </a:xfrm>
          <a:prstGeom prst="rect">
            <a:avLst/>
          </a:prstGeom>
          <a:noFill/>
        </p:spPr>
        <p:txBody>
          <a:bodyPr wrap="square" rtlCol="0">
            <a:spAutoFit/>
          </a:bodyPr>
          <a:lstStyle/>
          <a:p>
            <a:pPr algn="ctr">
              <a:spcAft>
                <a:spcPts val="600"/>
              </a:spcAft>
            </a:pPr>
            <a:r>
              <a:rPr lang="ja-JP" altLang="en-US" sz="1200" dirty="0">
                <a:latin typeface="HGP創英角ｺﾞｼｯｸUB" panose="020B0900000000000000" pitchFamily="50" charset="-128"/>
                <a:ea typeface="HGP創英角ｺﾞｼｯｸUB" panose="020B0900000000000000" pitchFamily="50" charset="-128"/>
              </a:rPr>
              <a:t>－基本方針－</a:t>
            </a:r>
            <a:endParaRPr lang="en-US" altLang="ja-JP" sz="1200" dirty="0">
              <a:latin typeface="HGP創英角ｺﾞｼｯｸUB" panose="020B0900000000000000" pitchFamily="50" charset="-128"/>
              <a:ea typeface="HGP創英角ｺﾞｼｯｸUB" panose="020B0900000000000000" pitchFamily="50" charset="-128"/>
            </a:endParaRPr>
          </a:p>
          <a:p>
            <a:pPr marL="228600" indent="-228600" algn="just">
              <a:spcAft>
                <a:spcPts val="600"/>
              </a:spcAft>
              <a:buAutoNum type="arabicParenR"/>
            </a:pPr>
            <a:r>
              <a:rPr lang="ja-JP" altLang="ja-JP" sz="1200" dirty="0">
                <a:latin typeface="HGP創英角ｺﾞｼｯｸUB" panose="020B0900000000000000" pitchFamily="50" charset="-128"/>
                <a:ea typeface="HGP創英角ｺﾞｼｯｸUB" panose="020B0900000000000000" pitchFamily="50" charset="-128"/>
              </a:rPr>
              <a:t>住民組織と避難者自身による、互いの助け合いや協働の精神に基づく</a:t>
            </a:r>
            <a:r>
              <a:rPr lang="ja-JP" altLang="ja-JP" sz="1200" b="1" dirty="0">
                <a:latin typeface="HGP創英角ｺﾞｼｯｸUB" panose="020B0900000000000000" pitchFamily="50" charset="-128"/>
                <a:ea typeface="HGP創英角ｺﾞｼｯｸUB" panose="020B0900000000000000" pitchFamily="50" charset="-128"/>
              </a:rPr>
              <a:t>自主的な避難所運営</a:t>
            </a:r>
            <a:r>
              <a:rPr lang="ja-JP" altLang="ja-JP" sz="1200" dirty="0">
                <a:latin typeface="HGP創英角ｺﾞｼｯｸUB" panose="020B0900000000000000" pitchFamily="50" charset="-128"/>
                <a:ea typeface="HGP創英角ｺﾞｼｯｸUB" panose="020B0900000000000000" pitchFamily="50" charset="-128"/>
              </a:rPr>
              <a:t>を目指します</a:t>
            </a:r>
            <a:r>
              <a:rPr lang="ja-JP" altLang="en-US" sz="1200" dirty="0">
                <a:latin typeface="HGP創英角ｺﾞｼｯｸUB" panose="020B0900000000000000" pitchFamily="50" charset="-128"/>
                <a:ea typeface="HGP創英角ｺﾞｼｯｸUB" panose="020B0900000000000000" pitchFamily="50" charset="-128"/>
              </a:rPr>
              <a:t>。</a:t>
            </a:r>
            <a:endParaRPr lang="en-US" altLang="ja-JP" sz="1200" dirty="0">
              <a:latin typeface="HGP創英角ｺﾞｼｯｸUB" panose="020B0900000000000000" pitchFamily="50" charset="-128"/>
              <a:ea typeface="HGP創英角ｺﾞｼｯｸUB" panose="020B0900000000000000" pitchFamily="50" charset="-128"/>
            </a:endParaRPr>
          </a:p>
          <a:p>
            <a:pPr marL="228600" indent="-228600" algn="just">
              <a:spcAft>
                <a:spcPts val="600"/>
              </a:spcAft>
              <a:buAutoNum type="arabicParenR"/>
            </a:pPr>
            <a:r>
              <a:rPr lang="ja-JP" altLang="en-US" sz="1200" dirty="0">
                <a:latin typeface="HGP創英角ｺﾞｼｯｸUB" panose="020B0900000000000000" pitchFamily="50" charset="-128"/>
                <a:ea typeface="HGP創英角ｺﾞｼｯｸUB" panose="020B0900000000000000" pitchFamily="50" charset="-128"/>
              </a:rPr>
              <a:t>避難所では、特定の人だけが頑張りすぎることのないように、全員が力を合わせて運営を行います。</a:t>
            </a:r>
            <a:endParaRPr lang="en-US" altLang="ja-JP" sz="1200" dirty="0">
              <a:latin typeface="HGP創英角ｺﾞｼｯｸUB" panose="020B0900000000000000" pitchFamily="50" charset="-128"/>
              <a:ea typeface="HGP創英角ｺﾞｼｯｸUB" panose="020B0900000000000000" pitchFamily="50" charset="-128"/>
            </a:endParaRPr>
          </a:p>
          <a:p>
            <a:pPr marL="228600" indent="-228600" algn="just">
              <a:spcAft>
                <a:spcPts val="600"/>
              </a:spcAft>
              <a:buAutoNum type="arabicParenR"/>
            </a:pPr>
            <a:r>
              <a:rPr lang="ja-JP" altLang="en-US" sz="1200" dirty="0">
                <a:latin typeface="HGP創英角ｺﾞｼｯｸUB" panose="020B0900000000000000" pitchFamily="50" charset="-128"/>
                <a:ea typeface="HGP創英角ｺﾞｼｯｸUB" panose="020B0900000000000000" pitchFamily="50" charset="-128"/>
              </a:rPr>
              <a:t>高齢者、障がい者、乳幼児等の防災施策において特に配慮を要する方（以下、「要援護者」）に優しい避難所を目指し、女性の方や子どもに配慮した避難所づくりにも取り組みます。　</a:t>
            </a:r>
          </a:p>
        </p:txBody>
      </p:sp>
      <p:sp>
        <p:nvSpPr>
          <p:cNvPr id="28" name="四角形: 角を丸くする 27">
            <a:extLst>
              <a:ext uri="{FF2B5EF4-FFF2-40B4-BE49-F238E27FC236}">
                <a16:creationId xmlns:a16="http://schemas.microsoft.com/office/drawing/2014/main" id="{3750CD95-7294-4735-B7EF-7EFA178FB85A}"/>
              </a:ext>
            </a:extLst>
          </p:cNvPr>
          <p:cNvSpPr/>
          <p:nvPr/>
        </p:nvSpPr>
        <p:spPr>
          <a:xfrm>
            <a:off x="452486" y="4148459"/>
            <a:ext cx="5941661" cy="2011677"/>
          </a:xfrm>
          <a:prstGeom prst="roundRect">
            <a:avLst>
              <a:gd name="adj" fmla="val 757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014D429-DF6B-4C02-A2DD-FAB8EB557893}"/>
              </a:ext>
            </a:extLst>
          </p:cNvPr>
          <p:cNvSpPr/>
          <p:nvPr/>
        </p:nvSpPr>
        <p:spPr bwMode="auto">
          <a:xfrm>
            <a:off x="303200" y="7975245"/>
            <a:ext cx="6264834" cy="1650638"/>
          </a:xfrm>
          <a:prstGeom prst="rect">
            <a:avLst/>
          </a:prstGeom>
          <a:noFill/>
          <a:ln w="9525" cap="flat" cmpd="sng" algn="ctr">
            <a:solidFill>
              <a:srgbClr val="F07F09">
                <a:lumMod val="50000"/>
              </a:srgb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ＭＳ Ｐゴシック" pitchFamily="50" charset="-128"/>
              <a:ea typeface="ＭＳ Ｐゴシック" pitchFamily="50" charset="-128"/>
            </a:endParaRPr>
          </a:p>
        </p:txBody>
      </p:sp>
      <p:sp>
        <p:nvSpPr>
          <p:cNvPr id="30" name="テキスト ボックス 29">
            <a:extLst>
              <a:ext uri="{FF2B5EF4-FFF2-40B4-BE49-F238E27FC236}">
                <a16:creationId xmlns:a16="http://schemas.microsoft.com/office/drawing/2014/main" id="{2FC75939-3C06-4DE1-B712-2E8F04FED661}"/>
              </a:ext>
            </a:extLst>
          </p:cNvPr>
          <p:cNvSpPr txBox="1"/>
          <p:nvPr/>
        </p:nvSpPr>
        <p:spPr>
          <a:xfrm>
            <a:off x="303200" y="7854438"/>
            <a:ext cx="6264834" cy="270827"/>
          </a:xfrm>
          <a:prstGeom prst="rect">
            <a:avLst/>
          </a:prstGeom>
          <a:solidFill>
            <a:srgbClr val="F07F09">
              <a:lumMod val="20000"/>
              <a:lumOff val="80000"/>
            </a:srgbClr>
          </a:solidFill>
          <a:ln>
            <a:solidFill>
              <a:srgbClr val="F07F09">
                <a:lumMod val="5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避難所運営マニュアルの作成と併せて、次のような取り組みも並行して実施</a:t>
            </a:r>
            <a:endParaRPr kumimoji="1" lang="en-US" altLang="ja-JP" sz="11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E3F572EC-C0ED-455D-BFFB-143BABB1405C}"/>
              </a:ext>
            </a:extLst>
          </p:cNvPr>
          <p:cNvSpPr txBox="1"/>
          <p:nvPr/>
        </p:nvSpPr>
        <p:spPr>
          <a:xfrm>
            <a:off x="4609014" y="9326380"/>
            <a:ext cx="2104567" cy="254896"/>
          </a:xfrm>
          <a:prstGeom prst="rect">
            <a:avLst/>
          </a:prstGeom>
          <a:noFill/>
        </p:spPr>
        <p:txBody>
          <a:bodyPr wrap="square">
            <a:spAutoFit/>
          </a:bodyPr>
          <a:lstStyle>
            <a:defPPr>
              <a:defRPr lang="ja-JP"/>
            </a:defPPr>
            <a:lvl1pPr>
              <a:defRPr sz="1200" b="1">
                <a:solidFill>
                  <a:schemeClr val="tx1">
                    <a:lumMod val="75000"/>
                    <a:lumOff val="25000"/>
                  </a:schemeClr>
                </a:solidFill>
                <a:latin typeface="+mn-ea"/>
                <a:ea typeface="+mn-ea"/>
              </a:defRPr>
            </a:lvl1pPr>
          </a:lstStyle>
          <a:p>
            <a:pPr defTabSz="914400" eaLnBrk="0" fontAlgn="base" hangingPunct="0">
              <a:spcBef>
                <a:spcPct val="0"/>
              </a:spcBef>
              <a:spcAft>
                <a:spcPct val="0"/>
              </a:spcAft>
            </a:pPr>
            <a:r>
              <a:rPr kumimoji="1" lang="ja-JP" altLang="en-US" sz="1000" dirty="0">
                <a:solidFill>
                  <a:prstClr val="black">
                    <a:lumMod val="75000"/>
                    <a:lumOff val="25000"/>
                  </a:prstClr>
                </a:solidFill>
                <a:latin typeface="ＭＳ Ｐゴシック"/>
                <a:ea typeface="ＭＳ Ｐゴシック"/>
              </a:rPr>
              <a:t>避難所運営ゲーム（ＨＵＧ）の様子</a:t>
            </a:r>
          </a:p>
        </p:txBody>
      </p:sp>
    </p:spTree>
    <p:extLst>
      <p:ext uri="{BB962C8B-B14F-4D97-AF65-F5344CB8AC3E}">
        <p14:creationId xmlns:p14="http://schemas.microsoft.com/office/powerpoint/2010/main" val="37902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C5168B-C878-49F9-9BFD-6206E0B6FEAF}"/>
              </a:ext>
            </a:extLst>
          </p:cNvPr>
          <p:cNvSpPr>
            <a:spLocks noGrp="1"/>
          </p:cNvSpPr>
          <p:nvPr>
            <p:ph type="sldNum" sz="quarter" idx="10"/>
          </p:nvPr>
        </p:nvSpPr>
        <p:spPr/>
        <p:txBody>
          <a:bodyPr/>
          <a:lstStyle/>
          <a:p>
            <a:fld id="{3AA9EDAE-9077-4D61-94DE-B60AAEAE655E}" type="slidenum">
              <a:rPr kumimoji="1" lang="ja-JP" altLang="en-US" smtClean="0"/>
              <a:pPr/>
              <a:t>5</a:t>
            </a:fld>
            <a:endParaRPr kumimoji="1" lang="ja-JP" altLang="en-US"/>
          </a:p>
        </p:txBody>
      </p:sp>
      <p:pic>
        <p:nvPicPr>
          <p:cNvPr id="4" name="図 3">
            <a:extLst>
              <a:ext uri="{FF2B5EF4-FFF2-40B4-BE49-F238E27FC236}">
                <a16:creationId xmlns:a16="http://schemas.microsoft.com/office/drawing/2014/main" id="{B56976BF-04E3-42B7-841F-BE954F5D3EBD}"/>
              </a:ext>
            </a:extLst>
          </p:cNvPr>
          <p:cNvPicPr>
            <a:picLocks noChangeAspect="1"/>
          </p:cNvPicPr>
          <p:nvPr/>
        </p:nvPicPr>
        <p:blipFill rotWithShape="1">
          <a:blip r:embed="rId2"/>
          <a:srcRect l="23503" t="22511" r="23413" b="10714"/>
          <a:stretch/>
        </p:blipFill>
        <p:spPr>
          <a:xfrm>
            <a:off x="0" y="412840"/>
            <a:ext cx="6819522" cy="4825365"/>
          </a:xfrm>
          <a:prstGeom prst="rect">
            <a:avLst/>
          </a:prstGeom>
        </p:spPr>
      </p:pic>
      <p:pic>
        <p:nvPicPr>
          <p:cNvPr id="6" name="図 5">
            <a:extLst>
              <a:ext uri="{FF2B5EF4-FFF2-40B4-BE49-F238E27FC236}">
                <a16:creationId xmlns:a16="http://schemas.microsoft.com/office/drawing/2014/main" id="{B3113044-990F-405E-8E38-27CD3DBF24F8}"/>
              </a:ext>
            </a:extLst>
          </p:cNvPr>
          <p:cNvPicPr>
            <a:picLocks noChangeAspect="1"/>
          </p:cNvPicPr>
          <p:nvPr/>
        </p:nvPicPr>
        <p:blipFill rotWithShape="1">
          <a:blip r:embed="rId3"/>
          <a:srcRect l="9765" t="25442" r="36956" b="14647"/>
          <a:stretch/>
        </p:blipFill>
        <p:spPr>
          <a:xfrm>
            <a:off x="8312" y="5360126"/>
            <a:ext cx="6849688" cy="4332514"/>
          </a:xfrm>
          <a:prstGeom prst="rect">
            <a:avLst/>
          </a:prstGeom>
        </p:spPr>
      </p:pic>
      <p:sp>
        <p:nvSpPr>
          <p:cNvPr id="8" name="テキスト ボックス 7">
            <a:extLst>
              <a:ext uri="{FF2B5EF4-FFF2-40B4-BE49-F238E27FC236}">
                <a16:creationId xmlns:a16="http://schemas.microsoft.com/office/drawing/2014/main" id="{664E1ED2-0A66-4FAB-B180-67F687F724DC}"/>
              </a:ext>
            </a:extLst>
          </p:cNvPr>
          <p:cNvSpPr txBox="1"/>
          <p:nvPr/>
        </p:nvSpPr>
        <p:spPr>
          <a:xfrm>
            <a:off x="38478" y="135841"/>
            <a:ext cx="3094117" cy="276999"/>
          </a:xfrm>
          <a:prstGeom prst="rect">
            <a:avLst/>
          </a:prstGeom>
          <a:noFill/>
        </p:spPr>
        <p:txBody>
          <a:bodyPr wrap="none" rtlCol="0">
            <a:spAutoFit/>
          </a:bodyPr>
          <a:lstStyle/>
          <a:p>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コミュニティなかすじ　避難所運営マニュアル</a:t>
            </a:r>
            <a:r>
              <a:rPr kumimoji="1" lang="en-US" altLang="ja-JP" sz="1200" dirty="0">
                <a:latin typeface="HGP創英角ｺﾞｼｯｸUB" panose="020B0900000000000000" pitchFamily="50" charset="-128"/>
                <a:ea typeface="HGP創英角ｺﾞｼｯｸUB" panose="020B0900000000000000" pitchFamily="50" charset="-128"/>
              </a:rPr>
              <a:t>】</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cxnSp>
        <p:nvCxnSpPr>
          <p:cNvPr id="10" name="直線コネクタ 9">
            <a:extLst>
              <a:ext uri="{FF2B5EF4-FFF2-40B4-BE49-F238E27FC236}">
                <a16:creationId xmlns:a16="http://schemas.microsoft.com/office/drawing/2014/main" id="{F1BF1066-EAEE-424C-A521-9052F0934F8F}"/>
              </a:ext>
            </a:extLst>
          </p:cNvPr>
          <p:cNvCxnSpPr/>
          <p:nvPr/>
        </p:nvCxnSpPr>
        <p:spPr>
          <a:xfrm>
            <a:off x="28953" y="5285830"/>
            <a:ext cx="68195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11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4B02097-4CBF-4832-B2B9-897D617A0876}"/>
              </a:ext>
            </a:extLst>
          </p:cNvPr>
          <p:cNvSpPr>
            <a:spLocks noGrp="1"/>
          </p:cNvSpPr>
          <p:nvPr>
            <p:ph type="sldNum" sz="quarter" idx="10"/>
          </p:nvPr>
        </p:nvSpPr>
        <p:spPr/>
        <p:txBody>
          <a:bodyPr/>
          <a:lstStyle/>
          <a:p>
            <a:fld id="{3AA9EDAE-9077-4D61-94DE-B60AAEAE655E}" type="slidenum">
              <a:rPr kumimoji="1" lang="ja-JP" altLang="en-US" smtClean="0"/>
              <a:pPr/>
              <a:t>6</a:t>
            </a:fld>
            <a:endParaRPr kumimoji="1" lang="ja-JP" altLang="en-US"/>
          </a:p>
        </p:txBody>
      </p:sp>
      <p:sp>
        <p:nvSpPr>
          <p:cNvPr id="4" name="テキスト ボックス 3">
            <a:extLst>
              <a:ext uri="{FF2B5EF4-FFF2-40B4-BE49-F238E27FC236}">
                <a16:creationId xmlns:a16="http://schemas.microsoft.com/office/drawing/2014/main" id="{AED0DCE6-DE79-4E4C-8D98-4A2D8D19338C}"/>
              </a:ext>
            </a:extLst>
          </p:cNvPr>
          <p:cNvSpPr txBox="1"/>
          <p:nvPr/>
        </p:nvSpPr>
        <p:spPr>
          <a:xfrm>
            <a:off x="110190" y="204192"/>
            <a:ext cx="6573638" cy="369332"/>
          </a:xfrm>
          <a:prstGeom prst="rect">
            <a:avLst/>
          </a:prstGeom>
          <a:solidFill>
            <a:srgbClr val="00B050"/>
          </a:solidFill>
          <a:ln>
            <a:solidFill>
              <a:srgbClr val="00B050"/>
            </a:solidFill>
          </a:ln>
        </p:spPr>
        <p:txBody>
          <a:bodyPr wrap="square" rtlCol="0">
            <a:spAutoFit/>
          </a:bodyP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５．取り組みを継続する</a:t>
            </a:r>
          </a:p>
        </p:txBody>
      </p:sp>
      <p:sp>
        <p:nvSpPr>
          <p:cNvPr id="8" name="テキスト ボックス 7">
            <a:extLst>
              <a:ext uri="{FF2B5EF4-FFF2-40B4-BE49-F238E27FC236}">
                <a16:creationId xmlns:a16="http://schemas.microsoft.com/office/drawing/2014/main" id="{2E58830F-EBA9-4963-AFE4-7A6134157EE8}"/>
              </a:ext>
            </a:extLst>
          </p:cNvPr>
          <p:cNvSpPr txBox="1"/>
          <p:nvPr/>
        </p:nvSpPr>
        <p:spPr>
          <a:xfrm>
            <a:off x="315580" y="2127528"/>
            <a:ext cx="6319264" cy="1537729"/>
          </a:xfrm>
          <a:prstGeom prst="rect">
            <a:avLst/>
          </a:prstGeom>
          <a:noFill/>
        </p:spPr>
        <p:txBody>
          <a:bodyPr wrap="square" lIns="0" tIns="0" rIns="0" bIns="0" rtlCol="0">
            <a:spAutoFit/>
          </a:bodyPr>
          <a:lstStyle/>
          <a:p>
            <a:pPr algn="just">
              <a:lnSpc>
                <a:spcPct val="120000"/>
              </a:lnSpc>
            </a:pPr>
            <a:endParaRPr kumimoji="1" lang="en-US" altLang="ja-JP" sz="600" dirty="0">
              <a:latin typeface="游明朝" panose="02020400000000000000" pitchFamily="18" charset="-128"/>
              <a:ea typeface="游明朝" panose="02020400000000000000" pitchFamily="18" charset="-128"/>
            </a:endParaRPr>
          </a:p>
          <a:p>
            <a:pPr algn="just">
              <a:lnSpc>
                <a:spcPct val="120000"/>
              </a:lnSpc>
            </a:pPr>
            <a:r>
              <a:rPr kumimoji="1" lang="ja-JP" altLang="en-US" sz="1200" dirty="0">
                <a:latin typeface="HGP創英角ｺﾞｼｯｸUB" panose="020B0900000000000000" pitchFamily="50" charset="-128"/>
                <a:ea typeface="HGP創英角ｺﾞｼｯｸUB" panose="020B0900000000000000" pitchFamily="50" charset="-128"/>
              </a:rPr>
              <a:t>　・行政区</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自主防災組織）</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just">
              <a:lnSpc>
                <a:spcPct val="120000"/>
              </a:lnSpc>
            </a:pPr>
            <a:r>
              <a:rPr kumimoji="1" lang="ja-JP" altLang="en-US" sz="1200" dirty="0">
                <a:latin typeface="游明朝" panose="02020400000000000000" pitchFamily="18" charset="-128"/>
                <a:ea typeface="游明朝" panose="02020400000000000000" pitchFamily="18" charset="-128"/>
              </a:rPr>
              <a:t>　　････地域住民の自助力の向上、避難の促進・誘導、災害時要援護者の避難支援など、</a:t>
            </a:r>
            <a:r>
              <a:rPr kumimoji="1" lang="en-US" altLang="ja-JP" sz="1200" dirty="0">
                <a:latin typeface="游明朝" panose="02020400000000000000" pitchFamily="18" charset="-128"/>
                <a:ea typeface="游明朝" panose="02020400000000000000" pitchFamily="18" charset="-128"/>
              </a:rPr>
              <a:t/>
            </a:r>
            <a:br>
              <a:rPr kumimoji="1" lang="en-US" altLang="ja-JP" sz="1200" dirty="0">
                <a:latin typeface="游明朝" panose="02020400000000000000" pitchFamily="18" charset="-128"/>
                <a:ea typeface="游明朝" panose="02020400000000000000" pitchFamily="18" charset="-128"/>
              </a:rPr>
            </a:br>
            <a:r>
              <a:rPr kumimoji="1" lang="ja-JP" altLang="en-US" sz="1200" dirty="0">
                <a:latin typeface="游明朝" panose="02020400000000000000" pitchFamily="18" charset="-128"/>
                <a:ea typeface="游明朝" panose="02020400000000000000" pitchFamily="18" charset="-128"/>
              </a:rPr>
              <a:t>　　　　実地に即した対応</a:t>
            </a:r>
            <a:endParaRPr kumimoji="1" lang="en-US" altLang="ja-JP" sz="1200" dirty="0">
              <a:latin typeface="游明朝" panose="02020400000000000000" pitchFamily="18" charset="-128"/>
              <a:ea typeface="游明朝" panose="02020400000000000000" pitchFamily="18" charset="-128"/>
            </a:endParaRPr>
          </a:p>
          <a:p>
            <a:pPr algn="just">
              <a:lnSpc>
                <a:spcPct val="120000"/>
              </a:lnSpc>
            </a:pPr>
            <a:endParaRPr kumimoji="1" lang="en-US" altLang="ja-JP" sz="600" dirty="0">
              <a:latin typeface="游明朝" panose="02020400000000000000" pitchFamily="18" charset="-128"/>
              <a:ea typeface="游明朝" panose="02020400000000000000" pitchFamily="18" charset="-128"/>
            </a:endParaRPr>
          </a:p>
          <a:p>
            <a:pPr algn="just">
              <a:lnSpc>
                <a:spcPct val="120000"/>
              </a:lnSpc>
            </a:pPr>
            <a:r>
              <a:rPr kumimoji="1" lang="ja-JP" altLang="en-US" sz="1200" dirty="0">
                <a:latin typeface="HGP創英角ｺﾞｼｯｸUB" panose="020B0900000000000000" pitchFamily="50" charset="-128"/>
                <a:ea typeface="HGP創英角ｺﾞｼｯｸUB" panose="020B0900000000000000" pitchFamily="50" charset="-128"/>
              </a:rPr>
              <a:t>　・地域コミュニティ</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just">
              <a:lnSpc>
                <a:spcPct val="120000"/>
              </a:lnSpc>
            </a:pPr>
            <a:r>
              <a:rPr kumimoji="1" lang="ja-JP" altLang="en-US" sz="1200" dirty="0">
                <a:latin typeface="游明朝" panose="02020400000000000000" pitchFamily="18" charset="-128"/>
                <a:ea typeface="游明朝" panose="02020400000000000000" pitchFamily="18" charset="-128"/>
              </a:rPr>
              <a:t>　　････地域全体の防災力の底上げ（防災研修会や訓練の実施）、避難所の管理・運営　　　</a:t>
            </a:r>
            <a:endParaRPr kumimoji="1" lang="en-US" altLang="ja-JP" sz="1200" dirty="0">
              <a:latin typeface="游明朝" panose="02020400000000000000" pitchFamily="18" charset="-128"/>
              <a:ea typeface="游明朝" panose="02020400000000000000" pitchFamily="18" charset="-128"/>
            </a:endParaRPr>
          </a:p>
          <a:p>
            <a:pPr algn="just">
              <a:lnSpc>
                <a:spcPct val="120000"/>
              </a:lnSpc>
            </a:pPr>
            <a:r>
              <a:rPr kumimoji="1" lang="ja-JP" altLang="en-US" sz="1200" dirty="0">
                <a:latin typeface="游明朝" panose="02020400000000000000" pitchFamily="18" charset="-128"/>
                <a:ea typeface="游明朝" panose="02020400000000000000" pitchFamily="18" charset="-128"/>
              </a:rPr>
              <a:t>　　　（単独の行政区だけではできないこと、複数の行政区に関わる対応や調整など）</a:t>
            </a:r>
          </a:p>
        </p:txBody>
      </p:sp>
      <p:sp>
        <p:nvSpPr>
          <p:cNvPr id="9" name="テキスト ボックス 8">
            <a:extLst>
              <a:ext uri="{FF2B5EF4-FFF2-40B4-BE49-F238E27FC236}">
                <a16:creationId xmlns:a16="http://schemas.microsoft.com/office/drawing/2014/main" id="{8F27266D-3C5A-4D4B-9C3E-92BA67DD8A6B}"/>
              </a:ext>
            </a:extLst>
          </p:cNvPr>
          <p:cNvSpPr txBox="1"/>
          <p:nvPr/>
        </p:nvSpPr>
        <p:spPr>
          <a:xfrm>
            <a:off x="4693083" y="4238739"/>
            <a:ext cx="288147" cy="1470522"/>
          </a:xfrm>
          <a:prstGeom prst="rect">
            <a:avLst/>
          </a:prstGeom>
          <a:noFill/>
        </p:spPr>
        <p:txBody>
          <a:bodyPr vert="eaVert" wrap="none" lIns="36000" tIns="36000" rIns="36000" bIns="36000" rtlCol="0">
            <a:spAutoFit/>
          </a:bodyPr>
          <a:lstStyle/>
          <a:p>
            <a:r>
              <a:rPr kumimoji="1" lang="ja-JP" altLang="en-US" sz="1400" dirty="0">
                <a:solidFill>
                  <a:schemeClr val="accent2"/>
                </a:solidFill>
                <a:latin typeface="ＭＳ Ｐゴシック" panose="020B0600070205080204" pitchFamily="50" charset="-128"/>
                <a:ea typeface="ＭＳ Ｐゴシック" panose="020B0600070205080204" pitchFamily="50" charset="-128"/>
              </a:rPr>
              <a:t>実地に即した対応</a:t>
            </a:r>
          </a:p>
        </p:txBody>
      </p:sp>
      <p:sp>
        <p:nvSpPr>
          <p:cNvPr id="10" name="テキスト ボックス 9">
            <a:extLst>
              <a:ext uri="{FF2B5EF4-FFF2-40B4-BE49-F238E27FC236}">
                <a16:creationId xmlns:a16="http://schemas.microsoft.com/office/drawing/2014/main" id="{7DB083A5-88F0-47CF-AD2C-1379CA39AEDF}"/>
              </a:ext>
            </a:extLst>
          </p:cNvPr>
          <p:cNvSpPr txBox="1"/>
          <p:nvPr/>
        </p:nvSpPr>
        <p:spPr>
          <a:xfrm>
            <a:off x="4995004" y="4631982"/>
            <a:ext cx="257369" cy="534368"/>
          </a:xfrm>
          <a:prstGeom prst="rect">
            <a:avLst/>
          </a:prstGeom>
          <a:solidFill>
            <a:schemeClr val="accent2"/>
          </a:solidFill>
          <a:ln>
            <a:solidFill>
              <a:schemeClr val="accent2"/>
            </a:solidFill>
          </a:ln>
        </p:spPr>
        <p:txBody>
          <a:bodyPr vert="eaVert" wrap="none" lIns="36000" tIns="36000" rIns="36000" bIns="36000"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行政区</a:t>
            </a:r>
          </a:p>
        </p:txBody>
      </p:sp>
      <p:sp>
        <p:nvSpPr>
          <p:cNvPr id="12" name="テキスト ボックス 11">
            <a:extLst>
              <a:ext uri="{FF2B5EF4-FFF2-40B4-BE49-F238E27FC236}">
                <a16:creationId xmlns:a16="http://schemas.microsoft.com/office/drawing/2014/main" id="{26A4C836-A91F-469A-963F-CDCBACD31490}"/>
              </a:ext>
            </a:extLst>
          </p:cNvPr>
          <p:cNvSpPr txBox="1"/>
          <p:nvPr/>
        </p:nvSpPr>
        <p:spPr>
          <a:xfrm>
            <a:off x="6136780" y="4460635"/>
            <a:ext cx="257369" cy="1079389"/>
          </a:xfrm>
          <a:prstGeom prst="rect">
            <a:avLst/>
          </a:prstGeom>
          <a:solidFill>
            <a:srgbClr val="7030A0"/>
          </a:solidFill>
          <a:ln>
            <a:solidFill>
              <a:srgbClr val="7030A0"/>
            </a:solidFill>
          </a:ln>
        </p:spPr>
        <p:txBody>
          <a:bodyPr vert="eaVert" wrap="none" lIns="36000" tIns="36000" rIns="36000" bIns="36000" rtlCol="0">
            <a:spAutoFit/>
          </a:bodyPr>
          <a:lstStyle/>
          <a:p>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地域コミュニティ</a:t>
            </a:r>
          </a:p>
        </p:txBody>
      </p:sp>
      <p:sp>
        <p:nvSpPr>
          <p:cNvPr id="14" name="右中かっこ 13">
            <a:extLst>
              <a:ext uri="{FF2B5EF4-FFF2-40B4-BE49-F238E27FC236}">
                <a16:creationId xmlns:a16="http://schemas.microsoft.com/office/drawing/2014/main" id="{8DB1A0F7-2801-41E4-B573-9469CA410988}"/>
              </a:ext>
            </a:extLst>
          </p:cNvPr>
          <p:cNvSpPr/>
          <p:nvPr/>
        </p:nvSpPr>
        <p:spPr>
          <a:xfrm>
            <a:off x="5244156" y="3783704"/>
            <a:ext cx="230467" cy="2891153"/>
          </a:xfrm>
          <a:prstGeom prst="righ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9AC7B30-9F03-422D-B584-8F9192FD5663}"/>
              </a:ext>
            </a:extLst>
          </p:cNvPr>
          <p:cNvSpPr/>
          <p:nvPr/>
        </p:nvSpPr>
        <p:spPr>
          <a:xfrm>
            <a:off x="277480" y="2147492"/>
            <a:ext cx="6303040" cy="464041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7F68732-A2DF-4E84-B1CB-CBB0E0140722}"/>
              </a:ext>
            </a:extLst>
          </p:cNvPr>
          <p:cNvSpPr txBox="1"/>
          <p:nvPr/>
        </p:nvSpPr>
        <p:spPr>
          <a:xfrm>
            <a:off x="148290" y="657762"/>
            <a:ext cx="6493810" cy="338554"/>
          </a:xfrm>
          <a:prstGeom prst="rect">
            <a:avLst/>
          </a:prstGeom>
          <a:noFill/>
          <a:ln>
            <a:solidFill>
              <a:srgbClr val="00B050"/>
            </a:solidFill>
          </a:ln>
        </p:spPr>
        <p:txBody>
          <a:bodyPr wrap="square" rtlCol="0">
            <a:spAutoFit/>
          </a:bodyPr>
          <a:lstStyle/>
          <a:p>
            <a:r>
              <a:rPr kumimoji="1" lang="ja-JP" altLang="en-US" sz="1600" dirty="0">
                <a:solidFill>
                  <a:srgbClr val="00B050"/>
                </a:solidFill>
                <a:latin typeface="HGP創英角ｺﾞｼｯｸUB" panose="020B0900000000000000" pitchFamily="50" charset="-128"/>
                <a:ea typeface="HGP創英角ｺﾞｼｯｸUB" panose="020B0900000000000000" pitchFamily="50" charset="-128"/>
              </a:rPr>
              <a:t>（１）地域コミュニティと行政区の役割</a:t>
            </a:r>
          </a:p>
        </p:txBody>
      </p:sp>
      <p:sp>
        <p:nvSpPr>
          <p:cNvPr id="27" name="テキスト ボックス 26">
            <a:extLst>
              <a:ext uri="{FF2B5EF4-FFF2-40B4-BE49-F238E27FC236}">
                <a16:creationId xmlns:a16="http://schemas.microsoft.com/office/drawing/2014/main" id="{6C6CAD05-1D57-4218-91CE-1AC002C0AC25}"/>
              </a:ext>
            </a:extLst>
          </p:cNvPr>
          <p:cNvSpPr txBox="1"/>
          <p:nvPr/>
        </p:nvSpPr>
        <p:spPr>
          <a:xfrm>
            <a:off x="201280" y="1157510"/>
            <a:ext cx="6319264" cy="766748"/>
          </a:xfrm>
          <a:prstGeom prst="rect">
            <a:avLst/>
          </a:prstGeom>
          <a:noFill/>
        </p:spPr>
        <p:txBody>
          <a:bodyPr wrap="square" lIns="0" tIns="0" rIns="0" bIns="0" rtlCol="0">
            <a:spAutoFit/>
          </a:bodyPr>
          <a:lstStyle/>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災害時に円滑な対応を行うためには、平時から行政区（自主防災組織）と地域コミュニティが互いの役割を果たし、連携することが重要です。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各々の役割を整理すると、おおむね以下のとおりです。</a:t>
            </a:r>
          </a:p>
        </p:txBody>
      </p:sp>
      <p:sp>
        <p:nvSpPr>
          <p:cNvPr id="29" name="正方形/長方形 28">
            <a:extLst>
              <a:ext uri="{FF2B5EF4-FFF2-40B4-BE49-F238E27FC236}">
                <a16:creationId xmlns:a16="http://schemas.microsoft.com/office/drawing/2014/main" id="{A1D70EAF-1E8E-41FE-BA49-6BFE0C74C336}"/>
              </a:ext>
            </a:extLst>
          </p:cNvPr>
          <p:cNvSpPr/>
          <p:nvPr/>
        </p:nvSpPr>
        <p:spPr>
          <a:xfrm>
            <a:off x="518160" y="3815453"/>
            <a:ext cx="256904" cy="16459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1" name="テキスト ボックス 30">
            <a:extLst>
              <a:ext uri="{FF2B5EF4-FFF2-40B4-BE49-F238E27FC236}">
                <a16:creationId xmlns:a16="http://schemas.microsoft.com/office/drawing/2014/main" id="{7AAB5F3D-BEFD-47C6-9952-EFF2ECC12A8E}"/>
              </a:ext>
            </a:extLst>
          </p:cNvPr>
          <p:cNvSpPr txBox="1"/>
          <p:nvPr/>
        </p:nvSpPr>
        <p:spPr>
          <a:xfrm>
            <a:off x="832019" y="3714945"/>
            <a:ext cx="3693729" cy="3072957"/>
          </a:xfrm>
          <a:prstGeom prst="rect">
            <a:avLst/>
          </a:prstGeom>
          <a:noFill/>
        </p:spPr>
        <p:txBody>
          <a:bodyPr wrap="square" rtlCol="0">
            <a:spAutoFit/>
          </a:bodyPr>
          <a:lstStyle/>
          <a:p>
            <a:pPr>
              <a:lnSpc>
                <a:spcPct val="150000"/>
              </a:lnSpc>
              <a:tabLst>
                <a:tab pos="4843463" algn="r"/>
              </a:tabLst>
            </a:pPr>
            <a:r>
              <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rPr>
              <a:t>１</a:t>
            </a:r>
            <a:r>
              <a:rPr kumimoji="1" lang="en-US" altLang="ja-JP" sz="1400" dirty="0">
                <a:solidFill>
                  <a:srgbClr val="0070C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rPr>
              <a:t>自助力の向上を図る</a:t>
            </a:r>
            <a:endParaRPr kumimoji="1" lang="en-US" altLang="ja-JP" sz="1400" dirty="0">
              <a:solidFill>
                <a:srgbClr val="0070C0"/>
              </a:solidFill>
              <a:latin typeface="HGP創英角ｺﾞｼｯｸUB" panose="020B0900000000000000" pitchFamily="50" charset="-128"/>
              <a:ea typeface="HGP創英角ｺﾞｼｯｸUB" panose="020B0900000000000000" pitchFamily="50" charset="-128"/>
            </a:endParaRPr>
          </a:p>
          <a:p>
            <a:pPr>
              <a:lnSpc>
                <a:spcPct val="150000"/>
              </a:lnSpc>
              <a:tabLst>
                <a:tab pos="4843463" algn="r"/>
              </a:tabLst>
            </a:pPr>
            <a:r>
              <a:rPr kumimoji="1" lang="ja-JP" altLang="en-US" sz="1100" dirty="0">
                <a:latin typeface="ＭＳ Ｐゴシック" panose="020B0600070205080204" pitchFamily="50" charset="-128"/>
                <a:ea typeface="ＭＳ Ｐゴシック" panose="020B0600070205080204" pitchFamily="50" charset="-128"/>
              </a:rPr>
              <a:t>　　（１）地域の水害・土砂災害の危険性を周知する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（２）水害・土砂災害時の避難の考え方を普及する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（３）「マイ避難カード」の作成を推進する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50000"/>
              </a:lnSpc>
              <a:tabLst>
                <a:tab pos="4843463" algn="r"/>
              </a:tabLst>
            </a:pPr>
            <a:r>
              <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rPr>
              <a:t>２</a:t>
            </a:r>
            <a:r>
              <a:rPr kumimoji="1" lang="en-US" altLang="ja-JP" sz="1400" dirty="0">
                <a:solidFill>
                  <a:srgbClr val="0070C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0070C0"/>
                </a:solidFill>
                <a:latin typeface="HGP創英角ｺﾞｼｯｸUB" panose="020B0900000000000000" pitchFamily="50" charset="-128"/>
                <a:ea typeface="HGP創英角ｺﾞｼｯｸUB" panose="020B0900000000000000" pitchFamily="50" charset="-128"/>
              </a:rPr>
              <a:t>災害時要援護者の避難を検討する</a:t>
            </a:r>
            <a:endParaRPr kumimoji="1" lang="en-US" altLang="ja-JP" sz="1400" dirty="0">
              <a:solidFill>
                <a:srgbClr val="0070C0"/>
              </a:solidFill>
              <a:latin typeface="HGP創英角ｺﾞｼｯｸUB" panose="020B0900000000000000" pitchFamily="50" charset="-128"/>
              <a:ea typeface="HGP創英角ｺﾞｼｯｸUB" panose="020B0900000000000000" pitchFamily="50" charset="-128"/>
            </a:endParaRPr>
          </a:p>
          <a:p>
            <a:pPr>
              <a:lnSpc>
                <a:spcPct val="150000"/>
              </a:lnSpc>
              <a:tabLst>
                <a:tab pos="4843463" algn="r"/>
              </a:tabLst>
            </a:pPr>
            <a:r>
              <a:rPr kumimoji="1" lang="ja-JP" altLang="en-US" sz="1100" dirty="0">
                <a:latin typeface="ＭＳ Ｐゴシック" panose="020B0600070205080204" pitchFamily="50" charset="-128"/>
                <a:ea typeface="ＭＳ Ｐゴシック" panose="020B0600070205080204" pitchFamily="50" charset="-128"/>
              </a:rPr>
              <a:t>　　（１）災害時要援護者における避難の考え方を共有する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（２）災害時要援護者の個別支援計画を作成する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50000"/>
              </a:lnSpc>
              <a:tabLst>
                <a:tab pos="4843463" algn="r"/>
              </a:tabLst>
            </a:pP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地域みんなで避難する</a:t>
            </a:r>
            <a:endPar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（１）情報を収集する</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（２）避難を呼びかける（声をかけあう）</a:t>
            </a:r>
            <a:endParaRPr kumimoji="1" lang="en-US" altLang="ja-JP" sz="1100" dirty="0">
              <a:latin typeface="ＭＳ Ｐゴシック" panose="020B0600070205080204" pitchFamily="50" charset="-128"/>
              <a:ea typeface="ＭＳ Ｐゴシック" panose="020B0600070205080204" pitchFamily="50" charset="-128"/>
            </a:endParaRPr>
          </a:p>
          <a:p>
            <a:pPr>
              <a:lnSpc>
                <a:spcPct val="120000"/>
              </a:lnSpc>
              <a:tabLst>
                <a:tab pos="4843463" algn="r"/>
              </a:tabLst>
            </a:pP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４</a:t>
            </a:r>
            <a:r>
              <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地域みんなで助け合う</a:t>
            </a:r>
            <a:endPar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endParaRPr>
          </a:p>
          <a:p>
            <a:pPr>
              <a:lnSpc>
                <a:spcPct val="120000"/>
              </a:lnSpc>
            </a:pPr>
            <a:r>
              <a:rPr kumimoji="1" lang="ja-JP" altLang="en-US" sz="1100" dirty="0">
                <a:latin typeface="ＭＳ Ｐゴシック" panose="020B0600070205080204" pitchFamily="50" charset="-128"/>
                <a:ea typeface="ＭＳ Ｐゴシック" panose="020B0600070205080204" pitchFamily="50" charset="-128"/>
              </a:rPr>
              <a:t>　　　・指定緊急避難場所の運営を行う</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56087855-C330-430E-9C0F-280BF289D77A}"/>
              </a:ext>
            </a:extLst>
          </p:cNvPr>
          <p:cNvSpPr txBox="1"/>
          <p:nvPr/>
        </p:nvSpPr>
        <p:spPr>
          <a:xfrm>
            <a:off x="532405" y="4323428"/>
            <a:ext cx="215444" cy="596317"/>
          </a:xfrm>
          <a:prstGeom prst="rect">
            <a:avLst/>
          </a:prstGeom>
          <a:noFill/>
        </p:spPr>
        <p:txBody>
          <a:bodyPr vert="eaVert" wrap="none" lIns="0" tIns="0" rIns="0" bIns="0" rtlCol="0">
            <a:spAutoFit/>
          </a:bodyP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平　　時</a:t>
            </a:r>
          </a:p>
        </p:txBody>
      </p:sp>
      <p:sp>
        <p:nvSpPr>
          <p:cNvPr id="35" name="正方形/長方形 34">
            <a:extLst>
              <a:ext uri="{FF2B5EF4-FFF2-40B4-BE49-F238E27FC236}">
                <a16:creationId xmlns:a16="http://schemas.microsoft.com/office/drawing/2014/main" id="{30AF59B2-F3CB-4ACB-A8C3-D95B6DA5DAED}"/>
              </a:ext>
            </a:extLst>
          </p:cNvPr>
          <p:cNvSpPr/>
          <p:nvPr/>
        </p:nvSpPr>
        <p:spPr>
          <a:xfrm>
            <a:off x="518159" y="5555255"/>
            <a:ext cx="259535" cy="111960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9DE4466-656F-405C-8BCC-8BDEE6FD6B0D}"/>
              </a:ext>
            </a:extLst>
          </p:cNvPr>
          <p:cNvSpPr txBox="1"/>
          <p:nvPr/>
        </p:nvSpPr>
        <p:spPr>
          <a:xfrm>
            <a:off x="530954" y="5749089"/>
            <a:ext cx="215444" cy="657231"/>
          </a:xfrm>
          <a:prstGeom prst="rect">
            <a:avLst/>
          </a:prstGeom>
          <a:noFill/>
        </p:spPr>
        <p:txBody>
          <a:bodyPr vert="eaVert" wrap="none" lIns="0" tIns="0" rIns="0" bIns="0" rtlCol="0">
            <a:spAutoFit/>
          </a:bodyP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災 害 時</a:t>
            </a:r>
          </a:p>
        </p:txBody>
      </p:sp>
      <p:sp>
        <p:nvSpPr>
          <p:cNvPr id="38" name="正方形/長方形 37">
            <a:extLst>
              <a:ext uri="{FF2B5EF4-FFF2-40B4-BE49-F238E27FC236}">
                <a16:creationId xmlns:a16="http://schemas.microsoft.com/office/drawing/2014/main" id="{30CD7699-B5B8-4B06-A87C-B09602E59BAB}"/>
              </a:ext>
            </a:extLst>
          </p:cNvPr>
          <p:cNvSpPr/>
          <p:nvPr/>
        </p:nvSpPr>
        <p:spPr>
          <a:xfrm>
            <a:off x="832019" y="3814184"/>
            <a:ext cx="3638527" cy="2428239"/>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FE19721B-2EA7-483C-A0B9-ECC771DEAB66}"/>
              </a:ext>
            </a:extLst>
          </p:cNvPr>
          <p:cNvCxnSpPr/>
          <p:nvPr/>
        </p:nvCxnSpPr>
        <p:spPr>
          <a:xfrm>
            <a:off x="4470546" y="4919745"/>
            <a:ext cx="2222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26D83D9D-61F4-4BF5-AC4D-03DF72A89961}"/>
              </a:ext>
            </a:extLst>
          </p:cNvPr>
          <p:cNvSpPr txBox="1"/>
          <p:nvPr/>
        </p:nvSpPr>
        <p:spPr>
          <a:xfrm>
            <a:off x="5582567" y="3924021"/>
            <a:ext cx="503590" cy="2654804"/>
          </a:xfrm>
          <a:prstGeom prst="rect">
            <a:avLst/>
          </a:prstGeom>
          <a:noFill/>
        </p:spPr>
        <p:txBody>
          <a:bodyPr vert="eaVert" wrap="square" lIns="36000" tIns="36000" rIns="36000" bIns="36000" rtlCol="0">
            <a:spAutoFit/>
          </a:bodyPr>
          <a:lstStyle/>
          <a:p>
            <a:r>
              <a:rPr kumimoji="1" lang="ja-JP" altLang="en-US" sz="1400" dirty="0">
                <a:solidFill>
                  <a:srgbClr val="7030A0"/>
                </a:solidFill>
                <a:latin typeface="ＭＳ Ｐゴシック" panose="020B0600070205080204" pitchFamily="50" charset="-128"/>
                <a:ea typeface="ＭＳ Ｐゴシック" panose="020B0600070205080204" pitchFamily="50" charset="-128"/>
              </a:rPr>
              <a:t>・地域全体の防災力の底上げ</a:t>
            </a:r>
            <a:endParaRPr kumimoji="1" lang="en-US" altLang="ja-JP" sz="1400" dirty="0">
              <a:solidFill>
                <a:srgbClr val="7030A0"/>
              </a:solidFill>
              <a:latin typeface="ＭＳ Ｐゴシック" panose="020B0600070205080204" pitchFamily="50" charset="-128"/>
              <a:ea typeface="ＭＳ Ｐゴシック" panose="020B0600070205080204" pitchFamily="50" charset="-128"/>
            </a:endParaRPr>
          </a:p>
          <a:p>
            <a:r>
              <a:rPr kumimoji="1" lang="ja-JP" altLang="en-US" sz="1400" dirty="0">
                <a:solidFill>
                  <a:srgbClr val="7030A0"/>
                </a:solidFill>
                <a:latin typeface="ＭＳ Ｐゴシック" panose="020B0600070205080204" pitchFamily="50" charset="-128"/>
                <a:ea typeface="ＭＳ Ｐゴシック" panose="020B0600070205080204" pitchFamily="50" charset="-128"/>
              </a:rPr>
              <a:t>・複数行政区に関わる対応・調整</a:t>
            </a:r>
          </a:p>
        </p:txBody>
      </p:sp>
    </p:spTree>
    <p:extLst>
      <p:ext uri="{BB962C8B-B14F-4D97-AF65-F5344CB8AC3E}">
        <p14:creationId xmlns:p14="http://schemas.microsoft.com/office/powerpoint/2010/main" val="381760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AFF6355-F27B-49A1-8DF2-373FAD887194}"/>
              </a:ext>
            </a:extLst>
          </p:cNvPr>
          <p:cNvSpPr/>
          <p:nvPr/>
        </p:nvSpPr>
        <p:spPr>
          <a:xfrm>
            <a:off x="178286" y="2143125"/>
            <a:ext cx="6474700" cy="1849755"/>
          </a:xfrm>
          <a:prstGeom prst="roundRect">
            <a:avLst>
              <a:gd name="adj" fmla="val 10499"/>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B19931A-9BAE-4AFE-A51C-DE0F21F880DB}"/>
              </a:ext>
            </a:extLst>
          </p:cNvPr>
          <p:cNvSpPr>
            <a:spLocks noGrp="1"/>
          </p:cNvSpPr>
          <p:nvPr>
            <p:ph type="sldNum" sz="quarter" idx="10"/>
          </p:nvPr>
        </p:nvSpPr>
        <p:spPr/>
        <p:txBody>
          <a:bodyPr/>
          <a:lstStyle/>
          <a:p>
            <a:fld id="{3AA9EDAE-9077-4D61-94DE-B60AAEAE655E}" type="slidenum">
              <a:rPr kumimoji="1" lang="ja-JP" altLang="en-US" smtClean="0"/>
              <a:pPr/>
              <a:t>7</a:t>
            </a:fld>
            <a:endParaRPr kumimoji="1" lang="ja-JP" altLang="en-US"/>
          </a:p>
        </p:txBody>
      </p:sp>
      <p:sp>
        <p:nvSpPr>
          <p:cNvPr id="4" name="テキスト ボックス 3">
            <a:extLst>
              <a:ext uri="{FF2B5EF4-FFF2-40B4-BE49-F238E27FC236}">
                <a16:creationId xmlns:a16="http://schemas.microsoft.com/office/drawing/2014/main" id="{F211C2C3-419D-4EF1-B5B6-74ECD2718087}"/>
              </a:ext>
            </a:extLst>
          </p:cNvPr>
          <p:cNvSpPr txBox="1"/>
          <p:nvPr/>
        </p:nvSpPr>
        <p:spPr>
          <a:xfrm>
            <a:off x="277480" y="746666"/>
            <a:ext cx="6319264" cy="1103764"/>
          </a:xfrm>
          <a:prstGeom prst="rect">
            <a:avLst/>
          </a:prstGeom>
          <a:noFill/>
        </p:spPr>
        <p:txBody>
          <a:bodyPr wrap="square" lIns="0" tIns="0" rIns="0" bIns="0" rtlCol="0">
            <a:spAutoFit/>
          </a:bodyPr>
          <a:lstStyle/>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今回実施した</a:t>
            </a:r>
            <a:r>
              <a:rPr kumimoji="1" lang="ja-JP" altLang="en-US" sz="1200" dirty="0">
                <a:latin typeface="HGP創英角ｺﾞｼｯｸUB" panose="020B0900000000000000" pitchFamily="50" charset="-128"/>
                <a:ea typeface="HGP創英角ｺﾞｼｯｸUB" panose="020B0900000000000000" pitchFamily="50" charset="-128"/>
              </a:rPr>
              <a:t>ワークショップや本手引きの作成は、地域で防災に取り組むきっかけにすぎません。</a:t>
            </a:r>
            <a:endParaRPr kumimoji="1" lang="en-US" altLang="ja-JP" sz="1200" dirty="0">
              <a:latin typeface="HGP創英角ｺﾞｼｯｸUB" panose="020B0900000000000000" pitchFamily="50" charset="-128"/>
              <a:ea typeface="HGP創英角ｺﾞｼｯｸUB" panose="020B0900000000000000" pitchFamily="50"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HGP創英角ｺﾞｼｯｸUB" panose="020B0900000000000000" pitchFamily="50" charset="-128"/>
                <a:ea typeface="HGP創英角ｺﾞｼｯｸUB" panose="020B0900000000000000" pitchFamily="50" charset="-128"/>
              </a:rPr>
              <a:t>地域で、家庭で、取り組みを継続し、地域防災力の向上を図っていく</a:t>
            </a:r>
            <a:r>
              <a:rPr kumimoji="1" lang="ja-JP" altLang="en-US" sz="1200" dirty="0">
                <a:latin typeface="游明朝" panose="02020400000000000000" pitchFamily="18" charset="-128"/>
                <a:ea typeface="游明朝" panose="02020400000000000000" pitchFamily="18" charset="-128"/>
              </a:rPr>
              <a:t>ことが重要です。</a:t>
            </a:r>
            <a:endParaRPr kumimoji="1" lang="en-US" altLang="ja-JP" sz="1200" dirty="0">
              <a:latin typeface="游明朝" panose="02020400000000000000" pitchFamily="18" charset="-128"/>
              <a:ea typeface="游明朝" panose="02020400000000000000" pitchFamily="18" charset="-128"/>
            </a:endParaRPr>
          </a:p>
          <a:p>
            <a:pPr marL="171450" indent="-171450" algn="just">
              <a:lnSpc>
                <a:spcPct val="120000"/>
              </a:lnSpc>
              <a:spcAft>
                <a:spcPts val="900"/>
              </a:spcAft>
              <a:buFont typeface="Wingdings" panose="05000000000000000000" pitchFamily="2" charset="2"/>
              <a:buChar char="l"/>
            </a:pPr>
            <a:r>
              <a:rPr kumimoji="1" lang="ja-JP" altLang="en-US" sz="1200" dirty="0">
                <a:latin typeface="游明朝" panose="02020400000000000000" pitchFamily="18" charset="-128"/>
                <a:ea typeface="游明朝" panose="02020400000000000000" pitchFamily="18" charset="-128"/>
              </a:rPr>
              <a:t>次ページに、ワークショップをきっかけとした取り組み例をまとめたので、参考にしてください。</a:t>
            </a:r>
          </a:p>
        </p:txBody>
      </p:sp>
      <p:sp>
        <p:nvSpPr>
          <p:cNvPr id="6" name="テキスト ボックス 5">
            <a:extLst>
              <a:ext uri="{FF2B5EF4-FFF2-40B4-BE49-F238E27FC236}">
                <a16:creationId xmlns:a16="http://schemas.microsoft.com/office/drawing/2014/main" id="{CB830250-5401-490C-A20D-376318FA48BD}"/>
              </a:ext>
            </a:extLst>
          </p:cNvPr>
          <p:cNvSpPr txBox="1"/>
          <p:nvPr/>
        </p:nvSpPr>
        <p:spPr>
          <a:xfrm>
            <a:off x="148290" y="252998"/>
            <a:ext cx="6493810" cy="338554"/>
          </a:xfrm>
          <a:prstGeom prst="rect">
            <a:avLst/>
          </a:prstGeom>
          <a:noFill/>
          <a:ln>
            <a:solidFill>
              <a:srgbClr val="00B050"/>
            </a:solidFill>
          </a:ln>
        </p:spPr>
        <p:txBody>
          <a:bodyPr wrap="square" rtlCol="0">
            <a:spAutoFit/>
          </a:bodyPr>
          <a:lstStyle/>
          <a:p>
            <a:r>
              <a:rPr kumimoji="1" lang="ja-JP" altLang="en-US" sz="1600" dirty="0">
                <a:solidFill>
                  <a:srgbClr val="00B050"/>
                </a:solidFill>
                <a:latin typeface="HGP創英角ｺﾞｼｯｸUB" panose="020B0900000000000000" pitchFamily="50" charset="-128"/>
                <a:ea typeface="HGP創英角ｺﾞｼｯｸUB" panose="020B0900000000000000" pitchFamily="50" charset="-128"/>
              </a:rPr>
              <a:t>（２）ワークショップをきっかけにした取り組みの継続</a:t>
            </a:r>
          </a:p>
        </p:txBody>
      </p:sp>
      <p:sp>
        <p:nvSpPr>
          <p:cNvPr id="8" name="テキスト ボックス 7">
            <a:extLst>
              <a:ext uri="{FF2B5EF4-FFF2-40B4-BE49-F238E27FC236}">
                <a16:creationId xmlns:a16="http://schemas.microsoft.com/office/drawing/2014/main" id="{45A57543-0539-4181-B4C6-E9C3E38AC811}"/>
              </a:ext>
            </a:extLst>
          </p:cNvPr>
          <p:cNvSpPr txBox="1"/>
          <p:nvPr/>
        </p:nvSpPr>
        <p:spPr>
          <a:xfrm>
            <a:off x="308040" y="2572421"/>
            <a:ext cx="6241350" cy="1316130"/>
          </a:xfrm>
          <a:prstGeom prst="rect">
            <a:avLst/>
          </a:prstGeom>
          <a:noFill/>
        </p:spPr>
        <p:txBody>
          <a:bodyPr wrap="square" lIns="0" tIns="0" rIns="0" bIns="0" rtlCol="0">
            <a:spAutoFit/>
          </a:bodyPr>
          <a:lstStyle/>
          <a:p>
            <a:pPr algn="just">
              <a:lnSpc>
                <a:spcPct val="120000"/>
              </a:lnSpc>
              <a:spcBef>
                <a:spcPts val="600"/>
              </a:spcBef>
            </a:pPr>
            <a:r>
              <a:rPr kumimoji="1" lang="ja-JP" altLang="en-US" sz="1200" dirty="0">
                <a:latin typeface="游明朝" panose="02020400000000000000" pitchFamily="18" charset="-128"/>
                <a:ea typeface="游明朝" panose="02020400000000000000" pitchFamily="18" charset="-128"/>
              </a:rPr>
              <a:t>　地域防災力向上に向けては、地域で抱える課題、それを解決するために取り組むべきことも多くあり、腰が引けてしまうこともあるかもしれません。しかし大事なことは、一辺に全てをやりこなそうとするのではなく、</a:t>
            </a:r>
            <a:r>
              <a:rPr kumimoji="1" lang="ja-JP" altLang="en-US" sz="1200" u="sng" dirty="0">
                <a:latin typeface="HGP創英角ｺﾞｼｯｸUB" panose="020B0900000000000000" pitchFamily="50" charset="-128"/>
                <a:ea typeface="HGP創英角ｺﾞｼｯｸUB" panose="020B0900000000000000" pitchFamily="50" charset="-128"/>
              </a:rPr>
              <a:t>少しでも、一つずつでも、取り組みに着手していくこと</a:t>
            </a:r>
            <a:r>
              <a:rPr kumimoji="1" lang="ja-JP" altLang="en-US" sz="1200" dirty="0">
                <a:latin typeface="游明朝" panose="02020400000000000000" pitchFamily="18" charset="-128"/>
                <a:ea typeface="游明朝" panose="02020400000000000000" pitchFamily="18" charset="-128"/>
              </a:rPr>
              <a:t>です。それを積み上げ、継続していくことで取り組みを地域に定着させ、自らが主体的に災害に備える、地域で助け合うことが、</a:t>
            </a:r>
            <a:r>
              <a:rPr kumimoji="1" lang="ja-JP" altLang="en-US" sz="1200" u="sng" dirty="0">
                <a:latin typeface="HGP創英角ｺﾞｼｯｸUB" panose="020B0900000000000000" pitchFamily="50" charset="-128"/>
                <a:ea typeface="HGP創英角ｺﾞｼｯｸUB" panose="020B0900000000000000" pitchFamily="50" charset="-128"/>
              </a:rPr>
              <a:t>地域にとっての“当たり前”＝災害文化にしていくこと</a:t>
            </a:r>
            <a:r>
              <a:rPr kumimoji="1" lang="ja-JP" altLang="en-US" sz="1200" dirty="0">
                <a:latin typeface="游明朝" panose="02020400000000000000" pitchFamily="18" charset="-128"/>
                <a:ea typeface="游明朝" panose="02020400000000000000" pitchFamily="18" charset="-128"/>
              </a:rPr>
              <a:t>が重要です。</a:t>
            </a:r>
            <a:endParaRPr kumimoji="1" lang="en-US" altLang="ja-JP" sz="1200" dirty="0">
              <a:latin typeface="游明朝" panose="02020400000000000000" pitchFamily="18" charset="-128"/>
              <a:ea typeface="游明朝" panose="02020400000000000000" pitchFamily="18" charset="-128"/>
            </a:endParaRPr>
          </a:p>
        </p:txBody>
      </p:sp>
      <p:sp>
        <p:nvSpPr>
          <p:cNvPr id="12" name="テキスト ボックス 11">
            <a:extLst>
              <a:ext uri="{FF2B5EF4-FFF2-40B4-BE49-F238E27FC236}">
                <a16:creationId xmlns:a16="http://schemas.microsoft.com/office/drawing/2014/main" id="{7C0B0B86-66AE-4CFE-ABC8-ECA333D2B4FF}"/>
              </a:ext>
            </a:extLst>
          </p:cNvPr>
          <p:cNvSpPr txBox="1"/>
          <p:nvPr/>
        </p:nvSpPr>
        <p:spPr>
          <a:xfrm>
            <a:off x="321375" y="2245831"/>
            <a:ext cx="3236463" cy="224229"/>
          </a:xfrm>
          <a:prstGeom prst="rect">
            <a:avLst/>
          </a:prstGeom>
          <a:noFill/>
          <a:ln>
            <a:noFill/>
          </a:ln>
        </p:spPr>
        <p:txBody>
          <a:bodyPr wrap="none" lIns="0" tIns="0" rIns="0" bIns="0" rtlCol="0">
            <a:spAutoFit/>
          </a:bodyPr>
          <a:lstStyle/>
          <a:p>
            <a:pPr>
              <a:lnSpc>
                <a:spcPct val="120000"/>
              </a:lnSpc>
              <a:spcBef>
                <a:spcPts val="600"/>
              </a:spcBef>
            </a:pPr>
            <a:r>
              <a:rPr kumimoji="1" lang="ja-JP" altLang="en-US" sz="1400" u="sng" dirty="0">
                <a:solidFill>
                  <a:srgbClr val="C00000"/>
                </a:solidFill>
                <a:latin typeface="HGP創英角ｺﾞｼｯｸUB" panose="020B0900000000000000" pitchFamily="50" charset="-128"/>
                <a:ea typeface="HGP創英角ｺﾞｼｯｸUB" panose="020B0900000000000000" pitchFamily="50" charset="-128"/>
              </a:rPr>
              <a:t>取り組みを継続し、地域の災害文化を築く</a:t>
            </a:r>
            <a:endParaRPr kumimoji="1" lang="en-US" altLang="ja-JP" sz="1400" u="sng"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3" name="四角形: 角を丸くする 12">
            <a:extLst>
              <a:ext uri="{FF2B5EF4-FFF2-40B4-BE49-F238E27FC236}">
                <a16:creationId xmlns:a16="http://schemas.microsoft.com/office/drawing/2014/main" id="{67EBF2A3-6BC2-4E62-AC52-8AF6AC587B6C}"/>
              </a:ext>
            </a:extLst>
          </p:cNvPr>
          <p:cNvSpPr/>
          <p:nvPr/>
        </p:nvSpPr>
        <p:spPr>
          <a:xfrm>
            <a:off x="178286" y="4095242"/>
            <a:ext cx="6474700" cy="2259838"/>
          </a:xfrm>
          <a:prstGeom prst="roundRect">
            <a:avLst>
              <a:gd name="adj" fmla="val 10499"/>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AAF2B80-9548-4150-B0F7-D0D9E6F01D82}"/>
              </a:ext>
            </a:extLst>
          </p:cNvPr>
          <p:cNvSpPr txBox="1"/>
          <p:nvPr/>
        </p:nvSpPr>
        <p:spPr>
          <a:xfrm>
            <a:off x="308040" y="4524537"/>
            <a:ext cx="6241350" cy="1691617"/>
          </a:xfrm>
          <a:prstGeom prst="rect">
            <a:avLst/>
          </a:prstGeom>
          <a:noFill/>
        </p:spPr>
        <p:txBody>
          <a:bodyPr wrap="square" lIns="0" tIns="0" rIns="0" bIns="0" rtlCol="0">
            <a:spAutoFit/>
          </a:bodyPr>
          <a:lstStyle/>
          <a:p>
            <a:pPr algn="just">
              <a:lnSpc>
                <a:spcPct val="120000"/>
              </a:lnSpc>
              <a:spcBef>
                <a:spcPts val="600"/>
              </a:spcBef>
            </a:pPr>
            <a:r>
              <a:rPr kumimoji="1" lang="ja-JP" altLang="en-US" sz="1200" dirty="0">
                <a:latin typeface="游明朝" panose="02020400000000000000" pitchFamily="18" charset="-128"/>
                <a:ea typeface="游明朝" panose="02020400000000000000" pitchFamily="18" charset="-128"/>
              </a:rPr>
              <a:t>　水害・土砂災害が頻発する中、「災害で犠牲者を出さない」という思いの中で、皆で災害に向かっていく地域社会が求められています。地域みんなで災害に備える取り組みを継続することで、災害に強い地域をつくっていくことが重要です。</a:t>
            </a:r>
            <a:endParaRPr kumimoji="1" lang="en-US" altLang="ja-JP" sz="1200" dirty="0">
              <a:latin typeface="游明朝" panose="02020400000000000000" pitchFamily="18" charset="-128"/>
              <a:ea typeface="游明朝" panose="02020400000000000000" pitchFamily="18" charset="-128"/>
            </a:endParaRPr>
          </a:p>
          <a:p>
            <a:pPr algn="just">
              <a:lnSpc>
                <a:spcPct val="120000"/>
              </a:lnSpc>
              <a:spcBef>
                <a:spcPts val="600"/>
              </a:spcBef>
            </a:pPr>
            <a:r>
              <a:rPr kumimoji="1" lang="ja-JP" altLang="en-US" sz="1200" dirty="0">
                <a:latin typeface="游明朝" panose="02020400000000000000" pitchFamily="18" charset="-128"/>
                <a:ea typeface="游明朝" panose="02020400000000000000" pitchFamily="18" charset="-128"/>
              </a:rPr>
              <a:t>　コミュニティの結束力が強い地域でなければ、「災害に強い地域」にはなれません。</a:t>
            </a:r>
            <a:r>
              <a:rPr kumimoji="1" lang="en-US" altLang="ja-JP" sz="1200" dirty="0">
                <a:latin typeface="游明朝" panose="02020400000000000000" pitchFamily="18" charset="-128"/>
                <a:ea typeface="游明朝" panose="02020400000000000000" pitchFamily="18" charset="-128"/>
              </a:rPr>
              <a:t/>
            </a:r>
            <a:br>
              <a:rPr kumimoji="1" lang="en-US" altLang="ja-JP" sz="1200" dirty="0">
                <a:latin typeface="游明朝" panose="02020400000000000000" pitchFamily="18" charset="-128"/>
                <a:ea typeface="游明朝" panose="02020400000000000000" pitchFamily="18" charset="-128"/>
              </a:rPr>
            </a:br>
            <a:r>
              <a:rPr kumimoji="1" lang="ja-JP" altLang="en-US" sz="1200" dirty="0">
                <a:latin typeface="游明朝" panose="02020400000000000000" pitchFamily="18" charset="-128"/>
                <a:ea typeface="游明朝" panose="02020400000000000000" pitchFamily="18" charset="-128"/>
              </a:rPr>
              <a:t>逆に</a:t>
            </a:r>
            <a:r>
              <a:rPr kumimoji="1" lang="en-US" altLang="ja-JP" sz="1200" dirty="0">
                <a:latin typeface="游明朝" panose="02020400000000000000" pitchFamily="18" charset="-128"/>
                <a:ea typeface="游明朝" panose="02020400000000000000" pitchFamily="18" charset="-128"/>
              </a:rPr>
              <a:t>､｢</a:t>
            </a:r>
            <a:r>
              <a:rPr kumimoji="1" lang="ja-JP" altLang="en-US" sz="1200" dirty="0">
                <a:latin typeface="游明朝" panose="02020400000000000000" pitchFamily="18" charset="-128"/>
                <a:ea typeface="游明朝" panose="02020400000000000000" pitchFamily="18" charset="-128"/>
              </a:rPr>
              <a:t>災害に強い地域</a:t>
            </a:r>
            <a:r>
              <a:rPr kumimoji="1" lang="en-US" altLang="ja-JP" sz="1200" dirty="0">
                <a:latin typeface="游明朝" panose="02020400000000000000" pitchFamily="18" charset="-128"/>
                <a:ea typeface="游明朝" panose="02020400000000000000" pitchFamily="18" charset="-128"/>
              </a:rPr>
              <a:t>｣</a:t>
            </a:r>
            <a:r>
              <a:rPr kumimoji="1" lang="ja-JP" altLang="en-US" sz="1200" dirty="0">
                <a:latin typeface="游明朝" panose="02020400000000000000" pitchFamily="18" charset="-128"/>
                <a:ea typeface="游明朝" panose="02020400000000000000" pitchFamily="18" charset="-128"/>
              </a:rPr>
              <a:t>になっていれば、あらゆることにも結束できる</a:t>
            </a:r>
            <a:r>
              <a:rPr kumimoji="1" lang="ja-JP" altLang="en-US" sz="1200" dirty="0">
                <a:latin typeface="HGP創英角ｺﾞｼｯｸUB" panose="020B0900000000000000" pitchFamily="50" charset="-128"/>
                <a:ea typeface="HGP創英角ｺﾞｼｯｸUB" panose="020B0900000000000000" pitchFamily="50" charset="-128"/>
              </a:rPr>
              <a:t>「災害にも強い地域」</a:t>
            </a:r>
            <a:r>
              <a:rPr kumimoji="1" lang="ja-JP" altLang="en-US" sz="1200" dirty="0">
                <a:latin typeface="游明朝" panose="02020400000000000000" pitchFamily="18" charset="-128"/>
                <a:ea typeface="游明朝" panose="02020400000000000000" pitchFamily="18" charset="-128"/>
              </a:rPr>
              <a:t>になっているはずです。</a:t>
            </a:r>
          </a:p>
          <a:p>
            <a:pPr algn="just">
              <a:lnSpc>
                <a:spcPct val="120000"/>
              </a:lnSpc>
              <a:spcBef>
                <a:spcPts val="600"/>
              </a:spcBef>
            </a:pPr>
            <a:r>
              <a:rPr kumimoji="1" lang="ja-JP" altLang="en-US" sz="1200" dirty="0">
                <a:latin typeface="游明朝" panose="02020400000000000000" pitchFamily="18" charset="-128"/>
                <a:ea typeface="游明朝" panose="02020400000000000000" pitchFamily="18" charset="-128"/>
              </a:rPr>
              <a:t>　地域みんなで災害にも強いコミュニティをつくっていくことが、今、求められています。</a:t>
            </a:r>
          </a:p>
        </p:txBody>
      </p:sp>
      <p:sp>
        <p:nvSpPr>
          <p:cNvPr id="15" name="テキスト ボックス 14">
            <a:extLst>
              <a:ext uri="{FF2B5EF4-FFF2-40B4-BE49-F238E27FC236}">
                <a16:creationId xmlns:a16="http://schemas.microsoft.com/office/drawing/2014/main" id="{C28000C7-51C2-4F15-B406-88D6EA048B48}"/>
              </a:ext>
            </a:extLst>
          </p:cNvPr>
          <p:cNvSpPr txBox="1"/>
          <p:nvPr/>
        </p:nvSpPr>
        <p:spPr>
          <a:xfrm>
            <a:off x="321375" y="4197947"/>
            <a:ext cx="1966885" cy="224229"/>
          </a:xfrm>
          <a:prstGeom prst="rect">
            <a:avLst/>
          </a:prstGeom>
          <a:noFill/>
          <a:ln>
            <a:noFill/>
          </a:ln>
        </p:spPr>
        <p:txBody>
          <a:bodyPr wrap="none" lIns="0" tIns="0" rIns="0" bIns="0" rtlCol="0">
            <a:spAutoFit/>
          </a:bodyPr>
          <a:lstStyle/>
          <a:p>
            <a:pPr>
              <a:lnSpc>
                <a:spcPct val="120000"/>
              </a:lnSpc>
              <a:spcBef>
                <a:spcPts val="600"/>
              </a:spcBef>
            </a:pPr>
            <a:r>
              <a:rPr kumimoji="1" lang="ja-JP" altLang="en-US" sz="1400" u="sng" dirty="0">
                <a:solidFill>
                  <a:srgbClr val="C00000"/>
                </a:solidFill>
                <a:latin typeface="HGP創英角ｺﾞｼｯｸUB" panose="020B0900000000000000" pitchFamily="50" charset="-128"/>
                <a:ea typeface="HGP創英角ｺﾞｼｯｸUB" panose="020B0900000000000000" pitchFamily="50" charset="-128"/>
              </a:rPr>
              <a:t>災害にも強い地域をつくる</a:t>
            </a:r>
            <a:endParaRPr kumimoji="1" lang="en-US" altLang="ja-JP" sz="1400" u="sng"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40A628EE-13A1-4D63-84F8-2BDDC4F3868A}"/>
              </a:ext>
            </a:extLst>
          </p:cNvPr>
          <p:cNvSpPr txBox="1"/>
          <p:nvPr/>
        </p:nvSpPr>
        <p:spPr>
          <a:xfrm>
            <a:off x="5627817" y="5395747"/>
            <a:ext cx="199102" cy="161583"/>
          </a:xfrm>
          <a:prstGeom prst="rect">
            <a:avLst/>
          </a:prstGeom>
          <a:noFill/>
        </p:spPr>
        <p:txBody>
          <a:bodyPr wrap="square" lIns="0" tIns="0" rIns="0" bIns="0" rtlCol="0">
            <a:spAutoFit/>
          </a:bodyPr>
          <a:lstStyle/>
          <a:p>
            <a:pPr algn="dist"/>
            <a:r>
              <a:rPr kumimoji="1" lang="ja-JP" altLang="en-US" sz="1050" dirty="0">
                <a:latin typeface="HGP創英角ｺﾞｼｯｸUB" panose="020B0900000000000000" pitchFamily="50" charset="-128"/>
                <a:ea typeface="HGP創英角ｺﾞｼｯｸUB" panose="020B0900000000000000" pitchFamily="50" charset="-128"/>
              </a:rPr>
              <a:t>・ ・</a:t>
            </a:r>
          </a:p>
        </p:txBody>
      </p:sp>
    </p:spTree>
    <p:extLst>
      <p:ext uri="{BB962C8B-B14F-4D97-AF65-F5344CB8AC3E}">
        <p14:creationId xmlns:p14="http://schemas.microsoft.com/office/powerpoint/2010/main" val="397668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7B15009-34FB-49A7-8D05-8D9B1C4E4FBF}"/>
              </a:ext>
            </a:extLst>
          </p:cNvPr>
          <p:cNvSpPr>
            <a:spLocks noGrp="1"/>
          </p:cNvSpPr>
          <p:nvPr>
            <p:ph type="sldNum" sz="quarter" idx="10"/>
          </p:nvPr>
        </p:nvSpPr>
        <p:spPr/>
        <p:txBody>
          <a:bodyPr/>
          <a:lstStyle/>
          <a:p>
            <a:fld id="{3AA9EDAE-9077-4D61-94DE-B60AAEAE655E}" type="slidenum">
              <a:rPr kumimoji="1" lang="ja-JP" altLang="en-US" smtClean="0"/>
              <a:t>8</a:t>
            </a:fld>
            <a:endParaRPr kumimoji="1" lang="ja-JP" altLang="en-US"/>
          </a:p>
        </p:txBody>
      </p:sp>
      <p:grpSp>
        <p:nvGrpSpPr>
          <p:cNvPr id="45" name="グループ化 44">
            <a:extLst>
              <a:ext uri="{FF2B5EF4-FFF2-40B4-BE49-F238E27FC236}">
                <a16:creationId xmlns:a16="http://schemas.microsoft.com/office/drawing/2014/main" id="{DCB77CCF-073A-4B5A-87FD-2950FEC7CCE5}"/>
              </a:ext>
            </a:extLst>
          </p:cNvPr>
          <p:cNvGrpSpPr/>
          <p:nvPr/>
        </p:nvGrpSpPr>
        <p:grpSpPr>
          <a:xfrm rot="16200000">
            <a:off x="-986944" y="1739720"/>
            <a:ext cx="8880676" cy="6320945"/>
            <a:chOff x="-693265" y="1903246"/>
            <a:chExt cx="8880676" cy="6320945"/>
          </a:xfrm>
        </p:grpSpPr>
        <p:grpSp>
          <p:nvGrpSpPr>
            <p:cNvPr id="41" name="グループ化 40">
              <a:extLst>
                <a:ext uri="{FF2B5EF4-FFF2-40B4-BE49-F238E27FC236}">
                  <a16:creationId xmlns:a16="http://schemas.microsoft.com/office/drawing/2014/main" id="{064DDFB4-A177-4A46-AD8A-B6C11B0A76F4}"/>
                </a:ext>
              </a:extLst>
            </p:cNvPr>
            <p:cNvGrpSpPr/>
            <p:nvPr/>
          </p:nvGrpSpPr>
          <p:grpSpPr>
            <a:xfrm>
              <a:off x="-693265" y="2081201"/>
              <a:ext cx="8880676" cy="6142990"/>
              <a:chOff x="155820" y="782589"/>
              <a:chExt cx="8880676" cy="6142991"/>
            </a:xfrm>
          </p:grpSpPr>
          <p:sp>
            <p:nvSpPr>
              <p:cNvPr id="3" name="正方形/長方形 2">
                <a:extLst>
                  <a:ext uri="{FF2B5EF4-FFF2-40B4-BE49-F238E27FC236}">
                    <a16:creationId xmlns:a16="http://schemas.microsoft.com/office/drawing/2014/main" id="{1A9C8EDC-4595-4C1F-823C-511FA1FEABE0}"/>
                  </a:ext>
                </a:extLst>
              </p:cNvPr>
              <p:cNvSpPr/>
              <p:nvPr/>
            </p:nvSpPr>
            <p:spPr>
              <a:xfrm>
                <a:off x="247804" y="1041367"/>
                <a:ext cx="2099156" cy="264510"/>
              </a:xfrm>
              <a:prstGeom prst="rect">
                <a:avLst/>
              </a:prstGeom>
              <a:solidFill>
                <a:srgbClr val="C0504D"/>
              </a:solidFill>
              <a:ln w="19050" cap="flat" cmpd="sng" algn="ctr">
                <a:no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ゴシック"/>
                    <a:cs typeface="+mn-cs"/>
                  </a:rPr>
                  <a:t>●●地区</a:t>
                </a: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防災部会</a:t>
                </a:r>
              </a:p>
            </p:txBody>
          </p:sp>
          <p:sp>
            <p:nvSpPr>
              <p:cNvPr id="4" name="テキスト ボックス 3">
                <a:extLst>
                  <a:ext uri="{FF2B5EF4-FFF2-40B4-BE49-F238E27FC236}">
                    <a16:creationId xmlns:a16="http://schemas.microsoft.com/office/drawing/2014/main" id="{26E3FFAC-AE32-4C87-BAB5-5F0160689901}"/>
                  </a:ext>
                </a:extLst>
              </p:cNvPr>
              <p:cNvSpPr txBox="1"/>
              <p:nvPr/>
            </p:nvSpPr>
            <p:spPr>
              <a:xfrm>
                <a:off x="188210" y="782589"/>
                <a:ext cx="1783003" cy="276999"/>
              </a:xfrm>
              <a:prstGeom prst="rect">
                <a:avLst/>
              </a:prstGeom>
              <a:noFill/>
            </p:spPr>
            <p:txBody>
              <a:bodyPr wrap="square" rtlCol="0">
                <a:spAutoFit/>
              </a:bodyPr>
              <a:lstStyle/>
              <a:p>
                <a:pPr eaLnBrk="1" fontAlgn="auto" hangingPunct="1">
                  <a:spcBef>
                    <a:spcPts val="0"/>
                  </a:spcBef>
                  <a:spcAft>
                    <a:spcPts val="0"/>
                  </a:spcAft>
                </a:pPr>
                <a:r>
                  <a:rPr lang="ja-JP" altLang="en-US" sz="1200" dirty="0" smtClean="0">
                    <a:solidFill>
                      <a:prstClr val="black"/>
                    </a:solidFill>
                    <a:latin typeface="ＭＳ ゴシック"/>
                    <a:ea typeface="ＭＳ ゴシック"/>
                  </a:rPr>
                  <a:t>〇月</a:t>
                </a:r>
                <a:r>
                  <a:rPr lang="ja-JP" altLang="en-US" sz="1200" dirty="0">
                    <a:solidFill>
                      <a:prstClr val="black"/>
                    </a:solidFill>
                    <a:latin typeface="ＭＳ ゴシック"/>
                    <a:ea typeface="ＭＳ ゴシック"/>
                  </a:rPr>
                  <a:t>〇</a:t>
                </a:r>
                <a:r>
                  <a:rPr lang="ja-JP" altLang="en-US" sz="1200" dirty="0" smtClean="0">
                    <a:solidFill>
                      <a:prstClr val="black"/>
                    </a:solidFill>
                    <a:latin typeface="ＭＳ ゴシック"/>
                    <a:ea typeface="ＭＳ ゴシック"/>
                  </a:rPr>
                  <a:t>日</a:t>
                </a:r>
                <a:endParaRPr lang="en-US" altLang="ja-JP" sz="1200" dirty="0">
                  <a:solidFill>
                    <a:prstClr val="black"/>
                  </a:solidFill>
                  <a:latin typeface="ＭＳ ゴシック"/>
                  <a:ea typeface="ＭＳ ゴシック"/>
                </a:endParaRPr>
              </a:p>
            </p:txBody>
          </p:sp>
          <p:sp>
            <p:nvSpPr>
              <p:cNvPr id="5" name="正方形/長方形 4">
                <a:extLst>
                  <a:ext uri="{FF2B5EF4-FFF2-40B4-BE49-F238E27FC236}">
                    <a16:creationId xmlns:a16="http://schemas.microsoft.com/office/drawing/2014/main" id="{B400BD06-56CF-4C73-A106-004CB6257777}"/>
                  </a:ext>
                </a:extLst>
              </p:cNvPr>
              <p:cNvSpPr/>
              <p:nvPr/>
            </p:nvSpPr>
            <p:spPr>
              <a:xfrm>
                <a:off x="250681" y="2171427"/>
                <a:ext cx="2099156" cy="821253"/>
              </a:xfrm>
              <a:prstGeom prst="rect">
                <a:avLst/>
              </a:prstGeom>
              <a:solidFill>
                <a:srgbClr val="4F81BD"/>
              </a:solidFill>
              <a:ln w="19050" cap="flat" cmpd="sng" algn="ctr">
                <a:no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住民防災ワークショップ</a:t>
                </a:r>
              </a:p>
            </p:txBody>
          </p:sp>
          <p:sp>
            <p:nvSpPr>
              <p:cNvPr id="6" name="テキスト ボックス 5">
                <a:extLst>
                  <a:ext uri="{FF2B5EF4-FFF2-40B4-BE49-F238E27FC236}">
                    <a16:creationId xmlns:a16="http://schemas.microsoft.com/office/drawing/2014/main" id="{55EB0102-5B4E-48CB-AF52-A9E3646F9D36}"/>
                  </a:ext>
                </a:extLst>
              </p:cNvPr>
              <p:cNvSpPr txBox="1"/>
              <p:nvPr/>
            </p:nvSpPr>
            <p:spPr>
              <a:xfrm>
                <a:off x="186350" y="1906809"/>
                <a:ext cx="1562937" cy="276999"/>
              </a:xfrm>
              <a:prstGeom prst="rect">
                <a:avLst/>
              </a:prstGeom>
              <a:noFill/>
            </p:spPr>
            <p:txBody>
              <a:bodyPr wrap="square" rtlCol="0">
                <a:spAutoFit/>
              </a:bodyPr>
              <a:lstStyle/>
              <a:p>
                <a:pPr eaLnBrk="1" fontAlgn="auto" hangingPunct="1">
                  <a:spcBef>
                    <a:spcPts val="0"/>
                  </a:spcBef>
                  <a:spcAft>
                    <a:spcPts val="0"/>
                  </a:spcAft>
                </a:pPr>
                <a:r>
                  <a:rPr lang="ja-JP" altLang="en-US" sz="1200" dirty="0" smtClean="0">
                    <a:solidFill>
                      <a:prstClr val="black"/>
                    </a:solidFill>
                    <a:latin typeface="ＭＳ ゴシック"/>
                    <a:ea typeface="ＭＳ ゴシック"/>
                  </a:rPr>
                  <a:t>〇月</a:t>
                </a:r>
                <a:r>
                  <a:rPr lang="ja-JP" altLang="en-US" sz="1200" dirty="0">
                    <a:solidFill>
                      <a:prstClr val="black"/>
                    </a:solidFill>
                    <a:latin typeface="ＭＳ ゴシック"/>
                    <a:ea typeface="ＭＳ ゴシック"/>
                  </a:rPr>
                  <a:t>〇</a:t>
                </a:r>
                <a:r>
                  <a:rPr lang="ja-JP" altLang="en-US" sz="1200" dirty="0" smtClean="0">
                    <a:solidFill>
                      <a:prstClr val="black"/>
                    </a:solidFill>
                    <a:latin typeface="ＭＳ ゴシック"/>
                    <a:ea typeface="ＭＳ ゴシック"/>
                  </a:rPr>
                  <a:t>日</a:t>
                </a:r>
                <a:endParaRPr lang="ja-JP" altLang="en-US" sz="1200" dirty="0">
                  <a:solidFill>
                    <a:prstClr val="black"/>
                  </a:solidFill>
                  <a:latin typeface="ＭＳ ゴシック"/>
                  <a:ea typeface="ＭＳ ゴシック"/>
                </a:endParaRPr>
              </a:p>
            </p:txBody>
          </p:sp>
          <p:sp>
            <p:nvSpPr>
              <p:cNvPr id="7" name="正方形/長方形 6">
                <a:extLst>
                  <a:ext uri="{FF2B5EF4-FFF2-40B4-BE49-F238E27FC236}">
                    <a16:creationId xmlns:a16="http://schemas.microsoft.com/office/drawing/2014/main" id="{311E369E-3310-4F04-92C7-14631335ABA4}"/>
                  </a:ext>
                </a:extLst>
              </p:cNvPr>
              <p:cNvSpPr/>
              <p:nvPr/>
            </p:nvSpPr>
            <p:spPr>
              <a:xfrm>
                <a:off x="2374732" y="1041367"/>
                <a:ext cx="3846775" cy="865443"/>
              </a:xfrm>
              <a:prstGeom prst="rect">
                <a:avLst/>
              </a:prstGeom>
              <a:solidFill>
                <a:srgbClr val="C0504D">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smtClean="0">
                    <a:solidFill>
                      <a:prstClr val="black"/>
                    </a:solidFill>
                    <a:latin typeface="ＭＳ Ｐゴシック" panose="020B0600070205080204" pitchFamily="50" charset="-128"/>
                    <a:ea typeface="ＭＳ ゴシック"/>
                  </a:rPr>
                  <a:t>・●●</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地区</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における防災に関する意見交換</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sp>
            <p:nvSpPr>
              <p:cNvPr id="8" name="正方形/長方形 7">
                <a:extLst>
                  <a:ext uri="{FF2B5EF4-FFF2-40B4-BE49-F238E27FC236}">
                    <a16:creationId xmlns:a16="http://schemas.microsoft.com/office/drawing/2014/main" id="{594A5166-529A-4C2B-AAF0-F2ED4103D3A1}"/>
                  </a:ext>
                </a:extLst>
              </p:cNvPr>
              <p:cNvSpPr/>
              <p:nvPr/>
            </p:nvSpPr>
            <p:spPr>
              <a:xfrm>
                <a:off x="2379313" y="2160147"/>
                <a:ext cx="3848872" cy="832533"/>
              </a:xfrm>
              <a:prstGeom prst="rect">
                <a:avLst/>
              </a:prstGeom>
              <a:solidFill>
                <a:srgbClr val="4F81BD">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・避難場所、避難のタイミング等の検討</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・「区</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a:t>
                </a:r>
                <a:r>
                  <a:rPr lang="ja-JP" altLang="en-US" sz="1400" kern="0" dirty="0" smtClean="0">
                    <a:solidFill>
                      <a:prstClr val="black"/>
                    </a:solidFill>
                    <a:latin typeface="ＭＳ Ｐゴシック" panose="020B0600070205080204" pitchFamily="50" charset="-128"/>
                    <a:ea typeface="ＭＳ ゴシック"/>
                  </a:rPr>
                  <a:t>●●</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地区</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全体で検討すべきこと」の検討</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sp>
            <p:nvSpPr>
              <p:cNvPr id="9" name="正方形/長方形 8">
                <a:extLst>
                  <a:ext uri="{FF2B5EF4-FFF2-40B4-BE49-F238E27FC236}">
                    <a16:creationId xmlns:a16="http://schemas.microsoft.com/office/drawing/2014/main" id="{5AC2B915-4BD6-4A3F-8D22-99F9F8CA2376}"/>
                  </a:ext>
                </a:extLst>
              </p:cNvPr>
              <p:cNvSpPr/>
              <p:nvPr/>
            </p:nvSpPr>
            <p:spPr>
              <a:xfrm>
                <a:off x="250680" y="3373628"/>
                <a:ext cx="2099156" cy="477399"/>
              </a:xfrm>
              <a:prstGeom prst="rect">
                <a:avLst/>
              </a:prstGeom>
              <a:solidFill>
                <a:srgbClr val="C0504D"/>
              </a:solidFill>
              <a:ln w="19050" cap="flat" cmpd="sng" algn="ctr">
                <a:no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ゴシック"/>
                    <a:cs typeface="+mn-cs"/>
                  </a:rPr>
                  <a:t>●●地区</a:t>
                </a: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区長会等の会合</a:t>
                </a:r>
              </a:p>
            </p:txBody>
          </p:sp>
          <p:sp>
            <p:nvSpPr>
              <p:cNvPr id="10" name="テキスト ボックス 9">
                <a:extLst>
                  <a:ext uri="{FF2B5EF4-FFF2-40B4-BE49-F238E27FC236}">
                    <a16:creationId xmlns:a16="http://schemas.microsoft.com/office/drawing/2014/main" id="{F30AE216-FD54-49F6-936D-8F9652A80FE5}"/>
                  </a:ext>
                </a:extLst>
              </p:cNvPr>
              <p:cNvSpPr txBox="1"/>
              <p:nvPr/>
            </p:nvSpPr>
            <p:spPr>
              <a:xfrm>
                <a:off x="155820" y="3121903"/>
                <a:ext cx="1783003" cy="276999"/>
              </a:xfrm>
              <a:prstGeom prst="rect">
                <a:avLst/>
              </a:prstGeom>
              <a:noFill/>
            </p:spPr>
            <p:txBody>
              <a:bodyPr wrap="square" rtlCol="0">
                <a:spAutoFit/>
              </a:bodyPr>
              <a:lstStyle/>
              <a:p>
                <a:pPr eaLnBrk="1" fontAlgn="auto" hangingPunct="1">
                  <a:spcBef>
                    <a:spcPts val="0"/>
                  </a:spcBef>
                  <a:spcAft>
                    <a:spcPts val="0"/>
                  </a:spcAft>
                </a:pPr>
                <a:endParaRPr lang="ja-JP" altLang="en-US" sz="1200" dirty="0">
                  <a:solidFill>
                    <a:prstClr val="black"/>
                  </a:solidFill>
                  <a:latin typeface="ＭＳ ゴシック"/>
                  <a:ea typeface="ＭＳ ゴシック"/>
                </a:endParaRPr>
              </a:p>
            </p:txBody>
          </p:sp>
          <p:sp>
            <p:nvSpPr>
              <p:cNvPr id="11" name="正方形/長方形 10">
                <a:extLst>
                  <a:ext uri="{FF2B5EF4-FFF2-40B4-BE49-F238E27FC236}">
                    <a16:creationId xmlns:a16="http://schemas.microsoft.com/office/drawing/2014/main" id="{F5FA1860-2F72-4565-AE73-E250792A7E48}"/>
                  </a:ext>
                </a:extLst>
              </p:cNvPr>
              <p:cNvSpPr/>
              <p:nvPr/>
            </p:nvSpPr>
            <p:spPr>
              <a:xfrm>
                <a:off x="2372570" y="3373628"/>
                <a:ext cx="3848872" cy="477399"/>
              </a:xfrm>
              <a:prstGeom prst="rect">
                <a:avLst/>
              </a:prstGeom>
              <a:solidFill>
                <a:srgbClr val="C0504D">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・市による「</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地域防災活動の手引き」</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の説明</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・「地区全体で検討すべきこと」の意見交換</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sp>
            <p:nvSpPr>
              <p:cNvPr id="12" name="正方形/長方形 11">
                <a:extLst>
                  <a:ext uri="{FF2B5EF4-FFF2-40B4-BE49-F238E27FC236}">
                    <a16:creationId xmlns:a16="http://schemas.microsoft.com/office/drawing/2014/main" id="{19F82704-EDFE-4F99-9F98-19787CCB4667}"/>
                  </a:ext>
                </a:extLst>
              </p:cNvPr>
              <p:cNvSpPr/>
              <p:nvPr/>
            </p:nvSpPr>
            <p:spPr>
              <a:xfrm>
                <a:off x="247804" y="1299287"/>
                <a:ext cx="2099156" cy="584775"/>
              </a:xfrm>
              <a:prstGeom prst="rect">
                <a:avLst/>
              </a:prstGeom>
              <a:solidFill>
                <a:srgbClr val="4F81BD"/>
              </a:solidFill>
              <a:ln w="19050" cap="flat" cmpd="sng" algn="ctr">
                <a:noFill/>
                <a:prstDash val="solid"/>
              </a:ln>
              <a:effectLst/>
            </p:spPr>
            <p:txBody>
              <a:bodyPr lIns="360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住民防災ワークショップ</a:t>
                </a:r>
                <a:endParaRPr kumimoji="0" lang="en-US" altLang="ja-JP"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9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事前説明会</a:t>
                </a:r>
              </a:p>
            </p:txBody>
          </p:sp>
          <p:sp>
            <p:nvSpPr>
              <p:cNvPr id="13" name="正方形/長方形 12">
                <a:extLst>
                  <a:ext uri="{FF2B5EF4-FFF2-40B4-BE49-F238E27FC236}">
                    <a16:creationId xmlns:a16="http://schemas.microsoft.com/office/drawing/2014/main" id="{50E7B9AA-F9F1-4AAF-925B-DC359A67AEE2}"/>
                  </a:ext>
                </a:extLst>
              </p:cNvPr>
              <p:cNvSpPr/>
              <p:nvPr/>
            </p:nvSpPr>
            <p:spPr>
              <a:xfrm>
                <a:off x="250680" y="4282504"/>
                <a:ext cx="2099156" cy="690396"/>
              </a:xfrm>
              <a:prstGeom prst="rect">
                <a:avLst/>
              </a:prstGeom>
              <a:solidFill>
                <a:srgbClr val="9BBB59"/>
              </a:solidFill>
              <a:ln w="19050" cap="flat" cmpd="sng" algn="ctr">
                <a:no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各区の会合</a:t>
                </a:r>
              </a:p>
            </p:txBody>
          </p:sp>
          <p:sp>
            <p:nvSpPr>
              <p:cNvPr id="14" name="正方形/長方形 13">
                <a:extLst>
                  <a:ext uri="{FF2B5EF4-FFF2-40B4-BE49-F238E27FC236}">
                    <a16:creationId xmlns:a16="http://schemas.microsoft.com/office/drawing/2014/main" id="{B4A1B72A-5AE4-4C4B-92DF-CDFBCC87B42B}"/>
                  </a:ext>
                </a:extLst>
              </p:cNvPr>
              <p:cNvSpPr/>
              <p:nvPr/>
            </p:nvSpPr>
            <p:spPr>
              <a:xfrm>
                <a:off x="2372570" y="4282505"/>
                <a:ext cx="3848872" cy="690395"/>
              </a:xfrm>
              <a:prstGeom prst="rect">
                <a:avLst/>
              </a:prstGeom>
              <a:solidFill>
                <a:srgbClr val="9BBB59">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・区役員や住民を交え「地域防災活動の手引</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ea typeface="ＭＳ ゴシック"/>
                  </a:rPr>
                  <a:t>　</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き」の説明</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・「区で検討すべきこと」の意見交換</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sp>
            <p:nvSpPr>
              <p:cNvPr id="15" name="正方形/長方形 14">
                <a:extLst>
                  <a:ext uri="{FF2B5EF4-FFF2-40B4-BE49-F238E27FC236}">
                    <a16:creationId xmlns:a16="http://schemas.microsoft.com/office/drawing/2014/main" id="{C6688D3B-9F55-499D-8A58-E0CFEBA0FB55}"/>
                  </a:ext>
                </a:extLst>
              </p:cNvPr>
              <p:cNvSpPr/>
              <p:nvPr/>
            </p:nvSpPr>
            <p:spPr>
              <a:xfrm>
                <a:off x="250680" y="5365634"/>
                <a:ext cx="2099156" cy="471361"/>
              </a:xfrm>
              <a:prstGeom prst="rect">
                <a:avLst/>
              </a:prstGeom>
              <a:solidFill>
                <a:srgbClr val="F79646"/>
              </a:solidFill>
              <a:ln w="19050" cap="flat" cmpd="sng" algn="ctr">
                <a:noFill/>
                <a:prstDash val="solid"/>
              </a:ln>
              <a:effectLst/>
            </p:spPr>
            <p:txBody>
              <a:bodyPr l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各家庭での話し合い</a:t>
                </a:r>
              </a:p>
            </p:txBody>
          </p:sp>
          <p:sp>
            <p:nvSpPr>
              <p:cNvPr id="16" name="正方形/長方形 15">
                <a:extLst>
                  <a:ext uri="{FF2B5EF4-FFF2-40B4-BE49-F238E27FC236}">
                    <a16:creationId xmlns:a16="http://schemas.microsoft.com/office/drawing/2014/main" id="{9FD27B2F-3EF3-4C33-918E-805723319E83}"/>
                  </a:ext>
                </a:extLst>
              </p:cNvPr>
              <p:cNvSpPr/>
              <p:nvPr/>
            </p:nvSpPr>
            <p:spPr>
              <a:xfrm>
                <a:off x="6509257" y="1041367"/>
                <a:ext cx="2527239" cy="865443"/>
              </a:xfrm>
              <a:prstGeom prst="rect">
                <a:avLst/>
              </a:prstGeom>
              <a:solidFill>
                <a:srgbClr val="C0504D">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smtClean="0">
                    <a:solidFill>
                      <a:prstClr val="black"/>
                    </a:solidFill>
                    <a:latin typeface="ＭＳ Ｐゴシック" panose="020B0600070205080204" pitchFamily="50" charset="-128"/>
                    <a:ea typeface="ＭＳ ゴシック"/>
                  </a:rPr>
                  <a:t>・●●</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地区</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における防災上の</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　現状・課題の整理</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17" name="直線矢印コネクタ 16">
                <a:extLst>
                  <a:ext uri="{FF2B5EF4-FFF2-40B4-BE49-F238E27FC236}">
                    <a16:creationId xmlns:a16="http://schemas.microsoft.com/office/drawing/2014/main" id="{2336D628-4717-445D-A789-B0A2D3E447D1}"/>
                  </a:ext>
                </a:extLst>
              </p:cNvPr>
              <p:cNvCxnSpPr>
                <a:cxnSpLocks/>
                <a:stCxn id="7" idx="3"/>
                <a:endCxn id="16" idx="1"/>
              </p:cNvCxnSpPr>
              <p:nvPr/>
            </p:nvCxnSpPr>
            <p:spPr>
              <a:xfrm>
                <a:off x="6221507" y="1474089"/>
                <a:ext cx="287750" cy="0"/>
              </a:xfrm>
              <a:prstGeom prst="straightConnector1">
                <a:avLst/>
              </a:prstGeom>
              <a:noFill/>
              <a:ln w="57150" cap="flat" cmpd="sng" algn="ctr">
                <a:solidFill>
                  <a:sysClr val="window" lastClr="FFFFFF">
                    <a:lumMod val="65000"/>
                  </a:sysClr>
                </a:solidFill>
                <a:prstDash val="solid"/>
                <a:tailEnd type="triangle" w="med" len="sm"/>
              </a:ln>
              <a:effectLst/>
            </p:spPr>
          </p:cxnSp>
          <p:sp>
            <p:nvSpPr>
              <p:cNvPr id="18" name="正方形/長方形 17">
                <a:extLst>
                  <a:ext uri="{FF2B5EF4-FFF2-40B4-BE49-F238E27FC236}">
                    <a16:creationId xmlns:a16="http://schemas.microsoft.com/office/drawing/2014/main" id="{56E33E7A-64EE-4B22-AA94-1D2A59905FF9}"/>
                  </a:ext>
                </a:extLst>
              </p:cNvPr>
              <p:cNvSpPr/>
              <p:nvPr/>
            </p:nvSpPr>
            <p:spPr>
              <a:xfrm>
                <a:off x="6509257" y="2160147"/>
                <a:ext cx="2527239" cy="832533"/>
              </a:xfrm>
              <a:prstGeom prst="rect">
                <a:avLst/>
              </a:prstGeom>
              <a:solidFill>
                <a:srgbClr val="4F81BD">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・地域防災活動の手引きの作成</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→区</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及び</a:t>
                </a:r>
                <a:r>
                  <a:rPr lang="ja-JP" altLang="en-US" sz="1400" kern="0" dirty="0" smtClean="0">
                    <a:solidFill>
                      <a:prstClr val="black"/>
                    </a:solidFill>
                    <a:latin typeface="ＭＳ Ｐゴシック" panose="020B0600070205080204" pitchFamily="50" charset="-128"/>
                    <a:ea typeface="ＭＳ ゴシック"/>
                  </a:rPr>
                  <a:t>●●</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地区</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の防災対応</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　方針の整理</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19" name="直線矢印コネクタ 18">
                <a:extLst>
                  <a:ext uri="{FF2B5EF4-FFF2-40B4-BE49-F238E27FC236}">
                    <a16:creationId xmlns:a16="http://schemas.microsoft.com/office/drawing/2014/main" id="{258F1271-46BF-4AB8-ACC4-12BCC5133A6E}"/>
                  </a:ext>
                </a:extLst>
              </p:cNvPr>
              <p:cNvCxnSpPr>
                <a:cxnSpLocks/>
                <a:stCxn id="8" idx="3"/>
                <a:endCxn id="18" idx="1"/>
              </p:cNvCxnSpPr>
              <p:nvPr/>
            </p:nvCxnSpPr>
            <p:spPr>
              <a:xfrm>
                <a:off x="6228185" y="2576414"/>
                <a:ext cx="281072" cy="0"/>
              </a:xfrm>
              <a:prstGeom prst="straightConnector1">
                <a:avLst/>
              </a:prstGeom>
              <a:noFill/>
              <a:ln w="57150" cap="flat" cmpd="sng" algn="ctr">
                <a:solidFill>
                  <a:sysClr val="window" lastClr="FFFFFF">
                    <a:lumMod val="65000"/>
                  </a:sysClr>
                </a:solidFill>
                <a:prstDash val="solid"/>
                <a:tailEnd type="triangle" w="med" len="sm"/>
              </a:ln>
              <a:effectLst/>
            </p:spPr>
          </p:cxnSp>
          <p:cxnSp>
            <p:nvCxnSpPr>
              <p:cNvPr id="20" name="コネクタ: カギ線 19">
                <a:extLst>
                  <a:ext uri="{FF2B5EF4-FFF2-40B4-BE49-F238E27FC236}">
                    <a16:creationId xmlns:a16="http://schemas.microsoft.com/office/drawing/2014/main" id="{D7658BC2-F9AC-4BC3-BC1E-A9617D12953B}"/>
                  </a:ext>
                </a:extLst>
              </p:cNvPr>
              <p:cNvCxnSpPr>
                <a:cxnSpLocks/>
                <a:stCxn id="18" idx="2"/>
                <a:endCxn id="11" idx="0"/>
              </p:cNvCxnSpPr>
              <p:nvPr/>
            </p:nvCxnSpPr>
            <p:spPr>
              <a:xfrm rot="5400000">
                <a:off x="5844468" y="1445219"/>
                <a:ext cx="380948" cy="3475871"/>
              </a:xfrm>
              <a:prstGeom prst="bentConnector3">
                <a:avLst/>
              </a:prstGeom>
              <a:noFill/>
              <a:ln w="57150" cap="flat" cmpd="sng" algn="ctr">
                <a:solidFill>
                  <a:sysClr val="window" lastClr="FFFFFF">
                    <a:lumMod val="65000"/>
                  </a:sysClr>
                </a:solidFill>
                <a:prstDash val="solid"/>
                <a:tailEnd type="triangle" w="med" len="sm"/>
              </a:ln>
              <a:effectLst/>
            </p:spPr>
          </p:cxnSp>
          <p:sp>
            <p:nvSpPr>
              <p:cNvPr id="21" name="正方形/長方形 20">
                <a:extLst>
                  <a:ext uri="{FF2B5EF4-FFF2-40B4-BE49-F238E27FC236}">
                    <a16:creationId xmlns:a16="http://schemas.microsoft.com/office/drawing/2014/main" id="{6B5B9C82-B523-453A-9181-700E36EEC5B0}"/>
                  </a:ext>
                </a:extLst>
              </p:cNvPr>
              <p:cNvSpPr/>
              <p:nvPr/>
            </p:nvSpPr>
            <p:spPr>
              <a:xfrm>
                <a:off x="6509257" y="3373630"/>
                <a:ext cx="2527239" cy="477398"/>
              </a:xfrm>
              <a:prstGeom prst="rect">
                <a:avLst/>
              </a:prstGeom>
              <a:solidFill>
                <a:srgbClr val="C0504D">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a:t>
                </a:r>
                <a:r>
                  <a:rPr lang="ja-JP" altLang="en-US" sz="1400" kern="0" dirty="0" smtClean="0">
                    <a:solidFill>
                      <a:prstClr val="black"/>
                    </a:solidFill>
                    <a:latin typeface="ＭＳ Ｐゴシック" panose="020B0600070205080204" pitchFamily="50" charset="-128"/>
                    <a:ea typeface="ＭＳ ゴシック"/>
                  </a:rPr>
                  <a:t>●●</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ゴシック"/>
                    <a:cs typeface="+mn-cs"/>
                  </a:rPr>
                  <a:t>地区</a:t>
                </a: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としての防災対応</a:t>
                </a:r>
                <a:r>
                  <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
                </a:r>
                <a:br>
                  <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b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　方針の整理・認識共有</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22" name="直線矢印コネクタ 21">
                <a:extLst>
                  <a:ext uri="{FF2B5EF4-FFF2-40B4-BE49-F238E27FC236}">
                    <a16:creationId xmlns:a16="http://schemas.microsoft.com/office/drawing/2014/main" id="{95A18AEF-8DF7-4377-86D2-1CA71AA8B4F7}"/>
                  </a:ext>
                </a:extLst>
              </p:cNvPr>
              <p:cNvCxnSpPr>
                <a:cxnSpLocks/>
              </p:cNvCxnSpPr>
              <p:nvPr/>
            </p:nvCxnSpPr>
            <p:spPr>
              <a:xfrm>
                <a:off x="6228185" y="3604748"/>
                <a:ext cx="281072" cy="0"/>
              </a:xfrm>
              <a:prstGeom prst="straightConnector1">
                <a:avLst/>
              </a:prstGeom>
              <a:noFill/>
              <a:ln w="57150" cap="flat" cmpd="sng" algn="ctr">
                <a:solidFill>
                  <a:sysClr val="window" lastClr="FFFFFF">
                    <a:lumMod val="65000"/>
                  </a:sysClr>
                </a:solidFill>
                <a:prstDash val="solid"/>
                <a:tailEnd type="triangle" w="med" len="sm"/>
              </a:ln>
              <a:effectLst/>
            </p:spPr>
          </p:cxnSp>
          <p:sp>
            <p:nvSpPr>
              <p:cNvPr id="23" name="正方形/長方形 22">
                <a:extLst>
                  <a:ext uri="{FF2B5EF4-FFF2-40B4-BE49-F238E27FC236}">
                    <a16:creationId xmlns:a16="http://schemas.microsoft.com/office/drawing/2014/main" id="{DE85156A-23CA-4180-BF54-BA438E7595E9}"/>
                  </a:ext>
                </a:extLst>
              </p:cNvPr>
              <p:cNvSpPr/>
              <p:nvPr/>
            </p:nvSpPr>
            <p:spPr>
              <a:xfrm>
                <a:off x="6509257" y="4283994"/>
                <a:ext cx="2527239" cy="688906"/>
              </a:xfrm>
              <a:prstGeom prst="rect">
                <a:avLst/>
              </a:prstGeom>
              <a:solidFill>
                <a:srgbClr val="9BBB59">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・各区の防災計画の修正等</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→各区としての防災対応方針の</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　整理・認識共有</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24" name="コネクタ: カギ線 23">
                <a:extLst>
                  <a:ext uri="{FF2B5EF4-FFF2-40B4-BE49-F238E27FC236}">
                    <a16:creationId xmlns:a16="http://schemas.microsoft.com/office/drawing/2014/main" id="{DEFED77B-FA8C-47D0-A5CC-971F1772E77D}"/>
                  </a:ext>
                </a:extLst>
              </p:cNvPr>
              <p:cNvCxnSpPr>
                <a:cxnSpLocks/>
                <a:stCxn id="21" idx="2"/>
                <a:endCxn id="14" idx="0"/>
              </p:cNvCxnSpPr>
              <p:nvPr/>
            </p:nvCxnSpPr>
            <p:spPr>
              <a:xfrm rot="5400000">
                <a:off x="5819204" y="2328831"/>
                <a:ext cx="431477" cy="3475871"/>
              </a:xfrm>
              <a:prstGeom prst="bentConnector3">
                <a:avLst>
                  <a:gd name="adj1" fmla="val 50000"/>
                </a:avLst>
              </a:prstGeom>
              <a:noFill/>
              <a:ln w="57150" cap="flat" cmpd="sng" algn="ctr">
                <a:solidFill>
                  <a:sysClr val="window" lastClr="FFFFFF">
                    <a:lumMod val="65000"/>
                  </a:sysClr>
                </a:solidFill>
                <a:prstDash val="solid"/>
                <a:tailEnd type="triangle" w="med" len="sm"/>
              </a:ln>
              <a:effectLst/>
            </p:spPr>
          </p:cxnSp>
          <p:cxnSp>
            <p:nvCxnSpPr>
              <p:cNvPr id="25" name="コネクタ: カギ線 24">
                <a:extLst>
                  <a:ext uri="{FF2B5EF4-FFF2-40B4-BE49-F238E27FC236}">
                    <a16:creationId xmlns:a16="http://schemas.microsoft.com/office/drawing/2014/main" id="{21BAAF09-7BF6-4BFA-AD44-9F461C9309BA}"/>
                  </a:ext>
                </a:extLst>
              </p:cNvPr>
              <p:cNvCxnSpPr>
                <a:cxnSpLocks/>
                <a:stCxn id="23" idx="2"/>
                <a:endCxn id="26" idx="0"/>
              </p:cNvCxnSpPr>
              <p:nvPr/>
            </p:nvCxnSpPr>
            <p:spPr>
              <a:xfrm rot="5400000">
                <a:off x="5838574" y="3431333"/>
                <a:ext cx="392736" cy="3475871"/>
              </a:xfrm>
              <a:prstGeom prst="bentConnector3">
                <a:avLst>
                  <a:gd name="adj1" fmla="val 50000"/>
                </a:avLst>
              </a:prstGeom>
              <a:noFill/>
              <a:ln w="57150" cap="flat" cmpd="sng" algn="ctr">
                <a:solidFill>
                  <a:sysClr val="window" lastClr="FFFFFF">
                    <a:lumMod val="65000"/>
                  </a:sysClr>
                </a:solidFill>
                <a:prstDash val="solid"/>
                <a:tailEnd type="triangle" w="med" len="sm"/>
              </a:ln>
              <a:effectLst/>
            </p:spPr>
          </p:cxnSp>
          <p:sp>
            <p:nvSpPr>
              <p:cNvPr id="26" name="正方形/長方形 25">
                <a:extLst>
                  <a:ext uri="{FF2B5EF4-FFF2-40B4-BE49-F238E27FC236}">
                    <a16:creationId xmlns:a16="http://schemas.microsoft.com/office/drawing/2014/main" id="{3040723D-FC37-47A0-B1B2-37D85820F980}"/>
                  </a:ext>
                </a:extLst>
              </p:cNvPr>
              <p:cNvSpPr/>
              <p:nvPr/>
            </p:nvSpPr>
            <p:spPr>
              <a:xfrm>
                <a:off x="2372570" y="5365636"/>
                <a:ext cx="3848872" cy="471360"/>
              </a:xfrm>
              <a:prstGeom prst="rect">
                <a:avLst/>
              </a:prstGeom>
              <a:solidFill>
                <a:srgbClr val="F79646">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・家庭の避難対応についての確認と徹底</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27" name="直線矢印コネクタ 26">
                <a:extLst>
                  <a:ext uri="{FF2B5EF4-FFF2-40B4-BE49-F238E27FC236}">
                    <a16:creationId xmlns:a16="http://schemas.microsoft.com/office/drawing/2014/main" id="{5C9933BE-09ED-4466-8638-BB9F8A32D252}"/>
                  </a:ext>
                </a:extLst>
              </p:cNvPr>
              <p:cNvCxnSpPr>
                <a:cxnSpLocks/>
              </p:cNvCxnSpPr>
              <p:nvPr/>
            </p:nvCxnSpPr>
            <p:spPr>
              <a:xfrm>
                <a:off x="6228185" y="4627702"/>
                <a:ext cx="281072" cy="0"/>
              </a:xfrm>
              <a:prstGeom prst="straightConnector1">
                <a:avLst/>
              </a:prstGeom>
              <a:noFill/>
              <a:ln w="57150" cap="flat" cmpd="sng" algn="ctr">
                <a:solidFill>
                  <a:sysClr val="window" lastClr="FFFFFF">
                    <a:lumMod val="65000"/>
                  </a:sysClr>
                </a:solidFill>
                <a:prstDash val="solid"/>
                <a:tailEnd type="triangle" w="med" len="sm"/>
              </a:ln>
              <a:effectLst/>
            </p:spPr>
          </p:cxnSp>
          <p:sp>
            <p:nvSpPr>
              <p:cNvPr id="28" name="正方形/長方形 27">
                <a:extLst>
                  <a:ext uri="{FF2B5EF4-FFF2-40B4-BE49-F238E27FC236}">
                    <a16:creationId xmlns:a16="http://schemas.microsoft.com/office/drawing/2014/main" id="{6A0F3660-D8BA-4074-A169-18F35A007931}"/>
                  </a:ext>
                </a:extLst>
              </p:cNvPr>
              <p:cNvSpPr/>
              <p:nvPr/>
            </p:nvSpPr>
            <p:spPr>
              <a:xfrm>
                <a:off x="6509257" y="5342725"/>
                <a:ext cx="2527239" cy="494271"/>
              </a:xfrm>
              <a:prstGeom prst="rect">
                <a:avLst/>
              </a:prstGeom>
              <a:solidFill>
                <a:srgbClr val="9BBB59">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・マイ避難カードの作成</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・マイ防災マップの作成</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29" name="直線矢印コネクタ 28">
                <a:extLst>
                  <a:ext uri="{FF2B5EF4-FFF2-40B4-BE49-F238E27FC236}">
                    <a16:creationId xmlns:a16="http://schemas.microsoft.com/office/drawing/2014/main" id="{683F6A54-826E-459D-9465-4F55E701BA8B}"/>
                  </a:ext>
                </a:extLst>
              </p:cNvPr>
              <p:cNvCxnSpPr>
                <a:cxnSpLocks/>
              </p:cNvCxnSpPr>
              <p:nvPr/>
            </p:nvCxnSpPr>
            <p:spPr>
              <a:xfrm>
                <a:off x="6228185" y="5584968"/>
                <a:ext cx="281072" cy="0"/>
              </a:xfrm>
              <a:prstGeom prst="straightConnector1">
                <a:avLst/>
              </a:prstGeom>
              <a:noFill/>
              <a:ln w="57150" cap="flat" cmpd="sng" algn="ctr">
                <a:solidFill>
                  <a:sysClr val="window" lastClr="FFFFFF">
                    <a:lumMod val="65000"/>
                  </a:sysClr>
                </a:solidFill>
                <a:prstDash val="solid"/>
                <a:tailEnd type="triangle" w="med" len="sm"/>
              </a:ln>
              <a:effectLst/>
            </p:spPr>
          </p:cxnSp>
          <p:sp>
            <p:nvSpPr>
              <p:cNvPr id="30" name="正方形/長方形 29">
                <a:extLst>
                  <a:ext uri="{FF2B5EF4-FFF2-40B4-BE49-F238E27FC236}">
                    <a16:creationId xmlns:a16="http://schemas.microsoft.com/office/drawing/2014/main" id="{978197A9-B8CA-4645-B5F2-14FEE8707440}"/>
                  </a:ext>
                </a:extLst>
              </p:cNvPr>
              <p:cNvSpPr/>
              <p:nvPr/>
            </p:nvSpPr>
            <p:spPr>
              <a:xfrm>
                <a:off x="247804" y="5899926"/>
                <a:ext cx="8788691" cy="264080"/>
              </a:xfrm>
              <a:prstGeom prst="rect">
                <a:avLst/>
              </a:prstGeom>
              <a:solidFill>
                <a:srgbClr val="4BACC6">
                  <a:lumMod val="20000"/>
                  <a:lumOff val="8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ＭＳ ゴシック"/>
                    <a:ea typeface="ＭＳ ゴシック"/>
                    <a:cs typeface="+mn-cs"/>
                  </a:rPr>
                  <a:t>令和３年出水期</a:t>
                </a:r>
                <a:endParaRPr kumimoji="0" lang="en-US" altLang="ja-JP" sz="1200" b="0" i="0" u="none" strike="noStrike" kern="0" cap="none" spc="0" normalizeH="0" baseline="0" noProof="0" dirty="0">
                  <a:ln>
                    <a:noFill/>
                  </a:ln>
                  <a:solidFill>
                    <a:prstClr val="black"/>
                  </a:solidFill>
                  <a:effectLst/>
                  <a:uLnTx/>
                  <a:uFillTx/>
                  <a:latin typeface="ＭＳ ゴシック"/>
                  <a:ea typeface="ＭＳ ゴシック"/>
                  <a:cs typeface="+mn-cs"/>
                </a:endParaRPr>
              </a:p>
            </p:txBody>
          </p:sp>
          <p:sp>
            <p:nvSpPr>
              <p:cNvPr id="31" name="正方形/長方形 30">
                <a:extLst>
                  <a:ext uri="{FF2B5EF4-FFF2-40B4-BE49-F238E27FC236}">
                    <a16:creationId xmlns:a16="http://schemas.microsoft.com/office/drawing/2014/main" id="{D728C647-4F1E-466F-89B8-86B395350F16}"/>
                  </a:ext>
                </a:extLst>
              </p:cNvPr>
              <p:cNvSpPr/>
              <p:nvPr/>
            </p:nvSpPr>
            <p:spPr>
              <a:xfrm>
                <a:off x="268281" y="6196023"/>
                <a:ext cx="2099156" cy="456636"/>
              </a:xfrm>
              <a:prstGeom prst="rect">
                <a:avLst/>
              </a:prstGeom>
              <a:solidFill>
                <a:srgbClr val="C0504D"/>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white"/>
                    </a:solidFill>
                    <a:effectLst/>
                    <a:uLnTx/>
                    <a:uFillTx/>
                    <a:latin typeface="ＭＳ Ｐゴシック" panose="020B0600070205080204" pitchFamily="50" charset="-128"/>
                    <a:ea typeface="ＭＳ ゴシック"/>
                    <a:cs typeface="+mn-cs"/>
                  </a:rPr>
                  <a:t>●●地区</a:t>
                </a: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区長会・地区</a:t>
                </a:r>
                <a:r>
                  <a:rPr kumimoji="0" lang="en-US" altLang="ja-JP"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
                </a:r>
                <a:br>
                  <a:rPr kumimoji="0" lang="en-US" altLang="ja-JP"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br>
                <a:r>
                  <a:rPr kumimoji="0" lang="ja-JP" altLang="en-US" sz="1400" b="1" i="0" u="none" strike="noStrike" kern="0" cap="none" spc="0" normalizeH="0" baseline="0" noProof="0" dirty="0">
                    <a:ln>
                      <a:noFill/>
                    </a:ln>
                    <a:solidFill>
                      <a:prstClr val="white"/>
                    </a:solidFill>
                    <a:effectLst/>
                    <a:uLnTx/>
                    <a:uFillTx/>
                    <a:latin typeface="ＭＳ Ｐゴシック" panose="020B0600070205080204" pitchFamily="50" charset="-128"/>
                    <a:ea typeface="ＭＳ ゴシック"/>
                    <a:cs typeface="+mn-cs"/>
                  </a:rPr>
                  <a:t>コミュニティ防災部会等</a:t>
                </a:r>
              </a:p>
            </p:txBody>
          </p:sp>
          <p:sp>
            <p:nvSpPr>
              <p:cNvPr id="32" name="正方形/長方形 31">
                <a:extLst>
                  <a:ext uri="{FF2B5EF4-FFF2-40B4-BE49-F238E27FC236}">
                    <a16:creationId xmlns:a16="http://schemas.microsoft.com/office/drawing/2014/main" id="{734EDA74-4673-455D-A73E-1D6EDDC07580}"/>
                  </a:ext>
                </a:extLst>
              </p:cNvPr>
              <p:cNvSpPr/>
              <p:nvPr/>
            </p:nvSpPr>
            <p:spPr>
              <a:xfrm>
                <a:off x="2385331" y="6190678"/>
                <a:ext cx="3846775" cy="456636"/>
              </a:xfrm>
              <a:prstGeom prst="rect">
                <a:avLst/>
              </a:prstGeom>
              <a:solidFill>
                <a:srgbClr val="C0504D">
                  <a:lumMod val="20000"/>
                  <a:lumOff val="80000"/>
                </a:srgbClr>
              </a:solidFill>
              <a:ln w="1905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・出水期における防災対応とそのふりかえり</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dirty="0">
                    <a:solidFill>
                      <a:prstClr val="black"/>
                    </a:solidFill>
                    <a:ea typeface="ＭＳ ゴシック"/>
                  </a:rPr>
                  <a:t>・マイ避難カード作成の進捗状況の確認</a:t>
                </a:r>
                <a:endParaRPr kumimoji="0" lang="en-US" altLang="ja-JP" sz="1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sp>
            <p:nvSpPr>
              <p:cNvPr id="33" name="正方形/長方形 32">
                <a:extLst>
                  <a:ext uri="{FF2B5EF4-FFF2-40B4-BE49-F238E27FC236}">
                    <a16:creationId xmlns:a16="http://schemas.microsoft.com/office/drawing/2014/main" id="{2B965C54-90B1-44F7-A8A7-C3914AAA74B0}"/>
                  </a:ext>
                </a:extLst>
              </p:cNvPr>
              <p:cNvSpPr/>
              <p:nvPr/>
            </p:nvSpPr>
            <p:spPr>
              <a:xfrm>
                <a:off x="6509258" y="6274429"/>
                <a:ext cx="2527238" cy="290536"/>
              </a:xfrm>
              <a:prstGeom prst="rect">
                <a:avLst/>
              </a:prstGeom>
              <a:solidFill>
                <a:srgbClr val="4F81BD">
                  <a:lumMod val="40000"/>
                  <a:lumOff val="60000"/>
                </a:srgbClr>
              </a:solidFill>
              <a:ln w="1905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rPr>
                  <a:t>・地域防災活動の手引きの改善</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ゴシック"/>
                  <a:cs typeface="+mn-cs"/>
                </a:endParaRPr>
              </a:p>
            </p:txBody>
          </p:sp>
          <p:cxnSp>
            <p:nvCxnSpPr>
              <p:cNvPr id="34" name="直線矢印コネクタ 33">
                <a:extLst>
                  <a:ext uri="{FF2B5EF4-FFF2-40B4-BE49-F238E27FC236}">
                    <a16:creationId xmlns:a16="http://schemas.microsoft.com/office/drawing/2014/main" id="{BB1B4EB2-DE7B-4B52-AED8-3D623C13ED3D}"/>
                  </a:ext>
                </a:extLst>
              </p:cNvPr>
              <p:cNvCxnSpPr>
                <a:cxnSpLocks/>
              </p:cNvCxnSpPr>
              <p:nvPr/>
            </p:nvCxnSpPr>
            <p:spPr>
              <a:xfrm>
                <a:off x="6232106" y="6424341"/>
                <a:ext cx="281072" cy="0"/>
              </a:xfrm>
              <a:prstGeom prst="straightConnector1">
                <a:avLst/>
              </a:prstGeom>
              <a:noFill/>
              <a:ln w="57150" cap="flat" cmpd="sng" algn="ctr">
                <a:solidFill>
                  <a:sysClr val="window" lastClr="FFFFFF">
                    <a:lumMod val="65000"/>
                  </a:sysClr>
                </a:solidFill>
                <a:prstDash val="solid"/>
                <a:tailEnd type="triangle" w="med" len="sm"/>
              </a:ln>
              <a:effectLst/>
            </p:spPr>
          </p:cxnSp>
          <p:sp>
            <p:nvSpPr>
              <p:cNvPr id="35" name="テキスト ボックス 34">
                <a:extLst>
                  <a:ext uri="{FF2B5EF4-FFF2-40B4-BE49-F238E27FC236}">
                    <a16:creationId xmlns:a16="http://schemas.microsoft.com/office/drawing/2014/main" id="{EFE10B80-61A1-497E-9004-D03209CEE1DB}"/>
                  </a:ext>
                </a:extLst>
              </p:cNvPr>
              <p:cNvSpPr txBox="1"/>
              <p:nvPr/>
            </p:nvSpPr>
            <p:spPr>
              <a:xfrm>
                <a:off x="7680543" y="6607224"/>
                <a:ext cx="276999" cy="318356"/>
              </a:xfrm>
              <a:prstGeom prst="rect">
                <a:avLst/>
              </a:prstGeom>
              <a:noFill/>
            </p:spPr>
            <p:txBody>
              <a:bodyPr vert="eaVert" wrap="none" rtlCol="0">
                <a:spAutoFit/>
              </a:bodyPr>
              <a:lstStyle/>
              <a:p>
                <a:pPr eaLnBrk="1" fontAlgn="auto" hangingPunct="1">
                  <a:spcBef>
                    <a:spcPts val="0"/>
                  </a:spcBef>
                  <a:spcAft>
                    <a:spcPts val="0"/>
                  </a:spcAft>
                </a:pPr>
                <a:r>
                  <a:rPr lang="ja-JP" altLang="en-US" sz="600" b="1" dirty="0">
                    <a:solidFill>
                      <a:prstClr val="black"/>
                    </a:solidFill>
                    <a:latin typeface="ＭＳ ゴシック"/>
                    <a:ea typeface="ＭＳ ゴシック"/>
                  </a:rPr>
                  <a:t>・・・</a:t>
                </a:r>
              </a:p>
            </p:txBody>
          </p:sp>
          <p:sp>
            <p:nvSpPr>
              <p:cNvPr id="36" name="テキスト ボックス 35">
                <a:extLst>
                  <a:ext uri="{FF2B5EF4-FFF2-40B4-BE49-F238E27FC236}">
                    <a16:creationId xmlns:a16="http://schemas.microsoft.com/office/drawing/2014/main" id="{CC0C7A66-E372-432A-B845-889D39BD6E36}"/>
                  </a:ext>
                </a:extLst>
              </p:cNvPr>
              <p:cNvSpPr txBox="1"/>
              <p:nvPr/>
            </p:nvSpPr>
            <p:spPr>
              <a:xfrm>
                <a:off x="4158506" y="6607222"/>
                <a:ext cx="276999" cy="318356"/>
              </a:xfrm>
              <a:prstGeom prst="rect">
                <a:avLst/>
              </a:prstGeom>
              <a:noFill/>
            </p:spPr>
            <p:txBody>
              <a:bodyPr vert="eaVert" wrap="none" rtlCol="0">
                <a:spAutoFit/>
              </a:bodyPr>
              <a:lstStyle/>
              <a:p>
                <a:pPr eaLnBrk="1" fontAlgn="auto" hangingPunct="1">
                  <a:spcBef>
                    <a:spcPts val="0"/>
                  </a:spcBef>
                  <a:spcAft>
                    <a:spcPts val="0"/>
                  </a:spcAft>
                </a:pPr>
                <a:r>
                  <a:rPr lang="ja-JP" altLang="en-US" sz="600" b="1" dirty="0">
                    <a:solidFill>
                      <a:prstClr val="black"/>
                    </a:solidFill>
                    <a:latin typeface="ＭＳ ゴシック"/>
                    <a:ea typeface="ＭＳ ゴシック"/>
                  </a:rPr>
                  <a:t>・・・</a:t>
                </a:r>
              </a:p>
            </p:txBody>
          </p:sp>
          <p:sp>
            <p:nvSpPr>
              <p:cNvPr id="37" name="テキスト ボックス 36">
                <a:extLst>
                  <a:ext uri="{FF2B5EF4-FFF2-40B4-BE49-F238E27FC236}">
                    <a16:creationId xmlns:a16="http://schemas.microsoft.com/office/drawing/2014/main" id="{582114ED-5F87-49AE-858E-D9803B27D7F9}"/>
                  </a:ext>
                </a:extLst>
              </p:cNvPr>
              <p:cNvSpPr txBox="1"/>
              <p:nvPr/>
            </p:nvSpPr>
            <p:spPr>
              <a:xfrm>
                <a:off x="921176" y="6607222"/>
                <a:ext cx="276999" cy="318356"/>
              </a:xfrm>
              <a:prstGeom prst="rect">
                <a:avLst/>
              </a:prstGeom>
              <a:noFill/>
            </p:spPr>
            <p:txBody>
              <a:bodyPr vert="eaVert" wrap="none" rtlCol="0">
                <a:spAutoFit/>
              </a:bodyPr>
              <a:lstStyle/>
              <a:p>
                <a:pPr eaLnBrk="1" fontAlgn="auto" hangingPunct="1">
                  <a:spcBef>
                    <a:spcPts val="0"/>
                  </a:spcBef>
                  <a:spcAft>
                    <a:spcPts val="0"/>
                  </a:spcAft>
                </a:pPr>
                <a:r>
                  <a:rPr lang="ja-JP" altLang="en-US" sz="600" b="1" dirty="0">
                    <a:solidFill>
                      <a:prstClr val="black"/>
                    </a:solidFill>
                    <a:latin typeface="ＭＳ ゴシック"/>
                    <a:ea typeface="ＭＳ ゴシック"/>
                  </a:rPr>
                  <a:t>・・・</a:t>
                </a:r>
              </a:p>
            </p:txBody>
          </p:sp>
          <p:sp>
            <p:nvSpPr>
              <p:cNvPr id="40" name="テキスト ボックス 39">
                <a:extLst>
                  <a:ext uri="{FF2B5EF4-FFF2-40B4-BE49-F238E27FC236}">
                    <a16:creationId xmlns:a16="http://schemas.microsoft.com/office/drawing/2014/main" id="{6AF88DD1-2842-421B-99A3-7402E6B20ED6}"/>
                  </a:ext>
                </a:extLst>
              </p:cNvPr>
              <p:cNvSpPr txBox="1"/>
              <p:nvPr/>
            </p:nvSpPr>
            <p:spPr>
              <a:xfrm>
                <a:off x="5405128" y="6614744"/>
                <a:ext cx="3098851" cy="276999"/>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solidFill>
                    <a:latin typeface="ＭＳ ゴシック"/>
                    <a:ea typeface="ＭＳ ゴシック"/>
                  </a:rPr>
                  <a:t>☛訓練や検討を踏まえ、毎年見直す</a:t>
                </a:r>
              </a:p>
            </p:txBody>
          </p:sp>
        </p:grpSp>
        <p:sp>
          <p:nvSpPr>
            <p:cNvPr id="43" name="テキスト ボックス 42">
              <a:extLst>
                <a:ext uri="{FF2B5EF4-FFF2-40B4-BE49-F238E27FC236}">
                  <a16:creationId xmlns:a16="http://schemas.microsoft.com/office/drawing/2014/main" id="{6668D97D-8469-406F-8545-DEF8D5EEDC31}"/>
                </a:ext>
              </a:extLst>
            </p:cNvPr>
            <p:cNvSpPr txBox="1"/>
            <p:nvPr/>
          </p:nvSpPr>
          <p:spPr>
            <a:xfrm>
              <a:off x="277479" y="1903246"/>
              <a:ext cx="6319264" cy="224229"/>
            </a:xfrm>
            <a:prstGeom prst="rect">
              <a:avLst/>
            </a:prstGeom>
            <a:noFill/>
          </p:spPr>
          <p:txBody>
            <a:bodyPr wrap="square" lIns="0" tIns="0" rIns="0" bIns="0" rtlCol="0">
              <a:spAutoFit/>
            </a:bodyPr>
            <a:lstStyle/>
            <a:p>
              <a:pPr algn="ctr">
                <a:lnSpc>
                  <a:spcPct val="120000"/>
                </a:lnSpc>
              </a:pPr>
              <a:r>
                <a:rPr kumimoji="1" lang="ja-JP" altLang="en-US" sz="1400" dirty="0">
                  <a:latin typeface="ＭＳ Ｐゴシック" panose="020B0600070205080204" pitchFamily="50" charset="-128"/>
                  <a:ea typeface="ＭＳ Ｐゴシック" panose="020B0600070205080204" pitchFamily="50" charset="-128"/>
                </a:rPr>
                <a:t>ワークショップをきっかけとしたこれからの取り組み例</a:t>
              </a:r>
            </a:p>
          </p:txBody>
        </p:sp>
      </p:grpSp>
      <p:sp>
        <p:nvSpPr>
          <p:cNvPr id="46" name="テキスト ボックス 45">
            <a:extLst>
              <a:ext uri="{FF2B5EF4-FFF2-40B4-BE49-F238E27FC236}">
                <a16:creationId xmlns:a16="http://schemas.microsoft.com/office/drawing/2014/main" id="{C6AD0A65-7887-410D-9C89-7FAB7B903527}"/>
              </a:ext>
            </a:extLst>
          </p:cNvPr>
          <p:cNvSpPr txBox="1"/>
          <p:nvPr/>
        </p:nvSpPr>
        <p:spPr>
          <a:xfrm rot="16200000">
            <a:off x="970194" y="8943939"/>
            <a:ext cx="338554" cy="830997"/>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令</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和</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２</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年</a:t>
            </a:r>
          </a:p>
        </p:txBody>
      </p:sp>
      <p:sp>
        <p:nvSpPr>
          <p:cNvPr id="47" name="テキスト ボックス 46">
            <a:extLst>
              <a:ext uri="{FF2B5EF4-FFF2-40B4-BE49-F238E27FC236}">
                <a16:creationId xmlns:a16="http://schemas.microsoft.com/office/drawing/2014/main" id="{382DA848-5287-4B25-9F5A-EDC66B696D41}"/>
              </a:ext>
            </a:extLst>
          </p:cNvPr>
          <p:cNvSpPr txBox="1"/>
          <p:nvPr/>
        </p:nvSpPr>
        <p:spPr>
          <a:xfrm rot="16200000">
            <a:off x="5901028" y="8943940"/>
            <a:ext cx="338554" cy="830997"/>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令</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和</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３</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年</a:t>
            </a:r>
          </a:p>
        </p:txBody>
      </p:sp>
    </p:spTree>
    <p:extLst>
      <p:ext uri="{BB962C8B-B14F-4D97-AF65-F5344CB8AC3E}">
        <p14:creationId xmlns:p14="http://schemas.microsoft.com/office/powerpoint/2010/main" val="4977771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3746</TotalTime>
  <Words>2632</Words>
  <Application>Microsoft Office PowerPoint</Application>
  <PresentationFormat>A4 210 x 297 mm</PresentationFormat>
  <Paragraphs>240</Paragraphs>
  <Slides>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HGP創英角ｺﾞｼｯｸUB</vt:lpstr>
      <vt:lpstr>ＭＳ Ｐゴシック</vt:lpstr>
      <vt:lpstr>ＭＳ ゴシック</vt:lpstr>
      <vt:lpstr>ヒラギノ角ゴ Pro W3</vt:lpstr>
      <vt:lpstr>游ゴシック</vt:lpstr>
      <vt:lpstr>游ゴシック Light</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兒玉 真</dc:creator>
  <cp:lastModifiedBy>user</cp:lastModifiedBy>
  <cp:revision>275</cp:revision>
  <cp:lastPrinted>2020-11-06T02:23:17Z</cp:lastPrinted>
  <dcterms:created xsi:type="dcterms:W3CDTF">2020-07-08T09:08:49Z</dcterms:created>
  <dcterms:modified xsi:type="dcterms:W3CDTF">2020-11-30T02:19:08Z</dcterms:modified>
</cp:coreProperties>
</file>