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9"/>
  </p:notesMasterIdLst>
  <p:sldIdLst>
    <p:sldId id="264" r:id="rId2"/>
    <p:sldId id="268" r:id="rId3"/>
    <p:sldId id="310" r:id="rId4"/>
    <p:sldId id="286" r:id="rId5"/>
    <p:sldId id="269" r:id="rId6"/>
    <p:sldId id="313" r:id="rId7"/>
    <p:sldId id="298" r:id="rId8"/>
    <p:sldId id="332" r:id="rId9"/>
    <p:sldId id="315" r:id="rId10"/>
    <p:sldId id="287" r:id="rId11"/>
    <p:sldId id="316" r:id="rId12"/>
    <p:sldId id="317" r:id="rId13"/>
    <p:sldId id="333" r:id="rId14"/>
    <p:sldId id="318" r:id="rId15"/>
    <p:sldId id="278" r:id="rId16"/>
    <p:sldId id="299" r:id="rId17"/>
    <p:sldId id="337" r:id="rId18"/>
  </p:sldIdLst>
  <p:sldSz cx="6858000" cy="9906000" type="A4"/>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318E54F-B53C-48D5-9A32-6FD7D750FD0D}">
          <p14:sldIdLst>
            <p14:sldId id="264"/>
          </p14:sldIdLst>
        </p14:section>
        <p14:section name="導入" id="{5BB6C381-D8D9-40D5-83E0-0D4E0628C09E}">
          <p14:sldIdLst>
            <p14:sldId id="268"/>
            <p14:sldId id="310"/>
          </p14:sldIdLst>
        </p14:section>
        <p14:section name="１.自助力の向上を図る" id="{9ED00CD2-18B5-4D30-AC59-6DC0D443CB3E}">
          <p14:sldIdLst>
            <p14:sldId id="286"/>
            <p14:sldId id="269"/>
            <p14:sldId id="313"/>
            <p14:sldId id="298"/>
            <p14:sldId id="332"/>
            <p14:sldId id="315"/>
            <p14:sldId id="287"/>
          </p14:sldIdLst>
        </p14:section>
        <p14:section name="２.災害時要援護者の避難を検討する" id="{35E60046-8526-45B1-B4AA-84EC2BA4FD0B}">
          <p14:sldIdLst>
            <p14:sldId id="316"/>
            <p14:sldId id="317"/>
            <p14:sldId id="333"/>
            <p14:sldId id="318"/>
            <p14:sldId id="278"/>
            <p14:sldId id="299"/>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AA00AA"/>
    <a:srgbClr val="FFCDFF"/>
    <a:srgbClr val="F3EADE"/>
    <a:srgbClr val="FDE5CD"/>
    <a:srgbClr val="0070C0"/>
    <a:srgbClr val="CCCCFF"/>
    <a:srgbClr val="FFFFFF"/>
    <a:srgbClr val="009A4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70" autoAdjust="0"/>
    <p:restoredTop sz="94660"/>
  </p:normalViewPr>
  <p:slideViewPr>
    <p:cSldViewPr snapToGrid="0">
      <p:cViewPr varScale="1">
        <p:scale>
          <a:sx n="80" d="100"/>
          <a:sy n="80" d="100"/>
        </p:scale>
        <p:origin x="3624" y="108"/>
      </p:cViewPr>
      <p:guideLst/>
    </p:cSldViewPr>
  </p:slideViewPr>
  <p:notesTextViewPr>
    <p:cViewPr>
      <p:scale>
        <a:sx n="1" d="1"/>
        <a:sy n="1" d="1"/>
      </p:scale>
      <p:origin x="0" y="0"/>
    </p:cViewPr>
  </p:notesTextViewPr>
  <p:sorterViewPr>
    <p:cViewPr varScale="1">
      <p:scale>
        <a:sx n="1" d="1"/>
        <a:sy n="1" d="1"/>
      </p:scale>
      <p:origin x="0" y="-127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3076977" cy="513789"/>
          </a:xfrm>
          <a:prstGeom prst="rect">
            <a:avLst/>
          </a:prstGeom>
        </p:spPr>
        <p:txBody>
          <a:bodyPr vert="horz" lIns="95448" tIns="47724" rIns="95448" bIns="477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0650" y="0"/>
            <a:ext cx="3076976" cy="513789"/>
          </a:xfrm>
          <a:prstGeom prst="rect">
            <a:avLst/>
          </a:prstGeom>
        </p:spPr>
        <p:txBody>
          <a:bodyPr vert="horz" lIns="95448" tIns="47724" rIns="95448" bIns="47724" rtlCol="0"/>
          <a:lstStyle>
            <a:lvl1pPr algn="r">
              <a:defRPr sz="1300"/>
            </a:lvl1pPr>
          </a:lstStyle>
          <a:p>
            <a:fld id="{EF42966B-5AA7-4E82-A45D-C518C68182F8}" type="datetimeFigureOut">
              <a:rPr kumimoji="1" lang="ja-JP" altLang="en-US" smtClean="0"/>
              <a:t>2020/11/30</a:t>
            </a:fld>
            <a:endParaRPr kumimoji="1" lang="ja-JP" altLang="en-US"/>
          </a:p>
        </p:txBody>
      </p:sp>
      <p:sp>
        <p:nvSpPr>
          <p:cNvPr id="4" name="スライド イメージ プレースホルダー 3"/>
          <p:cNvSpPr>
            <a:spLocks noGrp="1" noRot="1" noChangeAspect="1"/>
          </p:cNvSpPr>
          <p:nvPr>
            <p:ph type="sldImg" idx="2"/>
          </p:nvPr>
        </p:nvSpPr>
        <p:spPr>
          <a:xfrm>
            <a:off x="2354263" y="1279525"/>
            <a:ext cx="2390775" cy="3452813"/>
          </a:xfrm>
          <a:prstGeom prst="rect">
            <a:avLst/>
          </a:prstGeom>
          <a:noFill/>
          <a:ln w="12700">
            <a:solidFill>
              <a:prstClr val="black"/>
            </a:solidFill>
          </a:ln>
        </p:spPr>
        <p:txBody>
          <a:bodyPr vert="horz" lIns="95448" tIns="47724" rIns="95448" bIns="47724" rtlCol="0" anchor="ctr"/>
          <a:lstStyle/>
          <a:p>
            <a:endParaRPr lang="ja-JP" altLang="en-US"/>
          </a:p>
        </p:txBody>
      </p:sp>
      <p:sp>
        <p:nvSpPr>
          <p:cNvPr id="5" name="ノート プレースホルダー 4"/>
          <p:cNvSpPr>
            <a:spLocks noGrp="1"/>
          </p:cNvSpPr>
          <p:nvPr>
            <p:ph type="body" sz="quarter" idx="3"/>
          </p:nvPr>
        </p:nvSpPr>
        <p:spPr>
          <a:xfrm>
            <a:off x="709430" y="4925459"/>
            <a:ext cx="5680444" cy="4029621"/>
          </a:xfrm>
          <a:prstGeom prst="rect">
            <a:avLst/>
          </a:prstGeom>
        </p:spPr>
        <p:txBody>
          <a:bodyPr vert="horz" lIns="95448" tIns="47724" rIns="95448" bIns="477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720825"/>
            <a:ext cx="3076977" cy="513789"/>
          </a:xfrm>
          <a:prstGeom prst="rect">
            <a:avLst/>
          </a:prstGeom>
        </p:spPr>
        <p:txBody>
          <a:bodyPr vert="horz" lIns="95448" tIns="47724" rIns="95448" bIns="477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0650" y="9720825"/>
            <a:ext cx="3076976" cy="513789"/>
          </a:xfrm>
          <a:prstGeom prst="rect">
            <a:avLst/>
          </a:prstGeom>
        </p:spPr>
        <p:txBody>
          <a:bodyPr vert="horz" lIns="95448" tIns="47724" rIns="95448" bIns="47724" rtlCol="0" anchor="b"/>
          <a:lstStyle>
            <a:lvl1pPr algn="r">
              <a:defRPr sz="1300"/>
            </a:lvl1pPr>
          </a:lstStyle>
          <a:p>
            <a:fld id="{8235C1A5-70B5-4A78-9250-0C7ECC821A9F}" type="slidenum">
              <a:rPr kumimoji="1" lang="ja-JP" altLang="en-US" smtClean="0"/>
              <a:t>‹#›</a:t>
            </a:fld>
            <a:endParaRPr kumimoji="1" lang="ja-JP" altLang="en-US"/>
          </a:p>
        </p:txBody>
      </p:sp>
    </p:spTree>
    <p:extLst>
      <p:ext uri="{BB962C8B-B14F-4D97-AF65-F5344CB8AC3E}">
        <p14:creationId xmlns:p14="http://schemas.microsoft.com/office/powerpoint/2010/main" val="34072364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頁番号あり・下部線あり">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21A5FB8-36DA-438C-A94F-646BAAAFB3D2}"/>
              </a:ext>
            </a:extLst>
          </p:cNvPr>
          <p:cNvSpPr>
            <a:spLocks noGrp="1"/>
          </p:cNvSpPr>
          <p:nvPr>
            <p:ph type="sldNum" sz="quarter" idx="10"/>
          </p:nvPr>
        </p:nvSpPr>
        <p:spPr/>
        <p:txBody>
          <a:bodyPr/>
          <a:lstStyle/>
          <a:p>
            <a:fld id="{3AA9EDAE-9077-4D61-94DE-B60AAEAE655E}" type="slidenum">
              <a:rPr kumimoji="1" lang="ja-JP" altLang="en-US" smtClean="0"/>
              <a:pPr/>
              <a:t>‹#›</a:t>
            </a:fld>
            <a:endParaRPr kumimoji="1" lang="ja-JP" altLang="en-US"/>
          </a:p>
        </p:txBody>
      </p:sp>
      <p:cxnSp>
        <p:nvCxnSpPr>
          <p:cNvPr id="3" name="直線コネクタ 2">
            <a:extLst>
              <a:ext uri="{FF2B5EF4-FFF2-40B4-BE49-F238E27FC236}">
                <a16:creationId xmlns:a16="http://schemas.microsoft.com/office/drawing/2014/main" id="{49E33EC6-C28B-418B-8AAB-B95365C40F9A}"/>
              </a:ext>
            </a:extLst>
          </p:cNvPr>
          <p:cNvCxnSpPr/>
          <p:nvPr userDrawn="1"/>
        </p:nvCxnSpPr>
        <p:spPr>
          <a:xfrm>
            <a:off x="0" y="9714157"/>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71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頁番号あり・下部線あり">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21A5FB8-36DA-438C-A94F-646BAAAFB3D2}"/>
              </a:ext>
            </a:extLst>
          </p:cNvPr>
          <p:cNvSpPr>
            <a:spLocks noGrp="1"/>
          </p:cNvSpPr>
          <p:nvPr>
            <p:ph type="sldNum" sz="quarter" idx="10"/>
          </p:nvPr>
        </p:nvSpPr>
        <p:spPr/>
        <p:txBody>
          <a:bodyPr/>
          <a:lstStyle/>
          <a:p>
            <a:fld id="{3AA9EDAE-9077-4D61-94DE-B60AAEAE655E}" type="slidenum">
              <a:rPr kumimoji="1" lang="ja-JP" altLang="en-US" smtClean="0"/>
              <a:pPr/>
              <a:t>‹#›</a:t>
            </a:fld>
            <a:endParaRPr kumimoji="1" lang="ja-JP" altLang="en-US"/>
          </a:p>
        </p:txBody>
      </p:sp>
      <p:cxnSp>
        <p:nvCxnSpPr>
          <p:cNvPr id="3" name="直線コネクタ 2">
            <a:extLst>
              <a:ext uri="{FF2B5EF4-FFF2-40B4-BE49-F238E27FC236}">
                <a16:creationId xmlns:a16="http://schemas.microsoft.com/office/drawing/2014/main" id="{06882375-81B7-49AF-8AA4-52564CCA33C8}"/>
              </a:ext>
            </a:extLst>
          </p:cNvPr>
          <p:cNvCxnSpPr/>
          <p:nvPr userDrawn="1"/>
        </p:nvCxnSpPr>
        <p:spPr>
          <a:xfrm>
            <a:off x="0" y="9714157"/>
            <a:ext cx="6858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3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頁番号あり・下部線あり">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21A5FB8-36DA-438C-A94F-646BAAAFB3D2}"/>
              </a:ext>
            </a:extLst>
          </p:cNvPr>
          <p:cNvSpPr>
            <a:spLocks noGrp="1"/>
          </p:cNvSpPr>
          <p:nvPr>
            <p:ph type="sldNum" sz="quarter" idx="10"/>
          </p:nvPr>
        </p:nvSpPr>
        <p:spPr/>
        <p:txBody>
          <a:bodyPr/>
          <a:lstStyle/>
          <a:p>
            <a:fld id="{3AA9EDAE-9077-4D61-94DE-B60AAEAE655E}" type="slidenum">
              <a:rPr kumimoji="1" lang="ja-JP" altLang="en-US" smtClean="0"/>
              <a:pPr/>
              <a:t>‹#›</a:t>
            </a:fld>
            <a:endParaRPr kumimoji="1" lang="ja-JP" altLang="en-US"/>
          </a:p>
        </p:txBody>
      </p:sp>
      <p:cxnSp>
        <p:nvCxnSpPr>
          <p:cNvPr id="3" name="直線コネクタ 2">
            <a:extLst>
              <a:ext uri="{FF2B5EF4-FFF2-40B4-BE49-F238E27FC236}">
                <a16:creationId xmlns:a16="http://schemas.microsoft.com/office/drawing/2014/main" id="{F29CD6D3-7168-40A7-AA6C-DDED52C414EF}"/>
              </a:ext>
            </a:extLst>
          </p:cNvPr>
          <p:cNvCxnSpPr/>
          <p:nvPr userDrawn="1"/>
        </p:nvCxnSpPr>
        <p:spPr>
          <a:xfrm>
            <a:off x="0" y="9714157"/>
            <a:ext cx="685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42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頁番号あり・下部線あり">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21A5FB8-36DA-438C-A94F-646BAAAFB3D2}"/>
              </a:ext>
            </a:extLst>
          </p:cNvPr>
          <p:cNvSpPr>
            <a:spLocks noGrp="1"/>
          </p:cNvSpPr>
          <p:nvPr>
            <p:ph type="sldNum" sz="quarter" idx="10"/>
          </p:nvPr>
        </p:nvSpPr>
        <p:spPr/>
        <p:txBody>
          <a:bodyPr/>
          <a:lstStyle/>
          <a:p>
            <a:fld id="{3AA9EDAE-9077-4D61-94DE-B60AAEAE655E}" type="slidenum">
              <a:rPr kumimoji="1" lang="ja-JP" altLang="en-US" smtClean="0"/>
              <a:pPr/>
              <a:t>‹#›</a:t>
            </a:fld>
            <a:endParaRPr kumimoji="1" lang="ja-JP" altLang="en-US"/>
          </a:p>
        </p:txBody>
      </p:sp>
      <p:cxnSp>
        <p:nvCxnSpPr>
          <p:cNvPr id="3" name="直線コネクタ 2">
            <a:extLst>
              <a:ext uri="{FF2B5EF4-FFF2-40B4-BE49-F238E27FC236}">
                <a16:creationId xmlns:a16="http://schemas.microsoft.com/office/drawing/2014/main" id="{F29CD6D3-7168-40A7-AA6C-DDED52C414EF}"/>
              </a:ext>
            </a:extLst>
          </p:cNvPr>
          <p:cNvCxnSpPr/>
          <p:nvPr userDrawn="1"/>
        </p:nvCxnSpPr>
        <p:spPr>
          <a:xfrm>
            <a:off x="0" y="9714157"/>
            <a:ext cx="6858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19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1BAAD01-E4AA-4D23-BB53-4250BFCA583A}"/>
              </a:ext>
            </a:extLst>
          </p:cNvPr>
          <p:cNvSpPr/>
          <p:nvPr userDrawn="1"/>
        </p:nvSpPr>
        <p:spPr>
          <a:xfrm>
            <a:off x="0" y="8780318"/>
            <a:ext cx="6858000" cy="1125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4487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4"/>
          </p:nvPr>
        </p:nvSpPr>
        <p:spPr>
          <a:xfrm>
            <a:off x="0" y="9692640"/>
            <a:ext cx="6858000" cy="213360"/>
          </a:xfrm>
          <a:prstGeom prst="rect">
            <a:avLst/>
          </a:prstGeom>
        </p:spPr>
        <p:txBody>
          <a:bodyPr vert="horz" lIns="91440" tIns="45720" rIns="91440" bIns="45720" rtlCol="0" anchor="ctr"/>
          <a:lstStyle>
            <a:lvl1pPr algn="ctr">
              <a:defRPr sz="1100">
                <a:solidFill>
                  <a:schemeClr val="tx1"/>
                </a:solidFill>
                <a:latin typeface="Arial" panose="020B0604020202020204" pitchFamily="34" charset="0"/>
                <a:cs typeface="Arial" panose="020B0604020202020204" pitchFamily="34" charset="0"/>
              </a:defRPr>
            </a:lvl1pPr>
          </a:lstStyle>
          <a:p>
            <a:fld id="{3AA9EDAE-9077-4D61-94DE-B60AAEAE655E}" type="slidenum">
              <a:rPr kumimoji="1" lang="ja-JP" altLang="en-US" smtClean="0"/>
              <a:pPr/>
              <a:t>‹#›</a:t>
            </a:fld>
            <a:endParaRPr kumimoji="1" lang="ja-JP" altLang="en-US"/>
          </a:p>
        </p:txBody>
      </p:sp>
    </p:spTree>
    <p:extLst>
      <p:ext uri="{BB962C8B-B14F-4D97-AF65-F5344CB8AC3E}">
        <p14:creationId xmlns:p14="http://schemas.microsoft.com/office/powerpoint/2010/main" val="2606691234"/>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0" r:id="rId3"/>
    <p:sldLayoutId id="2147483671" r:id="rId4"/>
    <p:sldLayoutId id="2147483668" r:id="rId5"/>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ity.toyooka.lg.jp/bosai/bosai/sonae/1000620.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hyperlink" Target="https://www.city.toyooka.lg.jp/bosai/bosai/bosaimap/index.html" TargetMode="External"/><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a:extLst>
              <a:ext uri="{FF2B5EF4-FFF2-40B4-BE49-F238E27FC236}">
                <a16:creationId xmlns:a16="http://schemas.microsoft.com/office/drawing/2014/main" id="{AEBE0F1A-9EEA-4D0C-8A57-9801681EB993}"/>
              </a:ext>
            </a:extLst>
          </p:cNvPr>
          <p:cNvSpPr/>
          <p:nvPr/>
        </p:nvSpPr>
        <p:spPr>
          <a:xfrm flipH="1">
            <a:off x="805543" y="4389312"/>
            <a:ext cx="5246914" cy="250371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F0EFF28-A7FB-4B13-B745-42821C610407}"/>
              </a:ext>
            </a:extLst>
          </p:cNvPr>
          <p:cNvSpPr txBox="1"/>
          <p:nvPr/>
        </p:nvSpPr>
        <p:spPr>
          <a:xfrm>
            <a:off x="864035" y="2088937"/>
            <a:ext cx="5129930" cy="707886"/>
          </a:xfrm>
          <a:prstGeom prst="rect">
            <a:avLst/>
          </a:prstGeom>
          <a:noFill/>
        </p:spPr>
        <p:txBody>
          <a:bodyPr wrap="none" rtlCol="0">
            <a:spAutoFit/>
          </a:bodyPr>
          <a:lstStyle/>
          <a:p>
            <a:pPr algn="ctr"/>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地域防災活動</a:t>
            </a:r>
            <a:r>
              <a:rPr kumimoji="1" lang="ja-JP" altLang="en-US" sz="3600" dirty="0">
                <a:solidFill>
                  <a:srgbClr val="0070C0"/>
                </a:solidFill>
                <a:latin typeface="HGP創英角ｺﾞｼｯｸUB" panose="020B0900000000000000" pitchFamily="50" charset="-128"/>
                <a:ea typeface="HGP創英角ｺﾞｼｯｸUB" panose="020B0900000000000000" pitchFamily="50" charset="-128"/>
              </a:rPr>
              <a:t>の</a:t>
            </a:r>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手引き</a:t>
            </a:r>
          </a:p>
        </p:txBody>
      </p:sp>
      <p:sp>
        <p:nvSpPr>
          <p:cNvPr id="5" name="テキスト ボックス 4">
            <a:extLst>
              <a:ext uri="{FF2B5EF4-FFF2-40B4-BE49-F238E27FC236}">
                <a16:creationId xmlns:a16="http://schemas.microsoft.com/office/drawing/2014/main" id="{C8654206-66F7-4680-A066-3837A200ACF5}"/>
              </a:ext>
            </a:extLst>
          </p:cNvPr>
          <p:cNvSpPr txBox="1"/>
          <p:nvPr/>
        </p:nvSpPr>
        <p:spPr>
          <a:xfrm>
            <a:off x="1990144" y="2907554"/>
            <a:ext cx="2877711" cy="523220"/>
          </a:xfrm>
          <a:prstGeom prst="rect">
            <a:avLst/>
          </a:prstGeom>
          <a:noFill/>
        </p:spPr>
        <p:txBody>
          <a:bodyPr wrap="none" rtlCol="0">
            <a:spAutoFit/>
          </a:bodyPr>
          <a:lstStyle/>
          <a:p>
            <a:r>
              <a:rPr kumimoji="1" lang="ja-JP" altLang="en-US" sz="2800" dirty="0">
                <a:solidFill>
                  <a:srgbClr val="0070C0"/>
                </a:solidFill>
                <a:latin typeface="HGP創英角ｺﾞｼｯｸUB" panose="020B0900000000000000" pitchFamily="50" charset="-128"/>
                <a:ea typeface="HGP創英角ｺﾞｼｯｸUB" panose="020B0900000000000000" pitchFamily="50" charset="-128"/>
              </a:rPr>
              <a:t>水害・土砂災害編</a:t>
            </a:r>
          </a:p>
        </p:txBody>
      </p:sp>
      <p:sp>
        <p:nvSpPr>
          <p:cNvPr id="6" name="テキスト ボックス 5">
            <a:extLst>
              <a:ext uri="{FF2B5EF4-FFF2-40B4-BE49-F238E27FC236}">
                <a16:creationId xmlns:a16="http://schemas.microsoft.com/office/drawing/2014/main" id="{02AE131A-5250-47C7-8BB5-D3BEFEF11C22}"/>
              </a:ext>
            </a:extLst>
          </p:cNvPr>
          <p:cNvSpPr txBox="1"/>
          <p:nvPr/>
        </p:nvSpPr>
        <p:spPr>
          <a:xfrm>
            <a:off x="1006238" y="1692754"/>
            <a:ext cx="2731838" cy="369332"/>
          </a:xfrm>
          <a:prstGeom prst="rect">
            <a:avLst/>
          </a:prstGeom>
          <a:noFill/>
          <a:ln w="12700">
            <a:solidFill>
              <a:srgbClr val="0070C0"/>
            </a:solidFill>
          </a:ln>
        </p:spPr>
        <p:txBody>
          <a:bodyPr wrap="none" rtlCol="0">
            <a:spAutoFit/>
          </a:bodyPr>
          <a:lstStyle/>
          <a:p>
            <a:r>
              <a:rPr kumimoji="1" lang="ja-JP" altLang="en-US" dirty="0">
                <a:solidFill>
                  <a:srgbClr val="0070C0"/>
                </a:solidFill>
                <a:latin typeface="HGP創英角ｺﾞｼｯｸUB" panose="020B0900000000000000" pitchFamily="50" charset="-128"/>
                <a:ea typeface="HGP創英角ｺﾞｼｯｸUB" panose="020B0900000000000000" pitchFamily="50" charset="-128"/>
              </a:rPr>
              <a:t>地域コミュニティ・行政区版</a:t>
            </a:r>
          </a:p>
        </p:txBody>
      </p:sp>
      <p:sp>
        <p:nvSpPr>
          <p:cNvPr id="7" name="テキスト ボックス 6">
            <a:extLst>
              <a:ext uri="{FF2B5EF4-FFF2-40B4-BE49-F238E27FC236}">
                <a16:creationId xmlns:a16="http://schemas.microsoft.com/office/drawing/2014/main" id="{9470CE6A-4B77-42D1-8DDA-F8804C83D405}"/>
              </a:ext>
            </a:extLst>
          </p:cNvPr>
          <p:cNvSpPr txBox="1"/>
          <p:nvPr/>
        </p:nvSpPr>
        <p:spPr>
          <a:xfrm>
            <a:off x="2022205" y="8453441"/>
            <a:ext cx="2813591" cy="830997"/>
          </a:xfrm>
          <a:prstGeom prst="rect">
            <a:avLst/>
          </a:prstGeom>
          <a:noFill/>
        </p:spPr>
        <p:txBody>
          <a:bodyPr wrap="none" rtlCol="0">
            <a:spAutoFit/>
          </a:bodyPr>
          <a:lstStyle/>
          <a:p>
            <a:pPr algn="ctr"/>
            <a:r>
              <a:rPr kumimoji="1" lang="ja-JP" altLang="en-US" sz="2400" dirty="0" smtClean="0">
                <a:solidFill>
                  <a:srgbClr val="0070C0"/>
                </a:solidFill>
                <a:latin typeface="HGP創英角ｺﾞｼｯｸUB" panose="020B0900000000000000" pitchFamily="50" charset="-128"/>
                <a:ea typeface="HGP創英角ｺﾞｼｯｸUB" panose="020B0900000000000000" pitchFamily="50" charset="-128"/>
              </a:rPr>
              <a:t>２０２０年 〇月</a:t>
            </a:r>
            <a:endParaRPr kumimoji="1" lang="en-US" altLang="ja-JP" sz="2400" dirty="0">
              <a:solidFill>
                <a:srgbClr val="0070C0"/>
              </a:solidFill>
              <a:latin typeface="HGP創英角ｺﾞｼｯｸUB" panose="020B0900000000000000" pitchFamily="50" charset="-128"/>
              <a:ea typeface="HGP創英角ｺﾞｼｯｸUB" panose="020B0900000000000000" pitchFamily="50" charset="-128"/>
            </a:endParaRPr>
          </a:p>
          <a:p>
            <a:pPr algn="ctr"/>
            <a:r>
              <a:rPr kumimoji="1" lang="ja-JP" altLang="en-US" sz="2400" dirty="0" smtClean="0">
                <a:solidFill>
                  <a:srgbClr val="0070C0"/>
                </a:solidFill>
                <a:latin typeface="HGP創英角ｺﾞｼｯｸUB" panose="020B0900000000000000" pitchFamily="50" charset="-128"/>
                <a:ea typeface="HGP創英角ｺﾞｼｯｸUB" panose="020B0900000000000000" pitchFamily="50" charset="-128"/>
              </a:rPr>
              <a:t>●●</a:t>
            </a:r>
            <a:r>
              <a:rPr kumimoji="1" lang="ja-JP" altLang="en-US" sz="2400" dirty="0">
                <a:solidFill>
                  <a:srgbClr val="0070C0"/>
                </a:solidFill>
                <a:latin typeface="HGP創英角ｺﾞｼｯｸUB" panose="020B0900000000000000" pitchFamily="50" charset="-128"/>
                <a:ea typeface="HGP創英角ｺﾞｼｯｸUB" panose="020B0900000000000000" pitchFamily="50" charset="-128"/>
              </a:rPr>
              <a:t>地域</a:t>
            </a:r>
            <a:r>
              <a:rPr kumimoji="1" lang="ja-JP" altLang="en-US" sz="2400" dirty="0" smtClean="0">
                <a:solidFill>
                  <a:srgbClr val="0070C0"/>
                </a:solidFill>
                <a:latin typeface="HGP創英角ｺﾞｼｯｸUB" panose="020B0900000000000000" pitchFamily="50" charset="-128"/>
                <a:ea typeface="HGP創英角ｺﾞｼｯｸUB" panose="020B0900000000000000" pitchFamily="50" charset="-128"/>
              </a:rPr>
              <a:t>コミュニティ</a:t>
            </a:r>
            <a:endParaRPr kumimoji="1" lang="ja-JP" altLang="en-US" sz="2400" dirty="0">
              <a:solidFill>
                <a:srgbClr val="0070C0"/>
              </a:solidFill>
              <a:latin typeface="HGP創英角ｺﾞｼｯｸUB" panose="020B0900000000000000" pitchFamily="50" charset="-128"/>
              <a:ea typeface="HGP創英角ｺﾞｼｯｸUB" panose="020B0900000000000000" pitchFamily="50" charset="-128"/>
            </a:endParaRPr>
          </a:p>
        </p:txBody>
      </p:sp>
      <p:pic>
        <p:nvPicPr>
          <p:cNvPr id="1026" name="Picture 2">
            <a:extLst>
              <a:ext uri="{FF2B5EF4-FFF2-40B4-BE49-F238E27FC236}">
                <a16:creationId xmlns:a16="http://schemas.microsoft.com/office/drawing/2014/main" id="{ED67CD2D-F71A-43F6-80F2-D445178BE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481" y="4473494"/>
            <a:ext cx="3675038" cy="336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59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16A5A7-037D-4C9F-A781-18BD2C3B9F5F}"/>
              </a:ext>
            </a:extLst>
          </p:cNvPr>
          <p:cNvSpPr>
            <a:spLocks noGrp="1"/>
          </p:cNvSpPr>
          <p:nvPr>
            <p:ph type="sldNum" sz="quarter" idx="10"/>
          </p:nvPr>
        </p:nvSpPr>
        <p:spPr/>
        <p:txBody>
          <a:bodyPr/>
          <a:lstStyle/>
          <a:p>
            <a:fld id="{3AA9EDAE-9077-4D61-94DE-B60AAEAE655E}" type="slidenum">
              <a:rPr kumimoji="1" lang="ja-JP" altLang="en-US" smtClean="0"/>
              <a:t>9</a:t>
            </a:fld>
            <a:endParaRPr kumimoji="1" lang="ja-JP" altLang="en-US"/>
          </a:p>
        </p:txBody>
      </p:sp>
      <p:sp>
        <p:nvSpPr>
          <p:cNvPr id="6" name="テキスト ボックス 5">
            <a:extLst>
              <a:ext uri="{FF2B5EF4-FFF2-40B4-BE49-F238E27FC236}">
                <a16:creationId xmlns:a16="http://schemas.microsoft.com/office/drawing/2014/main" id="{B485F9FF-A177-4163-8A27-65CA2A389B12}"/>
              </a:ext>
            </a:extLst>
          </p:cNvPr>
          <p:cNvSpPr txBox="1"/>
          <p:nvPr/>
        </p:nvSpPr>
        <p:spPr>
          <a:xfrm>
            <a:off x="244822" y="560541"/>
            <a:ext cx="6368356" cy="429733"/>
          </a:xfrm>
          <a:prstGeom prst="rect">
            <a:avLst/>
          </a:prstGeom>
          <a:noFill/>
        </p:spPr>
        <p:txBody>
          <a:bodyPr wrap="square" lIns="0" tIns="0" rIns="0" bIns="0" rtlCol="0">
            <a:spAutoFit/>
          </a:bodyPr>
          <a:lstStyle/>
          <a:p>
            <a:pPr marL="171450" indent="-171450" algn="just">
              <a:lnSpc>
                <a:spcPct val="120000"/>
              </a:lnSpc>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水害・土砂災害時に、その時々の状況に応じた避難を地域の方々にとってもらえるよう、</a:t>
            </a:r>
            <a:r>
              <a:rPr kumimoji="1" lang="ja-JP" altLang="en-US" sz="1200" dirty="0">
                <a:latin typeface="HGP創英角ｺﾞｼｯｸUB" panose="020B0900000000000000" pitchFamily="50" charset="-128"/>
                <a:ea typeface="HGP創英角ｺﾞｼｯｸUB" panose="020B0900000000000000" pitchFamily="50" charset="-128"/>
              </a:rPr>
              <a:t>各戸での「マイ避難カード」の作成を推進</a:t>
            </a:r>
            <a:r>
              <a:rPr kumimoji="1" lang="ja-JP" altLang="en-US" sz="1200" dirty="0">
                <a:latin typeface="游明朝" panose="02020400000000000000" pitchFamily="18" charset="-128"/>
                <a:ea typeface="游明朝" panose="02020400000000000000" pitchFamily="18" charset="-128"/>
              </a:rPr>
              <a:t>しましょう。</a:t>
            </a:r>
            <a:endParaRPr kumimoji="1" lang="en-US" altLang="ja-JP" sz="1200" dirty="0">
              <a:latin typeface="游明朝" panose="02020400000000000000" pitchFamily="18" charset="-128"/>
              <a:ea typeface="游明朝" panose="02020400000000000000" pitchFamily="18" charset="-128"/>
            </a:endParaRPr>
          </a:p>
        </p:txBody>
      </p:sp>
      <p:pic>
        <p:nvPicPr>
          <p:cNvPr id="8" name="図 2">
            <a:extLst>
              <a:ext uri="{FF2B5EF4-FFF2-40B4-BE49-F238E27FC236}">
                <a16:creationId xmlns:a16="http://schemas.microsoft.com/office/drawing/2014/main" id="{38B49AA8-0BBD-45D1-93F1-A052BA5B0D85}"/>
              </a:ext>
            </a:extLst>
          </p:cNvPr>
          <p:cNvPicPr>
            <a:picLocks noChangeAspect="1"/>
          </p:cNvPicPr>
          <p:nvPr/>
        </p:nvPicPr>
        <p:blipFill>
          <a:blip r:embed="rId2">
            <a:extLst>
              <a:ext uri="{28A0092B-C50C-407E-A947-70E740481C1C}">
                <a14:useLocalDpi xmlns:a14="http://schemas.microsoft.com/office/drawing/2010/main" val="0"/>
              </a:ext>
            </a:extLst>
          </a:blip>
          <a:srcRect l="18355" t="11075" r="34818" b="29005"/>
          <a:stretch>
            <a:fillRect/>
          </a:stretch>
        </p:blipFill>
        <p:spPr bwMode="auto">
          <a:xfrm>
            <a:off x="295134" y="1216878"/>
            <a:ext cx="5313823" cy="382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テキスト ボックス 67">
            <a:extLst>
              <a:ext uri="{FF2B5EF4-FFF2-40B4-BE49-F238E27FC236}">
                <a16:creationId xmlns:a16="http://schemas.microsoft.com/office/drawing/2014/main" id="{ABE7F1D0-BCAD-4D56-9454-6DCF0090BE2D}"/>
              </a:ext>
            </a:extLst>
          </p:cNvPr>
          <p:cNvSpPr txBox="1"/>
          <p:nvPr/>
        </p:nvSpPr>
        <p:spPr>
          <a:xfrm>
            <a:off x="608512" y="5471161"/>
            <a:ext cx="5262979" cy="314317"/>
          </a:xfrm>
          <a:prstGeom prst="rect">
            <a:avLst/>
          </a:prstGeom>
          <a:noFill/>
        </p:spPr>
        <p:txBody>
          <a:bodyPr wrap="none" rtlCol="0">
            <a:spAutoFit/>
          </a:bodyPr>
          <a:lstStyle/>
          <a:p>
            <a:pPr>
              <a:lnSpc>
                <a:spcPct val="130000"/>
              </a:lnSpc>
            </a:pPr>
            <a:r>
              <a:rPr kumimoji="1" lang="ja-JP" altLang="en-US" sz="1200" dirty="0">
                <a:latin typeface="游明朝" panose="02020400000000000000" pitchFamily="18" charset="-128"/>
                <a:ea typeface="游明朝" panose="02020400000000000000" pitchFamily="18" charset="-128"/>
              </a:rPr>
              <a:t>・防災マップで、自宅の浸水想定、土砂災害警戒区域を確認しましょう。</a:t>
            </a:r>
            <a:endParaRPr kumimoji="1" lang="en-US" altLang="ja-JP" sz="1200" dirty="0">
              <a:latin typeface="游明朝" panose="02020400000000000000" pitchFamily="18" charset="-128"/>
              <a:ea typeface="游明朝" panose="02020400000000000000" pitchFamily="18" charset="-128"/>
            </a:endParaRPr>
          </a:p>
        </p:txBody>
      </p:sp>
      <p:sp>
        <p:nvSpPr>
          <p:cNvPr id="72" name="テキスト ボックス 71">
            <a:extLst>
              <a:ext uri="{FF2B5EF4-FFF2-40B4-BE49-F238E27FC236}">
                <a16:creationId xmlns:a16="http://schemas.microsoft.com/office/drawing/2014/main" id="{046D90B5-44F8-4C70-A1C1-52BDF9B3D9C3}"/>
              </a:ext>
            </a:extLst>
          </p:cNvPr>
          <p:cNvSpPr txBox="1"/>
          <p:nvPr/>
        </p:nvSpPr>
        <p:spPr>
          <a:xfrm>
            <a:off x="608512" y="6152336"/>
            <a:ext cx="5981699" cy="461665"/>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・避難のタイミングを逃したときのことも想定し、“自宅”も含め、事前に複数の避難　</a:t>
            </a:r>
            <a:endParaRPr kumimoji="1" lang="en-US" altLang="ja-JP" sz="1200" dirty="0">
              <a:latin typeface="游明朝" panose="02020400000000000000" pitchFamily="18" charset="-128"/>
              <a:ea typeface="游明朝" panose="02020400000000000000" pitchFamily="18" charset="-128"/>
            </a:endParaRPr>
          </a:p>
          <a:p>
            <a:r>
              <a:rPr kumimoji="1" lang="ja-JP" altLang="en-US" sz="1200" dirty="0">
                <a:latin typeface="游明朝" panose="02020400000000000000" pitchFamily="18" charset="-128"/>
                <a:ea typeface="游明朝" panose="02020400000000000000" pitchFamily="18" charset="-128"/>
              </a:rPr>
              <a:t>　場所を検討しておきましょう。</a:t>
            </a:r>
            <a:endParaRPr kumimoji="1" lang="en-US" altLang="ja-JP" sz="1200" dirty="0">
              <a:latin typeface="游明朝" panose="02020400000000000000" pitchFamily="18" charset="-128"/>
              <a:ea typeface="游明朝" panose="02020400000000000000" pitchFamily="18" charset="-128"/>
            </a:endParaRPr>
          </a:p>
        </p:txBody>
      </p:sp>
      <p:sp>
        <p:nvSpPr>
          <p:cNvPr id="76" name="テキスト ボックス 75">
            <a:extLst>
              <a:ext uri="{FF2B5EF4-FFF2-40B4-BE49-F238E27FC236}">
                <a16:creationId xmlns:a16="http://schemas.microsoft.com/office/drawing/2014/main" id="{B2A0D6FE-DB82-44CF-87D9-6686590A010F}"/>
              </a:ext>
            </a:extLst>
          </p:cNvPr>
          <p:cNvSpPr txBox="1"/>
          <p:nvPr/>
        </p:nvSpPr>
        <p:spPr>
          <a:xfrm>
            <a:off x="608512" y="6902906"/>
            <a:ext cx="5981699" cy="461665"/>
          </a:xfrm>
          <a:prstGeom prst="rect">
            <a:avLst/>
          </a:prstGeom>
          <a:noFill/>
        </p:spPr>
        <p:txBody>
          <a:bodyPr wrap="square" rtlCol="0">
            <a:spAutoFit/>
          </a:bodyPr>
          <a:lstStyle/>
          <a:p>
            <a:r>
              <a:rPr kumimoji="1" lang="ja-JP" altLang="en-US" sz="1200" dirty="0">
                <a:latin typeface="游明朝" panose="02020400000000000000" pitchFamily="18" charset="-128"/>
                <a:ea typeface="游明朝" panose="02020400000000000000" pitchFamily="18" charset="-128"/>
              </a:rPr>
              <a:t>・考えられる避難場所「どこに」を踏まえて、避難場所までの移動時間、避難開始の</a:t>
            </a:r>
            <a:endParaRPr kumimoji="1" lang="en-US" altLang="ja-JP" sz="1200" dirty="0">
              <a:latin typeface="游明朝" panose="02020400000000000000" pitchFamily="18" charset="-128"/>
              <a:ea typeface="游明朝" panose="02020400000000000000" pitchFamily="18" charset="-128"/>
            </a:endParaRPr>
          </a:p>
          <a:p>
            <a:r>
              <a:rPr kumimoji="1" lang="ja-JP" altLang="en-US" sz="1200" dirty="0">
                <a:latin typeface="游明朝" panose="02020400000000000000" pitchFamily="18" charset="-128"/>
                <a:ea typeface="游明朝" panose="02020400000000000000" pitchFamily="18" charset="-128"/>
              </a:rPr>
              <a:t>　タイミングを考えましょう。</a:t>
            </a:r>
            <a:endParaRPr kumimoji="1" lang="en-US" altLang="ja-JP" sz="1200" dirty="0">
              <a:latin typeface="游明朝" panose="02020400000000000000" pitchFamily="18" charset="-128"/>
              <a:ea typeface="游明朝" panose="02020400000000000000" pitchFamily="18" charset="-128"/>
            </a:endParaRPr>
          </a:p>
        </p:txBody>
      </p:sp>
      <p:sp>
        <p:nvSpPr>
          <p:cNvPr id="80" name="テキスト ボックス 79">
            <a:extLst>
              <a:ext uri="{FF2B5EF4-FFF2-40B4-BE49-F238E27FC236}">
                <a16:creationId xmlns:a16="http://schemas.microsoft.com/office/drawing/2014/main" id="{46D0E779-D0D4-4150-9649-3137B77847A8}"/>
              </a:ext>
            </a:extLst>
          </p:cNvPr>
          <p:cNvSpPr txBox="1"/>
          <p:nvPr/>
        </p:nvSpPr>
        <p:spPr>
          <a:xfrm>
            <a:off x="608512" y="7690669"/>
            <a:ext cx="6104708" cy="907941"/>
          </a:xfrm>
          <a:prstGeom prst="rect">
            <a:avLst/>
          </a:prstGeom>
          <a:noFill/>
        </p:spPr>
        <p:txBody>
          <a:bodyPr wrap="square" rtlCol="0">
            <a:spAutoFit/>
          </a:bodyPr>
          <a:lstStyle/>
          <a:p>
            <a:pPr>
              <a:spcAft>
                <a:spcPts val="600"/>
              </a:spcAft>
            </a:pPr>
            <a:r>
              <a:rPr kumimoji="1" lang="ja-JP" altLang="en-US" sz="1200" dirty="0">
                <a:latin typeface="游明朝" panose="02020400000000000000" pitchFamily="18" charset="-128"/>
                <a:ea typeface="游明朝" panose="02020400000000000000" pitchFamily="18" charset="-128"/>
              </a:rPr>
              <a:t>・「どこに（避難先）」「いつ（避難のタイミング）」をふまえて、「どのように</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　（避難手段）」を記入しましょう。</a:t>
            </a:r>
            <a:endParaRPr kumimoji="1" lang="en-US" altLang="ja-JP" sz="1200" dirty="0">
              <a:latin typeface="游明朝" panose="02020400000000000000" pitchFamily="18" charset="-128"/>
              <a:ea typeface="游明朝" panose="02020400000000000000" pitchFamily="18" charset="-128"/>
            </a:endParaRPr>
          </a:p>
          <a:p>
            <a:pPr>
              <a:spcAft>
                <a:spcPts val="600"/>
              </a:spcAft>
            </a:pPr>
            <a:r>
              <a:rPr kumimoji="1" lang="ja-JP" altLang="en-US" sz="1200" dirty="0">
                <a:latin typeface="游明朝" panose="02020400000000000000" pitchFamily="18" charset="-128"/>
                <a:ea typeface="游明朝" panose="02020400000000000000" pitchFamily="18" charset="-128"/>
              </a:rPr>
              <a:t>・「誰と」は、同居家族のほか、遠方の家族、親戚・知人、近所の方、介護サービス</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en-US" altLang="ja-JP" sz="1200" dirty="0">
                <a:latin typeface="游明朝" panose="02020400000000000000" pitchFamily="18" charset="-128"/>
                <a:ea typeface="游明朝" panose="02020400000000000000" pitchFamily="18" charset="-128"/>
              </a:rPr>
              <a:t>    </a:t>
            </a:r>
            <a:r>
              <a:rPr kumimoji="1" lang="ja-JP" altLang="en-US" sz="1200" dirty="0">
                <a:latin typeface="游明朝" panose="02020400000000000000" pitchFamily="18" charset="-128"/>
                <a:ea typeface="游明朝" panose="02020400000000000000" pitchFamily="18" charset="-128"/>
              </a:rPr>
              <a:t>など、自分や家族の状況に合わせて記入しましょう。</a:t>
            </a:r>
            <a:r>
              <a:rPr kumimoji="1" lang="en-US" altLang="ja-JP" sz="1200" dirty="0">
                <a:latin typeface="游明朝" panose="02020400000000000000" pitchFamily="18" charset="-128"/>
                <a:ea typeface="游明朝" panose="02020400000000000000" pitchFamily="18" charset="-128"/>
              </a:rPr>
              <a:t>(p.10</a:t>
            </a:r>
            <a:r>
              <a:rPr kumimoji="1" lang="ja-JP" altLang="en-US" sz="1200" dirty="0">
                <a:latin typeface="游明朝" panose="02020400000000000000" pitchFamily="18" charset="-128"/>
                <a:ea typeface="游明朝" panose="02020400000000000000" pitchFamily="18" charset="-128"/>
              </a:rPr>
              <a:t>も参考にしてください</a:t>
            </a:r>
            <a:r>
              <a:rPr kumimoji="1" lang="en-US" altLang="ja-JP" sz="1200" dirty="0">
                <a:latin typeface="游明朝" panose="02020400000000000000" pitchFamily="18" charset="-128"/>
                <a:ea typeface="游明朝" panose="02020400000000000000" pitchFamily="18" charset="-128"/>
              </a:rPr>
              <a:t>｡)</a:t>
            </a:r>
            <a:endParaRPr kumimoji="1" lang="ja-JP" altLang="en-US" sz="1200" dirty="0">
              <a:latin typeface="游明朝" panose="02020400000000000000" pitchFamily="18" charset="-128"/>
              <a:ea typeface="游明朝" panose="02020400000000000000" pitchFamily="18" charset="-128"/>
            </a:endParaRPr>
          </a:p>
        </p:txBody>
      </p:sp>
      <p:sp>
        <p:nvSpPr>
          <p:cNvPr id="86" name="テキスト ボックス 85">
            <a:extLst>
              <a:ext uri="{FF2B5EF4-FFF2-40B4-BE49-F238E27FC236}">
                <a16:creationId xmlns:a16="http://schemas.microsoft.com/office/drawing/2014/main" id="{83D5826E-5FB7-4AF4-B95E-13078AEC4D54}"/>
              </a:ext>
            </a:extLst>
          </p:cNvPr>
          <p:cNvSpPr txBox="1"/>
          <p:nvPr/>
        </p:nvSpPr>
        <p:spPr>
          <a:xfrm>
            <a:off x="608512" y="8910141"/>
            <a:ext cx="5878532" cy="314317"/>
          </a:xfrm>
          <a:prstGeom prst="rect">
            <a:avLst/>
          </a:prstGeom>
          <a:noFill/>
        </p:spPr>
        <p:txBody>
          <a:bodyPr wrap="none" rtlCol="0">
            <a:spAutoFit/>
          </a:bodyPr>
          <a:lstStyle/>
          <a:p>
            <a:pPr>
              <a:lnSpc>
                <a:spcPct val="130000"/>
              </a:lnSpc>
            </a:pPr>
            <a:r>
              <a:rPr kumimoji="1" lang="ja-JP" altLang="en-US" sz="1200" dirty="0">
                <a:latin typeface="游明朝" panose="02020400000000000000" pitchFamily="18" charset="-128"/>
                <a:ea typeface="游明朝" panose="02020400000000000000" pitchFamily="18" charset="-128"/>
              </a:rPr>
              <a:t>・自分や家族の状態もふまえ、１～２日分を目安に必要なものを記入しましょう。</a:t>
            </a:r>
            <a:endParaRPr kumimoji="1" lang="en-US" altLang="ja-JP" sz="1200" dirty="0">
              <a:latin typeface="游明朝" panose="02020400000000000000" pitchFamily="18" charset="-128"/>
              <a:ea typeface="游明朝" panose="02020400000000000000" pitchFamily="18" charset="-128"/>
            </a:endParaRPr>
          </a:p>
        </p:txBody>
      </p:sp>
      <p:sp>
        <p:nvSpPr>
          <p:cNvPr id="113" name="テキスト ボックス 112">
            <a:extLst>
              <a:ext uri="{FF2B5EF4-FFF2-40B4-BE49-F238E27FC236}">
                <a16:creationId xmlns:a16="http://schemas.microsoft.com/office/drawing/2014/main" id="{D87E9939-139B-4EC0-837E-75F10B4A019F}"/>
              </a:ext>
            </a:extLst>
          </p:cNvPr>
          <p:cNvSpPr txBox="1"/>
          <p:nvPr/>
        </p:nvSpPr>
        <p:spPr>
          <a:xfrm>
            <a:off x="148290" y="120734"/>
            <a:ext cx="6493810" cy="338554"/>
          </a:xfrm>
          <a:prstGeom prst="rect">
            <a:avLst/>
          </a:prstGeom>
          <a:noFill/>
          <a:ln>
            <a:solidFill>
              <a:srgbClr val="0070C0"/>
            </a:solidFill>
          </a:ln>
        </p:spPr>
        <p:txBody>
          <a:bodyPr wrap="squar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（３） 「マイ避難カード」の作成を推進する</a:t>
            </a:r>
          </a:p>
        </p:txBody>
      </p:sp>
      <p:sp>
        <p:nvSpPr>
          <p:cNvPr id="115" name="テキスト ボックス 114">
            <a:extLst>
              <a:ext uri="{FF2B5EF4-FFF2-40B4-BE49-F238E27FC236}">
                <a16:creationId xmlns:a16="http://schemas.microsoft.com/office/drawing/2014/main" id="{598E497E-E81C-47EA-9E59-DC72CF0CF893}"/>
              </a:ext>
            </a:extLst>
          </p:cNvPr>
          <p:cNvSpPr txBox="1"/>
          <p:nvPr/>
        </p:nvSpPr>
        <p:spPr>
          <a:xfrm>
            <a:off x="2765631" y="9375480"/>
            <a:ext cx="3860352" cy="261610"/>
          </a:xfrm>
          <a:prstGeom prst="rect">
            <a:avLst/>
          </a:prstGeom>
          <a:solidFill>
            <a:schemeClr val="bg2"/>
          </a:solidFill>
        </p:spPr>
        <p:txBody>
          <a:bodyPr wrap="none" rtlCol="0">
            <a:spAutoFit/>
          </a:bodyPr>
          <a:lstStyle/>
          <a:p>
            <a:pPr algn="r"/>
            <a:r>
              <a:rPr kumimoji="1" lang="ja-JP" altLang="en-US" sz="1100" dirty="0">
                <a:latin typeface="ＭＳ Ｐゴシック" panose="020B0600070205080204" pitchFamily="50" charset="-128"/>
                <a:ea typeface="ＭＳ Ｐゴシック" panose="020B0600070205080204" pitchFamily="50" charset="-128"/>
              </a:rPr>
              <a:t>▶参考：ワークショップでのグループ討議のとりまとめ・・・・・</a:t>
            </a:r>
            <a:r>
              <a:rPr kumimoji="1" lang="en-US" altLang="ja-JP" sz="1100" dirty="0">
                <a:latin typeface="ＭＳ Ｐゴシック" panose="020B0600070205080204" pitchFamily="50" charset="-128"/>
                <a:ea typeface="ＭＳ Ｐゴシック" panose="020B0600070205080204" pitchFamily="50" charset="-128"/>
              </a:rPr>
              <a:t>p.26</a:t>
            </a:r>
            <a:endParaRPr kumimoji="1" lang="ja-JP" altLang="en-US" sz="1100" dirty="0">
              <a:latin typeface="ＭＳ Ｐゴシック" panose="020B0600070205080204" pitchFamily="50" charset="-128"/>
              <a:ea typeface="ＭＳ Ｐゴシック" panose="020B0600070205080204" pitchFamily="50" charset="-128"/>
            </a:endParaRPr>
          </a:p>
        </p:txBody>
      </p:sp>
      <p:grpSp>
        <p:nvGrpSpPr>
          <p:cNvPr id="7" name="グループ化 6">
            <a:extLst>
              <a:ext uri="{FF2B5EF4-FFF2-40B4-BE49-F238E27FC236}">
                <a16:creationId xmlns:a16="http://schemas.microsoft.com/office/drawing/2014/main" id="{C20FF12F-C149-45F9-A3F9-57E4900BC935}"/>
              </a:ext>
            </a:extLst>
          </p:cNvPr>
          <p:cNvGrpSpPr/>
          <p:nvPr/>
        </p:nvGrpSpPr>
        <p:grpSpPr>
          <a:xfrm>
            <a:off x="311497" y="5178698"/>
            <a:ext cx="6242221" cy="283073"/>
            <a:chOff x="244821" y="5178698"/>
            <a:chExt cx="8411807" cy="381460"/>
          </a:xfrm>
        </p:grpSpPr>
        <p:sp>
          <p:nvSpPr>
            <p:cNvPr id="3" name="四角形: 角を丸くする 2">
              <a:extLst>
                <a:ext uri="{FF2B5EF4-FFF2-40B4-BE49-F238E27FC236}">
                  <a16:creationId xmlns:a16="http://schemas.microsoft.com/office/drawing/2014/main" id="{B0C5B02F-4F2A-4084-95A7-B149E4BAF09E}"/>
                </a:ext>
              </a:extLst>
            </p:cNvPr>
            <p:cNvSpPr/>
            <p:nvPr/>
          </p:nvSpPr>
          <p:spPr>
            <a:xfrm>
              <a:off x="244821" y="5178698"/>
              <a:ext cx="8411807" cy="381459"/>
            </a:xfrm>
            <a:prstGeom prst="roundRect">
              <a:avLst>
                <a:gd name="adj" fmla="val 50000"/>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4" name="四角形: 角を丸くする 3">
              <a:extLst>
                <a:ext uri="{FF2B5EF4-FFF2-40B4-BE49-F238E27FC236}">
                  <a16:creationId xmlns:a16="http://schemas.microsoft.com/office/drawing/2014/main" id="{A388032C-8835-4155-BB28-3305C44AC15F}"/>
                </a:ext>
              </a:extLst>
            </p:cNvPr>
            <p:cNvSpPr/>
            <p:nvPr/>
          </p:nvSpPr>
          <p:spPr>
            <a:xfrm>
              <a:off x="244822" y="5178699"/>
              <a:ext cx="1112245" cy="38145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手順①</a:t>
              </a:r>
            </a:p>
          </p:txBody>
        </p:sp>
        <p:sp>
          <p:nvSpPr>
            <p:cNvPr id="5" name="テキスト ボックス 4">
              <a:extLst>
                <a:ext uri="{FF2B5EF4-FFF2-40B4-BE49-F238E27FC236}">
                  <a16:creationId xmlns:a16="http://schemas.microsoft.com/office/drawing/2014/main" id="{56B77AEC-5AA4-4DE7-B580-D3D15156D4F8}"/>
                </a:ext>
              </a:extLst>
            </p:cNvPr>
            <p:cNvSpPr txBox="1"/>
            <p:nvPr/>
          </p:nvSpPr>
          <p:spPr>
            <a:xfrm>
              <a:off x="1577716" y="5197462"/>
              <a:ext cx="3656251" cy="345279"/>
            </a:xfrm>
            <a:prstGeom prst="rect">
              <a:avLst/>
            </a:prstGeom>
            <a:noFill/>
          </p:spPr>
          <p:txBody>
            <a:bodyPr wrap="square" lIns="0" tIns="0" rIns="0" bIns="0" rtlCol="0">
              <a:spAutoFit/>
            </a:bodyPr>
            <a:lstStyle/>
            <a:p>
              <a:pPr algn="just">
                <a:lnSpc>
                  <a:spcPct val="120000"/>
                </a:lnSpc>
                <a:spcBef>
                  <a:spcPts val="1200"/>
                </a:spcBef>
              </a:pPr>
              <a:r>
                <a:rPr kumimoji="1" lang="ja-JP" altLang="en-US" sz="1600" dirty="0">
                  <a:latin typeface="HGS創英角ｺﾞｼｯｸUB" panose="020B0900000000000000" pitchFamily="50" charset="-128"/>
                  <a:ea typeface="HGS創英角ｺﾞｼｯｸUB" panose="020B0900000000000000" pitchFamily="50" charset="-128"/>
                </a:rPr>
                <a:t>水害・土砂災害の危険を知る</a:t>
              </a:r>
            </a:p>
          </p:txBody>
        </p:sp>
      </p:grpSp>
      <p:grpSp>
        <p:nvGrpSpPr>
          <p:cNvPr id="94" name="グループ化 93">
            <a:extLst>
              <a:ext uri="{FF2B5EF4-FFF2-40B4-BE49-F238E27FC236}">
                <a16:creationId xmlns:a16="http://schemas.microsoft.com/office/drawing/2014/main" id="{1D4F4DBC-6B29-440C-AC45-56EC02A45E4C}"/>
              </a:ext>
            </a:extLst>
          </p:cNvPr>
          <p:cNvGrpSpPr/>
          <p:nvPr/>
        </p:nvGrpSpPr>
        <p:grpSpPr>
          <a:xfrm>
            <a:off x="311497" y="5863514"/>
            <a:ext cx="6242221" cy="283073"/>
            <a:chOff x="244821" y="5178698"/>
            <a:chExt cx="8411807" cy="381460"/>
          </a:xfrm>
        </p:grpSpPr>
        <p:sp>
          <p:nvSpPr>
            <p:cNvPr id="96" name="四角形: 角を丸くする 95">
              <a:extLst>
                <a:ext uri="{FF2B5EF4-FFF2-40B4-BE49-F238E27FC236}">
                  <a16:creationId xmlns:a16="http://schemas.microsoft.com/office/drawing/2014/main" id="{CC9C5EE5-05DA-4B22-A55F-C9DE3E273693}"/>
                </a:ext>
              </a:extLst>
            </p:cNvPr>
            <p:cNvSpPr/>
            <p:nvPr/>
          </p:nvSpPr>
          <p:spPr>
            <a:xfrm>
              <a:off x="244821" y="5178698"/>
              <a:ext cx="8411807" cy="381459"/>
            </a:xfrm>
            <a:prstGeom prst="roundRect">
              <a:avLst>
                <a:gd name="adj" fmla="val 50000"/>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7" name="四角形: 角を丸くする 96">
              <a:extLst>
                <a:ext uri="{FF2B5EF4-FFF2-40B4-BE49-F238E27FC236}">
                  <a16:creationId xmlns:a16="http://schemas.microsoft.com/office/drawing/2014/main" id="{E341CA78-6483-455A-BE59-1940F3A70013}"/>
                </a:ext>
              </a:extLst>
            </p:cNvPr>
            <p:cNvSpPr/>
            <p:nvPr/>
          </p:nvSpPr>
          <p:spPr>
            <a:xfrm>
              <a:off x="244822" y="5178699"/>
              <a:ext cx="1112245" cy="38145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手順②</a:t>
              </a:r>
            </a:p>
          </p:txBody>
        </p:sp>
        <p:sp>
          <p:nvSpPr>
            <p:cNvPr id="98" name="テキスト ボックス 97">
              <a:extLst>
                <a:ext uri="{FF2B5EF4-FFF2-40B4-BE49-F238E27FC236}">
                  <a16:creationId xmlns:a16="http://schemas.microsoft.com/office/drawing/2014/main" id="{FEDF2814-CE9D-4041-827C-85CD1768152F}"/>
                </a:ext>
              </a:extLst>
            </p:cNvPr>
            <p:cNvSpPr txBox="1"/>
            <p:nvPr/>
          </p:nvSpPr>
          <p:spPr>
            <a:xfrm>
              <a:off x="1577716" y="5197462"/>
              <a:ext cx="3656251" cy="345279"/>
            </a:xfrm>
            <a:prstGeom prst="rect">
              <a:avLst/>
            </a:prstGeom>
            <a:noFill/>
          </p:spPr>
          <p:txBody>
            <a:bodyPr wrap="square" lIns="0" tIns="0" rIns="0" bIns="0" rtlCol="0">
              <a:spAutoFit/>
            </a:bodyPr>
            <a:lstStyle/>
            <a:p>
              <a:pPr algn="just">
                <a:lnSpc>
                  <a:spcPct val="120000"/>
                </a:lnSpc>
                <a:spcBef>
                  <a:spcPts val="1200"/>
                </a:spcBef>
              </a:pPr>
              <a:r>
                <a:rPr kumimoji="1" lang="ja-JP" altLang="en-US" sz="1600" dirty="0">
                  <a:latin typeface="HGS創英角ｺﾞｼｯｸUB" panose="020B0900000000000000" pitchFamily="50" charset="-128"/>
                  <a:ea typeface="HGS創英角ｺﾞｼｯｸUB" panose="020B0900000000000000" pitchFamily="50" charset="-128"/>
                </a:rPr>
                <a:t>避難先（どこに）を考える</a:t>
              </a:r>
            </a:p>
          </p:txBody>
        </p:sp>
      </p:grpSp>
      <p:grpSp>
        <p:nvGrpSpPr>
          <p:cNvPr id="99" name="グループ化 98">
            <a:extLst>
              <a:ext uri="{FF2B5EF4-FFF2-40B4-BE49-F238E27FC236}">
                <a16:creationId xmlns:a16="http://schemas.microsoft.com/office/drawing/2014/main" id="{EDFB75CE-063D-4495-B74D-8BAB92495913}"/>
              </a:ext>
            </a:extLst>
          </p:cNvPr>
          <p:cNvGrpSpPr/>
          <p:nvPr/>
        </p:nvGrpSpPr>
        <p:grpSpPr>
          <a:xfrm>
            <a:off x="311497" y="6643266"/>
            <a:ext cx="6242221" cy="283073"/>
            <a:chOff x="244821" y="5178698"/>
            <a:chExt cx="8411807" cy="381460"/>
          </a:xfrm>
        </p:grpSpPr>
        <p:sp>
          <p:nvSpPr>
            <p:cNvPr id="100" name="四角形: 角を丸くする 99">
              <a:extLst>
                <a:ext uri="{FF2B5EF4-FFF2-40B4-BE49-F238E27FC236}">
                  <a16:creationId xmlns:a16="http://schemas.microsoft.com/office/drawing/2014/main" id="{804EB5C2-8C89-42E0-8729-E2C3455B31B6}"/>
                </a:ext>
              </a:extLst>
            </p:cNvPr>
            <p:cNvSpPr/>
            <p:nvPr/>
          </p:nvSpPr>
          <p:spPr>
            <a:xfrm>
              <a:off x="244821" y="5178698"/>
              <a:ext cx="8411807" cy="381459"/>
            </a:xfrm>
            <a:prstGeom prst="roundRect">
              <a:avLst>
                <a:gd name="adj" fmla="val 50000"/>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1" name="四角形: 角を丸くする 100">
              <a:extLst>
                <a:ext uri="{FF2B5EF4-FFF2-40B4-BE49-F238E27FC236}">
                  <a16:creationId xmlns:a16="http://schemas.microsoft.com/office/drawing/2014/main" id="{E693EE77-231C-49BA-887E-6B6C4ED31FD6}"/>
                </a:ext>
              </a:extLst>
            </p:cNvPr>
            <p:cNvSpPr/>
            <p:nvPr/>
          </p:nvSpPr>
          <p:spPr>
            <a:xfrm>
              <a:off x="244822" y="5178699"/>
              <a:ext cx="1112245" cy="38145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手順③</a:t>
              </a:r>
            </a:p>
          </p:txBody>
        </p:sp>
        <p:sp>
          <p:nvSpPr>
            <p:cNvPr id="102" name="テキスト ボックス 101">
              <a:extLst>
                <a:ext uri="{FF2B5EF4-FFF2-40B4-BE49-F238E27FC236}">
                  <a16:creationId xmlns:a16="http://schemas.microsoft.com/office/drawing/2014/main" id="{57D00DA2-63BE-40FA-9686-84BC9B4A7C2A}"/>
                </a:ext>
              </a:extLst>
            </p:cNvPr>
            <p:cNvSpPr txBox="1"/>
            <p:nvPr/>
          </p:nvSpPr>
          <p:spPr>
            <a:xfrm>
              <a:off x="1577716" y="5197462"/>
              <a:ext cx="4228717" cy="345279"/>
            </a:xfrm>
            <a:prstGeom prst="rect">
              <a:avLst/>
            </a:prstGeom>
            <a:noFill/>
          </p:spPr>
          <p:txBody>
            <a:bodyPr wrap="square" lIns="0" tIns="0" rIns="0" bIns="0" rtlCol="0">
              <a:spAutoFit/>
            </a:bodyPr>
            <a:lstStyle/>
            <a:p>
              <a:pPr algn="just">
                <a:lnSpc>
                  <a:spcPct val="120000"/>
                </a:lnSpc>
                <a:spcBef>
                  <a:spcPts val="1200"/>
                </a:spcBef>
              </a:pPr>
              <a:r>
                <a:rPr kumimoji="1" lang="ja-JP" altLang="en-US" sz="1600" dirty="0">
                  <a:latin typeface="HGS創英角ｺﾞｼｯｸUB" panose="020B0900000000000000" pitchFamily="50" charset="-128"/>
                  <a:ea typeface="HGS創英角ｺﾞｼｯｸUB" panose="020B0900000000000000" pitchFamily="50" charset="-128"/>
                </a:rPr>
                <a:t>避難タイミング（いつ）を考える</a:t>
              </a:r>
            </a:p>
          </p:txBody>
        </p:sp>
      </p:grpSp>
      <p:grpSp>
        <p:nvGrpSpPr>
          <p:cNvPr id="103" name="グループ化 102">
            <a:extLst>
              <a:ext uri="{FF2B5EF4-FFF2-40B4-BE49-F238E27FC236}">
                <a16:creationId xmlns:a16="http://schemas.microsoft.com/office/drawing/2014/main" id="{644DCC20-F989-43DA-9BEF-4E83A75E9B7E}"/>
              </a:ext>
            </a:extLst>
          </p:cNvPr>
          <p:cNvGrpSpPr/>
          <p:nvPr/>
        </p:nvGrpSpPr>
        <p:grpSpPr>
          <a:xfrm>
            <a:off x="311497" y="7395608"/>
            <a:ext cx="6242221" cy="283073"/>
            <a:chOff x="244821" y="5178698"/>
            <a:chExt cx="8411807" cy="381460"/>
          </a:xfrm>
        </p:grpSpPr>
        <p:sp>
          <p:nvSpPr>
            <p:cNvPr id="104" name="四角形: 角を丸くする 103">
              <a:extLst>
                <a:ext uri="{FF2B5EF4-FFF2-40B4-BE49-F238E27FC236}">
                  <a16:creationId xmlns:a16="http://schemas.microsoft.com/office/drawing/2014/main" id="{1C979C37-E934-425C-8442-C91FB9C5CE09}"/>
                </a:ext>
              </a:extLst>
            </p:cNvPr>
            <p:cNvSpPr/>
            <p:nvPr/>
          </p:nvSpPr>
          <p:spPr>
            <a:xfrm>
              <a:off x="244821" y="5178698"/>
              <a:ext cx="8411807" cy="381459"/>
            </a:xfrm>
            <a:prstGeom prst="roundRect">
              <a:avLst>
                <a:gd name="adj" fmla="val 50000"/>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5" name="四角形: 角を丸くする 104">
              <a:extLst>
                <a:ext uri="{FF2B5EF4-FFF2-40B4-BE49-F238E27FC236}">
                  <a16:creationId xmlns:a16="http://schemas.microsoft.com/office/drawing/2014/main" id="{D0A0C0AF-9718-43E0-8091-513FF07EA4EC}"/>
                </a:ext>
              </a:extLst>
            </p:cNvPr>
            <p:cNvSpPr/>
            <p:nvPr/>
          </p:nvSpPr>
          <p:spPr>
            <a:xfrm>
              <a:off x="244822" y="5178699"/>
              <a:ext cx="1112245" cy="38145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手順④</a:t>
              </a:r>
            </a:p>
          </p:txBody>
        </p:sp>
        <p:sp>
          <p:nvSpPr>
            <p:cNvPr id="106" name="テキスト ボックス 105">
              <a:extLst>
                <a:ext uri="{FF2B5EF4-FFF2-40B4-BE49-F238E27FC236}">
                  <a16:creationId xmlns:a16="http://schemas.microsoft.com/office/drawing/2014/main" id="{3604EF5B-C07F-474B-9DE5-BFDBAE23E97E}"/>
                </a:ext>
              </a:extLst>
            </p:cNvPr>
            <p:cNvSpPr txBox="1"/>
            <p:nvPr/>
          </p:nvSpPr>
          <p:spPr>
            <a:xfrm>
              <a:off x="1577716" y="5197462"/>
              <a:ext cx="5229892" cy="345279"/>
            </a:xfrm>
            <a:prstGeom prst="rect">
              <a:avLst/>
            </a:prstGeom>
            <a:noFill/>
          </p:spPr>
          <p:txBody>
            <a:bodyPr wrap="square" lIns="0" tIns="0" rIns="0" bIns="0" rtlCol="0">
              <a:spAutoFit/>
            </a:bodyPr>
            <a:lstStyle/>
            <a:p>
              <a:pPr algn="just">
                <a:lnSpc>
                  <a:spcPct val="120000"/>
                </a:lnSpc>
                <a:spcBef>
                  <a:spcPts val="1200"/>
                </a:spcBef>
              </a:pPr>
              <a:r>
                <a:rPr kumimoji="1" lang="ja-JP" altLang="en-US" sz="1600" dirty="0">
                  <a:latin typeface="HGS創英角ｺﾞｼｯｸUB" panose="020B0900000000000000" pitchFamily="50" charset="-128"/>
                  <a:ea typeface="HGS創英角ｺﾞｼｯｸUB" panose="020B0900000000000000" pitchFamily="50" charset="-128"/>
                </a:rPr>
                <a:t>避難の方法（どのように・誰と）を考える</a:t>
              </a:r>
            </a:p>
          </p:txBody>
        </p:sp>
      </p:grpSp>
      <p:grpSp>
        <p:nvGrpSpPr>
          <p:cNvPr id="107" name="グループ化 106">
            <a:extLst>
              <a:ext uri="{FF2B5EF4-FFF2-40B4-BE49-F238E27FC236}">
                <a16:creationId xmlns:a16="http://schemas.microsoft.com/office/drawing/2014/main" id="{FA6135D1-DC7F-4A23-8EC5-BAA453C63872}"/>
              </a:ext>
            </a:extLst>
          </p:cNvPr>
          <p:cNvGrpSpPr/>
          <p:nvPr/>
        </p:nvGrpSpPr>
        <p:grpSpPr>
          <a:xfrm>
            <a:off x="311497" y="8634756"/>
            <a:ext cx="6242221" cy="283073"/>
            <a:chOff x="244821" y="5178698"/>
            <a:chExt cx="8411807" cy="381460"/>
          </a:xfrm>
        </p:grpSpPr>
        <p:sp>
          <p:nvSpPr>
            <p:cNvPr id="108" name="四角形: 角を丸くする 107">
              <a:extLst>
                <a:ext uri="{FF2B5EF4-FFF2-40B4-BE49-F238E27FC236}">
                  <a16:creationId xmlns:a16="http://schemas.microsoft.com/office/drawing/2014/main" id="{E646BCE3-BA02-4925-BDCC-FB231103241B}"/>
                </a:ext>
              </a:extLst>
            </p:cNvPr>
            <p:cNvSpPr/>
            <p:nvPr/>
          </p:nvSpPr>
          <p:spPr>
            <a:xfrm>
              <a:off x="244821" y="5178698"/>
              <a:ext cx="8411807" cy="381459"/>
            </a:xfrm>
            <a:prstGeom prst="roundRect">
              <a:avLst>
                <a:gd name="adj" fmla="val 50000"/>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9" name="四角形: 角を丸くする 108">
              <a:extLst>
                <a:ext uri="{FF2B5EF4-FFF2-40B4-BE49-F238E27FC236}">
                  <a16:creationId xmlns:a16="http://schemas.microsoft.com/office/drawing/2014/main" id="{A561EDC0-DE87-426C-8342-CFE38CCC7A24}"/>
                </a:ext>
              </a:extLst>
            </p:cNvPr>
            <p:cNvSpPr/>
            <p:nvPr/>
          </p:nvSpPr>
          <p:spPr>
            <a:xfrm>
              <a:off x="244822" y="5178699"/>
              <a:ext cx="1112245" cy="38145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手順⑤</a:t>
              </a:r>
            </a:p>
          </p:txBody>
        </p:sp>
        <p:sp>
          <p:nvSpPr>
            <p:cNvPr id="111" name="テキスト ボックス 110">
              <a:extLst>
                <a:ext uri="{FF2B5EF4-FFF2-40B4-BE49-F238E27FC236}">
                  <a16:creationId xmlns:a16="http://schemas.microsoft.com/office/drawing/2014/main" id="{91382722-36B9-47DE-B5FA-7A7A2A92D38F}"/>
                </a:ext>
              </a:extLst>
            </p:cNvPr>
            <p:cNvSpPr txBox="1"/>
            <p:nvPr/>
          </p:nvSpPr>
          <p:spPr>
            <a:xfrm>
              <a:off x="1577716" y="5197462"/>
              <a:ext cx="5229892" cy="345279"/>
            </a:xfrm>
            <a:prstGeom prst="rect">
              <a:avLst/>
            </a:prstGeom>
            <a:noFill/>
          </p:spPr>
          <p:txBody>
            <a:bodyPr wrap="square" lIns="0" tIns="0" rIns="0" bIns="0" rtlCol="0">
              <a:spAutoFit/>
            </a:bodyPr>
            <a:lstStyle/>
            <a:p>
              <a:pPr algn="just">
                <a:lnSpc>
                  <a:spcPct val="120000"/>
                </a:lnSpc>
                <a:spcBef>
                  <a:spcPts val="1200"/>
                </a:spcBef>
              </a:pPr>
              <a:r>
                <a:rPr kumimoji="1" lang="ja-JP" altLang="en-US" sz="1600" dirty="0">
                  <a:latin typeface="HGS創英角ｺﾞｼｯｸUB" panose="020B0900000000000000" pitchFamily="50" charset="-128"/>
                  <a:ea typeface="HGS創英角ｺﾞｼｯｸUB" panose="020B0900000000000000" pitchFamily="50" charset="-128"/>
                </a:rPr>
                <a:t>非常持出品・備蓄品を準備する</a:t>
              </a:r>
            </a:p>
          </p:txBody>
        </p:sp>
      </p:grpSp>
      <p:cxnSp>
        <p:nvCxnSpPr>
          <p:cNvPr id="10" name="直線矢印コネクタ 9">
            <a:extLst>
              <a:ext uri="{FF2B5EF4-FFF2-40B4-BE49-F238E27FC236}">
                <a16:creationId xmlns:a16="http://schemas.microsoft.com/office/drawing/2014/main" id="{27C8A0F8-C102-4FF4-ADCD-94FCA828B1F1}"/>
              </a:ext>
            </a:extLst>
          </p:cNvPr>
          <p:cNvCxnSpPr>
            <a:cxnSpLocks/>
          </p:cNvCxnSpPr>
          <p:nvPr/>
        </p:nvCxnSpPr>
        <p:spPr>
          <a:xfrm>
            <a:off x="608512" y="5471161"/>
            <a:ext cx="0" cy="39235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A19727F3-3A16-4EAE-954C-D3E4D7377DF4}"/>
              </a:ext>
            </a:extLst>
          </p:cNvPr>
          <p:cNvCxnSpPr>
            <a:cxnSpLocks/>
          </p:cNvCxnSpPr>
          <p:nvPr/>
        </p:nvCxnSpPr>
        <p:spPr>
          <a:xfrm>
            <a:off x="608512" y="6146586"/>
            <a:ext cx="0" cy="49668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7D8D5FD7-C114-4B86-922B-FC134359114B}"/>
              </a:ext>
            </a:extLst>
          </p:cNvPr>
          <p:cNvCxnSpPr>
            <a:cxnSpLocks/>
          </p:cNvCxnSpPr>
          <p:nvPr/>
        </p:nvCxnSpPr>
        <p:spPr>
          <a:xfrm>
            <a:off x="608512" y="6926338"/>
            <a:ext cx="0" cy="43823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a:extLst>
              <a:ext uri="{FF2B5EF4-FFF2-40B4-BE49-F238E27FC236}">
                <a16:creationId xmlns:a16="http://schemas.microsoft.com/office/drawing/2014/main" id="{F4687A2E-8021-4857-AE69-13CFF4810BF4}"/>
              </a:ext>
            </a:extLst>
          </p:cNvPr>
          <p:cNvCxnSpPr>
            <a:cxnSpLocks/>
          </p:cNvCxnSpPr>
          <p:nvPr/>
        </p:nvCxnSpPr>
        <p:spPr>
          <a:xfrm>
            <a:off x="608512" y="7690669"/>
            <a:ext cx="0" cy="90794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二等辺三角形 55">
            <a:extLst>
              <a:ext uri="{FF2B5EF4-FFF2-40B4-BE49-F238E27FC236}">
                <a16:creationId xmlns:a16="http://schemas.microsoft.com/office/drawing/2014/main" id="{7046A1A7-9E06-4B79-BFB1-AF86DD1244A2}"/>
              </a:ext>
            </a:extLst>
          </p:cNvPr>
          <p:cNvSpPr/>
          <p:nvPr/>
        </p:nvSpPr>
        <p:spPr>
          <a:xfrm rot="16200000">
            <a:off x="5450867" y="1596475"/>
            <a:ext cx="127171" cy="391797"/>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二等辺三角形 56">
            <a:extLst>
              <a:ext uri="{FF2B5EF4-FFF2-40B4-BE49-F238E27FC236}">
                <a16:creationId xmlns:a16="http://schemas.microsoft.com/office/drawing/2014/main" id="{8F70FFAC-5D57-41AD-892D-6F04CCE47DED}"/>
              </a:ext>
            </a:extLst>
          </p:cNvPr>
          <p:cNvSpPr/>
          <p:nvPr/>
        </p:nvSpPr>
        <p:spPr>
          <a:xfrm rot="16200000">
            <a:off x="5450867" y="2628568"/>
            <a:ext cx="127171" cy="391797"/>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E376609A-DF13-4DCA-B858-71D7194DC32F}"/>
              </a:ext>
            </a:extLst>
          </p:cNvPr>
          <p:cNvSpPr/>
          <p:nvPr/>
        </p:nvSpPr>
        <p:spPr>
          <a:xfrm rot="16200000">
            <a:off x="5450867" y="2180216"/>
            <a:ext cx="127171" cy="391796"/>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a:extLst>
              <a:ext uri="{FF2B5EF4-FFF2-40B4-BE49-F238E27FC236}">
                <a16:creationId xmlns:a16="http://schemas.microsoft.com/office/drawing/2014/main" id="{8350995A-7540-46CC-B123-B2E83CA35AA2}"/>
              </a:ext>
            </a:extLst>
          </p:cNvPr>
          <p:cNvSpPr/>
          <p:nvPr/>
        </p:nvSpPr>
        <p:spPr>
          <a:xfrm rot="16200000">
            <a:off x="5450867" y="3230589"/>
            <a:ext cx="127171" cy="391797"/>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8E4D4D7D-0D32-4E81-A73E-067758C5261C}"/>
              </a:ext>
            </a:extLst>
          </p:cNvPr>
          <p:cNvSpPr/>
          <p:nvPr/>
        </p:nvSpPr>
        <p:spPr>
          <a:xfrm rot="16200000">
            <a:off x="5450867" y="4107898"/>
            <a:ext cx="127171" cy="391797"/>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右中かっこ 54">
            <a:extLst>
              <a:ext uri="{FF2B5EF4-FFF2-40B4-BE49-F238E27FC236}">
                <a16:creationId xmlns:a16="http://schemas.microsoft.com/office/drawing/2014/main" id="{8D36AB7A-EBC4-4E71-BBAA-20E0FB5A5680}"/>
              </a:ext>
            </a:extLst>
          </p:cNvPr>
          <p:cNvSpPr/>
          <p:nvPr/>
        </p:nvSpPr>
        <p:spPr>
          <a:xfrm>
            <a:off x="5172825" y="3061051"/>
            <a:ext cx="121919" cy="760095"/>
          </a:xfrm>
          <a:prstGeom prst="rightBrace">
            <a:avLst>
              <a:gd name="adj1" fmla="val 53048"/>
              <a:gd name="adj2" fmla="val 4843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78FE33CD-E821-4783-8795-DB77911F93D8}"/>
              </a:ext>
            </a:extLst>
          </p:cNvPr>
          <p:cNvSpPr/>
          <p:nvPr/>
        </p:nvSpPr>
        <p:spPr>
          <a:xfrm>
            <a:off x="5665223" y="1645188"/>
            <a:ext cx="874214" cy="30046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手順①</a:t>
            </a:r>
          </a:p>
        </p:txBody>
      </p:sp>
      <p:sp>
        <p:nvSpPr>
          <p:cNvPr id="64" name="四角形: 角を丸くする 63">
            <a:extLst>
              <a:ext uri="{FF2B5EF4-FFF2-40B4-BE49-F238E27FC236}">
                <a16:creationId xmlns:a16="http://schemas.microsoft.com/office/drawing/2014/main" id="{0128BD28-0114-4CB6-8C08-3FA1BCCAEB1B}"/>
              </a:ext>
            </a:extLst>
          </p:cNvPr>
          <p:cNvSpPr/>
          <p:nvPr/>
        </p:nvSpPr>
        <p:spPr>
          <a:xfrm>
            <a:off x="5665223" y="2673801"/>
            <a:ext cx="874214" cy="30046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手順②</a:t>
            </a:r>
          </a:p>
        </p:txBody>
      </p:sp>
      <p:sp>
        <p:nvSpPr>
          <p:cNvPr id="65" name="四角形: 角を丸くする 64">
            <a:extLst>
              <a:ext uri="{FF2B5EF4-FFF2-40B4-BE49-F238E27FC236}">
                <a16:creationId xmlns:a16="http://schemas.microsoft.com/office/drawing/2014/main" id="{7AAC52D0-31C2-4F2A-B31D-47A3B249788E}"/>
              </a:ext>
            </a:extLst>
          </p:cNvPr>
          <p:cNvSpPr/>
          <p:nvPr/>
        </p:nvSpPr>
        <p:spPr>
          <a:xfrm>
            <a:off x="5665223" y="2222311"/>
            <a:ext cx="874214" cy="30046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手順③</a:t>
            </a:r>
          </a:p>
        </p:txBody>
      </p:sp>
      <p:sp>
        <p:nvSpPr>
          <p:cNvPr id="66" name="四角形: 角を丸くする 65">
            <a:extLst>
              <a:ext uri="{FF2B5EF4-FFF2-40B4-BE49-F238E27FC236}">
                <a16:creationId xmlns:a16="http://schemas.microsoft.com/office/drawing/2014/main" id="{B8F6A4B9-61E7-47F8-BEB0-ED582C891E6C}"/>
              </a:ext>
            </a:extLst>
          </p:cNvPr>
          <p:cNvSpPr/>
          <p:nvPr/>
        </p:nvSpPr>
        <p:spPr>
          <a:xfrm>
            <a:off x="5665223" y="3277341"/>
            <a:ext cx="874214" cy="30046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手順④</a:t>
            </a:r>
          </a:p>
        </p:txBody>
      </p:sp>
      <p:sp>
        <p:nvSpPr>
          <p:cNvPr id="69" name="四角形: 角を丸くする 68">
            <a:extLst>
              <a:ext uri="{FF2B5EF4-FFF2-40B4-BE49-F238E27FC236}">
                <a16:creationId xmlns:a16="http://schemas.microsoft.com/office/drawing/2014/main" id="{711F205F-3841-4962-A329-207DC4C8322B}"/>
              </a:ext>
            </a:extLst>
          </p:cNvPr>
          <p:cNvSpPr/>
          <p:nvPr/>
        </p:nvSpPr>
        <p:spPr>
          <a:xfrm>
            <a:off x="5665223" y="4150085"/>
            <a:ext cx="874214" cy="30046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latin typeface="HGP創英角ｺﾞｼｯｸUB" panose="020B0900000000000000" pitchFamily="50" charset="-128"/>
                <a:ea typeface="HGP創英角ｺﾞｼｯｸUB" panose="020B0900000000000000" pitchFamily="50" charset="-128"/>
              </a:rPr>
              <a:t>手順⑤</a:t>
            </a:r>
          </a:p>
        </p:txBody>
      </p:sp>
    </p:spTree>
    <p:extLst>
      <p:ext uri="{BB962C8B-B14F-4D97-AF65-F5344CB8AC3E}">
        <p14:creationId xmlns:p14="http://schemas.microsoft.com/office/powerpoint/2010/main" val="2138469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四角形: 角を丸くする 29">
            <a:extLst>
              <a:ext uri="{FF2B5EF4-FFF2-40B4-BE49-F238E27FC236}">
                <a16:creationId xmlns:a16="http://schemas.microsoft.com/office/drawing/2014/main" id="{C8D50DDE-231A-46EF-AEEE-6488BFA34490}"/>
              </a:ext>
            </a:extLst>
          </p:cNvPr>
          <p:cNvSpPr/>
          <p:nvPr/>
        </p:nvSpPr>
        <p:spPr>
          <a:xfrm>
            <a:off x="786734" y="4248185"/>
            <a:ext cx="5588905" cy="3247080"/>
          </a:xfrm>
          <a:prstGeom prst="roundRect">
            <a:avLst>
              <a:gd name="adj" fmla="val 7675"/>
            </a:avLst>
          </a:prstGeom>
          <a:solidFill>
            <a:srgbClr val="FFCCC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DDBA980-46CC-4EDC-97AA-FD94803B22FD}"/>
              </a:ext>
            </a:extLst>
          </p:cNvPr>
          <p:cNvSpPr txBox="1"/>
          <p:nvPr/>
        </p:nvSpPr>
        <p:spPr>
          <a:xfrm>
            <a:off x="110190" y="204192"/>
            <a:ext cx="6573638" cy="369332"/>
          </a:xfrm>
          <a:prstGeom prst="rect">
            <a:avLst/>
          </a:prstGeom>
          <a:solidFill>
            <a:srgbClr val="0070C0"/>
          </a:solidFill>
          <a:ln>
            <a:solidFill>
              <a:srgbClr val="0070C0"/>
            </a:solidFill>
          </a:ln>
        </p:spPr>
        <p:txBody>
          <a:bodyPr wrap="square" rtlCol="0">
            <a:spAutoFit/>
          </a:bodyPr>
          <a:lstStyle/>
          <a:p>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２．災害時要援護者の避難を検討する</a:t>
            </a:r>
          </a:p>
        </p:txBody>
      </p:sp>
      <p:sp>
        <p:nvSpPr>
          <p:cNvPr id="7" name="テキスト ボックス 6">
            <a:extLst>
              <a:ext uri="{FF2B5EF4-FFF2-40B4-BE49-F238E27FC236}">
                <a16:creationId xmlns:a16="http://schemas.microsoft.com/office/drawing/2014/main" id="{2E2C2F32-C925-4432-87FE-51CC7486168F}"/>
              </a:ext>
            </a:extLst>
          </p:cNvPr>
          <p:cNvSpPr txBox="1"/>
          <p:nvPr/>
        </p:nvSpPr>
        <p:spPr>
          <a:xfrm>
            <a:off x="97035" y="1124768"/>
            <a:ext cx="6375463" cy="338554"/>
          </a:xfrm>
          <a:prstGeom prst="rect">
            <a:avLst/>
          </a:prstGeom>
          <a:noFill/>
          <a:ln>
            <a:noFill/>
          </a:ln>
        </p:spPr>
        <p:txBody>
          <a:bodyPr wrap="none" rtlCol="0">
            <a:spAutoFit/>
          </a:bodyPr>
          <a:lstStyle/>
          <a:p>
            <a:r>
              <a:rPr kumimoji="1" lang="ja-JP" altLang="en-US" sz="1600" u="sng" dirty="0">
                <a:solidFill>
                  <a:srgbClr val="0070C0"/>
                </a:solidFill>
                <a:latin typeface="HGP創英角ｺﾞｼｯｸUB" panose="020B0900000000000000" pitchFamily="50" charset="-128"/>
                <a:ea typeface="HGP創英角ｺﾞｼｯｸUB" panose="020B0900000000000000" pitchFamily="50" charset="-128"/>
              </a:rPr>
              <a:t>◎災害時要援護者であっても、</a:t>
            </a:r>
            <a:r>
              <a:rPr kumimoji="1" lang="ja-JP" altLang="en-US" sz="1600" u="sng" dirty="0">
                <a:solidFill>
                  <a:srgbClr val="C00000"/>
                </a:solidFill>
                <a:latin typeface="HGP創英角ｺﾞｼｯｸUB" panose="020B0900000000000000" pitchFamily="50" charset="-128"/>
                <a:ea typeface="HGP創英角ｺﾞｼｯｸUB" panose="020B0900000000000000" pitchFamily="50" charset="-128"/>
              </a:rPr>
              <a:t>まずは「自助」による避難</a:t>
            </a:r>
            <a:r>
              <a:rPr kumimoji="1" lang="ja-JP" altLang="en-US" sz="1600" u="sng" dirty="0">
                <a:solidFill>
                  <a:srgbClr val="0070C0"/>
                </a:solidFill>
                <a:latin typeface="HGP創英角ｺﾞｼｯｸUB" panose="020B0900000000000000" pitchFamily="50" charset="-128"/>
                <a:ea typeface="HGP創英角ｺﾞｼｯｸUB" panose="020B0900000000000000" pitchFamily="50" charset="-128"/>
              </a:rPr>
              <a:t>を検討してもらう</a:t>
            </a:r>
          </a:p>
        </p:txBody>
      </p:sp>
      <p:sp>
        <p:nvSpPr>
          <p:cNvPr id="11" name="テキスト ボックス 10">
            <a:extLst>
              <a:ext uri="{FF2B5EF4-FFF2-40B4-BE49-F238E27FC236}">
                <a16:creationId xmlns:a16="http://schemas.microsoft.com/office/drawing/2014/main" id="{7DCABC29-F369-4CC9-89B3-74D212BE5B49}"/>
              </a:ext>
            </a:extLst>
          </p:cNvPr>
          <p:cNvSpPr txBox="1"/>
          <p:nvPr/>
        </p:nvSpPr>
        <p:spPr>
          <a:xfrm>
            <a:off x="244822" y="1516401"/>
            <a:ext cx="6330149" cy="2548775"/>
          </a:xfrm>
          <a:prstGeom prst="rect">
            <a:avLst/>
          </a:prstGeom>
          <a:noFill/>
        </p:spPr>
        <p:txBody>
          <a:bodyPr wrap="square" lIns="0" tIns="0" rIns="0" bIns="0" rtlCol="0">
            <a:spAutoFit/>
          </a:bodyPr>
          <a:lstStyle/>
          <a:p>
            <a:pPr marL="171450" indent="-171450" algn="just">
              <a:lnSpc>
                <a:spcPct val="120000"/>
              </a:lnSpc>
              <a:spcAft>
                <a:spcPts val="9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支援の人手が不足するなか、高齢者等の災害時要援護者への避難支援については、</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HGP創英角ｺﾞｼｯｸUB" panose="020B0900000000000000" pitchFamily="50" charset="-128"/>
                <a:ea typeface="HGP創英角ｺﾞｼｯｸUB" panose="020B0900000000000000" pitchFamily="50" charset="-128"/>
              </a:rPr>
              <a:t>「支援する対象者を減らせないか」、「支援してくれる人を増やせないか」</a:t>
            </a:r>
            <a:r>
              <a:rPr kumimoji="1" lang="ja-JP" altLang="en-US" sz="1200" dirty="0">
                <a:latin typeface="游明朝" panose="02020400000000000000" pitchFamily="18" charset="-128"/>
                <a:ea typeface="游明朝" panose="02020400000000000000" pitchFamily="18" charset="-128"/>
              </a:rPr>
              <a:t>といった観点から</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取り組むしかありません。</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9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前者の観点に立つならば、まずは</a:t>
            </a:r>
            <a:r>
              <a:rPr kumimoji="1" lang="ja-JP" altLang="en-US" sz="1200" dirty="0">
                <a:latin typeface="HGP創英角ｺﾞｼｯｸUB" panose="020B0900000000000000" pitchFamily="50" charset="-128"/>
                <a:ea typeface="HGP創英角ｺﾞｼｯｸUB" panose="020B0900000000000000" pitchFamily="50" charset="-128"/>
              </a:rPr>
              <a:t>災害時要援護者の方においても「自助」としてできる対応を</a:t>
            </a:r>
            <a:r>
              <a:rPr kumimoji="1" lang="en-US" altLang="ja-JP" sz="1200" dirty="0">
                <a:latin typeface="HGP創英角ｺﾞｼｯｸUB" panose="020B0900000000000000" pitchFamily="50" charset="-128"/>
                <a:ea typeface="HGP創英角ｺﾞｼｯｸUB" panose="020B0900000000000000" pitchFamily="50" charset="-128"/>
              </a:rPr>
              <a:t/>
            </a:r>
            <a:br>
              <a:rPr kumimoji="1" lang="en-US" altLang="ja-JP" sz="1200" dirty="0">
                <a:latin typeface="HGP創英角ｺﾞｼｯｸUB" panose="020B0900000000000000" pitchFamily="50" charset="-128"/>
                <a:ea typeface="HGP創英角ｺﾞｼｯｸUB" panose="020B0900000000000000" pitchFamily="50" charset="-128"/>
              </a:rPr>
            </a:br>
            <a:r>
              <a:rPr kumimoji="1" lang="ja-JP" altLang="en-US" sz="1200" dirty="0">
                <a:latin typeface="HGP創英角ｺﾞｼｯｸUB" panose="020B0900000000000000" pitchFamily="50" charset="-128"/>
                <a:ea typeface="HGP創英角ｺﾞｼｯｸUB" panose="020B0900000000000000" pitchFamily="50" charset="-128"/>
              </a:rPr>
              <a:t>検討してもらう</a:t>
            </a:r>
            <a:r>
              <a:rPr kumimoji="1" lang="ja-JP" altLang="en-US" sz="1200" dirty="0">
                <a:latin typeface="游明朝" panose="02020400000000000000" pitchFamily="18" charset="-128"/>
                <a:ea typeface="游明朝" panose="02020400000000000000" pitchFamily="18" charset="-128"/>
              </a:rPr>
              <a:t>ことが重要となります。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9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その際、併せて「支援してくれる人」として、同居・別居に限らず自分の「家族」や</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「親戚・知人」、サービス事業者、ケアマネジャーの助言等、</a:t>
            </a:r>
            <a:r>
              <a:rPr kumimoji="1" lang="ja-JP" altLang="en-US" sz="1200" dirty="0">
                <a:latin typeface="HGP創英角ｺﾞｼｯｸUB" panose="020B0900000000000000" pitchFamily="50" charset="-128"/>
                <a:ea typeface="HGP創英角ｺﾞｼｯｸUB" panose="020B0900000000000000" pitchFamily="50" charset="-128"/>
              </a:rPr>
              <a:t>自らが日ごろ持っている資源や人脈、利用しているサービスを活用してもらう</a:t>
            </a:r>
            <a:r>
              <a:rPr kumimoji="1" lang="ja-JP" altLang="en-US" sz="1200" dirty="0">
                <a:latin typeface="游明朝" panose="02020400000000000000" pitchFamily="18" charset="-128"/>
                <a:ea typeface="游明朝" panose="02020400000000000000" pitchFamily="18" charset="-128"/>
              </a:rPr>
              <a:t>ことが重要です。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9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それでも支援を得られない場合において、個別支援計画等に基づく「共助」による支援を検討します。</a:t>
            </a:r>
          </a:p>
        </p:txBody>
      </p:sp>
      <p:sp>
        <p:nvSpPr>
          <p:cNvPr id="22" name="テキスト ボックス 21">
            <a:extLst>
              <a:ext uri="{FF2B5EF4-FFF2-40B4-BE49-F238E27FC236}">
                <a16:creationId xmlns:a16="http://schemas.microsoft.com/office/drawing/2014/main" id="{F009B0AA-3E8B-4CFA-997E-CEA35EE0F25D}"/>
              </a:ext>
            </a:extLst>
          </p:cNvPr>
          <p:cNvSpPr txBox="1"/>
          <p:nvPr/>
        </p:nvSpPr>
        <p:spPr>
          <a:xfrm>
            <a:off x="567203" y="7757942"/>
            <a:ext cx="5333398" cy="208070"/>
          </a:xfrm>
          <a:prstGeom prst="rect">
            <a:avLst/>
          </a:prstGeom>
          <a:noFill/>
        </p:spPr>
        <p:txBody>
          <a:bodyPr wrap="square" lIns="0" tIns="0" rIns="0" bIns="0">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避難先や協力をお願いする方を</a:t>
            </a:r>
            <a:r>
              <a:rPr kumimoji="1"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自ら考えることも「自助」のひとつ</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です。</a:t>
            </a:r>
            <a:endParaRPr kumimoji="0"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E2B43554-06EC-49A3-9094-93E462870403}"/>
              </a:ext>
            </a:extLst>
          </p:cNvPr>
          <p:cNvSpPr txBox="1"/>
          <p:nvPr/>
        </p:nvSpPr>
        <p:spPr>
          <a:xfrm>
            <a:off x="986628" y="4368319"/>
            <a:ext cx="3560970" cy="224229"/>
          </a:xfrm>
          <a:prstGeom prst="rect">
            <a:avLst/>
          </a:prstGeom>
          <a:noFill/>
        </p:spPr>
        <p:txBody>
          <a:bodyPr wrap="square" lIns="0" tIns="0" rIns="0" bIns="0" rtlCol="0">
            <a:spAutoFit/>
          </a:bodyPr>
          <a:lstStyle/>
          <a:p>
            <a:pPr>
              <a:lnSpc>
                <a:spcPct val="120000"/>
              </a:lnSpc>
              <a:spcAft>
                <a:spcPts val="600"/>
              </a:spcAft>
            </a:pP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■災害時要援護者の方の避難の考え方</a:t>
            </a:r>
          </a:p>
        </p:txBody>
      </p:sp>
      <p:sp>
        <p:nvSpPr>
          <p:cNvPr id="25" name="テキスト ボックス 10">
            <a:extLst>
              <a:ext uri="{FF2B5EF4-FFF2-40B4-BE49-F238E27FC236}">
                <a16:creationId xmlns:a16="http://schemas.microsoft.com/office/drawing/2014/main" id="{D992B55D-70C6-43CB-B566-F2FC72BE00B9}"/>
              </a:ext>
            </a:extLst>
          </p:cNvPr>
          <p:cNvSpPr txBox="1">
            <a:spLocks noChangeArrowheads="1"/>
          </p:cNvSpPr>
          <p:nvPr/>
        </p:nvSpPr>
        <p:spPr bwMode="auto">
          <a:xfrm>
            <a:off x="1147390" y="4716463"/>
            <a:ext cx="35609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ＭＳ Ｐゴシック" panose="020B0600070205080204" pitchFamily="50" charset="-128"/>
              </a:rPr>
              <a:t>　①同居、別居に関わらず、</a:t>
            </a:r>
            <a:r>
              <a:rPr lang="ja-JP" altLang="en-US" sz="1400" u="sng" dirty="0">
                <a:latin typeface="HGP創英角ｺﾞｼｯｸUB" panose="020B0900000000000000" pitchFamily="50" charset="-128"/>
                <a:ea typeface="HGP創英角ｺﾞｼｯｸUB" panose="020B0900000000000000" pitchFamily="50" charset="-128"/>
              </a:rPr>
              <a:t>「家族、親族」</a:t>
            </a:r>
            <a:endParaRPr lang="en-US" altLang="ja-JP" sz="1400" dirty="0">
              <a:latin typeface="ＭＳ Ｐゴシック" panose="020B0600070205080204" pitchFamily="50" charset="-128"/>
            </a:endParaRPr>
          </a:p>
          <a:p>
            <a:pPr>
              <a:spcBef>
                <a:spcPct val="0"/>
              </a:spcBef>
              <a:buFontTx/>
              <a:buNone/>
            </a:pPr>
            <a:r>
              <a:rPr lang="ja-JP" altLang="en-US" sz="1400" dirty="0">
                <a:latin typeface="ＭＳ Ｐゴシック" panose="020B0600070205080204" pitchFamily="50" charset="-128"/>
              </a:rPr>
              <a:t>　　</a:t>
            </a:r>
            <a:r>
              <a:rPr lang="ja-JP" altLang="en-US" sz="1200" dirty="0">
                <a:latin typeface="ＭＳ Ｐゴシック" panose="020B0600070205080204" pitchFamily="50" charset="-128"/>
              </a:rPr>
              <a:t>　★そこが安全ならば、ご本人にとって</a:t>
            </a:r>
            <a:r>
              <a:rPr lang="en-US" altLang="ja-JP" sz="1200" dirty="0">
                <a:latin typeface="ＭＳ Ｐゴシック" panose="020B0600070205080204" pitchFamily="50" charset="-128"/>
              </a:rPr>
              <a:t/>
            </a:r>
            <a:br>
              <a:rPr lang="en-US" altLang="ja-JP" sz="1200" dirty="0">
                <a:latin typeface="ＭＳ Ｐゴシック" panose="020B0600070205080204" pitchFamily="50" charset="-128"/>
              </a:rPr>
            </a:br>
            <a:r>
              <a:rPr lang="ja-JP" altLang="en-US" sz="1200" dirty="0">
                <a:latin typeface="ＭＳ Ｐゴシック" panose="020B0600070205080204" pitchFamily="50" charset="-128"/>
              </a:rPr>
              <a:t>　　　　　最も安心できる避難先となります。</a:t>
            </a:r>
            <a:endParaRPr lang="ja-JP" altLang="en-US" sz="1400" dirty="0">
              <a:latin typeface="ＭＳ Ｐゴシック" panose="020B0600070205080204" pitchFamily="50" charset="-128"/>
            </a:endParaRPr>
          </a:p>
        </p:txBody>
      </p:sp>
      <p:sp>
        <p:nvSpPr>
          <p:cNvPr id="26" name="テキスト ボックス 11">
            <a:extLst>
              <a:ext uri="{FF2B5EF4-FFF2-40B4-BE49-F238E27FC236}">
                <a16:creationId xmlns:a16="http://schemas.microsoft.com/office/drawing/2014/main" id="{A9FE167E-7842-4A0D-B40B-C8EADC9D5848}"/>
              </a:ext>
            </a:extLst>
          </p:cNvPr>
          <p:cNvSpPr txBox="1">
            <a:spLocks noChangeArrowheads="1"/>
          </p:cNvSpPr>
          <p:nvPr/>
        </p:nvSpPr>
        <p:spPr bwMode="auto">
          <a:xfrm>
            <a:off x="1147389" y="5474002"/>
            <a:ext cx="50412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ＭＳ Ｐゴシック" panose="020B0600070205080204" pitchFamily="50" charset="-128"/>
              </a:rPr>
              <a:t>　②普段利用されている</a:t>
            </a:r>
            <a:r>
              <a:rPr lang="ja-JP" altLang="en-US" sz="1400" u="sng" dirty="0">
                <a:latin typeface="HGP創英角ｺﾞｼｯｸUB" panose="020B0900000000000000" pitchFamily="50" charset="-128"/>
                <a:ea typeface="HGP創英角ｺﾞｼｯｸUB" panose="020B0900000000000000" pitchFamily="50" charset="-128"/>
              </a:rPr>
              <a:t>介護サービスの方</a:t>
            </a:r>
            <a:endParaRPr lang="ja-JP" altLang="en-US" sz="1400" dirty="0">
              <a:latin typeface="ＭＳ Ｐゴシック" panose="020B0600070205080204" pitchFamily="50" charset="-128"/>
            </a:endParaRPr>
          </a:p>
        </p:txBody>
      </p:sp>
      <p:sp>
        <p:nvSpPr>
          <p:cNvPr id="27" name="テキスト ボックス 16">
            <a:extLst>
              <a:ext uri="{FF2B5EF4-FFF2-40B4-BE49-F238E27FC236}">
                <a16:creationId xmlns:a16="http://schemas.microsoft.com/office/drawing/2014/main" id="{8527EAB3-115B-4254-9D27-3D41B187E70C}"/>
              </a:ext>
            </a:extLst>
          </p:cNvPr>
          <p:cNvSpPr txBox="1">
            <a:spLocks noChangeArrowheads="1"/>
          </p:cNvSpPr>
          <p:nvPr/>
        </p:nvSpPr>
        <p:spPr bwMode="auto">
          <a:xfrm>
            <a:off x="1147389" y="5851192"/>
            <a:ext cx="44180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ＭＳ Ｐゴシック" panose="020B0600070205080204" pitchFamily="50" charset="-128"/>
              </a:rPr>
              <a:t>　③</a:t>
            </a:r>
            <a:r>
              <a:rPr lang="ja-JP" altLang="en-US" sz="1400" u="sng" dirty="0">
                <a:latin typeface="HGP創英角ｺﾞｼｯｸUB" panose="020B0900000000000000" pitchFamily="50" charset="-128"/>
                <a:ea typeface="HGP創英角ｺﾞｼｯｸUB" panose="020B0900000000000000" pitchFamily="50" charset="-128"/>
              </a:rPr>
              <a:t>隣近所の気ごころの知れた方</a:t>
            </a:r>
            <a:endParaRPr lang="ja-JP" altLang="en-US" sz="1400" dirty="0">
              <a:latin typeface="ＭＳ Ｐゴシック" panose="020B0600070205080204" pitchFamily="50" charset="-128"/>
            </a:endParaRPr>
          </a:p>
        </p:txBody>
      </p:sp>
      <p:sp>
        <p:nvSpPr>
          <p:cNvPr id="32" name="四角形: 角を丸くする 31">
            <a:extLst>
              <a:ext uri="{FF2B5EF4-FFF2-40B4-BE49-F238E27FC236}">
                <a16:creationId xmlns:a16="http://schemas.microsoft.com/office/drawing/2014/main" id="{8411FEC1-DB0A-4D7D-91B6-74B078C135A4}"/>
              </a:ext>
            </a:extLst>
          </p:cNvPr>
          <p:cNvSpPr/>
          <p:nvPr/>
        </p:nvSpPr>
        <p:spPr>
          <a:xfrm>
            <a:off x="395151" y="7666459"/>
            <a:ext cx="5981700" cy="381000"/>
          </a:xfrm>
          <a:prstGeom prst="roundRect">
            <a:avLst>
              <a:gd name="adj" fmla="val 31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33">
            <a:extLst>
              <a:ext uri="{FF2B5EF4-FFF2-40B4-BE49-F238E27FC236}">
                <a16:creationId xmlns:a16="http://schemas.microsoft.com/office/drawing/2014/main" id="{5630E478-9797-497C-B962-5DB17B19C049}"/>
              </a:ext>
            </a:extLst>
          </p:cNvPr>
          <p:cNvSpPr>
            <a:spLocks noGrp="1"/>
          </p:cNvSpPr>
          <p:nvPr>
            <p:ph type="sldNum" sz="quarter" idx="10"/>
          </p:nvPr>
        </p:nvSpPr>
        <p:spPr/>
        <p:txBody>
          <a:bodyPr/>
          <a:lstStyle/>
          <a:p>
            <a:fld id="{3AA9EDAE-9077-4D61-94DE-B60AAEAE655E}" type="slidenum">
              <a:rPr kumimoji="1" lang="ja-JP" altLang="en-US" smtClean="0"/>
              <a:pPr/>
              <a:t>10</a:t>
            </a:fld>
            <a:endParaRPr kumimoji="1" lang="ja-JP" altLang="en-US"/>
          </a:p>
        </p:txBody>
      </p:sp>
      <p:sp>
        <p:nvSpPr>
          <p:cNvPr id="36" name="テキスト ボックス 35">
            <a:extLst>
              <a:ext uri="{FF2B5EF4-FFF2-40B4-BE49-F238E27FC236}">
                <a16:creationId xmlns:a16="http://schemas.microsoft.com/office/drawing/2014/main" id="{3149778F-8C7E-43F1-BD88-42655C3E6B3B}"/>
              </a:ext>
            </a:extLst>
          </p:cNvPr>
          <p:cNvSpPr txBox="1"/>
          <p:nvPr/>
        </p:nvSpPr>
        <p:spPr>
          <a:xfrm>
            <a:off x="148290" y="654134"/>
            <a:ext cx="6493810" cy="338554"/>
          </a:xfrm>
          <a:prstGeom prst="rect">
            <a:avLst/>
          </a:prstGeom>
          <a:noFill/>
          <a:ln>
            <a:solidFill>
              <a:srgbClr val="0070C0"/>
            </a:solidFill>
          </a:ln>
        </p:spPr>
        <p:txBody>
          <a:bodyPr wrap="squar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（１） 災害時要援護者における避難の考え方を共有する</a:t>
            </a:r>
          </a:p>
        </p:txBody>
      </p:sp>
      <p:sp>
        <p:nvSpPr>
          <p:cNvPr id="2" name="テキスト ボックス 1">
            <a:extLst>
              <a:ext uri="{FF2B5EF4-FFF2-40B4-BE49-F238E27FC236}">
                <a16:creationId xmlns:a16="http://schemas.microsoft.com/office/drawing/2014/main" id="{95B3D9AD-E597-4A1D-8939-12250625FCA2}"/>
              </a:ext>
            </a:extLst>
          </p:cNvPr>
          <p:cNvSpPr txBox="1"/>
          <p:nvPr/>
        </p:nvSpPr>
        <p:spPr>
          <a:xfrm>
            <a:off x="1654606" y="6303527"/>
            <a:ext cx="4032817" cy="215444"/>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ＭＳ Ｐ明朝" panose="02020600040205080304" pitchFamily="18" charset="-128"/>
                <a:ea typeface="ＭＳ Ｐ明朝" panose="02020600040205080304" pitchFamily="18" charset="-128"/>
              </a:rPr>
              <a:t>（個人で支援先を確保することが難しい場合）</a:t>
            </a:r>
            <a:endParaRPr kumimoji="0"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4" name="テキスト ボックス 3">
            <a:extLst>
              <a:ext uri="{FF2B5EF4-FFF2-40B4-BE49-F238E27FC236}">
                <a16:creationId xmlns:a16="http://schemas.microsoft.com/office/drawing/2014/main" id="{1ACF4D43-75E7-4944-922F-227AE3EC01CD}"/>
              </a:ext>
            </a:extLst>
          </p:cNvPr>
          <p:cNvSpPr txBox="1"/>
          <p:nvPr/>
        </p:nvSpPr>
        <p:spPr>
          <a:xfrm>
            <a:off x="1631963" y="6529199"/>
            <a:ext cx="4032817" cy="215444"/>
          </a:xfrm>
          <a:prstGeom prst="rect">
            <a:avLst/>
          </a:prstGeom>
          <a:noFill/>
        </p:spPr>
        <p:txBody>
          <a:bodyPr wrap="square" lIns="0" tIns="0" rIns="0" bIns="0">
            <a:spAutoFit/>
          </a:bodyPr>
          <a:lstStyle/>
          <a:p>
            <a:pPr marL="128587" marR="0" lvl="0" defTabSz="914400" eaLnBrk="1" fontAlgn="auto" latinLnBrk="0" hangingPunct="1">
              <a:lnSpc>
                <a:spcPct val="100000"/>
              </a:lnSpc>
              <a:spcBef>
                <a:spcPts val="300"/>
              </a:spcBef>
              <a:spcAft>
                <a:spcPts val="0"/>
              </a:spcAft>
              <a:buClrTx/>
              <a:buSzTx/>
              <a:tabLst/>
              <a:defRPr/>
            </a:pPr>
            <a:r>
              <a:rPr kumimoji="1" lang="ja-JP" altLang="en-US" sz="1400" kern="0" dirty="0">
                <a:solidFill>
                  <a:prstClr val="black"/>
                </a:solidFill>
                <a:latin typeface="ＭＳ Ｐゴシック" panose="020B0600070205080204" pitchFamily="50" charset="-128"/>
                <a:ea typeface="ＭＳ Ｐゴシック" panose="020B0600070205080204" pitchFamily="50" charset="-128"/>
              </a:rPr>
              <a:t>行政区に相談する。（</a:t>
            </a:r>
            <a:r>
              <a:rPr kumimoji="1"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個別支援計画の作成など）</a:t>
            </a:r>
            <a:endParaRPr kumimoji="1"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D523F4CE-E78C-41F0-B2C4-A97529001750}"/>
              </a:ext>
            </a:extLst>
          </p:cNvPr>
          <p:cNvSpPr txBox="1"/>
          <p:nvPr/>
        </p:nvSpPr>
        <p:spPr>
          <a:xfrm>
            <a:off x="1877606" y="6887174"/>
            <a:ext cx="2641846" cy="215444"/>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ＭＳ Ｐ明朝" panose="02020600040205080304" pitchFamily="18" charset="-128"/>
                <a:ea typeface="ＭＳ Ｐ明朝" panose="02020600040205080304" pitchFamily="18" charset="-128"/>
              </a:rPr>
              <a:t>（それでも難しいと考えられる場合）</a:t>
            </a:r>
            <a:endParaRPr kumimoji="0" lang="ja-JP" altLang="en-US" sz="1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endParaRPr>
          </a:p>
        </p:txBody>
      </p:sp>
      <p:sp>
        <p:nvSpPr>
          <p:cNvPr id="6" name="テキスト ボックス 5">
            <a:extLst>
              <a:ext uri="{FF2B5EF4-FFF2-40B4-BE49-F238E27FC236}">
                <a16:creationId xmlns:a16="http://schemas.microsoft.com/office/drawing/2014/main" id="{76B37D5C-F676-4C0F-B9F0-F75655AC62FE}"/>
              </a:ext>
            </a:extLst>
          </p:cNvPr>
          <p:cNvSpPr txBox="1"/>
          <p:nvPr/>
        </p:nvSpPr>
        <p:spPr>
          <a:xfrm>
            <a:off x="1801458" y="7128781"/>
            <a:ext cx="2903620" cy="215444"/>
          </a:xfrm>
          <a:prstGeom prst="rect">
            <a:avLst/>
          </a:prstGeom>
          <a:noFill/>
        </p:spPr>
        <p:txBody>
          <a:bodyPr wrap="square" lIns="0" tIns="0" rIns="0" bIns="0">
            <a:spAutoFit/>
          </a:bodyPr>
          <a:lstStyle/>
          <a:p>
            <a:pPr marL="128587" marR="0" lvl="0" defTabSz="914400" eaLnBrk="1" fontAlgn="auto" latinLnBrk="0" hangingPunct="1">
              <a:lnSpc>
                <a:spcPct val="100000"/>
              </a:lnSpc>
              <a:spcBef>
                <a:spcPts val="300"/>
              </a:spcBef>
              <a:spcAft>
                <a:spcPts val="0"/>
              </a:spcAft>
              <a:buClrTx/>
              <a:buSzTx/>
              <a:tabLst/>
              <a:defRPr/>
            </a:pPr>
            <a:r>
              <a:rPr kumimoji="1" lang="ja-JP" altLang="en-US" sz="1400" kern="0" dirty="0">
                <a:solidFill>
                  <a:prstClr val="black"/>
                </a:solidFill>
                <a:latin typeface="ＭＳ Ｐゴシック" panose="020B0600070205080204" pitchFamily="50" charset="-128"/>
                <a:ea typeface="ＭＳ Ｐゴシック" panose="020B0600070205080204" pitchFamily="50" charset="-128"/>
              </a:rPr>
              <a:t>市役所に相談してください。</a:t>
            </a:r>
            <a:endParaRPr kumimoji="1"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8" name="矢印: 下 7">
            <a:extLst>
              <a:ext uri="{FF2B5EF4-FFF2-40B4-BE49-F238E27FC236}">
                <a16:creationId xmlns:a16="http://schemas.microsoft.com/office/drawing/2014/main" id="{4E4ED831-1393-4516-BB21-C2227D695675}"/>
              </a:ext>
            </a:extLst>
          </p:cNvPr>
          <p:cNvSpPr/>
          <p:nvPr/>
        </p:nvSpPr>
        <p:spPr>
          <a:xfrm>
            <a:off x="1054041" y="4716463"/>
            <a:ext cx="233815" cy="1508801"/>
          </a:xfrm>
          <a:prstGeom prst="downArrow">
            <a:avLst>
              <a:gd name="adj1" fmla="val 50000"/>
              <a:gd name="adj2" fmla="val 771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0FFF1E35-8AF6-4EB7-A048-3698B7FADD4C}"/>
              </a:ext>
            </a:extLst>
          </p:cNvPr>
          <p:cNvSpPr/>
          <p:nvPr/>
        </p:nvSpPr>
        <p:spPr>
          <a:xfrm>
            <a:off x="1386984" y="6293299"/>
            <a:ext cx="244979" cy="235900"/>
          </a:xfrm>
          <a:prstGeom prst="rightArrow">
            <a:avLst/>
          </a:prstGeom>
          <a:solidFill>
            <a:schemeClr val="bg1">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7" name="矢印: 右 36">
            <a:extLst>
              <a:ext uri="{FF2B5EF4-FFF2-40B4-BE49-F238E27FC236}">
                <a16:creationId xmlns:a16="http://schemas.microsoft.com/office/drawing/2014/main" id="{C25C9339-9A94-42D3-82B2-769549461074}"/>
              </a:ext>
            </a:extLst>
          </p:cNvPr>
          <p:cNvSpPr/>
          <p:nvPr/>
        </p:nvSpPr>
        <p:spPr>
          <a:xfrm>
            <a:off x="1631963" y="6871832"/>
            <a:ext cx="244979" cy="235900"/>
          </a:xfrm>
          <a:prstGeom prst="rightArrow">
            <a:avLst/>
          </a:prstGeom>
          <a:solidFill>
            <a:schemeClr val="bg1">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 name="右中かっこ 9">
            <a:extLst>
              <a:ext uri="{FF2B5EF4-FFF2-40B4-BE49-F238E27FC236}">
                <a16:creationId xmlns:a16="http://schemas.microsoft.com/office/drawing/2014/main" id="{D7968380-9A42-4EAD-8984-3A958C8EFA8A}"/>
              </a:ext>
            </a:extLst>
          </p:cNvPr>
          <p:cNvSpPr/>
          <p:nvPr/>
        </p:nvSpPr>
        <p:spPr>
          <a:xfrm>
            <a:off x="4686013" y="4716463"/>
            <a:ext cx="139700" cy="1421514"/>
          </a:xfrm>
          <a:prstGeom prst="rightBrace">
            <a:avLst>
              <a:gd name="adj1" fmla="val 53787"/>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A156311-A1D2-4A09-B03B-8D885836F0CE}"/>
              </a:ext>
            </a:extLst>
          </p:cNvPr>
          <p:cNvSpPr txBox="1"/>
          <p:nvPr/>
        </p:nvSpPr>
        <p:spPr>
          <a:xfrm>
            <a:off x="4930230" y="5320564"/>
            <a:ext cx="1213203" cy="215444"/>
          </a:xfrm>
          <a:prstGeom prst="rect">
            <a:avLst/>
          </a:prstGeom>
          <a:noFill/>
        </p:spPr>
        <p:txBody>
          <a:bodyPr wrap="square" lIns="0" tIns="0" rIns="0" bIns="0"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を支援者とする</a:t>
            </a:r>
          </a:p>
        </p:txBody>
      </p:sp>
      <p:sp>
        <p:nvSpPr>
          <p:cNvPr id="33" name="フリーフォーム: 図形 32">
            <a:extLst>
              <a:ext uri="{FF2B5EF4-FFF2-40B4-BE49-F238E27FC236}">
                <a16:creationId xmlns:a16="http://schemas.microsoft.com/office/drawing/2014/main" id="{17B83F44-71B7-4DC8-8A7D-A166CA7C4413}"/>
              </a:ext>
            </a:extLst>
          </p:cNvPr>
          <p:cNvSpPr/>
          <p:nvPr/>
        </p:nvSpPr>
        <p:spPr>
          <a:xfrm>
            <a:off x="477899" y="5349275"/>
            <a:ext cx="679923" cy="2336490"/>
          </a:xfrm>
          <a:custGeom>
            <a:avLst/>
            <a:gdLst>
              <a:gd name="connsiteX0" fmla="*/ 0 w 361950"/>
              <a:gd name="connsiteY0" fmla="*/ 1504950 h 1504950"/>
              <a:gd name="connsiteX1" fmla="*/ 361950 w 361950"/>
              <a:gd name="connsiteY1" fmla="*/ 0 h 1504950"/>
              <a:gd name="connsiteX2" fmla="*/ 247650 w 361950"/>
              <a:gd name="connsiteY2" fmla="*/ 1504950 h 1504950"/>
              <a:gd name="connsiteX0" fmla="*/ 0 w 361950"/>
              <a:gd name="connsiteY0" fmla="*/ 1504950 h 1504950"/>
              <a:gd name="connsiteX1" fmla="*/ 361950 w 361950"/>
              <a:gd name="connsiteY1" fmla="*/ 0 h 1504950"/>
              <a:gd name="connsiteX2" fmla="*/ 247650 w 361950"/>
              <a:gd name="connsiteY2" fmla="*/ 1504950 h 1504950"/>
              <a:gd name="connsiteX0" fmla="*/ 61169 w 423119"/>
              <a:gd name="connsiteY0" fmla="*/ 1504950 h 1504950"/>
              <a:gd name="connsiteX1" fmla="*/ 423119 w 423119"/>
              <a:gd name="connsiteY1" fmla="*/ 0 h 1504950"/>
              <a:gd name="connsiteX2" fmla="*/ 308819 w 423119"/>
              <a:gd name="connsiteY2" fmla="*/ 1504950 h 1504950"/>
              <a:gd name="connsiteX0" fmla="*/ 61169 w 423119"/>
              <a:gd name="connsiteY0" fmla="*/ 1504950 h 1504950"/>
              <a:gd name="connsiteX1" fmla="*/ 423119 w 423119"/>
              <a:gd name="connsiteY1" fmla="*/ 0 h 1504950"/>
              <a:gd name="connsiteX2" fmla="*/ 308819 w 423119"/>
              <a:gd name="connsiteY2" fmla="*/ 1504950 h 1504950"/>
              <a:gd name="connsiteX0" fmla="*/ 61169 w 423119"/>
              <a:gd name="connsiteY0" fmla="*/ 1504950 h 1504950"/>
              <a:gd name="connsiteX1" fmla="*/ 423119 w 423119"/>
              <a:gd name="connsiteY1" fmla="*/ 0 h 1504950"/>
              <a:gd name="connsiteX2" fmla="*/ 308819 w 423119"/>
              <a:gd name="connsiteY2" fmla="*/ 1504950 h 1504950"/>
              <a:gd name="connsiteX0" fmla="*/ 61169 w 423119"/>
              <a:gd name="connsiteY0" fmla="*/ 1504950 h 1504950"/>
              <a:gd name="connsiteX1" fmla="*/ 423119 w 423119"/>
              <a:gd name="connsiteY1" fmla="*/ 0 h 1504950"/>
              <a:gd name="connsiteX2" fmla="*/ 265867 w 423119"/>
              <a:gd name="connsiteY2" fmla="*/ 1504950 h 1504950"/>
              <a:gd name="connsiteX0" fmla="*/ 58538 w 420488"/>
              <a:gd name="connsiteY0" fmla="*/ 1504950 h 1504950"/>
              <a:gd name="connsiteX1" fmla="*/ 420488 w 420488"/>
              <a:gd name="connsiteY1" fmla="*/ 0 h 1504950"/>
              <a:gd name="connsiteX2" fmla="*/ 263236 w 420488"/>
              <a:gd name="connsiteY2" fmla="*/ 1504950 h 1504950"/>
              <a:gd name="connsiteX0" fmla="*/ 58538 w 420488"/>
              <a:gd name="connsiteY0" fmla="*/ 1504950 h 1504950"/>
              <a:gd name="connsiteX1" fmla="*/ 420488 w 420488"/>
              <a:gd name="connsiteY1" fmla="*/ 0 h 1504950"/>
              <a:gd name="connsiteX2" fmla="*/ 197262 w 420488"/>
              <a:gd name="connsiteY2" fmla="*/ 1504950 h 1504950"/>
            </a:gdLst>
            <a:ahLst/>
            <a:cxnLst>
              <a:cxn ang="0">
                <a:pos x="connsiteX0" y="connsiteY0"/>
              </a:cxn>
              <a:cxn ang="0">
                <a:pos x="connsiteX1" y="connsiteY1"/>
              </a:cxn>
              <a:cxn ang="0">
                <a:pos x="connsiteX2" y="connsiteY2"/>
              </a:cxn>
            </a:cxnLst>
            <a:rect l="l" t="t" r="r" b="b"/>
            <a:pathLst>
              <a:path w="420488" h="1504950">
                <a:moveTo>
                  <a:pt x="58538" y="1504950"/>
                </a:moveTo>
                <a:cubicBezTo>
                  <a:pt x="-72166" y="889000"/>
                  <a:pt x="2477" y="240665"/>
                  <a:pt x="420488" y="0"/>
                </a:cubicBezTo>
                <a:cubicBezTo>
                  <a:pt x="120980" y="311150"/>
                  <a:pt x="-36101" y="965200"/>
                  <a:pt x="197262" y="1504950"/>
                </a:cubicBezTo>
              </a:path>
            </a:pathLst>
          </a:cu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E861011-EC0E-4B8C-95FB-CAF543B96054}"/>
              </a:ext>
            </a:extLst>
          </p:cNvPr>
          <p:cNvSpPr txBox="1"/>
          <p:nvPr/>
        </p:nvSpPr>
        <p:spPr>
          <a:xfrm>
            <a:off x="2865762" y="9299993"/>
            <a:ext cx="3780202" cy="261610"/>
          </a:xfrm>
          <a:prstGeom prst="rect">
            <a:avLst/>
          </a:prstGeom>
          <a:solidFill>
            <a:schemeClr val="bg2"/>
          </a:solidFill>
        </p:spPr>
        <p:txBody>
          <a:bodyPr wrap="none" rtlCol="0">
            <a:spAutoFit/>
          </a:bodyPr>
          <a:lstStyle/>
          <a:p>
            <a:pPr algn="r"/>
            <a:r>
              <a:rPr kumimoji="1" lang="ja-JP" altLang="en-US" sz="1100" dirty="0">
                <a:latin typeface="ＭＳ Ｐゴシック" panose="020B0600070205080204" pitchFamily="50" charset="-128"/>
                <a:ea typeface="ＭＳ Ｐゴシック" panose="020B0600070205080204" pitchFamily="50" charset="-128"/>
              </a:rPr>
              <a:t>▶参考：災害時要援護者の個別支援計画を作成する・・・・</a:t>
            </a:r>
            <a:r>
              <a:rPr kumimoji="1" lang="en-US" altLang="ja-JP" sz="1100" dirty="0">
                <a:latin typeface="ＭＳ Ｐゴシック" panose="020B0600070205080204" pitchFamily="50" charset="-128"/>
                <a:ea typeface="ＭＳ Ｐゴシック" panose="020B0600070205080204" pitchFamily="50" charset="-128"/>
              </a:rPr>
              <a:t>p.13</a:t>
            </a:r>
            <a:endParaRPr kumimoji="1"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52204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EB78320-BAC2-418D-B4D2-E153B3E191E1}"/>
              </a:ext>
            </a:extLst>
          </p:cNvPr>
          <p:cNvSpPr txBox="1"/>
          <p:nvPr/>
        </p:nvSpPr>
        <p:spPr>
          <a:xfrm>
            <a:off x="153732" y="268780"/>
            <a:ext cx="4541628" cy="338554"/>
          </a:xfrm>
          <a:prstGeom prst="rect">
            <a:avLst/>
          </a:prstGeom>
          <a:noFill/>
        </p:spPr>
        <p:txBody>
          <a:bodyPr wrap="non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★市内の取り組み事例★　災害時要援護者の避難</a:t>
            </a:r>
          </a:p>
        </p:txBody>
      </p:sp>
      <p:sp>
        <p:nvSpPr>
          <p:cNvPr id="12" name="四角形: 角を丸くする 11">
            <a:extLst>
              <a:ext uri="{FF2B5EF4-FFF2-40B4-BE49-F238E27FC236}">
                <a16:creationId xmlns:a16="http://schemas.microsoft.com/office/drawing/2014/main" id="{1581ED34-02FA-45D8-8277-6AEEF9E6063E}"/>
              </a:ext>
            </a:extLst>
          </p:cNvPr>
          <p:cNvSpPr/>
          <p:nvPr/>
        </p:nvSpPr>
        <p:spPr>
          <a:xfrm>
            <a:off x="266700" y="655320"/>
            <a:ext cx="6400800" cy="93345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（例１）奈佐地区のある行政区</a:t>
            </a:r>
            <a:endParaRPr kumimoji="1" lang="en-US" altLang="ja-JP" sz="1200" u="sng" dirty="0">
              <a:solidFill>
                <a:schemeClr val="tx1"/>
              </a:solidFill>
            </a:endParaRPr>
          </a:p>
          <a:p>
            <a:r>
              <a:rPr kumimoji="1" lang="ja-JP" altLang="en-US" sz="1200" dirty="0">
                <a:solidFill>
                  <a:schemeClr val="tx1"/>
                </a:solidFill>
              </a:rPr>
              <a:t>　・</a:t>
            </a:r>
            <a:r>
              <a:rPr kumimoji="1" lang="en-US" altLang="ja-JP" sz="1200" dirty="0">
                <a:solidFill>
                  <a:schemeClr val="tx1"/>
                </a:solidFill>
              </a:rPr>
              <a:t>90</a:t>
            </a:r>
            <a:r>
              <a:rPr kumimoji="1" lang="ja-JP" altLang="en-US" sz="1200" dirty="0">
                <a:solidFill>
                  <a:schemeClr val="tx1"/>
                </a:solidFill>
              </a:rPr>
              <a:t>歳代の高齢者夫婦を台風最接近の前の日に高屋の嫁ぎ先宅へ娘が車で送迎している。　</a:t>
            </a:r>
            <a:endParaRPr kumimoji="1" lang="en-US" altLang="ja-JP" sz="1200" dirty="0">
              <a:solidFill>
                <a:schemeClr val="tx1"/>
              </a:solidFill>
            </a:endParaRPr>
          </a:p>
          <a:p>
            <a:r>
              <a:rPr kumimoji="1" lang="ja-JP" altLang="en-US" sz="1200" dirty="0">
                <a:solidFill>
                  <a:schemeClr val="tx1"/>
                </a:solidFill>
              </a:rPr>
              <a:t>　（平成</a:t>
            </a:r>
            <a:r>
              <a:rPr kumimoji="1" lang="en-US" altLang="ja-JP" sz="1200" dirty="0">
                <a:solidFill>
                  <a:schemeClr val="tx1"/>
                </a:solidFill>
              </a:rPr>
              <a:t>29</a:t>
            </a:r>
            <a:r>
              <a:rPr kumimoji="1" lang="ja-JP" altLang="en-US" sz="1200" dirty="0">
                <a:solidFill>
                  <a:schemeClr val="tx1"/>
                </a:solidFill>
              </a:rPr>
              <a:t>年台風</a:t>
            </a:r>
            <a:r>
              <a:rPr kumimoji="1" lang="en-US" altLang="ja-JP" sz="1200" dirty="0">
                <a:solidFill>
                  <a:schemeClr val="tx1"/>
                </a:solidFill>
              </a:rPr>
              <a:t>18</a:t>
            </a:r>
            <a:r>
              <a:rPr kumimoji="1" lang="ja-JP" altLang="en-US" sz="1200" dirty="0">
                <a:solidFill>
                  <a:schemeClr val="tx1"/>
                </a:solidFill>
              </a:rPr>
              <a:t>号以降、区から言われなくても習慣となっている）</a:t>
            </a:r>
            <a:endParaRPr kumimoji="1" lang="en-US" altLang="ja-JP" sz="1200" dirty="0">
              <a:solidFill>
                <a:schemeClr val="tx1"/>
              </a:solidFill>
            </a:endParaRPr>
          </a:p>
          <a:p>
            <a:pPr>
              <a:lnSpc>
                <a:spcPct val="50000"/>
              </a:lnSpc>
            </a:pPr>
            <a:endParaRPr kumimoji="1" lang="en-US" altLang="ja-JP" sz="1200" dirty="0">
              <a:solidFill>
                <a:schemeClr val="tx1"/>
              </a:solidFill>
            </a:endParaRPr>
          </a:p>
          <a:p>
            <a:r>
              <a:rPr kumimoji="1" lang="ja-JP" altLang="en-US" sz="1200" dirty="0">
                <a:solidFill>
                  <a:schemeClr val="tx1"/>
                </a:solidFill>
              </a:rPr>
              <a:t>　☛きっかけは区長さんから高齢者夫婦への声掛け</a:t>
            </a:r>
          </a:p>
          <a:p>
            <a:endParaRPr kumimoji="1" lang="ja-JP" altLang="en-US" sz="1200" dirty="0">
              <a:solidFill>
                <a:schemeClr val="tx1"/>
              </a:solidFill>
            </a:endParaRPr>
          </a:p>
        </p:txBody>
      </p:sp>
      <p:sp>
        <p:nvSpPr>
          <p:cNvPr id="13" name="四角形: 角を丸くする 12">
            <a:extLst>
              <a:ext uri="{FF2B5EF4-FFF2-40B4-BE49-F238E27FC236}">
                <a16:creationId xmlns:a16="http://schemas.microsoft.com/office/drawing/2014/main" id="{6E6BFB88-5DE2-4A7B-B603-31F8C0307D5E}"/>
              </a:ext>
            </a:extLst>
          </p:cNvPr>
          <p:cNvSpPr/>
          <p:nvPr/>
        </p:nvSpPr>
        <p:spPr>
          <a:xfrm>
            <a:off x="266700" y="1676400"/>
            <a:ext cx="6400800" cy="1196340"/>
          </a:xfrm>
          <a:prstGeom prst="roundRect">
            <a:avLst>
              <a:gd name="adj" fmla="val 1411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（例２）豊岡地区のある行政区</a:t>
            </a:r>
            <a:endParaRPr kumimoji="1" lang="en-US" altLang="ja-JP" sz="1200" u="sng" dirty="0">
              <a:solidFill>
                <a:schemeClr val="tx1"/>
              </a:solidFill>
            </a:endParaRPr>
          </a:p>
          <a:p>
            <a:r>
              <a:rPr kumimoji="1" lang="ja-JP" altLang="en-US" sz="1200" dirty="0">
                <a:solidFill>
                  <a:schemeClr val="tx1"/>
                </a:solidFill>
              </a:rPr>
              <a:t>　・</a:t>
            </a:r>
            <a:r>
              <a:rPr kumimoji="1" lang="en-US" altLang="ja-JP" sz="1200" dirty="0">
                <a:solidFill>
                  <a:schemeClr val="tx1"/>
                </a:solidFill>
              </a:rPr>
              <a:t>80</a:t>
            </a:r>
            <a:r>
              <a:rPr kumimoji="1" lang="ja-JP" altLang="en-US" sz="1200" dirty="0">
                <a:solidFill>
                  <a:schemeClr val="tx1"/>
                </a:solidFill>
              </a:rPr>
              <a:t>歳代の高齢女性を当該地域に避難準備・高齢者等避難開始が発令された時点で、</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息子の妻の実家から車で迎えに来てもらうようルール化している。</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（平成</a:t>
            </a:r>
            <a:r>
              <a:rPr kumimoji="1" lang="en-US" altLang="ja-JP" sz="1200" dirty="0">
                <a:solidFill>
                  <a:schemeClr val="tx1"/>
                </a:solidFill>
              </a:rPr>
              <a:t>30</a:t>
            </a:r>
            <a:r>
              <a:rPr kumimoji="1" lang="ja-JP" altLang="en-US" sz="1200" dirty="0">
                <a:solidFill>
                  <a:schemeClr val="tx1"/>
                </a:solidFill>
              </a:rPr>
              <a:t>年７月豪雨以降の取組）</a:t>
            </a:r>
            <a:endParaRPr kumimoji="1" lang="en-US" altLang="ja-JP" sz="1200" dirty="0">
              <a:solidFill>
                <a:schemeClr val="tx1"/>
              </a:solidFill>
            </a:endParaRPr>
          </a:p>
          <a:p>
            <a:pPr>
              <a:lnSpc>
                <a:spcPct val="50000"/>
              </a:lnSpc>
            </a:pPr>
            <a:endParaRPr kumimoji="1" lang="en-US" altLang="ja-JP" sz="1200" dirty="0">
              <a:solidFill>
                <a:schemeClr val="tx1"/>
              </a:solidFill>
            </a:endParaRPr>
          </a:p>
          <a:p>
            <a:r>
              <a:rPr kumimoji="1" lang="ja-JP" altLang="en-US" sz="1200" dirty="0">
                <a:solidFill>
                  <a:schemeClr val="tx1"/>
                </a:solidFill>
              </a:rPr>
              <a:t>　☛きっかけは息子さんからの提案</a:t>
            </a:r>
          </a:p>
        </p:txBody>
      </p:sp>
      <p:sp>
        <p:nvSpPr>
          <p:cNvPr id="14" name="四角形: 角を丸くする 13">
            <a:extLst>
              <a:ext uri="{FF2B5EF4-FFF2-40B4-BE49-F238E27FC236}">
                <a16:creationId xmlns:a16="http://schemas.microsoft.com/office/drawing/2014/main" id="{7381810B-4EEE-4B10-ADD1-18BB770B7F53}"/>
              </a:ext>
            </a:extLst>
          </p:cNvPr>
          <p:cNvSpPr/>
          <p:nvPr/>
        </p:nvSpPr>
        <p:spPr>
          <a:xfrm>
            <a:off x="266700" y="2971800"/>
            <a:ext cx="6400800" cy="1333500"/>
          </a:xfrm>
          <a:prstGeom prst="roundRect">
            <a:avLst>
              <a:gd name="adj" fmla="val 1411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（例３）五荘地区のある行政区</a:t>
            </a:r>
            <a:endParaRPr kumimoji="1" lang="en-US" altLang="ja-JP" sz="1200" u="sng" dirty="0">
              <a:solidFill>
                <a:schemeClr val="tx1"/>
              </a:solidFill>
            </a:endParaRPr>
          </a:p>
          <a:p>
            <a:r>
              <a:rPr kumimoji="1" lang="ja-JP" altLang="en-US" sz="1200" dirty="0">
                <a:solidFill>
                  <a:schemeClr val="tx1"/>
                </a:solidFill>
              </a:rPr>
              <a:t>　・要介護で家族の支えでも自宅２階避難が困難な父を避難準備・高齢者等避難開始の</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発令のタイミングで介護タクシーを利用し、娘とともにコミュニティセンターへ避難</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している。</a:t>
            </a:r>
            <a:endParaRPr kumimoji="1" lang="en-US" altLang="ja-JP" sz="1200" dirty="0">
              <a:solidFill>
                <a:schemeClr val="tx1"/>
              </a:solidFill>
            </a:endParaRPr>
          </a:p>
          <a:p>
            <a:pPr>
              <a:lnSpc>
                <a:spcPct val="50000"/>
              </a:lnSpc>
            </a:pPr>
            <a:endParaRPr kumimoji="1" lang="en-US" altLang="ja-JP" sz="1200" dirty="0">
              <a:solidFill>
                <a:schemeClr val="tx1"/>
              </a:solidFill>
            </a:endParaRPr>
          </a:p>
          <a:p>
            <a:r>
              <a:rPr kumimoji="1" lang="ja-JP" altLang="en-US" sz="1200" dirty="0">
                <a:solidFill>
                  <a:schemeClr val="tx1"/>
                </a:solidFill>
              </a:rPr>
              <a:t>　☛訓練までは垂直避難を想定していたが、</a:t>
            </a:r>
            <a:r>
              <a:rPr kumimoji="1" lang="en-US" altLang="ja-JP" sz="1200" dirty="0">
                <a:solidFill>
                  <a:schemeClr val="tx1"/>
                </a:solidFill>
              </a:rPr>
              <a:t>2016</a:t>
            </a:r>
            <a:r>
              <a:rPr kumimoji="1" lang="ja-JP" altLang="en-US" sz="1200" dirty="0">
                <a:solidFill>
                  <a:schemeClr val="tx1"/>
                </a:solidFill>
              </a:rPr>
              <a:t>年度の市民総参加訓練で自宅内垂直避難</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訓練を行った結果、階段幅から実際は無理だと分かった。</a:t>
            </a:r>
          </a:p>
        </p:txBody>
      </p:sp>
      <p:sp>
        <p:nvSpPr>
          <p:cNvPr id="15" name="四角形: 角を丸くする 14">
            <a:extLst>
              <a:ext uri="{FF2B5EF4-FFF2-40B4-BE49-F238E27FC236}">
                <a16:creationId xmlns:a16="http://schemas.microsoft.com/office/drawing/2014/main" id="{2D27F6BF-52F8-4CC7-B686-1ED704BD7642}"/>
              </a:ext>
            </a:extLst>
          </p:cNvPr>
          <p:cNvSpPr/>
          <p:nvPr/>
        </p:nvSpPr>
        <p:spPr>
          <a:xfrm>
            <a:off x="266700" y="4396740"/>
            <a:ext cx="6400800" cy="1181100"/>
          </a:xfrm>
          <a:prstGeom prst="roundRect">
            <a:avLst>
              <a:gd name="adj" fmla="val 1411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（例４）国府地区のある行政区</a:t>
            </a:r>
            <a:endParaRPr kumimoji="1" lang="en-US" altLang="ja-JP" sz="1200" u="sng" dirty="0">
              <a:solidFill>
                <a:schemeClr val="tx1"/>
              </a:solidFill>
            </a:endParaRPr>
          </a:p>
          <a:p>
            <a:r>
              <a:rPr kumimoji="1" lang="ja-JP" altLang="en-US" sz="1200" dirty="0">
                <a:solidFill>
                  <a:schemeClr val="tx1"/>
                </a:solidFill>
              </a:rPr>
              <a:t>　・高齢者夫婦のうち、夫については、予めケアマネジャーの支援により、平時に利用し</a:t>
            </a:r>
            <a:endParaRPr kumimoji="1" lang="en-US" altLang="ja-JP" sz="1200" dirty="0">
              <a:solidFill>
                <a:schemeClr val="tx1"/>
              </a:solidFill>
            </a:endParaRPr>
          </a:p>
          <a:p>
            <a:r>
              <a:rPr kumimoji="1" lang="ja-JP" altLang="en-US" sz="1200" dirty="0">
                <a:solidFill>
                  <a:schemeClr val="tx1"/>
                </a:solidFill>
              </a:rPr>
              <a:t>　　ているショートステイを緊急に利用し、高齢者入所施設へ予防避難を行っている。</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（施設側も常に対象者を意識されている）。</a:t>
            </a:r>
            <a:endParaRPr kumimoji="1" lang="en-US" altLang="ja-JP" sz="1200" dirty="0">
              <a:solidFill>
                <a:schemeClr val="tx1"/>
              </a:solidFill>
            </a:endParaRPr>
          </a:p>
          <a:p>
            <a:pPr>
              <a:lnSpc>
                <a:spcPct val="50000"/>
              </a:lnSpc>
            </a:pPr>
            <a:endParaRPr kumimoji="1" lang="en-US" altLang="ja-JP" sz="1200" dirty="0">
              <a:solidFill>
                <a:schemeClr val="tx1"/>
              </a:solidFill>
            </a:endParaRPr>
          </a:p>
          <a:p>
            <a:r>
              <a:rPr kumimoji="1" lang="ja-JP" altLang="en-US" sz="1200" dirty="0">
                <a:solidFill>
                  <a:schemeClr val="tx1"/>
                </a:solidFill>
              </a:rPr>
              <a:t>　☛ケアマネジャーと施設、当事者連携から</a:t>
            </a:r>
          </a:p>
        </p:txBody>
      </p:sp>
      <p:sp>
        <p:nvSpPr>
          <p:cNvPr id="16" name="スライド番号プレースホルダー 15">
            <a:extLst>
              <a:ext uri="{FF2B5EF4-FFF2-40B4-BE49-F238E27FC236}">
                <a16:creationId xmlns:a16="http://schemas.microsoft.com/office/drawing/2014/main" id="{092D1D8F-7469-4D29-A9AD-05C9F8990CA1}"/>
              </a:ext>
            </a:extLst>
          </p:cNvPr>
          <p:cNvSpPr>
            <a:spLocks noGrp="1"/>
          </p:cNvSpPr>
          <p:nvPr>
            <p:ph type="sldNum" sz="quarter" idx="10"/>
          </p:nvPr>
        </p:nvSpPr>
        <p:spPr/>
        <p:txBody>
          <a:bodyPr/>
          <a:lstStyle/>
          <a:p>
            <a:fld id="{3AA9EDAE-9077-4D61-94DE-B60AAEAE655E}" type="slidenum">
              <a:rPr kumimoji="1" lang="ja-JP" altLang="en-US" smtClean="0"/>
              <a:pPr/>
              <a:t>11</a:t>
            </a:fld>
            <a:endParaRPr kumimoji="1" lang="ja-JP" altLang="en-US"/>
          </a:p>
        </p:txBody>
      </p:sp>
    </p:spTree>
    <p:extLst>
      <p:ext uri="{BB962C8B-B14F-4D97-AF65-F5344CB8AC3E}">
        <p14:creationId xmlns:p14="http://schemas.microsoft.com/office/powerpoint/2010/main" val="775022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EB78320-BAC2-418D-B4D2-E153B3E191E1}"/>
              </a:ext>
            </a:extLst>
          </p:cNvPr>
          <p:cNvSpPr txBox="1"/>
          <p:nvPr/>
        </p:nvSpPr>
        <p:spPr>
          <a:xfrm>
            <a:off x="153732" y="268780"/>
            <a:ext cx="6489277" cy="584775"/>
          </a:xfrm>
          <a:prstGeom prst="rect">
            <a:avLst/>
          </a:prstGeom>
          <a:noFill/>
        </p:spPr>
        <p:txBody>
          <a:bodyPr wrap="non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★市内の取り組み事例★　</a:t>
            </a:r>
            <a:endParaRPr kumimoji="1" lang="en-US" altLang="ja-JP" sz="1600" dirty="0">
              <a:solidFill>
                <a:srgbClr val="0070C0"/>
              </a:solidFill>
              <a:latin typeface="HGP創英角ｺﾞｼｯｸUB" panose="020B0900000000000000" pitchFamily="50" charset="-128"/>
              <a:ea typeface="HGP創英角ｺﾞｼｯｸUB" panose="020B0900000000000000" pitchFamily="50" charset="-128"/>
            </a:endParaRPr>
          </a:p>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　市民総参加訓練をきっかけとした災害時要援護者避難に関する取り組み</a:t>
            </a:r>
          </a:p>
        </p:txBody>
      </p:sp>
      <p:sp>
        <p:nvSpPr>
          <p:cNvPr id="12" name="四角形: 角を丸くする 11">
            <a:extLst>
              <a:ext uri="{FF2B5EF4-FFF2-40B4-BE49-F238E27FC236}">
                <a16:creationId xmlns:a16="http://schemas.microsoft.com/office/drawing/2014/main" id="{1581ED34-02FA-45D8-8277-6AEEF9E6063E}"/>
              </a:ext>
            </a:extLst>
          </p:cNvPr>
          <p:cNvSpPr/>
          <p:nvPr/>
        </p:nvSpPr>
        <p:spPr>
          <a:xfrm>
            <a:off x="266700" y="1017270"/>
            <a:ext cx="6400800" cy="1059180"/>
          </a:xfrm>
          <a:prstGeom prst="roundRect">
            <a:avLst>
              <a:gd name="adj" fmla="val 13482"/>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（例１）豊岡地区</a:t>
            </a:r>
            <a:endParaRPr kumimoji="1" lang="en-US" altLang="ja-JP" sz="1200" u="sng" dirty="0">
              <a:solidFill>
                <a:schemeClr val="tx1"/>
              </a:solidFill>
            </a:endParaRPr>
          </a:p>
          <a:p>
            <a:pPr marL="171450" indent="-171450">
              <a:buFont typeface="Arial" panose="020B0604020202020204" pitchFamily="34" charset="0"/>
              <a:buChar char="•"/>
            </a:pPr>
            <a:r>
              <a:rPr kumimoji="1" lang="ja-JP" altLang="en-US" sz="1200" dirty="0">
                <a:solidFill>
                  <a:schemeClr val="tx1"/>
                </a:solidFill>
              </a:rPr>
              <a:t>区独自の災害対策本部を設置。連絡網により自警団員を参集。支援者である自警団員が</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災害時要援護者と共に、各自事前に決めていた避難先へ避難。その際、避難先の一般家庭へ誘導したところ、避難先のホームエレベーターに電動車椅子では入れず、通常の手押し車椅子に乗り換えて難を避ける必要があることを確認できた。</a:t>
            </a:r>
            <a:endParaRPr kumimoji="1" lang="en-US" altLang="ja-JP" sz="1200" dirty="0">
              <a:solidFill>
                <a:schemeClr val="tx1"/>
              </a:solidFill>
            </a:endParaRPr>
          </a:p>
        </p:txBody>
      </p:sp>
      <p:sp>
        <p:nvSpPr>
          <p:cNvPr id="16" name="スライド番号プレースホルダー 15">
            <a:extLst>
              <a:ext uri="{FF2B5EF4-FFF2-40B4-BE49-F238E27FC236}">
                <a16:creationId xmlns:a16="http://schemas.microsoft.com/office/drawing/2014/main" id="{092D1D8F-7469-4D29-A9AD-05C9F8990CA1}"/>
              </a:ext>
            </a:extLst>
          </p:cNvPr>
          <p:cNvSpPr>
            <a:spLocks noGrp="1"/>
          </p:cNvSpPr>
          <p:nvPr>
            <p:ph type="sldNum" sz="quarter" idx="10"/>
          </p:nvPr>
        </p:nvSpPr>
        <p:spPr/>
        <p:txBody>
          <a:bodyPr/>
          <a:lstStyle/>
          <a:p>
            <a:fld id="{3AA9EDAE-9077-4D61-94DE-B60AAEAE655E}" type="slidenum">
              <a:rPr kumimoji="1" lang="ja-JP" altLang="en-US" smtClean="0"/>
              <a:pPr/>
              <a:t>12</a:t>
            </a:fld>
            <a:endParaRPr kumimoji="1" lang="ja-JP" altLang="en-US"/>
          </a:p>
        </p:txBody>
      </p:sp>
      <p:sp>
        <p:nvSpPr>
          <p:cNvPr id="8" name="四角形: 角を丸くする 7">
            <a:extLst>
              <a:ext uri="{FF2B5EF4-FFF2-40B4-BE49-F238E27FC236}">
                <a16:creationId xmlns:a16="http://schemas.microsoft.com/office/drawing/2014/main" id="{1421A8FA-89E4-450D-91B9-0EDD8242A8A7}"/>
              </a:ext>
            </a:extLst>
          </p:cNvPr>
          <p:cNvSpPr/>
          <p:nvPr/>
        </p:nvSpPr>
        <p:spPr>
          <a:xfrm>
            <a:off x="266700" y="2184977"/>
            <a:ext cx="6400800" cy="1059180"/>
          </a:xfrm>
          <a:prstGeom prst="roundRect">
            <a:avLst>
              <a:gd name="adj" fmla="val 13482"/>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（例２）豊岡地区</a:t>
            </a:r>
            <a:endParaRPr kumimoji="1" lang="en-US" altLang="ja-JP" sz="1200" u="sng" dirty="0">
              <a:solidFill>
                <a:schemeClr val="tx1"/>
              </a:solidFill>
            </a:endParaRPr>
          </a:p>
          <a:p>
            <a:pPr marL="171450" indent="-171450">
              <a:buFont typeface="Arial" panose="020B0604020202020204" pitchFamily="34" charset="0"/>
              <a:buChar char="•"/>
            </a:pPr>
            <a:r>
              <a:rPr kumimoji="1" lang="ja-JP" altLang="en-US" sz="1200" dirty="0">
                <a:solidFill>
                  <a:schemeClr val="tx1"/>
                </a:solidFill>
              </a:rPr>
              <a:t>区役員及び隣保長により対象の高齢者宅を訪問。その際、自宅階段の手すり取り付け確認を行った。手すりの設置自体には問題はなかったものの、足腰が悪くなられており、２階への移動ができる状態ではないことを確認した。別の避難先を確保しておく必要がある。</a:t>
            </a:r>
            <a:endParaRPr kumimoji="1" lang="en-US" altLang="ja-JP" sz="1200" dirty="0">
              <a:solidFill>
                <a:schemeClr val="tx1"/>
              </a:solidFill>
            </a:endParaRPr>
          </a:p>
        </p:txBody>
      </p:sp>
      <p:sp>
        <p:nvSpPr>
          <p:cNvPr id="11" name="四角形: 角を丸くする 10">
            <a:extLst>
              <a:ext uri="{FF2B5EF4-FFF2-40B4-BE49-F238E27FC236}">
                <a16:creationId xmlns:a16="http://schemas.microsoft.com/office/drawing/2014/main" id="{ACC786B5-0049-45D6-BDDB-09923A477EAB}"/>
              </a:ext>
            </a:extLst>
          </p:cNvPr>
          <p:cNvSpPr/>
          <p:nvPr/>
        </p:nvSpPr>
        <p:spPr>
          <a:xfrm>
            <a:off x="266700" y="3352684"/>
            <a:ext cx="6400800" cy="672525"/>
          </a:xfrm>
          <a:prstGeom prst="roundRect">
            <a:avLst>
              <a:gd name="adj" fmla="val 22198"/>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（例３）港地区</a:t>
            </a:r>
            <a:endParaRPr kumimoji="1" lang="en-US" altLang="ja-JP" sz="1200" u="sng" dirty="0">
              <a:solidFill>
                <a:schemeClr val="tx1"/>
              </a:solidFill>
            </a:endParaRPr>
          </a:p>
          <a:p>
            <a:pPr marL="171450" indent="-171450">
              <a:buFont typeface="Arial" panose="020B0604020202020204" pitchFamily="34" charset="0"/>
              <a:buChar char="•"/>
            </a:pPr>
            <a:r>
              <a:rPr kumimoji="1" lang="ja-JP" altLang="en-US" sz="1200" dirty="0">
                <a:solidFill>
                  <a:schemeClr val="tx1"/>
                </a:solidFill>
              </a:rPr>
              <a:t>区役員と民生委員で垂直避難が困難な災害時要援護者宅を訪問し、状況調査と聞き取りを行った。</a:t>
            </a:r>
            <a:endParaRPr kumimoji="1" lang="en-US" altLang="ja-JP" sz="1200" dirty="0">
              <a:solidFill>
                <a:schemeClr val="tx1"/>
              </a:solidFill>
            </a:endParaRPr>
          </a:p>
        </p:txBody>
      </p:sp>
      <p:sp>
        <p:nvSpPr>
          <p:cNvPr id="17" name="四角形: 角を丸くする 16">
            <a:extLst>
              <a:ext uri="{FF2B5EF4-FFF2-40B4-BE49-F238E27FC236}">
                <a16:creationId xmlns:a16="http://schemas.microsoft.com/office/drawing/2014/main" id="{554AA210-38E2-4D56-815B-EAA6A4AF4D69}"/>
              </a:ext>
            </a:extLst>
          </p:cNvPr>
          <p:cNvSpPr/>
          <p:nvPr/>
        </p:nvSpPr>
        <p:spPr>
          <a:xfrm>
            <a:off x="266700" y="4133735"/>
            <a:ext cx="6400800" cy="920174"/>
          </a:xfrm>
          <a:prstGeom prst="roundRect">
            <a:avLst>
              <a:gd name="adj" fmla="val 1805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（例４）竹野南地区</a:t>
            </a:r>
            <a:endParaRPr kumimoji="1" lang="en-US" altLang="ja-JP" sz="1200" u="sng" dirty="0">
              <a:solidFill>
                <a:schemeClr val="tx1"/>
              </a:solidFill>
            </a:endParaRPr>
          </a:p>
          <a:p>
            <a:pPr marL="171450" indent="-171450">
              <a:buFont typeface="Arial" panose="020B0604020202020204" pitchFamily="34" charset="0"/>
              <a:buChar char="•"/>
            </a:pPr>
            <a:r>
              <a:rPr kumimoji="1" lang="ja-JP" altLang="en-US" sz="1200" dirty="0">
                <a:solidFill>
                  <a:schemeClr val="tx1"/>
                </a:solidFill>
              </a:rPr>
              <a:t>災害時要援護者と地元消防団、地区役員と事前相談のもと車椅子を購入し、区内におられる要援護者の車椅子搬送訓練を実施。訓練参加した要援護者は、数年ぶりの地元行事の参加となり、訓練を通して久しぶりの地域住民との交流のきっかけにもなった。</a:t>
            </a:r>
            <a:endParaRPr kumimoji="1" lang="en-US" altLang="ja-JP" sz="1200" dirty="0">
              <a:solidFill>
                <a:schemeClr val="tx1"/>
              </a:solidFill>
            </a:endParaRPr>
          </a:p>
        </p:txBody>
      </p:sp>
      <p:sp>
        <p:nvSpPr>
          <p:cNvPr id="18" name="四角形: 角を丸くする 17">
            <a:extLst>
              <a:ext uri="{FF2B5EF4-FFF2-40B4-BE49-F238E27FC236}">
                <a16:creationId xmlns:a16="http://schemas.microsoft.com/office/drawing/2014/main" id="{687AD94B-8A80-4929-B292-26F88BE3AC83}"/>
              </a:ext>
            </a:extLst>
          </p:cNvPr>
          <p:cNvSpPr/>
          <p:nvPr/>
        </p:nvSpPr>
        <p:spPr>
          <a:xfrm>
            <a:off x="266700" y="5164456"/>
            <a:ext cx="6400800" cy="727653"/>
          </a:xfrm>
          <a:prstGeom prst="roundRect">
            <a:avLst>
              <a:gd name="adj" fmla="val 1805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u="sng" dirty="0">
                <a:solidFill>
                  <a:schemeClr val="tx1"/>
                </a:solidFill>
              </a:rPr>
              <a:t>（例５）竹野地区</a:t>
            </a:r>
            <a:endParaRPr kumimoji="1" lang="en-US" altLang="ja-JP" sz="1200" u="sng" dirty="0">
              <a:solidFill>
                <a:schemeClr val="tx1"/>
              </a:solidFill>
            </a:endParaRPr>
          </a:p>
          <a:p>
            <a:pPr marL="171450" indent="-171450">
              <a:buFont typeface="Arial" panose="020B0604020202020204" pitchFamily="34" charset="0"/>
              <a:buChar char="•"/>
            </a:pPr>
            <a:r>
              <a:rPr kumimoji="1" lang="ja-JP" altLang="en-US" sz="1200" dirty="0">
                <a:solidFill>
                  <a:schemeClr val="tx1"/>
                </a:solidFill>
              </a:rPr>
              <a:t>災害時要援護者と支援者で避難場所や声掛けのタイミング、移動手段など相談し、個別支援計画を作成。実際に、車やカートを使用して、決めていた市の避難場所まで避難。</a:t>
            </a:r>
            <a:endParaRPr kumimoji="1" lang="en-US" altLang="ja-JP" sz="1200" dirty="0">
              <a:solidFill>
                <a:schemeClr val="tx1"/>
              </a:solidFill>
            </a:endParaRPr>
          </a:p>
        </p:txBody>
      </p:sp>
    </p:spTree>
    <p:extLst>
      <p:ext uri="{BB962C8B-B14F-4D97-AF65-F5344CB8AC3E}">
        <p14:creationId xmlns:p14="http://schemas.microsoft.com/office/powerpoint/2010/main" val="1925889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28B8948-7DED-4DFC-BC3C-23B46FC797A9}"/>
              </a:ext>
            </a:extLst>
          </p:cNvPr>
          <p:cNvSpPr txBox="1"/>
          <p:nvPr/>
        </p:nvSpPr>
        <p:spPr>
          <a:xfrm>
            <a:off x="244822" y="691740"/>
            <a:ext cx="6368356" cy="1186863"/>
          </a:xfrm>
          <a:prstGeom prst="rect">
            <a:avLst/>
          </a:prstGeom>
          <a:noFill/>
        </p:spPr>
        <p:txBody>
          <a:bodyPr wrap="square" lIns="0" tIns="0" rIns="0" bIns="0" rtlCol="0">
            <a:spAutoFit/>
          </a:bodyPr>
          <a:lstStyle/>
          <a:p>
            <a:pPr marL="228600" indent="-228600" algn="just">
              <a:lnSpc>
                <a:spcPct val="120000"/>
              </a:lnSpc>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災害時要援護者の支援にあたっては、災害時に 「いつ」「誰が」「誰を」「どこに」</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 避難させるかを定めた</a:t>
            </a:r>
            <a:r>
              <a:rPr kumimoji="1" lang="ja-JP" altLang="en-US" sz="1200" dirty="0">
                <a:latin typeface="HGP創英角ｺﾞｼｯｸUB" panose="020B0900000000000000" pitchFamily="50" charset="-128"/>
                <a:ea typeface="HGP創英角ｺﾞｼｯｸUB" panose="020B0900000000000000" pitchFamily="50" charset="-128"/>
              </a:rPr>
              <a:t>「災害時要援護者 個別支援計画」を作成</a:t>
            </a:r>
            <a:r>
              <a:rPr kumimoji="1" lang="ja-JP" altLang="en-US" sz="1200" dirty="0">
                <a:latin typeface="游明朝" panose="02020400000000000000" pitchFamily="18" charset="-128"/>
                <a:ea typeface="游明朝" panose="02020400000000000000" pitchFamily="18" charset="-128"/>
              </a:rPr>
              <a:t>しておくことが重要です。</a:t>
            </a:r>
            <a:endParaRPr kumimoji="1" lang="en-US" altLang="ja-JP" sz="1200" dirty="0">
              <a:latin typeface="游明朝" panose="02020400000000000000" pitchFamily="18" charset="-128"/>
              <a:ea typeface="游明朝" panose="02020400000000000000" pitchFamily="18" charset="-128"/>
            </a:endParaRPr>
          </a:p>
          <a:p>
            <a:pPr algn="just">
              <a:lnSpc>
                <a:spcPct val="120000"/>
              </a:lnSpc>
            </a:pPr>
            <a:r>
              <a:rPr kumimoji="1" lang="ja-JP" altLang="en-US" sz="1200" dirty="0">
                <a:latin typeface="游明朝" panose="02020400000000000000" pitchFamily="18" charset="-128"/>
                <a:ea typeface="游明朝" panose="02020400000000000000" pitchFamily="18" charset="-128"/>
              </a:rPr>
              <a:t>　 </a:t>
            </a:r>
            <a:r>
              <a:rPr kumimoji="1" lang="en-US" altLang="ja-JP" sz="1200" dirty="0">
                <a:latin typeface="游明朝" panose="02020400000000000000" pitchFamily="18" charset="-128"/>
                <a:ea typeface="游明朝" panose="02020400000000000000" pitchFamily="18" charset="-128"/>
              </a:rPr>
              <a:t>(2020</a:t>
            </a:r>
            <a:r>
              <a:rPr kumimoji="1" lang="ja-JP" altLang="en-US" sz="1200" dirty="0">
                <a:latin typeface="游明朝" panose="02020400000000000000" pitchFamily="18" charset="-128"/>
                <a:ea typeface="游明朝" panose="02020400000000000000" pitchFamily="18" charset="-128"/>
              </a:rPr>
              <a:t>年</a:t>
            </a:r>
            <a:r>
              <a:rPr kumimoji="1" lang="en-US" altLang="ja-JP" sz="1200" dirty="0">
                <a:latin typeface="游明朝" panose="02020400000000000000" pitchFamily="18" charset="-128"/>
                <a:ea typeface="游明朝" panose="02020400000000000000" pitchFamily="18" charset="-128"/>
              </a:rPr>
              <a:t>10</a:t>
            </a:r>
            <a:r>
              <a:rPr kumimoji="1" lang="ja-JP" altLang="en-US" sz="1200" dirty="0">
                <a:latin typeface="游明朝" panose="02020400000000000000" pitchFamily="18" charset="-128"/>
                <a:ea typeface="游明朝" panose="02020400000000000000" pitchFamily="18" charset="-128"/>
              </a:rPr>
              <a:t>月末時点で、</a:t>
            </a:r>
            <a:r>
              <a:rPr kumimoji="1" lang="en-US" altLang="ja-JP" sz="1200" dirty="0">
                <a:latin typeface="游明朝" panose="02020400000000000000" pitchFamily="18" charset="-128"/>
                <a:ea typeface="游明朝" panose="02020400000000000000" pitchFamily="18" charset="-128"/>
              </a:rPr>
              <a:t>360</a:t>
            </a:r>
            <a:r>
              <a:rPr kumimoji="1" lang="ja-JP" altLang="en-US" sz="1200" dirty="0">
                <a:latin typeface="游明朝" panose="02020400000000000000" pitchFamily="18" charset="-128"/>
                <a:ea typeface="游明朝" panose="02020400000000000000" pitchFamily="18" charset="-128"/>
              </a:rPr>
              <a:t>行政区のうち、</a:t>
            </a:r>
            <a:r>
              <a:rPr kumimoji="1" lang="en-US" altLang="ja-JP" sz="1200" dirty="0">
                <a:latin typeface="游明朝" panose="02020400000000000000" pitchFamily="18" charset="-128"/>
                <a:ea typeface="游明朝" panose="02020400000000000000" pitchFamily="18" charset="-128"/>
              </a:rPr>
              <a:t>163</a:t>
            </a:r>
            <a:r>
              <a:rPr kumimoji="1" lang="ja-JP" altLang="en-US" sz="1200" dirty="0">
                <a:latin typeface="游明朝" panose="02020400000000000000" pitchFamily="18" charset="-128"/>
                <a:ea typeface="游明朝" panose="02020400000000000000" pitchFamily="18" charset="-128"/>
              </a:rPr>
              <a:t>区（</a:t>
            </a:r>
            <a:r>
              <a:rPr kumimoji="1" lang="en-US" altLang="ja-JP" sz="1200" dirty="0">
                <a:latin typeface="游明朝" panose="02020400000000000000" pitchFamily="18" charset="-128"/>
                <a:ea typeface="游明朝" panose="02020400000000000000" pitchFamily="18" charset="-128"/>
              </a:rPr>
              <a:t>45.3</a:t>
            </a:r>
            <a:r>
              <a:rPr kumimoji="1" lang="ja-JP" altLang="en-US" sz="1200" dirty="0">
                <a:latin typeface="游明朝" panose="02020400000000000000" pitchFamily="18" charset="-128"/>
                <a:ea typeface="游明朝" panose="02020400000000000000" pitchFamily="18" charset="-128"/>
              </a:rPr>
              <a:t>％）が作成済みです。）　</a:t>
            </a:r>
            <a:endParaRPr kumimoji="1" lang="en-US" altLang="ja-JP" sz="1200" dirty="0">
              <a:latin typeface="游明朝" panose="02020400000000000000" pitchFamily="18" charset="-128"/>
              <a:ea typeface="游明朝" panose="02020400000000000000" pitchFamily="18" charset="-128"/>
            </a:endParaRPr>
          </a:p>
          <a:p>
            <a:pPr algn="just">
              <a:lnSpc>
                <a:spcPct val="120000"/>
              </a:lnSpc>
            </a:pPr>
            <a:endParaRPr kumimoji="1" lang="en-US" altLang="ja-JP" sz="500" dirty="0">
              <a:latin typeface="游明朝" panose="02020400000000000000" pitchFamily="18" charset="-128"/>
              <a:ea typeface="游明朝" panose="02020400000000000000" pitchFamily="18" charset="-128"/>
            </a:endParaRPr>
          </a:p>
          <a:p>
            <a:pPr marL="228600" indent="-228600" algn="just">
              <a:lnSpc>
                <a:spcPct val="120000"/>
              </a:lnSpc>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避難先については、そのときの状況に応じて選択できるよう、</a:t>
            </a:r>
            <a:r>
              <a:rPr kumimoji="1" lang="ja-JP" altLang="en-US" sz="1200" dirty="0">
                <a:latin typeface="HGP創英角ｺﾞｼｯｸUB" panose="020B0900000000000000" pitchFamily="50" charset="-128"/>
                <a:ea typeface="HGP創英角ｺﾞｼｯｸUB" panose="020B0900000000000000" pitchFamily="50" charset="-128"/>
              </a:rPr>
              <a:t>複数（最善・次善・三善）検討</a:t>
            </a:r>
            <a:r>
              <a:rPr kumimoji="1" lang="ja-JP" altLang="en-US" sz="1200" dirty="0">
                <a:latin typeface="游明朝" panose="02020400000000000000" pitchFamily="18" charset="-128"/>
                <a:ea typeface="游明朝" panose="02020400000000000000" pitchFamily="18" charset="-128"/>
              </a:rPr>
              <a:t>しておいてください。</a:t>
            </a:r>
          </a:p>
        </p:txBody>
      </p:sp>
      <p:pic>
        <p:nvPicPr>
          <p:cNvPr id="7" name="図 3">
            <a:extLst>
              <a:ext uri="{FF2B5EF4-FFF2-40B4-BE49-F238E27FC236}">
                <a16:creationId xmlns:a16="http://schemas.microsoft.com/office/drawing/2014/main" id="{8F3C68E2-3AE5-4142-BE49-197841BF67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419" y="2075325"/>
            <a:ext cx="6303039" cy="122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2">
            <a:extLst>
              <a:ext uri="{FF2B5EF4-FFF2-40B4-BE49-F238E27FC236}">
                <a16:creationId xmlns:a16="http://schemas.microsoft.com/office/drawing/2014/main" id="{A83DFB31-E56A-4E60-AA74-45A5774DCC09}"/>
              </a:ext>
            </a:extLst>
          </p:cNvPr>
          <p:cNvSpPr txBox="1">
            <a:spLocks noChangeArrowheads="1"/>
          </p:cNvSpPr>
          <p:nvPr/>
        </p:nvSpPr>
        <p:spPr bwMode="auto">
          <a:xfrm>
            <a:off x="244822" y="3485697"/>
            <a:ext cx="6368356"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900"/>
              </a:spcAft>
              <a:buFontTx/>
              <a:buNone/>
            </a:pPr>
            <a:r>
              <a:rPr lang="en-US" altLang="ja-JP" sz="1200"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rPr>
              <a:t>「支援者」については、市の保険に加入いただけます。</a:t>
            </a:r>
            <a:endParaRPr lang="en-US" altLang="ja-JP" sz="1200" dirty="0">
              <a:latin typeface="游明朝" panose="02020400000000000000" pitchFamily="18" charset="-128"/>
              <a:ea typeface="游明朝" panose="02020400000000000000" pitchFamily="18" charset="-128"/>
            </a:endParaRPr>
          </a:p>
          <a:p>
            <a:pPr>
              <a:spcBef>
                <a:spcPct val="0"/>
              </a:spcBef>
              <a:spcAft>
                <a:spcPts val="900"/>
              </a:spcAft>
              <a:buFontTx/>
              <a:buNone/>
            </a:pPr>
            <a:r>
              <a:rPr lang="en-US" altLang="ja-JP" sz="1200" dirty="0">
                <a:latin typeface="游明朝" panose="02020400000000000000" pitchFamily="18" charset="-128"/>
                <a:ea typeface="游明朝" panose="02020400000000000000" pitchFamily="18" charset="-128"/>
              </a:rPr>
              <a:t>※ </a:t>
            </a:r>
            <a:r>
              <a:rPr lang="ja-JP" altLang="en-US" sz="1200" dirty="0">
                <a:latin typeface="游明朝" panose="02020400000000000000" pitchFamily="18" charset="-128"/>
                <a:ea typeface="游明朝" panose="02020400000000000000" pitchFamily="18" charset="-128"/>
              </a:rPr>
              <a:t>災害時要援護者（個別支援計画作成済）数：</a:t>
            </a:r>
            <a:r>
              <a:rPr lang="en-US" altLang="ja-JP" sz="1200" dirty="0">
                <a:latin typeface="游明朝" panose="02020400000000000000" pitchFamily="18" charset="-128"/>
                <a:ea typeface="游明朝" panose="02020400000000000000" pitchFamily="18" charset="-128"/>
              </a:rPr>
              <a:t>613</a:t>
            </a:r>
            <a:r>
              <a:rPr lang="ja-JP" altLang="en-US" sz="1200" dirty="0">
                <a:latin typeface="游明朝" panose="02020400000000000000" pitchFamily="18" charset="-128"/>
                <a:ea typeface="游明朝" panose="02020400000000000000" pitchFamily="18" charset="-128"/>
              </a:rPr>
              <a:t>人</a:t>
            </a:r>
            <a:r>
              <a:rPr lang="en-US" altLang="ja-JP" sz="1200" dirty="0">
                <a:latin typeface="游明朝" panose="02020400000000000000" pitchFamily="18" charset="-128"/>
                <a:ea typeface="游明朝" panose="02020400000000000000" pitchFamily="18" charset="-128"/>
              </a:rPr>
              <a:t/>
            </a:r>
            <a:br>
              <a:rPr lang="en-US" altLang="ja-JP" sz="1200" dirty="0">
                <a:latin typeface="游明朝" panose="02020400000000000000" pitchFamily="18" charset="-128"/>
                <a:ea typeface="游明朝" panose="02020400000000000000" pitchFamily="18" charset="-128"/>
              </a:rPr>
            </a:br>
            <a:r>
              <a:rPr lang="ja-JP" altLang="en-US" sz="1200" dirty="0">
                <a:latin typeface="游明朝" panose="02020400000000000000" pitchFamily="18" charset="-128"/>
                <a:ea typeface="游明朝" panose="02020400000000000000" pitchFamily="18" charset="-128"/>
              </a:rPr>
              <a:t>　 登録支援者数：</a:t>
            </a:r>
            <a:r>
              <a:rPr lang="en-US" altLang="ja-JP" sz="1200" dirty="0">
                <a:latin typeface="游明朝" panose="02020400000000000000" pitchFamily="18" charset="-128"/>
                <a:ea typeface="游明朝" panose="02020400000000000000" pitchFamily="18" charset="-128"/>
              </a:rPr>
              <a:t>1,057</a:t>
            </a:r>
            <a:r>
              <a:rPr lang="ja-JP" altLang="en-US" sz="1200" dirty="0">
                <a:latin typeface="游明朝" panose="02020400000000000000" pitchFamily="18" charset="-128"/>
                <a:ea typeface="游明朝" panose="02020400000000000000" pitchFamily="18" charset="-128"/>
              </a:rPr>
              <a:t>人（うちボランティア保険加入者数：</a:t>
            </a:r>
            <a:r>
              <a:rPr lang="en-US" altLang="ja-JP" sz="1200" dirty="0">
                <a:latin typeface="游明朝" panose="02020400000000000000" pitchFamily="18" charset="-128"/>
                <a:ea typeface="游明朝" panose="02020400000000000000" pitchFamily="18" charset="-128"/>
              </a:rPr>
              <a:t>896</a:t>
            </a:r>
            <a:r>
              <a:rPr lang="ja-JP" altLang="en-US" sz="1200" dirty="0">
                <a:latin typeface="游明朝" panose="02020400000000000000" pitchFamily="18" charset="-128"/>
                <a:ea typeface="游明朝" panose="02020400000000000000" pitchFamily="18" charset="-128"/>
              </a:rPr>
              <a:t>人）</a:t>
            </a:r>
            <a:r>
              <a:rPr lang="en-US" altLang="ja-JP" sz="1200" dirty="0">
                <a:latin typeface="游明朝" panose="02020400000000000000" pitchFamily="18" charset="-128"/>
                <a:ea typeface="游明朝" panose="02020400000000000000" pitchFamily="18" charset="-128"/>
              </a:rPr>
              <a:t>[2020</a:t>
            </a:r>
            <a:r>
              <a:rPr lang="ja-JP" altLang="en-US" sz="1200" dirty="0">
                <a:latin typeface="游明朝" panose="02020400000000000000" pitchFamily="18" charset="-128"/>
                <a:ea typeface="游明朝" panose="02020400000000000000" pitchFamily="18" charset="-128"/>
              </a:rPr>
              <a:t>年</a:t>
            </a:r>
            <a:r>
              <a:rPr lang="en-US" altLang="ja-JP" sz="1200" dirty="0">
                <a:latin typeface="游明朝" panose="02020400000000000000" pitchFamily="18" charset="-128"/>
                <a:ea typeface="游明朝" panose="02020400000000000000" pitchFamily="18" charset="-128"/>
              </a:rPr>
              <a:t>10</a:t>
            </a:r>
            <a:r>
              <a:rPr lang="ja-JP" altLang="en-US" sz="1200" dirty="0">
                <a:latin typeface="游明朝" panose="02020400000000000000" pitchFamily="18" charset="-128"/>
                <a:ea typeface="游明朝" panose="02020400000000000000" pitchFamily="18" charset="-128"/>
              </a:rPr>
              <a:t>月末時点</a:t>
            </a:r>
            <a:r>
              <a:rPr lang="en-US" altLang="ja-JP" sz="1200" dirty="0">
                <a:latin typeface="游明朝" panose="02020400000000000000" pitchFamily="18" charset="-128"/>
                <a:ea typeface="游明朝" panose="02020400000000000000" pitchFamily="18" charset="-128"/>
              </a:rPr>
              <a:t>]</a:t>
            </a:r>
          </a:p>
          <a:p>
            <a:pPr>
              <a:spcBef>
                <a:spcPct val="0"/>
              </a:spcBef>
              <a:spcAft>
                <a:spcPts val="900"/>
              </a:spcAft>
              <a:buFontTx/>
              <a:buNone/>
            </a:pPr>
            <a:r>
              <a:rPr lang="en-US" altLang="ja-JP" sz="1200" dirty="0">
                <a:latin typeface="游明朝" panose="02020400000000000000" pitchFamily="18" charset="-128"/>
                <a:ea typeface="游明朝" panose="02020400000000000000" pitchFamily="18" charset="-128"/>
              </a:rPr>
              <a:t>※</a:t>
            </a:r>
            <a:r>
              <a:rPr lang="ja-JP" altLang="en-US" sz="1200" dirty="0">
                <a:latin typeface="游明朝" panose="02020400000000000000" pitchFamily="18" charset="-128"/>
                <a:ea typeface="游明朝" panose="02020400000000000000" pitchFamily="18" charset="-128"/>
              </a:rPr>
              <a:t>個別支援計画については、「地域に頼らないと避難できない」災害時要援護者の方を対</a:t>
            </a:r>
            <a:r>
              <a:rPr lang="en-US" altLang="ja-JP" sz="1200" dirty="0">
                <a:latin typeface="游明朝" panose="02020400000000000000" pitchFamily="18" charset="-128"/>
                <a:ea typeface="游明朝" panose="02020400000000000000" pitchFamily="18" charset="-128"/>
              </a:rPr>
              <a:t/>
            </a:r>
            <a:br>
              <a:rPr lang="en-US" altLang="ja-JP" sz="1200" dirty="0">
                <a:latin typeface="游明朝" panose="02020400000000000000" pitchFamily="18" charset="-128"/>
                <a:ea typeface="游明朝" panose="02020400000000000000" pitchFamily="18" charset="-128"/>
              </a:rPr>
            </a:br>
            <a:r>
              <a:rPr lang="ja-JP" altLang="en-US" sz="1200" dirty="0">
                <a:latin typeface="游明朝" panose="02020400000000000000" pitchFamily="18" charset="-128"/>
                <a:ea typeface="游明朝" panose="02020400000000000000" pitchFamily="18" charset="-128"/>
              </a:rPr>
              <a:t>　象に作成することとしていますが、行政区によっては「誰が（支援者）」に災害時要援</a:t>
            </a:r>
            <a:r>
              <a:rPr lang="en-US" altLang="ja-JP" sz="1200" dirty="0">
                <a:latin typeface="游明朝" panose="02020400000000000000" pitchFamily="18" charset="-128"/>
                <a:ea typeface="游明朝" panose="02020400000000000000" pitchFamily="18" charset="-128"/>
              </a:rPr>
              <a:t/>
            </a:r>
            <a:br>
              <a:rPr lang="en-US" altLang="ja-JP" sz="1200" dirty="0">
                <a:latin typeface="游明朝" panose="02020400000000000000" pitchFamily="18" charset="-128"/>
                <a:ea typeface="游明朝" panose="02020400000000000000" pitchFamily="18" charset="-128"/>
              </a:rPr>
            </a:br>
            <a:r>
              <a:rPr lang="ja-JP" altLang="en-US" sz="1200" dirty="0">
                <a:latin typeface="游明朝" panose="02020400000000000000" pitchFamily="18" charset="-128"/>
                <a:ea typeface="游明朝" panose="02020400000000000000" pitchFamily="18" charset="-128"/>
              </a:rPr>
              <a:t>　護者の家族や親戚・知人、介護サービスの方などを入れ、地域の災害時要援護者の支援</a:t>
            </a:r>
            <a:r>
              <a:rPr lang="en-US" altLang="ja-JP" sz="1200" dirty="0">
                <a:latin typeface="游明朝" panose="02020400000000000000" pitchFamily="18" charset="-128"/>
                <a:ea typeface="游明朝" panose="02020400000000000000" pitchFamily="18" charset="-128"/>
              </a:rPr>
              <a:t/>
            </a:r>
            <a:br>
              <a:rPr lang="en-US" altLang="ja-JP" sz="1200" dirty="0">
                <a:latin typeface="游明朝" panose="02020400000000000000" pitchFamily="18" charset="-128"/>
                <a:ea typeface="游明朝" panose="02020400000000000000" pitchFamily="18" charset="-128"/>
              </a:rPr>
            </a:br>
            <a:r>
              <a:rPr lang="ja-JP" altLang="en-US" sz="1200" dirty="0">
                <a:latin typeface="游明朝" panose="02020400000000000000" pitchFamily="18" charset="-128"/>
                <a:ea typeface="游明朝" panose="02020400000000000000" pitchFamily="18" charset="-128"/>
              </a:rPr>
              <a:t>　者を把握しているところもあります。</a:t>
            </a:r>
            <a:r>
              <a:rPr lang="en-US" altLang="ja-JP" sz="1200" dirty="0">
                <a:latin typeface="游明朝" panose="02020400000000000000" pitchFamily="18" charset="-128"/>
                <a:ea typeface="游明朝" panose="02020400000000000000" pitchFamily="18" charset="-128"/>
              </a:rPr>
              <a:t/>
            </a:r>
            <a:br>
              <a:rPr lang="en-US" altLang="ja-JP" sz="1200" dirty="0">
                <a:latin typeface="游明朝" panose="02020400000000000000" pitchFamily="18" charset="-128"/>
                <a:ea typeface="游明朝" panose="02020400000000000000" pitchFamily="18" charset="-128"/>
              </a:rPr>
            </a:br>
            <a:r>
              <a:rPr lang="ja-JP" altLang="en-US" sz="1200" dirty="0">
                <a:latin typeface="游明朝" panose="02020400000000000000" pitchFamily="18" charset="-128"/>
                <a:ea typeface="游明朝" panose="02020400000000000000" pitchFamily="18" charset="-128"/>
              </a:rPr>
              <a:t>　行政区として活用しやすい方法で整理してください。</a:t>
            </a:r>
          </a:p>
        </p:txBody>
      </p:sp>
      <p:sp>
        <p:nvSpPr>
          <p:cNvPr id="12" name="スライド番号プレースホルダー 11">
            <a:extLst>
              <a:ext uri="{FF2B5EF4-FFF2-40B4-BE49-F238E27FC236}">
                <a16:creationId xmlns:a16="http://schemas.microsoft.com/office/drawing/2014/main" id="{14E5465A-9D09-4EB7-A464-4816B7C1C23F}"/>
              </a:ext>
            </a:extLst>
          </p:cNvPr>
          <p:cNvSpPr>
            <a:spLocks noGrp="1"/>
          </p:cNvSpPr>
          <p:nvPr>
            <p:ph type="sldNum" sz="quarter" idx="10"/>
          </p:nvPr>
        </p:nvSpPr>
        <p:spPr/>
        <p:txBody>
          <a:bodyPr/>
          <a:lstStyle/>
          <a:p>
            <a:fld id="{3AA9EDAE-9077-4D61-94DE-B60AAEAE655E}" type="slidenum">
              <a:rPr kumimoji="1" lang="ja-JP" altLang="en-US" smtClean="0"/>
              <a:pPr/>
              <a:t>13</a:t>
            </a:fld>
            <a:endParaRPr kumimoji="1" lang="ja-JP" altLang="en-US"/>
          </a:p>
        </p:txBody>
      </p:sp>
      <p:sp>
        <p:nvSpPr>
          <p:cNvPr id="14" name="テキスト ボックス 13">
            <a:extLst>
              <a:ext uri="{FF2B5EF4-FFF2-40B4-BE49-F238E27FC236}">
                <a16:creationId xmlns:a16="http://schemas.microsoft.com/office/drawing/2014/main" id="{34BF8C8A-69E2-4936-AB03-6A4D73E4991F}"/>
              </a:ext>
            </a:extLst>
          </p:cNvPr>
          <p:cNvSpPr txBox="1"/>
          <p:nvPr/>
        </p:nvSpPr>
        <p:spPr>
          <a:xfrm>
            <a:off x="148290" y="120734"/>
            <a:ext cx="6493810" cy="338554"/>
          </a:xfrm>
          <a:prstGeom prst="rect">
            <a:avLst/>
          </a:prstGeom>
          <a:noFill/>
          <a:ln>
            <a:solidFill>
              <a:srgbClr val="0070C0"/>
            </a:solidFill>
          </a:ln>
        </p:spPr>
        <p:txBody>
          <a:bodyPr wrap="squar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（２） 災害時要援護者の個別支援計画を作成する</a:t>
            </a:r>
          </a:p>
        </p:txBody>
      </p:sp>
      <p:sp>
        <p:nvSpPr>
          <p:cNvPr id="10" name="テキスト ボックス 9">
            <a:extLst>
              <a:ext uri="{FF2B5EF4-FFF2-40B4-BE49-F238E27FC236}">
                <a16:creationId xmlns:a16="http://schemas.microsoft.com/office/drawing/2014/main" id="{1640E0BC-BD83-4E7F-9F28-5FAA98E29244}"/>
              </a:ext>
            </a:extLst>
          </p:cNvPr>
          <p:cNvSpPr txBox="1"/>
          <p:nvPr/>
        </p:nvSpPr>
        <p:spPr>
          <a:xfrm>
            <a:off x="244822" y="5512525"/>
            <a:ext cx="6368356" cy="429733"/>
          </a:xfrm>
          <a:prstGeom prst="rect">
            <a:avLst/>
          </a:prstGeom>
          <a:noFill/>
        </p:spPr>
        <p:txBody>
          <a:bodyPr wrap="square" lIns="0" tIns="0" rIns="0" bIns="0" rtlCol="0">
            <a:spAutoFit/>
          </a:bodyPr>
          <a:lstStyle/>
          <a:p>
            <a:pPr marL="228600" indent="-228600" algn="just">
              <a:lnSpc>
                <a:spcPct val="120000"/>
              </a:lnSpc>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「災害時要援護者 個別支援計画」の作成に関しては、市のホームページも掲載していますので、参考にしてください。</a:t>
            </a:r>
          </a:p>
        </p:txBody>
      </p:sp>
      <p:grpSp>
        <p:nvGrpSpPr>
          <p:cNvPr id="11" name="グループ化 10">
            <a:extLst>
              <a:ext uri="{FF2B5EF4-FFF2-40B4-BE49-F238E27FC236}">
                <a16:creationId xmlns:a16="http://schemas.microsoft.com/office/drawing/2014/main" id="{4E1FF153-9B85-4812-B662-3E5CD13E360F}"/>
              </a:ext>
            </a:extLst>
          </p:cNvPr>
          <p:cNvGrpSpPr/>
          <p:nvPr/>
        </p:nvGrpSpPr>
        <p:grpSpPr>
          <a:xfrm>
            <a:off x="3056326" y="6059874"/>
            <a:ext cx="2514410" cy="247906"/>
            <a:chOff x="1655899" y="1010373"/>
            <a:chExt cx="2925855" cy="288472"/>
          </a:xfrm>
        </p:grpSpPr>
        <p:sp>
          <p:nvSpPr>
            <p:cNvPr id="13" name="正方形/長方形 12">
              <a:extLst>
                <a:ext uri="{FF2B5EF4-FFF2-40B4-BE49-F238E27FC236}">
                  <a16:creationId xmlns:a16="http://schemas.microsoft.com/office/drawing/2014/main" id="{4397F4C6-BC09-49C5-AAB2-8E7E46C61314}"/>
                </a:ext>
              </a:extLst>
            </p:cNvPr>
            <p:cNvSpPr/>
            <p:nvPr/>
          </p:nvSpPr>
          <p:spPr>
            <a:xfrm>
              <a:off x="1655899" y="1010373"/>
              <a:ext cx="2347428" cy="288471"/>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200" b="0" i="0" u="none" strike="noStrike" kern="0" cap="none" spc="0" normalizeH="0" baseline="0" noProof="0" dirty="0">
                  <a:ln>
                    <a:noFill/>
                  </a:ln>
                  <a:solidFill>
                    <a:prstClr val="black"/>
                  </a:solidFill>
                  <a:effectLst/>
                  <a:uLnTx/>
                  <a:uFillTx/>
                  <a:latin typeface="Arial"/>
                  <a:ea typeface="ＭＳ Ｐゴシック"/>
                  <a:cs typeface="+mn-cs"/>
                </a:rPr>
                <a:t>豊岡市　個別支援計画</a:t>
              </a:r>
              <a:endParaRPr kumimoji="1"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5" name="正方形/長方形 14">
              <a:extLst>
                <a:ext uri="{FF2B5EF4-FFF2-40B4-BE49-F238E27FC236}">
                  <a16:creationId xmlns:a16="http://schemas.microsoft.com/office/drawing/2014/main" id="{BAFC24E0-E7E0-4C45-AD5E-5F5CE330D6F4}"/>
                </a:ext>
              </a:extLst>
            </p:cNvPr>
            <p:cNvSpPr/>
            <p:nvPr/>
          </p:nvSpPr>
          <p:spPr>
            <a:xfrm>
              <a:off x="4007533" y="1010374"/>
              <a:ext cx="574221" cy="288471"/>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Arial"/>
                  <a:ea typeface="ＭＳ Ｐゴシック"/>
                  <a:cs typeface="+mn-cs"/>
                </a:rPr>
                <a:t>検索</a:t>
              </a:r>
            </a:p>
          </p:txBody>
        </p:sp>
      </p:grpSp>
      <p:sp>
        <p:nvSpPr>
          <p:cNvPr id="16" name="テキスト ボックス 15">
            <a:extLst>
              <a:ext uri="{FF2B5EF4-FFF2-40B4-BE49-F238E27FC236}">
                <a16:creationId xmlns:a16="http://schemas.microsoft.com/office/drawing/2014/main" id="{D772911E-CD7D-4B27-9FF0-146FF3C2F57D}"/>
              </a:ext>
            </a:extLst>
          </p:cNvPr>
          <p:cNvSpPr txBox="1"/>
          <p:nvPr/>
        </p:nvSpPr>
        <p:spPr>
          <a:xfrm>
            <a:off x="1829116" y="6317269"/>
            <a:ext cx="3936367" cy="253916"/>
          </a:xfrm>
          <a:prstGeom prst="rect">
            <a:avLst/>
          </a:prstGeom>
          <a:noFill/>
        </p:spPr>
        <p:txBody>
          <a:bodyPr wrap="square">
            <a:spAutoFit/>
          </a:bodyPr>
          <a:lstStyle/>
          <a:p>
            <a:r>
              <a:rPr lang="en-US" altLang="ja-JP" sz="1050" dirty="0">
                <a:latin typeface="Arial" panose="020B0604020202020204" pitchFamily="34" charset="0"/>
                <a:cs typeface="Arial" panose="020B0604020202020204" pitchFamily="34" charset="0"/>
                <a:hlinkClick r:id="rId3"/>
              </a:rPr>
              <a:t>https://www.city.toyooka.lg.jp/bosai/bosai/sonae/1000620.html</a:t>
            </a:r>
            <a:endParaRPr lang="en-US" altLang="ja-JP" sz="105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DE490F48-0C30-4C0B-9BFF-85EDCA855FA3}"/>
              </a:ext>
            </a:extLst>
          </p:cNvPr>
          <p:cNvSpPr txBox="1"/>
          <p:nvPr/>
        </p:nvSpPr>
        <p:spPr>
          <a:xfrm>
            <a:off x="917833" y="6055659"/>
            <a:ext cx="2215671" cy="261610"/>
          </a:xfrm>
          <a:prstGeom prst="rect">
            <a:avLst/>
          </a:prstGeom>
          <a:noFill/>
        </p:spPr>
        <p:txBody>
          <a:bodyPr wrap="none" rtlCol="0">
            <a:spAutoFit/>
          </a:bodyPr>
          <a:lstStyle/>
          <a:p>
            <a:r>
              <a:rPr kumimoji="1" lang="ja-JP" altLang="en-US" sz="1100" dirty="0">
                <a:latin typeface="ＭＳ Ｐゴシック" panose="020B0600070205080204" pitchFamily="50" charset="-128"/>
                <a:ea typeface="ＭＳ Ｐゴシック" panose="020B0600070205080204" pitchFamily="50" charset="-128"/>
              </a:rPr>
              <a:t>豊岡市のホームページで確認････</a:t>
            </a:r>
          </a:p>
        </p:txBody>
      </p:sp>
    </p:spTree>
    <p:extLst>
      <p:ext uri="{BB962C8B-B14F-4D97-AF65-F5344CB8AC3E}">
        <p14:creationId xmlns:p14="http://schemas.microsoft.com/office/powerpoint/2010/main" val="2489822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51DDC3-0101-45A0-B522-B3500E262E3B}"/>
              </a:ext>
            </a:extLst>
          </p:cNvPr>
          <p:cNvSpPr>
            <a:spLocks noGrp="1"/>
          </p:cNvSpPr>
          <p:nvPr>
            <p:ph type="sldNum" sz="quarter" idx="10"/>
          </p:nvPr>
        </p:nvSpPr>
        <p:spPr/>
        <p:txBody>
          <a:bodyPr/>
          <a:lstStyle/>
          <a:p>
            <a:fld id="{3AA9EDAE-9077-4D61-94DE-B60AAEAE655E}" type="slidenum">
              <a:rPr kumimoji="1" lang="ja-JP" altLang="en-US" smtClean="0"/>
              <a:t>14</a:t>
            </a:fld>
            <a:endParaRPr kumimoji="1" lang="ja-JP" altLang="en-US"/>
          </a:p>
        </p:txBody>
      </p:sp>
      <p:sp>
        <p:nvSpPr>
          <p:cNvPr id="8" name="テキスト ボックス 7">
            <a:extLst>
              <a:ext uri="{FF2B5EF4-FFF2-40B4-BE49-F238E27FC236}">
                <a16:creationId xmlns:a16="http://schemas.microsoft.com/office/drawing/2014/main" id="{057FA4DB-464F-4257-8F36-30DE6FBBE2DA}"/>
              </a:ext>
            </a:extLst>
          </p:cNvPr>
          <p:cNvSpPr txBox="1"/>
          <p:nvPr/>
        </p:nvSpPr>
        <p:spPr>
          <a:xfrm>
            <a:off x="244822" y="845915"/>
            <a:ext cx="6368356" cy="429733"/>
          </a:xfrm>
          <a:prstGeom prst="rect">
            <a:avLst/>
          </a:prstGeom>
          <a:noFill/>
        </p:spPr>
        <p:txBody>
          <a:bodyPr wrap="square" lIns="0" tIns="0" rIns="0" bIns="0" rtlCol="0">
            <a:spAutoFit/>
          </a:bodyPr>
          <a:lstStyle/>
          <a:p>
            <a:pPr marL="171450" indent="-171450" algn="just">
              <a:lnSpc>
                <a:spcPct val="120000"/>
              </a:lnSpc>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ワークショップでは、社会福祉協議会より、災害時要援護者の避難支援に係るヒントについて話題提供いただきました。</a:t>
            </a:r>
            <a:endParaRPr kumimoji="1" lang="en-US" altLang="ja-JP" sz="1200" dirty="0">
              <a:latin typeface="游明朝" panose="02020400000000000000" pitchFamily="18" charset="-128"/>
              <a:ea typeface="游明朝" panose="02020400000000000000" pitchFamily="18" charset="-128"/>
            </a:endParaRPr>
          </a:p>
        </p:txBody>
      </p:sp>
      <p:sp>
        <p:nvSpPr>
          <p:cNvPr id="16" name="テキスト ボックス 15">
            <a:extLst>
              <a:ext uri="{FF2B5EF4-FFF2-40B4-BE49-F238E27FC236}">
                <a16:creationId xmlns:a16="http://schemas.microsoft.com/office/drawing/2014/main" id="{817E65EB-44D0-49B2-9F7A-9AEC9FE376DD}"/>
              </a:ext>
            </a:extLst>
          </p:cNvPr>
          <p:cNvSpPr txBox="1"/>
          <p:nvPr/>
        </p:nvSpPr>
        <p:spPr>
          <a:xfrm>
            <a:off x="312524" y="1656686"/>
            <a:ext cx="6140103" cy="4154984"/>
          </a:xfrm>
          <a:prstGeom prst="rect">
            <a:avLst/>
          </a:prstGeom>
          <a:noFill/>
        </p:spPr>
        <p:txBody>
          <a:bodyPr wrap="square">
            <a:spAutoFit/>
          </a:bodyPr>
          <a:lstStyle/>
          <a:p>
            <a:pPr marL="228600" indent="-228600" algn="just">
              <a:buFont typeface="+mj-lt"/>
              <a:buAutoNum type="arabicPeriod"/>
            </a:pPr>
            <a:r>
              <a:rPr lang="ja-JP" altLang="en-US" sz="1100" b="0" i="0" u="none" strike="noStrike" baseline="0" dirty="0">
                <a:latin typeface="HG丸ｺﾞｼｯｸM-PRO" panose="020F0600000000000000" pitchFamily="50" charset="-128"/>
                <a:ea typeface="HG丸ｺﾞｼｯｸM-PRO" panose="020F0600000000000000" pitchFamily="50" charset="-128"/>
              </a:rPr>
              <a:t>いわゆる、災害時要援護者台帳に掲載されている</a:t>
            </a:r>
            <a:r>
              <a:rPr lang="en-US" altLang="ja-JP" sz="1100" b="0" i="0" u="none" strike="noStrike" baseline="0" dirty="0">
                <a:latin typeface="HG丸ｺﾞｼｯｸM-PRO" panose="020F0600000000000000" pitchFamily="50" charset="-128"/>
                <a:ea typeface="HG丸ｺﾞｼｯｸM-PRO" panose="020F0600000000000000" pitchFamily="50" charset="-128"/>
              </a:rPr>
              <a:t>『</a:t>
            </a:r>
            <a:r>
              <a:rPr lang="ja-JP" altLang="en-US" sz="1100" b="0" i="0" u="none" strike="noStrike" baseline="0" dirty="0">
                <a:latin typeface="HG丸ｺﾞｼｯｸM-PRO" panose="020F0600000000000000" pitchFamily="50" charset="-128"/>
                <a:ea typeface="HG丸ｺﾞｼｯｸM-PRO" panose="020F0600000000000000" pitchFamily="50" charset="-128"/>
              </a:rPr>
              <a:t>ひとり暮らし高齢者、高齢者世帯、障がい者世帯、子育て中の親子、その他気になる家庭</a:t>
            </a:r>
            <a:r>
              <a:rPr lang="en-US" altLang="ja-JP" sz="1100" b="0" i="0" u="none" strike="noStrike" baseline="0" dirty="0">
                <a:latin typeface="HG丸ｺﾞｼｯｸM-PRO" panose="020F0600000000000000" pitchFamily="50" charset="-128"/>
                <a:ea typeface="HG丸ｺﾞｼｯｸM-PRO" panose="020F0600000000000000" pitchFamily="50" charset="-128"/>
              </a:rPr>
              <a:t>』</a:t>
            </a:r>
            <a:r>
              <a:rPr lang="ja-JP" altLang="en-US" sz="1100" b="0" i="0" u="none" strike="noStrike" baseline="0" dirty="0">
                <a:latin typeface="HG丸ｺﾞｼｯｸM-PRO" panose="020F0600000000000000" pitchFamily="50" charset="-128"/>
                <a:ea typeface="HG丸ｺﾞｼｯｸM-PRO" panose="020F0600000000000000" pitchFamily="50" charset="-128"/>
              </a:rPr>
              <a:t>などの避難誘導とお手伝いの視点も持ちましょう。</a:t>
            </a:r>
            <a:endParaRPr lang="en-US" altLang="ja-JP" sz="1100" b="0" i="0" u="none" strike="noStrike" baseline="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r>
              <a:rPr lang="ja-JP" altLang="en-US" sz="1100" dirty="0">
                <a:latin typeface="HG丸ｺﾞｼｯｸM-PRO" panose="020F0600000000000000" pitchFamily="50" charset="-128"/>
                <a:ea typeface="HG丸ｺﾞｼｯｸM-PRO" panose="020F0600000000000000" pitchFamily="50" charset="-128"/>
              </a:rPr>
              <a:t>日中の若い人がいない状況や、夜間で避難・お手伝いが出来る人が違うことを知っておきましょう。</a:t>
            </a: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r>
              <a:rPr lang="ja-JP" altLang="en-US" sz="1100" dirty="0">
                <a:latin typeface="HG丸ｺﾞｼｯｸM-PRO" panose="020F0600000000000000" pitchFamily="50" charset="-128"/>
                <a:ea typeface="HG丸ｺﾞｼｯｸM-PRO" panose="020F0600000000000000" pitchFamily="50" charset="-128"/>
              </a:rPr>
              <a:t>避難誘導やお手伝いをするためには、いきいきサロン等の交流活動や訪問活動などを通じて、日頃からの声かけ・見守りなど顔の見える関係づくりをすすめるとともに、日頃から助け合える、地域での支え合い活動をすすめましょう。</a:t>
            </a: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r>
              <a:rPr lang="ja-JP" altLang="en-US" sz="1100" dirty="0">
                <a:latin typeface="HG丸ｺﾞｼｯｸM-PRO" panose="020F0600000000000000" pitchFamily="50" charset="-128"/>
                <a:ea typeface="HG丸ｺﾞｼｯｸM-PRO" panose="020F0600000000000000" pitchFamily="50" charset="-128"/>
              </a:rPr>
              <a:t>災害時要援護者台帳に登録されていない方でも、支援を必要とする方が地域には住まわれています。災害時要援護者登録に関わらず、地域で支援を必要とする人を把握し、普段から接点を持つようにしましょう。そして、災害時にどのような支援が必要なのか等を把握しておきましょう。</a:t>
            </a: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r>
              <a:rPr lang="ja-JP" altLang="en-US" sz="1100" dirty="0">
                <a:latin typeface="HG丸ｺﾞｼｯｸM-PRO" panose="020F0600000000000000" pitchFamily="50" charset="-128"/>
                <a:ea typeface="HG丸ｺﾞｼｯｸM-PRO" panose="020F0600000000000000" pitchFamily="50" charset="-128"/>
              </a:rPr>
              <a:t>地域コミュニティ、行政区、隣保（隣保長）、自警団、青壮年、婦人会、高年クラブ、消防団、育成会などとの連携をすすめましょう。</a:t>
            </a:r>
          </a:p>
          <a:p>
            <a:pPr marL="228600" indent="-228600" algn="just">
              <a:buFont typeface="+mj-lt"/>
              <a:buAutoNum type="arabicPeriod"/>
            </a:pP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r>
              <a:rPr lang="ja-JP" altLang="en-US" sz="1100" dirty="0">
                <a:latin typeface="HG丸ｺﾞｼｯｸM-PRO" panose="020F0600000000000000" pitchFamily="50" charset="-128"/>
                <a:ea typeface="HG丸ｺﾞｼｯｸM-PRO" panose="020F0600000000000000" pitchFamily="50" charset="-128"/>
              </a:rPr>
              <a:t>地域コミュニティ独自の課題の抽出をめざして、最終的には地域コミュニティと行政区で出来ること等を検討してみましょう。</a:t>
            </a: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endParaRPr lang="en-US" altLang="ja-JP" sz="1100" dirty="0">
              <a:latin typeface="HG丸ｺﾞｼｯｸM-PRO" panose="020F0600000000000000" pitchFamily="50" charset="-128"/>
              <a:ea typeface="HG丸ｺﾞｼｯｸM-PRO" panose="020F0600000000000000" pitchFamily="50" charset="-128"/>
            </a:endParaRPr>
          </a:p>
          <a:p>
            <a:pPr marL="228600" indent="-228600" algn="just">
              <a:buFont typeface="+mj-lt"/>
              <a:buAutoNum type="arabicPeriod"/>
            </a:pPr>
            <a:r>
              <a:rPr lang="ja-JP" altLang="en-US" sz="1100" dirty="0">
                <a:latin typeface="HG丸ｺﾞｼｯｸM-PRO" panose="020F0600000000000000" pitchFamily="50" charset="-128"/>
                <a:ea typeface="HG丸ｺﾞｼｯｸM-PRO" panose="020F0600000000000000" pitchFamily="50" charset="-128"/>
              </a:rPr>
              <a:t>行政区単位では、防災マップや、支え合いマップを活用し、避難手順などをまとめておきましょう。</a:t>
            </a:r>
          </a:p>
        </p:txBody>
      </p:sp>
      <p:sp>
        <p:nvSpPr>
          <p:cNvPr id="18" name="テキスト ボックス 17">
            <a:extLst>
              <a:ext uri="{FF2B5EF4-FFF2-40B4-BE49-F238E27FC236}">
                <a16:creationId xmlns:a16="http://schemas.microsoft.com/office/drawing/2014/main" id="{B30C13AE-92CE-4C7D-BC4B-AB1283F1FCF5}"/>
              </a:ext>
            </a:extLst>
          </p:cNvPr>
          <p:cNvSpPr txBox="1"/>
          <p:nvPr/>
        </p:nvSpPr>
        <p:spPr>
          <a:xfrm>
            <a:off x="94808" y="389088"/>
            <a:ext cx="3595447" cy="307777"/>
          </a:xfrm>
          <a:prstGeom prst="rect">
            <a:avLst/>
          </a:prstGeom>
          <a:noFill/>
        </p:spPr>
        <p:txBody>
          <a:bodyPr wrap="square">
            <a:spAutoFit/>
          </a:bodyPr>
          <a:lstStyle/>
          <a:p>
            <a:r>
              <a:rPr lang="ja-JP" altLang="en-US" sz="1400" dirty="0">
                <a:latin typeface="HGP創英角ｺﾞｼｯｸUB" panose="020B0900000000000000" pitchFamily="50" charset="-128"/>
                <a:ea typeface="HGP創英角ｺﾞｼｯｸUB" panose="020B0900000000000000" pitchFamily="50" charset="-128"/>
              </a:rPr>
              <a:t>■災害時要援護者の避難支援に係るヒント</a:t>
            </a:r>
          </a:p>
        </p:txBody>
      </p:sp>
      <p:sp>
        <p:nvSpPr>
          <p:cNvPr id="19" name="四角形: 角を丸くする 18">
            <a:extLst>
              <a:ext uri="{FF2B5EF4-FFF2-40B4-BE49-F238E27FC236}">
                <a16:creationId xmlns:a16="http://schemas.microsoft.com/office/drawing/2014/main" id="{8C7747E3-E6C4-452A-91CF-646F89894B92}"/>
              </a:ext>
            </a:extLst>
          </p:cNvPr>
          <p:cNvSpPr/>
          <p:nvPr/>
        </p:nvSpPr>
        <p:spPr>
          <a:xfrm>
            <a:off x="244822" y="1458685"/>
            <a:ext cx="6300654" cy="7562304"/>
          </a:xfrm>
          <a:prstGeom prst="roundRect">
            <a:avLst>
              <a:gd name="adj" fmla="val 4089"/>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F87B8F34-A913-4BFF-B270-FF4FAE6E990B}"/>
              </a:ext>
            </a:extLst>
          </p:cNvPr>
          <p:cNvPicPr>
            <a:picLocks noChangeAspect="1"/>
          </p:cNvPicPr>
          <p:nvPr/>
        </p:nvPicPr>
        <p:blipFill>
          <a:blip r:embed="rId2"/>
          <a:stretch>
            <a:fillRect/>
          </a:stretch>
        </p:blipFill>
        <p:spPr>
          <a:xfrm>
            <a:off x="2989548" y="6100309"/>
            <a:ext cx="3463079" cy="2425788"/>
          </a:xfrm>
          <a:prstGeom prst="rect">
            <a:avLst/>
          </a:prstGeom>
        </p:spPr>
      </p:pic>
      <p:sp>
        <p:nvSpPr>
          <p:cNvPr id="23" name="テキスト ボックス 22">
            <a:extLst>
              <a:ext uri="{FF2B5EF4-FFF2-40B4-BE49-F238E27FC236}">
                <a16:creationId xmlns:a16="http://schemas.microsoft.com/office/drawing/2014/main" id="{9BBC4BF2-6BEC-4440-924C-DC53853C8123}"/>
              </a:ext>
            </a:extLst>
          </p:cNvPr>
          <p:cNvSpPr txBox="1"/>
          <p:nvPr/>
        </p:nvSpPr>
        <p:spPr>
          <a:xfrm>
            <a:off x="312524" y="6241943"/>
            <a:ext cx="3435350" cy="276999"/>
          </a:xfrm>
          <a:prstGeom prst="rect">
            <a:avLst/>
          </a:prstGeom>
          <a:noFill/>
        </p:spPr>
        <p:txBody>
          <a:bodyPr wrap="square">
            <a:spAutoFit/>
          </a:bodyPr>
          <a:lstStyle/>
          <a:p>
            <a:r>
              <a:rPr lang="en-US" altLang="ja-JP" sz="1200" dirty="0">
                <a:latin typeface="HGP創英角ｺﾞｼｯｸUB" panose="020B0900000000000000" pitchFamily="50" charset="-128"/>
                <a:ea typeface="HGP創英角ｺﾞｼｯｸUB" panose="020B0900000000000000" pitchFamily="50" charset="-128"/>
              </a:rPr>
              <a:t>※ </a:t>
            </a:r>
            <a:r>
              <a:rPr lang="ja-JP" altLang="en-US" sz="1200" dirty="0">
                <a:latin typeface="HGP創英角ｺﾞｼｯｸUB" panose="020B0900000000000000" pitchFamily="50" charset="-128"/>
                <a:ea typeface="HGP創英角ｺﾞｼｯｸUB" panose="020B0900000000000000" pitchFamily="50" charset="-128"/>
              </a:rPr>
              <a:t>支え合いマップ（見守りマップ）づくり</a:t>
            </a:r>
          </a:p>
        </p:txBody>
      </p:sp>
      <p:sp>
        <p:nvSpPr>
          <p:cNvPr id="24" name="テキスト ボックス 23">
            <a:extLst>
              <a:ext uri="{FF2B5EF4-FFF2-40B4-BE49-F238E27FC236}">
                <a16:creationId xmlns:a16="http://schemas.microsoft.com/office/drawing/2014/main" id="{2689DE69-FC83-4B89-9864-EE16B32741EF}"/>
              </a:ext>
            </a:extLst>
          </p:cNvPr>
          <p:cNvSpPr txBox="1"/>
          <p:nvPr/>
        </p:nvSpPr>
        <p:spPr>
          <a:xfrm>
            <a:off x="357748" y="6589928"/>
            <a:ext cx="2528327" cy="1446550"/>
          </a:xfrm>
          <a:prstGeom prst="rect">
            <a:avLst/>
          </a:prstGeom>
          <a:noFill/>
        </p:spPr>
        <p:txBody>
          <a:bodyPr wrap="square">
            <a:spAutoFit/>
          </a:bodyPr>
          <a:lstStyle/>
          <a:p>
            <a:pPr algn="just"/>
            <a:r>
              <a:rPr lang="ja-JP" altLang="en-US" sz="1100" dirty="0">
                <a:latin typeface="HG丸ｺﾞｼｯｸM-PRO" panose="020F0600000000000000" pitchFamily="50" charset="-128"/>
                <a:ea typeface="HG丸ｺﾞｼｯｸM-PRO" panose="020F0600000000000000" pitchFamily="50" charset="-128"/>
              </a:rPr>
              <a:t>　「ひとり暮らし高齢者」や「介護が必要な方」などの災害時要援護者・気になる人と、その世話焼きさんを示したマップです。地域の方が話し合って作成します。</a:t>
            </a:r>
          </a:p>
          <a:p>
            <a:pPr algn="just"/>
            <a:r>
              <a:rPr lang="ja-JP" altLang="en-US" sz="1100" dirty="0">
                <a:latin typeface="HG丸ｺﾞｼｯｸM-PRO" panose="020F0600000000000000" pitchFamily="50" charset="-128"/>
                <a:ea typeface="HG丸ｺﾞｼｯｸM-PRO" panose="020F0600000000000000" pitchFamily="50" charset="-128"/>
              </a:rPr>
              <a:t>　具体的な作成方法や作成の進め方については、社会福祉協議会へ相談してみましょう。</a:t>
            </a:r>
          </a:p>
        </p:txBody>
      </p:sp>
      <p:sp>
        <p:nvSpPr>
          <p:cNvPr id="25" name="テキスト ボックス 24">
            <a:extLst>
              <a:ext uri="{FF2B5EF4-FFF2-40B4-BE49-F238E27FC236}">
                <a16:creationId xmlns:a16="http://schemas.microsoft.com/office/drawing/2014/main" id="{4DB7BAD1-CDA8-4BE9-AF73-D7EDCE04295E}"/>
              </a:ext>
            </a:extLst>
          </p:cNvPr>
          <p:cNvSpPr txBox="1"/>
          <p:nvPr/>
        </p:nvSpPr>
        <p:spPr>
          <a:xfrm>
            <a:off x="3747874" y="8717781"/>
            <a:ext cx="2582758" cy="261610"/>
          </a:xfrm>
          <a:prstGeom prst="rect">
            <a:avLst/>
          </a:prstGeom>
          <a:noFill/>
        </p:spPr>
        <p:txBody>
          <a:bodyPr wrap="none" rtlCol="0">
            <a:spAutoFit/>
          </a:bodyPr>
          <a:lstStyle/>
          <a:p>
            <a:r>
              <a:rPr lang="ja-JP" altLang="en-US" sz="1100" dirty="0">
                <a:latin typeface="ＭＳ Ｐゴシック" panose="020B0600070205080204" pitchFamily="50" charset="-128"/>
                <a:ea typeface="ＭＳ Ｐゴシック" panose="020B0600070205080204" pitchFamily="50" charset="-128"/>
              </a:rPr>
              <a:t>豊岡市社会福祉協議会説明資料を参照</a:t>
            </a:r>
          </a:p>
        </p:txBody>
      </p:sp>
    </p:spTree>
    <p:extLst>
      <p:ext uri="{BB962C8B-B14F-4D97-AF65-F5344CB8AC3E}">
        <p14:creationId xmlns:p14="http://schemas.microsoft.com/office/powerpoint/2010/main" val="2494774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BEF831-0645-4C01-B5C6-288D1E6863FE}"/>
              </a:ext>
            </a:extLst>
          </p:cNvPr>
          <p:cNvSpPr>
            <a:spLocks noGrp="1"/>
          </p:cNvSpPr>
          <p:nvPr>
            <p:ph type="sldNum" sz="quarter" idx="10"/>
          </p:nvPr>
        </p:nvSpPr>
        <p:spPr/>
        <p:txBody>
          <a:bodyPr/>
          <a:lstStyle/>
          <a:p>
            <a:fld id="{3AA9EDAE-9077-4D61-94DE-B60AAEAE655E}" type="slidenum">
              <a:rPr kumimoji="1" lang="ja-JP" altLang="en-US" smtClean="0"/>
              <a:t>15</a:t>
            </a:fld>
            <a:endParaRPr kumimoji="1" lang="ja-JP" altLang="en-US"/>
          </a:p>
        </p:txBody>
      </p:sp>
      <p:pic>
        <p:nvPicPr>
          <p:cNvPr id="3" name="図 2">
            <a:extLst>
              <a:ext uri="{FF2B5EF4-FFF2-40B4-BE49-F238E27FC236}">
                <a16:creationId xmlns:a16="http://schemas.microsoft.com/office/drawing/2014/main" id="{7BD5C3DB-4A42-4F83-A0A6-29C4251F2215}"/>
              </a:ext>
            </a:extLst>
          </p:cNvPr>
          <p:cNvPicPr>
            <a:picLocks noChangeAspect="1"/>
          </p:cNvPicPr>
          <p:nvPr/>
        </p:nvPicPr>
        <p:blipFill>
          <a:blip r:embed="rId2"/>
          <a:stretch>
            <a:fillRect/>
          </a:stretch>
        </p:blipFill>
        <p:spPr>
          <a:xfrm>
            <a:off x="257536" y="318786"/>
            <a:ext cx="6342927" cy="9039828"/>
          </a:xfrm>
          <a:prstGeom prst="rect">
            <a:avLst/>
          </a:prstGeom>
          <a:ln>
            <a:solidFill>
              <a:schemeClr val="bg1">
                <a:lumMod val="50000"/>
              </a:schemeClr>
            </a:solidFill>
          </a:ln>
        </p:spPr>
      </p:pic>
      <p:sp>
        <p:nvSpPr>
          <p:cNvPr id="5" name="テキスト ボックス 4">
            <a:extLst>
              <a:ext uri="{FF2B5EF4-FFF2-40B4-BE49-F238E27FC236}">
                <a16:creationId xmlns:a16="http://schemas.microsoft.com/office/drawing/2014/main" id="{156786FE-41BA-48D1-8ED1-09223A9D1245}"/>
              </a:ext>
            </a:extLst>
          </p:cNvPr>
          <p:cNvSpPr txBox="1"/>
          <p:nvPr/>
        </p:nvSpPr>
        <p:spPr>
          <a:xfrm>
            <a:off x="4166974" y="9358614"/>
            <a:ext cx="2582758" cy="261610"/>
          </a:xfrm>
          <a:prstGeom prst="rect">
            <a:avLst/>
          </a:prstGeom>
          <a:noFill/>
        </p:spPr>
        <p:txBody>
          <a:bodyPr wrap="none" rtlCol="0">
            <a:spAutoFit/>
          </a:bodyPr>
          <a:lstStyle/>
          <a:p>
            <a:r>
              <a:rPr lang="ja-JP" altLang="en-US" sz="1100" dirty="0">
                <a:latin typeface="ＭＳ Ｐゴシック" panose="020B0600070205080204" pitchFamily="50" charset="-128"/>
                <a:ea typeface="ＭＳ Ｐゴシック" panose="020B0600070205080204" pitchFamily="50" charset="-128"/>
              </a:rPr>
              <a:t>豊岡市社会福祉協議会説明資料を参照</a:t>
            </a:r>
          </a:p>
        </p:txBody>
      </p:sp>
    </p:spTree>
    <p:extLst>
      <p:ext uri="{BB962C8B-B14F-4D97-AF65-F5344CB8AC3E}">
        <p14:creationId xmlns:p14="http://schemas.microsoft.com/office/powerpoint/2010/main" val="2615495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99DE33-5157-440A-A5B1-8A48768D915E}"/>
              </a:ext>
            </a:extLst>
          </p:cNvPr>
          <p:cNvSpPr>
            <a:spLocks noGrp="1"/>
          </p:cNvSpPr>
          <p:nvPr>
            <p:ph type="sldNum" sz="quarter" idx="10"/>
          </p:nvPr>
        </p:nvSpPr>
        <p:spPr/>
        <p:txBody>
          <a:bodyPr/>
          <a:lstStyle/>
          <a:p>
            <a:fld id="{3AA9EDAE-9077-4D61-94DE-B60AAEAE655E}" type="slidenum">
              <a:rPr kumimoji="1" lang="ja-JP" altLang="en-US" smtClean="0"/>
              <a:pPr/>
              <a:t>16</a:t>
            </a:fld>
            <a:endParaRPr kumimoji="1" lang="ja-JP" altLang="en-US"/>
          </a:p>
        </p:txBody>
      </p:sp>
      <p:sp>
        <p:nvSpPr>
          <p:cNvPr id="4" name="テキスト ボックス 3">
            <a:extLst>
              <a:ext uri="{FF2B5EF4-FFF2-40B4-BE49-F238E27FC236}">
                <a16:creationId xmlns:a16="http://schemas.microsoft.com/office/drawing/2014/main" id="{6B41F3BA-3E05-48AD-8A61-752C015E1E8B}"/>
              </a:ext>
            </a:extLst>
          </p:cNvPr>
          <p:cNvSpPr txBox="1"/>
          <p:nvPr/>
        </p:nvSpPr>
        <p:spPr>
          <a:xfrm>
            <a:off x="153732" y="146860"/>
            <a:ext cx="6691255" cy="830997"/>
          </a:xfrm>
          <a:prstGeom prst="rect">
            <a:avLst/>
          </a:prstGeom>
          <a:noFill/>
        </p:spPr>
        <p:txBody>
          <a:bodyPr wrap="non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★市内の取り組み事例★　</a:t>
            </a:r>
            <a:endParaRPr kumimoji="1" lang="en-US" altLang="ja-JP" sz="1600" dirty="0">
              <a:solidFill>
                <a:srgbClr val="0070C0"/>
              </a:solidFill>
              <a:latin typeface="HGP創英角ｺﾞｼｯｸUB" panose="020B0900000000000000" pitchFamily="50" charset="-128"/>
              <a:ea typeface="HGP創英角ｺﾞｼｯｸUB" panose="020B0900000000000000" pitchFamily="50" charset="-128"/>
            </a:endParaRPr>
          </a:p>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　 防災ワークショップを通じた避難マニュアルの作成</a:t>
            </a:r>
            <a:endParaRPr kumimoji="1" lang="en-US" altLang="ja-JP" sz="1600" dirty="0">
              <a:solidFill>
                <a:srgbClr val="0070C0"/>
              </a:solidFill>
              <a:latin typeface="HGP創英角ｺﾞｼｯｸUB" panose="020B0900000000000000" pitchFamily="50" charset="-128"/>
              <a:ea typeface="HGP創英角ｺﾞｼｯｸUB" panose="020B0900000000000000" pitchFamily="50" charset="-128"/>
            </a:endParaRPr>
          </a:p>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　　　　　　　　　　　　　　　　　　　（</a:t>
            </a:r>
            <a:r>
              <a:rPr kumimoji="1" lang="en-US" altLang="ja-JP" sz="1600" dirty="0">
                <a:solidFill>
                  <a:srgbClr val="0070C0"/>
                </a:solidFill>
                <a:latin typeface="HGP創英角ｺﾞｼｯｸUB" panose="020B0900000000000000" pitchFamily="50" charset="-128"/>
                <a:ea typeface="HGP創英角ｺﾞｼｯｸUB" panose="020B0900000000000000" pitchFamily="50" charset="-128"/>
              </a:rPr>
              <a:t>NPO</a:t>
            </a:r>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法人わいわいみ・な・み　（竹野南地区））</a:t>
            </a:r>
          </a:p>
        </p:txBody>
      </p:sp>
      <p:sp>
        <p:nvSpPr>
          <p:cNvPr id="8" name="テキスト ボックス 7">
            <a:extLst>
              <a:ext uri="{FF2B5EF4-FFF2-40B4-BE49-F238E27FC236}">
                <a16:creationId xmlns:a16="http://schemas.microsoft.com/office/drawing/2014/main" id="{01779B08-8E09-4ADD-A288-3643358808EF}"/>
              </a:ext>
            </a:extLst>
          </p:cNvPr>
          <p:cNvSpPr txBox="1"/>
          <p:nvPr/>
        </p:nvSpPr>
        <p:spPr>
          <a:xfrm>
            <a:off x="244823" y="1098806"/>
            <a:ext cx="6323212" cy="1393074"/>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en-US" altLang="ja-JP" sz="1200" dirty="0">
                <a:latin typeface="游明朝" panose="02020400000000000000" pitchFamily="18" charset="-128"/>
                <a:ea typeface="游明朝" panose="02020400000000000000" pitchFamily="18" charset="-128"/>
              </a:rPr>
              <a:t>3</a:t>
            </a:r>
            <a:r>
              <a:rPr kumimoji="1" lang="ja-JP" altLang="en-US" sz="1200" dirty="0">
                <a:latin typeface="游明朝" panose="02020400000000000000" pitchFamily="18" charset="-128"/>
                <a:ea typeface="游明朝" panose="02020400000000000000" pitchFamily="18" charset="-128"/>
              </a:rPr>
              <a:t>回の防災ワークショップを通じて、竹野南地区での防災課題を意見交換や全世帯アンケートにより抽出、共有するとともに、どこに避難するのか、誰とどう対応するか等について意見を出し合い、班ごとの避難マニュアルの作成を進めていま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第</a:t>
            </a:r>
            <a:r>
              <a:rPr kumimoji="1" lang="en-US" altLang="ja-JP" sz="1200" dirty="0">
                <a:latin typeface="游明朝" panose="02020400000000000000" pitchFamily="18" charset="-128"/>
                <a:ea typeface="游明朝" panose="02020400000000000000" pitchFamily="18" charset="-128"/>
              </a:rPr>
              <a:t>1</a:t>
            </a:r>
            <a:r>
              <a:rPr kumimoji="1" lang="ja-JP" altLang="en-US" sz="1200" dirty="0">
                <a:latin typeface="游明朝" panose="02020400000000000000" pitchFamily="18" charset="-128"/>
                <a:ea typeface="游明朝" panose="02020400000000000000" pitchFamily="18" charset="-128"/>
              </a:rPr>
              <a:t>回ワークショップでの意見と全世帯アンケートをふまえ、第</a:t>
            </a:r>
            <a:r>
              <a:rPr kumimoji="1" lang="en-US" altLang="ja-JP" sz="1200" dirty="0">
                <a:latin typeface="游明朝" panose="02020400000000000000" pitchFamily="18" charset="-128"/>
                <a:ea typeface="游明朝" panose="02020400000000000000" pitchFamily="18" charset="-128"/>
              </a:rPr>
              <a:t>2</a:t>
            </a:r>
            <a:r>
              <a:rPr kumimoji="1" lang="ja-JP" altLang="en-US" sz="1200" dirty="0">
                <a:latin typeface="游明朝" panose="02020400000000000000" pitchFamily="18" charset="-128"/>
                <a:ea typeface="游明朝" panose="02020400000000000000" pitchFamily="18" charset="-128"/>
              </a:rPr>
              <a:t>回ワークショップでは、集落ごとの地図を活用しながら、地域の災害特性のほか、集落内の世帯の特性（特に高齢世帯等、避難の支援が必要と思われる世帯）を整理し、避難の方向性を話し合いました。</a:t>
            </a:r>
          </a:p>
        </p:txBody>
      </p:sp>
      <p:sp>
        <p:nvSpPr>
          <p:cNvPr id="35" name="テキスト ボックス 34">
            <a:extLst>
              <a:ext uri="{FF2B5EF4-FFF2-40B4-BE49-F238E27FC236}">
                <a16:creationId xmlns:a16="http://schemas.microsoft.com/office/drawing/2014/main" id="{D1CE290F-7359-4B9A-80B4-9FDF92928E0F}"/>
              </a:ext>
            </a:extLst>
          </p:cNvPr>
          <p:cNvSpPr txBox="1"/>
          <p:nvPr/>
        </p:nvSpPr>
        <p:spPr>
          <a:xfrm>
            <a:off x="2644775" y="2931917"/>
            <a:ext cx="3923260" cy="461665"/>
          </a:xfrm>
          <a:prstGeom prst="rect">
            <a:avLst/>
          </a:prstGeom>
          <a:noFill/>
        </p:spPr>
        <p:txBody>
          <a:bodyPr wrap="square">
            <a:spAutoFit/>
          </a:bodyPr>
          <a:lstStyle/>
          <a:p>
            <a:r>
              <a:rPr lang="ja-JP" altLang="en-US" sz="1200" dirty="0"/>
              <a:t>竹野南地区の水害課題から私たちの生活を守るために、</a:t>
            </a:r>
            <a:endParaRPr lang="en-US" altLang="ja-JP" sz="1200" dirty="0"/>
          </a:p>
          <a:p>
            <a:r>
              <a:rPr lang="ja-JP" altLang="en-US" sz="1200" dirty="0"/>
              <a:t>自分でできること、みんなでできることを考える</a:t>
            </a:r>
          </a:p>
        </p:txBody>
      </p:sp>
      <p:sp>
        <p:nvSpPr>
          <p:cNvPr id="36" name="楕円 35">
            <a:extLst>
              <a:ext uri="{FF2B5EF4-FFF2-40B4-BE49-F238E27FC236}">
                <a16:creationId xmlns:a16="http://schemas.microsoft.com/office/drawing/2014/main" id="{5701BAEF-0809-44ED-88C5-D2DA60EE00AA}"/>
              </a:ext>
            </a:extLst>
          </p:cNvPr>
          <p:cNvSpPr/>
          <p:nvPr/>
        </p:nvSpPr>
        <p:spPr>
          <a:xfrm>
            <a:off x="403399" y="2949082"/>
            <a:ext cx="2215976" cy="395567"/>
          </a:xfrm>
          <a:prstGeom prst="ellipse">
            <a:avLst/>
          </a:prstGeom>
          <a:solidFill>
            <a:srgbClr val="FDE5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tx1"/>
                </a:solidFill>
                <a:latin typeface="+mn-ea"/>
              </a:rPr>
              <a:t>ワークショップの目的</a:t>
            </a:r>
          </a:p>
        </p:txBody>
      </p:sp>
      <p:graphicFrame>
        <p:nvGraphicFramePr>
          <p:cNvPr id="37" name="表 37">
            <a:extLst>
              <a:ext uri="{FF2B5EF4-FFF2-40B4-BE49-F238E27FC236}">
                <a16:creationId xmlns:a16="http://schemas.microsoft.com/office/drawing/2014/main" id="{54D1614A-6B5C-4C08-8EBC-E71932565D8E}"/>
              </a:ext>
            </a:extLst>
          </p:cNvPr>
          <p:cNvGraphicFramePr>
            <a:graphicFrameLocks noGrp="1"/>
          </p:cNvGraphicFramePr>
          <p:nvPr>
            <p:extLst>
              <p:ext uri="{D42A27DB-BD31-4B8C-83A1-F6EECF244321}">
                <p14:modId xmlns:p14="http://schemas.microsoft.com/office/powerpoint/2010/main" val="3466477117"/>
              </p:ext>
            </p:extLst>
          </p:nvPr>
        </p:nvGraphicFramePr>
        <p:xfrm>
          <a:off x="403398" y="3470846"/>
          <a:ext cx="6073600" cy="1356360"/>
        </p:xfrm>
        <a:graphic>
          <a:graphicData uri="http://schemas.openxmlformats.org/drawingml/2006/table">
            <a:tbl>
              <a:tblPr firstRow="1" bandRow="1">
                <a:tableStyleId>{5C22544A-7EE6-4342-B048-85BDC9FD1C3A}</a:tableStyleId>
              </a:tblPr>
              <a:tblGrid>
                <a:gridCol w="3025602">
                  <a:extLst>
                    <a:ext uri="{9D8B030D-6E8A-4147-A177-3AD203B41FA5}">
                      <a16:colId xmlns:a16="http://schemas.microsoft.com/office/drawing/2014/main" val="3469921855"/>
                    </a:ext>
                  </a:extLst>
                </a:gridCol>
                <a:gridCol w="3047998">
                  <a:extLst>
                    <a:ext uri="{9D8B030D-6E8A-4147-A177-3AD203B41FA5}">
                      <a16:colId xmlns:a16="http://schemas.microsoft.com/office/drawing/2014/main" val="1003593889"/>
                    </a:ext>
                  </a:extLst>
                </a:gridCol>
              </a:tblGrid>
              <a:tr h="134667">
                <a:tc gridSpan="2">
                  <a:txBody>
                    <a:bodyPr/>
                    <a:lstStyle/>
                    <a:p>
                      <a:r>
                        <a:rPr kumimoji="1" lang="ja-JP" altLang="en-US" sz="1100" dirty="0"/>
                        <a:t>第</a:t>
                      </a:r>
                      <a:r>
                        <a:rPr kumimoji="1" lang="en-US" altLang="ja-JP" sz="1100" dirty="0"/>
                        <a:t>1</a:t>
                      </a:r>
                      <a:r>
                        <a:rPr kumimoji="1" lang="ja-JP" altLang="en-US" sz="1100" dirty="0"/>
                        <a:t>回ワークショップや全世帯アンケートで確認した主な課題</a:t>
                      </a:r>
                    </a:p>
                  </a:txBody>
                  <a:tcPr>
                    <a:solidFill>
                      <a:schemeClr val="bg1">
                        <a:lumMod val="50000"/>
                      </a:schemeClr>
                    </a:solidFill>
                  </a:tcPr>
                </a:tc>
                <a:tc hMerge="1">
                  <a:txBody>
                    <a:bodyPr/>
                    <a:lstStyle/>
                    <a:p>
                      <a:endParaRPr kumimoji="1" lang="ja-JP" altLang="en-US" sz="1100" dirty="0"/>
                    </a:p>
                  </a:txBody>
                  <a:tcPr/>
                </a:tc>
                <a:extLst>
                  <a:ext uri="{0D108BD9-81ED-4DB2-BD59-A6C34878D82A}">
                    <a16:rowId xmlns:a16="http://schemas.microsoft.com/office/drawing/2014/main" val="497820543"/>
                  </a:ext>
                </a:extLst>
              </a:tr>
              <a:tr h="134667">
                <a:tc>
                  <a:txBody>
                    <a:bodyPr/>
                    <a:lstStyle/>
                    <a:p>
                      <a:r>
                        <a:rPr kumimoji="1" lang="en-US" altLang="ja-JP" sz="1100" dirty="0"/>
                        <a:t>【</a:t>
                      </a:r>
                      <a:r>
                        <a:rPr kumimoji="1" lang="ja-JP" altLang="en-US" sz="1100" dirty="0"/>
                        <a:t>地形課題（主なもの）</a:t>
                      </a:r>
                      <a:r>
                        <a:rPr kumimoji="1" lang="en-US" altLang="ja-JP" sz="1100" dirty="0"/>
                        <a:t>】</a:t>
                      </a:r>
                    </a:p>
                    <a:p>
                      <a:pPr marL="180975" indent="-171450">
                        <a:buFont typeface="Arial" panose="020B0604020202020204" pitchFamily="34" charset="0"/>
                        <a:buChar char="•"/>
                      </a:pPr>
                      <a:r>
                        <a:rPr kumimoji="1" lang="ja-JP" altLang="en-US" sz="1100" dirty="0"/>
                        <a:t>谷川の水が、家屋や道路へ流出</a:t>
                      </a:r>
                    </a:p>
                    <a:p>
                      <a:pPr marL="180975" indent="-171450">
                        <a:buFont typeface="Arial" panose="020B0604020202020204" pitchFamily="34" charset="0"/>
                        <a:buChar char="•"/>
                      </a:pPr>
                      <a:r>
                        <a:rPr kumimoji="1" lang="ja-JP" altLang="en-US" sz="1100" dirty="0"/>
                        <a:t>土石流の危険と道路の封鎖、孤立</a:t>
                      </a:r>
                    </a:p>
                    <a:p>
                      <a:pPr marL="180975" indent="-171450">
                        <a:buFont typeface="Arial" panose="020B0604020202020204" pitchFamily="34" charset="0"/>
                        <a:buChar char="•"/>
                      </a:pPr>
                      <a:r>
                        <a:rPr kumimoji="1" lang="ja-JP" altLang="en-US" sz="1100" dirty="0"/>
                        <a:t>エリアの浸水</a:t>
                      </a:r>
                    </a:p>
                    <a:p>
                      <a:pPr marL="180975" indent="-171450">
                        <a:buFont typeface="Arial" panose="020B0604020202020204" pitchFamily="34" charset="0"/>
                        <a:buChar char="•"/>
                      </a:pPr>
                      <a:r>
                        <a:rPr kumimoji="1" lang="ja-JP" altLang="en-US" sz="1100" dirty="0"/>
                        <a:t>個人宅の浸水</a:t>
                      </a:r>
                    </a:p>
                    <a:p>
                      <a:pPr marL="180975" indent="-171450">
                        <a:buFont typeface="Arial" panose="020B0604020202020204" pitchFamily="34" charset="0"/>
                        <a:buChar char="•"/>
                      </a:pPr>
                      <a:r>
                        <a:rPr kumimoji="1" lang="ja-JP" altLang="en-US" sz="1100" dirty="0"/>
                        <a:t>避難場所が危険個所</a:t>
                      </a:r>
                    </a:p>
                  </a:txBody>
                  <a:tcP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100" dirty="0"/>
                        <a:t>【</a:t>
                      </a:r>
                      <a:r>
                        <a:rPr kumimoji="1" lang="ja-JP" altLang="en-US" sz="1100" dirty="0"/>
                        <a:t>人課題（主なもの）</a:t>
                      </a:r>
                      <a:r>
                        <a:rPr kumimoji="1" lang="en-US" altLang="ja-JP" sz="1100" dirty="0"/>
                        <a:t>】</a:t>
                      </a:r>
                    </a:p>
                    <a:p>
                      <a:pPr marL="171450" indent="-171450">
                        <a:buFont typeface="Arial" panose="020B0604020202020204" pitchFamily="34" charset="0"/>
                        <a:buChar char="•"/>
                      </a:pPr>
                      <a:r>
                        <a:rPr kumimoji="1" lang="ja-JP" altLang="en-US" sz="1100" dirty="0"/>
                        <a:t>高齢の方が、昼間</a:t>
                      </a:r>
                      <a:r>
                        <a:rPr kumimoji="1" lang="en-US" altLang="ja-JP" sz="1100" dirty="0"/>
                        <a:t>1</a:t>
                      </a:r>
                      <a:r>
                        <a:rPr kumimoji="1" lang="ja-JP" altLang="en-US" sz="1100" dirty="0"/>
                        <a:t>人で居る家が多い　</a:t>
                      </a:r>
                    </a:p>
                    <a:p>
                      <a:pPr marL="171450" indent="-171450">
                        <a:buFont typeface="Arial" panose="020B0604020202020204" pitchFamily="34" charset="0"/>
                        <a:buChar char="•"/>
                      </a:pPr>
                      <a:r>
                        <a:rPr kumimoji="1" lang="ja-JP" altLang="en-US" sz="1100" dirty="0"/>
                        <a:t>家族がいても、避難ができない世帯　</a:t>
                      </a:r>
                    </a:p>
                    <a:p>
                      <a:pPr marL="171450" indent="-171450">
                        <a:buFont typeface="Arial" panose="020B0604020202020204" pitchFamily="34" charset="0"/>
                        <a:buChar char="•"/>
                      </a:pPr>
                      <a:r>
                        <a:rPr kumimoji="1" lang="ja-JP" altLang="en-US" sz="1100" dirty="0"/>
                        <a:t>高齢になり、足腰に不安がある　　　　</a:t>
                      </a:r>
                    </a:p>
                    <a:p>
                      <a:pPr marL="171450" indent="-171450">
                        <a:buFont typeface="Arial" panose="020B0604020202020204" pitchFamily="34" charset="0"/>
                        <a:buChar char="•"/>
                      </a:pPr>
                      <a:r>
                        <a:rPr kumimoji="1" lang="ja-JP" altLang="en-US" sz="1100" dirty="0"/>
                        <a:t>昼間は、高齢者だけになる</a:t>
                      </a:r>
                    </a:p>
                    <a:p>
                      <a:pPr marL="171450" indent="-171450">
                        <a:buFont typeface="Arial" panose="020B0604020202020204" pitchFamily="34" charset="0"/>
                        <a:buChar char="•"/>
                      </a:pPr>
                      <a:r>
                        <a:rPr kumimoji="1" lang="ja-JP" altLang="en-US" sz="1100" dirty="0"/>
                        <a:t>外国の人に緊急通報が通じるのか心配</a:t>
                      </a:r>
                    </a:p>
                  </a:txBody>
                  <a:tcPr>
                    <a:solidFill>
                      <a:schemeClr val="accent2">
                        <a:lumMod val="20000"/>
                        <a:lumOff val="80000"/>
                      </a:schemeClr>
                    </a:solidFill>
                  </a:tcPr>
                </a:tc>
                <a:extLst>
                  <a:ext uri="{0D108BD9-81ED-4DB2-BD59-A6C34878D82A}">
                    <a16:rowId xmlns:a16="http://schemas.microsoft.com/office/drawing/2014/main" val="1618047582"/>
                  </a:ext>
                </a:extLst>
              </a:tr>
            </a:tbl>
          </a:graphicData>
        </a:graphic>
      </p:graphicFrame>
      <p:graphicFrame>
        <p:nvGraphicFramePr>
          <p:cNvPr id="41" name="表 37">
            <a:extLst>
              <a:ext uri="{FF2B5EF4-FFF2-40B4-BE49-F238E27FC236}">
                <a16:creationId xmlns:a16="http://schemas.microsoft.com/office/drawing/2014/main" id="{5AC1DD18-E489-481D-A08E-51FAFC55FFEC}"/>
              </a:ext>
            </a:extLst>
          </p:cNvPr>
          <p:cNvGraphicFramePr>
            <a:graphicFrameLocks noGrp="1"/>
          </p:cNvGraphicFramePr>
          <p:nvPr>
            <p:extLst>
              <p:ext uri="{D42A27DB-BD31-4B8C-83A1-F6EECF244321}">
                <p14:modId xmlns:p14="http://schemas.microsoft.com/office/powerpoint/2010/main" val="598317884"/>
              </p:ext>
            </p:extLst>
          </p:nvPr>
        </p:nvGraphicFramePr>
        <p:xfrm>
          <a:off x="403398" y="5076650"/>
          <a:ext cx="6073600" cy="1021080"/>
        </p:xfrm>
        <a:graphic>
          <a:graphicData uri="http://schemas.openxmlformats.org/drawingml/2006/table">
            <a:tbl>
              <a:tblPr firstRow="1" bandRow="1">
                <a:tableStyleId>{5C22544A-7EE6-4342-B048-85BDC9FD1C3A}</a:tableStyleId>
              </a:tblPr>
              <a:tblGrid>
                <a:gridCol w="6073600">
                  <a:extLst>
                    <a:ext uri="{9D8B030D-6E8A-4147-A177-3AD203B41FA5}">
                      <a16:colId xmlns:a16="http://schemas.microsoft.com/office/drawing/2014/main" val="3469921855"/>
                    </a:ext>
                  </a:extLst>
                </a:gridCol>
              </a:tblGrid>
              <a:tr h="134667">
                <a:tc>
                  <a:txBody>
                    <a:bodyPr/>
                    <a:lstStyle/>
                    <a:p>
                      <a:r>
                        <a:rPr kumimoji="1" lang="ja-JP" altLang="en-US" sz="1100" dirty="0"/>
                        <a:t>第２回ワークショップでの話し合い</a:t>
                      </a:r>
                    </a:p>
                  </a:txBody>
                  <a:tcPr>
                    <a:solidFill>
                      <a:schemeClr val="bg1">
                        <a:lumMod val="50000"/>
                      </a:schemeClr>
                    </a:solidFill>
                  </a:tcPr>
                </a:tc>
                <a:extLst>
                  <a:ext uri="{0D108BD9-81ED-4DB2-BD59-A6C34878D82A}">
                    <a16:rowId xmlns:a16="http://schemas.microsoft.com/office/drawing/2014/main" val="497820543"/>
                  </a:ext>
                </a:extLst>
              </a:tr>
              <a:tr h="0">
                <a:tc>
                  <a:txBody>
                    <a:bodyPr/>
                    <a:lstStyle/>
                    <a:p>
                      <a:pPr marL="171450" indent="-171450">
                        <a:buFont typeface="Arial" panose="020B0604020202020204" pitchFamily="34" charset="0"/>
                        <a:buChar char="•"/>
                      </a:pPr>
                      <a:r>
                        <a:rPr kumimoji="1" lang="ja-JP" altLang="en-US" sz="1100" dirty="0"/>
                        <a:t>個人ケースは行わない　（各個人対応は行政区ごとに、別日で行う）</a:t>
                      </a:r>
                    </a:p>
                    <a:p>
                      <a:pPr marL="171450" indent="-171450">
                        <a:buFont typeface="Arial" panose="020B0604020202020204" pitchFamily="34" charset="0"/>
                        <a:buChar char="•"/>
                      </a:pPr>
                      <a:r>
                        <a:rPr kumimoji="1" lang="ja-JP" altLang="en-US" sz="1100" dirty="0"/>
                        <a:t>だれが　いつ　なにをする　どこへ　（自分でできること・周りが支援すること）</a:t>
                      </a:r>
                    </a:p>
                    <a:p>
                      <a:pPr marL="171450" indent="-171450">
                        <a:buFont typeface="Arial" panose="020B0604020202020204" pitchFamily="34" charset="0"/>
                        <a:buChar char="•"/>
                      </a:pPr>
                      <a:r>
                        <a:rPr kumimoji="1" lang="ja-JP" altLang="en-US" sz="1100" dirty="0"/>
                        <a:t>避難所・避難先へ行くときの準備は　（地区ごと、避難場所によりちがう）</a:t>
                      </a:r>
                    </a:p>
                    <a:p>
                      <a:pPr marL="171450" indent="-171450">
                        <a:buFont typeface="Arial" panose="020B0604020202020204" pitchFamily="34" charset="0"/>
                        <a:buChar char="•"/>
                      </a:pPr>
                      <a:r>
                        <a:rPr kumimoji="1" lang="ja-JP" altLang="en-US" sz="1100" dirty="0"/>
                        <a:t>カテゴリに分けて考える　（元気な人・高齢世帯・要介護・障害など）</a:t>
                      </a:r>
                    </a:p>
                  </a:txBody>
                  <a:tcPr>
                    <a:solidFill>
                      <a:schemeClr val="accent1">
                        <a:lumMod val="20000"/>
                        <a:lumOff val="80000"/>
                      </a:schemeClr>
                    </a:solidFill>
                  </a:tcPr>
                </a:tc>
                <a:extLst>
                  <a:ext uri="{0D108BD9-81ED-4DB2-BD59-A6C34878D82A}">
                    <a16:rowId xmlns:a16="http://schemas.microsoft.com/office/drawing/2014/main" val="1618047582"/>
                  </a:ext>
                </a:extLst>
              </a:tr>
            </a:tbl>
          </a:graphicData>
        </a:graphic>
      </p:graphicFrame>
      <p:sp>
        <p:nvSpPr>
          <p:cNvPr id="42" name="矢印: 下 41">
            <a:extLst>
              <a:ext uri="{FF2B5EF4-FFF2-40B4-BE49-F238E27FC236}">
                <a16:creationId xmlns:a16="http://schemas.microsoft.com/office/drawing/2014/main" id="{300A5E52-50A8-42E4-9EF6-48186595002A}"/>
              </a:ext>
            </a:extLst>
          </p:cNvPr>
          <p:cNvSpPr/>
          <p:nvPr/>
        </p:nvSpPr>
        <p:spPr>
          <a:xfrm>
            <a:off x="2885729" y="4888439"/>
            <a:ext cx="1041400" cy="16531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4" name="オブジェクト 43">
            <a:extLst>
              <a:ext uri="{FF2B5EF4-FFF2-40B4-BE49-F238E27FC236}">
                <a16:creationId xmlns:a16="http://schemas.microsoft.com/office/drawing/2014/main" id="{E251C485-FE76-4E21-B686-C89111D11193}"/>
              </a:ext>
            </a:extLst>
          </p:cNvPr>
          <p:cNvGraphicFramePr>
            <a:graphicFrameLocks noChangeAspect="1"/>
          </p:cNvGraphicFramePr>
          <p:nvPr>
            <p:extLst>
              <p:ext uri="{D42A27DB-BD31-4B8C-83A1-F6EECF244321}">
                <p14:modId xmlns:p14="http://schemas.microsoft.com/office/powerpoint/2010/main" val="1343006598"/>
              </p:ext>
            </p:extLst>
          </p:nvPr>
        </p:nvGraphicFramePr>
        <p:xfrm>
          <a:off x="273397" y="6198220"/>
          <a:ext cx="2920654" cy="2060858"/>
        </p:xfrm>
        <a:graphic>
          <a:graphicData uri="http://schemas.openxmlformats.org/presentationml/2006/ole">
            <mc:AlternateContent xmlns:mc="http://schemas.openxmlformats.org/markup-compatibility/2006">
              <mc:Choice xmlns:v="urn:schemas-microsoft-com:vml" Requires="v">
                <p:oleObj spid="_x0000_s1060" name="Acrobat Document" r:id="rId3" imgW="11343887" imgH="8019722" progId="Acrobat.Document.2015">
                  <p:embed/>
                </p:oleObj>
              </mc:Choice>
              <mc:Fallback>
                <p:oleObj name="Acrobat Document" r:id="rId3" imgW="11343887" imgH="8019722" progId="Acrobat.Document.2015">
                  <p:embed/>
                  <p:pic>
                    <p:nvPicPr>
                      <p:cNvPr id="3" name="オブジェクト 2"/>
                      <p:cNvPicPr/>
                      <p:nvPr/>
                    </p:nvPicPr>
                    <p:blipFill>
                      <a:blip r:embed="rId4"/>
                      <a:stretch>
                        <a:fillRect/>
                      </a:stretch>
                    </p:blipFill>
                    <p:spPr>
                      <a:xfrm>
                        <a:off x="273397" y="6198220"/>
                        <a:ext cx="2920654" cy="2060858"/>
                      </a:xfrm>
                      <a:prstGeom prst="rect">
                        <a:avLst/>
                      </a:prstGeom>
                    </p:spPr>
                  </p:pic>
                </p:oleObj>
              </mc:Fallback>
            </mc:AlternateContent>
          </a:graphicData>
        </a:graphic>
      </p:graphicFrame>
      <p:sp>
        <p:nvSpPr>
          <p:cNvPr id="46" name="テキスト ボックス 45">
            <a:extLst>
              <a:ext uri="{FF2B5EF4-FFF2-40B4-BE49-F238E27FC236}">
                <a16:creationId xmlns:a16="http://schemas.microsoft.com/office/drawing/2014/main" id="{989035A3-DC5B-4F48-B4DE-52BE796E6E78}"/>
              </a:ext>
            </a:extLst>
          </p:cNvPr>
          <p:cNvSpPr txBox="1"/>
          <p:nvPr/>
        </p:nvSpPr>
        <p:spPr>
          <a:xfrm>
            <a:off x="3194743" y="6216046"/>
            <a:ext cx="3339405" cy="2462213"/>
          </a:xfrm>
          <a:prstGeom prst="rect">
            <a:avLst/>
          </a:prstGeom>
          <a:solidFill>
            <a:srgbClr val="F3EADE"/>
          </a:solidFill>
        </p:spPr>
        <p:txBody>
          <a:bodyPr wrap="square" lIns="36000" rIns="36000">
            <a:spAutoFit/>
          </a:bodyPr>
          <a:lstStyle/>
          <a:p>
            <a:r>
              <a:rPr lang="en-US" altLang="ja-JP" sz="1100" b="1" u="sng" dirty="0"/>
              <a:t>(</a:t>
            </a:r>
            <a:r>
              <a:rPr lang="ja-JP" altLang="en-US" sz="1100" b="1" u="sng" dirty="0"/>
              <a:t>例</a:t>
            </a:r>
            <a:r>
              <a:rPr lang="en-US" altLang="ja-JP" sz="1100" b="1" u="sng" dirty="0"/>
              <a:t>)</a:t>
            </a:r>
            <a:r>
              <a:rPr lang="ja-JP" altLang="en-US" sz="1100" b="1" u="sng" dirty="0"/>
              <a:t>●●集落の場合</a:t>
            </a:r>
            <a:endParaRPr lang="en-US" altLang="ja-JP" sz="1100" b="1" u="sng" dirty="0"/>
          </a:p>
          <a:p>
            <a:r>
              <a:rPr lang="ja-JP" altLang="en-US" sz="1100" dirty="0"/>
              <a:t>台風予報などが出たら</a:t>
            </a:r>
          </a:p>
          <a:p>
            <a:pPr marL="171450" indent="-171450">
              <a:buFont typeface="Arial" panose="020B0604020202020204" pitchFamily="34" charset="0"/>
              <a:buChar char="•"/>
            </a:pPr>
            <a:r>
              <a:rPr lang="ja-JP" altLang="en-US" sz="1100" dirty="0"/>
              <a:t>高齢者だが動ける人は、自宅の２階に避難</a:t>
            </a:r>
            <a:endParaRPr lang="en-US" altLang="ja-JP" sz="1100" dirty="0"/>
          </a:p>
          <a:p>
            <a:pPr marL="171450" indent="-171450">
              <a:buFont typeface="Arial" panose="020B0604020202020204" pitchFamily="34" charset="0"/>
              <a:buChar char="•"/>
            </a:pPr>
            <a:r>
              <a:rPr lang="ja-JP" altLang="en-US" sz="1100" dirty="0"/>
              <a:t>支援や介護が必要な人は、早めに施設ショートステイ（お泊り）を利用して施設避難（ケアマネや施設へ早めに相談）</a:t>
            </a:r>
            <a:endParaRPr lang="en-US" altLang="ja-JP" sz="1100" dirty="0"/>
          </a:p>
          <a:p>
            <a:pPr marL="171450" indent="-171450">
              <a:buFont typeface="Arial" panose="020B0604020202020204" pitchFamily="34" charset="0"/>
              <a:buChar char="•"/>
            </a:pPr>
            <a:r>
              <a:rPr lang="ja-JP" altLang="en-US" sz="1100" dirty="0"/>
              <a:t>一人暮らしなので、早めに豊岡の息子の所へ避難</a:t>
            </a:r>
            <a:endParaRPr lang="en-US" altLang="ja-JP" sz="1100" dirty="0"/>
          </a:p>
          <a:p>
            <a:pPr marL="171450" indent="-171450">
              <a:buFont typeface="Arial" panose="020B0604020202020204" pitchFamily="34" charset="0"/>
              <a:buChar char="•"/>
            </a:pPr>
            <a:r>
              <a:rPr lang="ja-JP" altLang="en-US" sz="1100" dirty="0"/>
              <a:t>高齢世帯で不安なので、友人や、隣の家人と一緒に過ごす（毛布や、カップ麺、おにぎりを持参）</a:t>
            </a:r>
            <a:endParaRPr lang="en-US" altLang="ja-JP" sz="1100" dirty="0"/>
          </a:p>
          <a:p>
            <a:pPr marL="171450" indent="-171450">
              <a:buFont typeface="Arial" panose="020B0604020202020204" pitchFamily="34" charset="0"/>
              <a:buChar char="•"/>
            </a:pPr>
            <a:r>
              <a:rPr lang="ja-JP" altLang="en-US" sz="1100" dirty="0"/>
              <a:t>耳が遠いので、区長が代わりに神戸の娘に電話し、迎えにきてもらうよう伝える（緊急連絡先を事前に区へ教えてもらう）</a:t>
            </a:r>
            <a:endParaRPr lang="en-US" altLang="ja-JP" sz="1100" dirty="0"/>
          </a:p>
          <a:p>
            <a:pPr marL="171450" indent="-171450">
              <a:buFont typeface="Arial" panose="020B0604020202020204" pitchFamily="34" charset="0"/>
              <a:buChar char="•"/>
            </a:pPr>
            <a:r>
              <a:rPr lang="ja-JP" altLang="en-US" sz="1100" dirty="0"/>
              <a:t>梅田は、浸水しやすいので、早めに自主避難の声かけを区長がする</a:t>
            </a:r>
          </a:p>
        </p:txBody>
      </p:sp>
      <p:sp>
        <p:nvSpPr>
          <p:cNvPr id="12" name="正方形/長方形 11">
            <a:extLst>
              <a:ext uri="{FF2B5EF4-FFF2-40B4-BE49-F238E27FC236}">
                <a16:creationId xmlns:a16="http://schemas.microsoft.com/office/drawing/2014/main" id="{62A17E09-999F-4EF4-B653-E56A6B8F2C52}"/>
              </a:ext>
            </a:extLst>
          </p:cNvPr>
          <p:cNvSpPr/>
          <p:nvPr/>
        </p:nvSpPr>
        <p:spPr bwMode="auto">
          <a:xfrm>
            <a:off x="273397" y="2616639"/>
            <a:ext cx="6323212" cy="6686921"/>
          </a:xfrm>
          <a:prstGeom prst="rect">
            <a:avLst/>
          </a:prstGeom>
          <a:noFill/>
          <a:ln w="9525" cap="flat" cmpd="sng" algn="ctr">
            <a:solidFill>
              <a:srgbClr val="F07F09">
                <a:lumMod val="50000"/>
              </a:srgb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100" b="0" i="0" u="none" strike="noStrike" kern="0" cap="none" spc="0" normalizeH="0" baseline="0" noProof="0" dirty="0">
              <a:ln>
                <a:noFill/>
              </a:ln>
              <a:solidFill>
                <a:prstClr val="black"/>
              </a:solidFill>
              <a:effectLst/>
              <a:uLnTx/>
              <a:uFillTx/>
              <a:latin typeface="ＭＳ Ｐゴシック" pitchFamily="50" charset="-128"/>
              <a:ea typeface="ＭＳ Ｐゴシック" pitchFamily="50" charset="-128"/>
            </a:endParaRPr>
          </a:p>
        </p:txBody>
      </p:sp>
      <p:sp>
        <p:nvSpPr>
          <p:cNvPr id="47" name="テキスト ボックス 46">
            <a:extLst>
              <a:ext uri="{FF2B5EF4-FFF2-40B4-BE49-F238E27FC236}">
                <a16:creationId xmlns:a16="http://schemas.microsoft.com/office/drawing/2014/main" id="{17133C5B-639B-4863-888B-F8DAA7B6DD55}"/>
              </a:ext>
            </a:extLst>
          </p:cNvPr>
          <p:cNvSpPr txBox="1"/>
          <p:nvPr/>
        </p:nvSpPr>
        <p:spPr>
          <a:xfrm>
            <a:off x="408459" y="8298928"/>
            <a:ext cx="2723823" cy="261610"/>
          </a:xfrm>
          <a:prstGeom prst="rect">
            <a:avLst/>
          </a:prstGeom>
          <a:noFill/>
        </p:spPr>
        <p:txBody>
          <a:bodyPr wrap="none" rtlCol="0">
            <a:spAutoFit/>
          </a:bodyPr>
          <a:lstStyle/>
          <a:p>
            <a:r>
              <a:rPr kumimoji="1" lang="ja-JP" altLang="en-US" sz="1100" b="1" dirty="0"/>
              <a:t>▲地図に災害の危険性や世帯特性を整理</a:t>
            </a:r>
          </a:p>
        </p:txBody>
      </p:sp>
      <p:sp>
        <p:nvSpPr>
          <p:cNvPr id="18" name="テキスト ボックス 17">
            <a:extLst>
              <a:ext uri="{FF2B5EF4-FFF2-40B4-BE49-F238E27FC236}">
                <a16:creationId xmlns:a16="http://schemas.microsoft.com/office/drawing/2014/main" id="{B94318EB-64E6-46FF-87B8-4282CA7654CE}"/>
              </a:ext>
            </a:extLst>
          </p:cNvPr>
          <p:cNvSpPr txBox="1"/>
          <p:nvPr/>
        </p:nvSpPr>
        <p:spPr>
          <a:xfrm>
            <a:off x="273397" y="2552983"/>
            <a:ext cx="6323212" cy="270827"/>
          </a:xfrm>
          <a:prstGeom prst="rect">
            <a:avLst/>
          </a:prstGeom>
          <a:solidFill>
            <a:srgbClr val="FDE5CD"/>
          </a:solidFill>
          <a:ln>
            <a:solidFill>
              <a:srgbClr val="F07F09">
                <a:lumMod val="50000"/>
              </a:srgb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防災ワークショップ　「竹野南地区の防災について考えましょう」　</a:t>
            </a:r>
            <a:endParaRPr kumimoji="1" lang="en-US" altLang="ja-JP" sz="11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48" name="矢印: 下 47">
            <a:extLst>
              <a:ext uri="{FF2B5EF4-FFF2-40B4-BE49-F238E27FC236}">
                <a16:creationId xmlns:a16="http://schemas.microsoft.com/office/drawing/2014/main" id="{0B048DD9-CFAA-4CD4-87CA-74B0A2D81F44}"/>
              </a:ext>
            </a:extLst>
          </p:cNvPr>
          <p:cNvSpPr/>
          <p:nvPr/>
        </p:nvSpPr>
        <p:spPr>
          <a:xfrm>
            <a:off x="2885729" y="8717245"/>
            <a:ext cx="1041400" cy="192186"/>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8A032631-D296-4FD6-A7EB-00D4313CD0D9}"/>
              </a:ext>
            </a:extLst>
          </p:cNvPr>
          <p:cNvSpPr txBox="1"/>
          <p:nvPr/>
        </p:nvSpPr>
        <p:spPr>
          <a:xfrm>
            <a:off x="403398" y="8951863"/>
            <a:ext cx="6073600" cy="276999"/>
          </a:xfrm>
          <a:prstGeom prst="rect">
            <a:avLst/>
          </a:prstGeom>
          <a:noFill/>
          <a:ln>
            <a:solidFill>
              <a:schemeClr val="bg1">
                <a:lumMod val="50000"/>
              </a:schemeClr>
            </a:solidFill>
          </a:ln>
        </p:spPr>
        <p:txBody>
          <a:bodyPr wrap="square">
            <a:spAutoFit/>
          </a:bodyPr>
          <a:lstStyle/>
          <a:p>
            <a:pPr algn="ctr"/>
            <a:r>
              <a:rPr lang="ja-JP" altLang="en-US" sz="1200" b="1" dirty="0"/>
              <a:t>第３回ワークショップを経て、避難マニュアルを作成</a:t>
            </a:r>
          </a:p>
        </p:txBody>
      </p:sp>
      <p:sp>
        <p:nvSpPr>
          <p:cNvPr id="51" name="テキスト ボックス 50">
            <a:extLst>
              <a:ext uri="{FF2B5EF4-FFF2-40B4-BE49-F238E27FC236}">
                <a16:creationId xmlns:a16="http://schemas.microsoft.com/office/drawing/2014/main" id="{41D90FB0-D2FF-4244-ADA4-C95F99E3E100}"/>
              </a:ext>
            </a:extLst>
          </p:cNvPr>
          <p:cNvSpPr txBox="1"/>
          <p:nvPr/>
        </p:nvSpPr>
        <p:spPr>
          <a:xfrm>
            <a:off x="1545883" y="9386366"/>
            <a:ext cx="5137945" cy="261610"/>
          </a:xfrm>
          <a:prstGeom prst="rect">
            <a:avLst/>
          </a:prstGeom>
          <a:solidFill>
            <a:schemeClr val="bg2"/>
          </a:solidFill>
        </p:spPr>
        <p:txBody>
          <a:bodyPr wrap="none" rtlCol="0">
            <a:spAutoFit/>
          </a:bodyPr>
          <a:lstStyle/>
          <a:p>
            <a:pPr algn="r"/>
            <a:r>
              <a:rPr kumimoji="1" lang="ja-JP" altLang="en-US" sz="1100" dirty="0">
                <a:latin typeface="ＭＳ Ｐゴシック" panose="020B0600070205080204" pitchFamily="50" charset="-128"/>
                <a:ea typeface="ＭＳ Ｐゴシック" panose="020B0600070205080204" pitchFamily="50" charset="-128"/>
              </a:rPr>
              <a:t>▶参考（他市町村の取り組み事例）　災害時要援護者の避難支援者の募集・・・・・</a:t>
            </a:r>
            <a:r>
              <a:rPr kumimoji="1" lang="en-US" altLang="ja-JP" sz="1100" dirty="0">
                <a:latin typeface="ＭＳ Ｐゴシック" panose="020B0600070205080204" pitchFamily="50" charset="-128"/>
                <a:ea typeface="ＭＳ Ｐゴシック" panose="020B0600070205080204" pitchFamily="50" charset="-128"/>
              </a:rPr>
              <a:t>p.33</a:t>
            </a:r>
            <a:endParaRPr kumimoji="1"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75589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B51CC7D-6058-4DBC-A6BB-D96586A7EBDA}"/>
              </a:ext>
            </a:extLst>
          </p:cNvPr>
          <p:cNvSpPr>
            <a:spLocks noGrp="1"/>
          </p:cNvSpPr>
          <p:nvPr>
            <p:ph type="sldNum" sz="quarter" idx="10"/>
          </p:nvPr>
        </p:nvSpPr>
        <p:spPr>
          <a:xfrm>
            <a:off x="0" y="9724914"/>
            <a:ext cx="6858000" cy="213360"/>
          </a:xfrm>
        </p:spPr>
        <p:txBody>
          <a:bodyPr/>
          <a:lstStyle/>
          <a:p>
            <a:fld id="{3AA9EDAE-9077-4D61-94DE-B60AAEAE655E}" type="slidenum">
              <a:rPr lang="ja-JP" altLang="en-US" smtClean="0"/>
              <a:pPr/>
              <a:t>1</a:t>
            </a:fld>
            <a:endParaRPr lang="ja-JP" altLang="en-US"/>
          </a:p>
        </p:txBody>
      </p:sp>
      <p:sp>
        <p:nvSpPr>
          <p:cNvPr id="9" name="テキスト ボックス 8">
            <a:extLst>
              <a:ext uri="{FF2B5EF4-FFF2-40B4-BE49-F238E27FC236}">
                <a16:creationId xmlns:a16="http://schemas.microsoft.com/office/drawing/2014/main" id="{3CE2F2E5-F562-4B33-ADF5-51B9253E4B7B}"/>
              </a:ext>
            </a:extLst>
          </p:cNvPr>
          <p:cNvSpPr txBox="1"/>
          <p:nvPr/>
        </p:nvSpPr>
        <p:spPr>
          <a:xfrm>
            <a:off x="2927901" y="282511"/>
            <a:ext cx="1002197" cy="369332"/>
          </a:xfrm>
          <a:prstGeom prst="rect">
            <a:avLst/>
          </a:prstGeom>
          <a:noFill/>
        </p:spPr>
        <p:txBody>
          <a:bodyPr wrap="none" rtlCol="0">
            <a:spAutoFit/>
          </a:bodyPr>
          <a:lstStyle/>
          <a:p>
            <a:r>
              <a:rPr kumimoji="1" lang="ja-JP" altLang="en-US" dirty="0">
                <a:latin typeface="HGP創英角ｺﾞｼｯｸUB" panose="020B0900000000000000" pitchFamily="50" charset="-128"/>
                <a:ea typeface="HGP創英角ｺﾞｼｯｸUB" panose="020B0900000000000000" pitchFamily="50" charset="-128"/>
              </a:rPr>
              <a:t>はじめに</a:t>
            </a:r>
          </a:p>
        </p:txBody>
      </p:sp>
      <p:sp>
        <p:nvSpPr>
          <p:cNvPr id="11" name="テキスト ボックス 10">
            <a:extLst>
              <a:ext uri="{FF2B5EF4-FFF2-40B4-BE49-F238E27FC236}">
                <a16:creationId xmlns:a16="http://schemas.microsoft.com/office/drawing/2014/main" id="{56E9070E-9785-42BB-BCCC-C8716D155FD2}"/>
              </a:ext>
            </a:extLst>
          </p:cNvPr>
          <p:cNvSpPr txBox="1"/>
          <p:nvPr/>
        </p:nvSpPr>
        <p:spPr>
          <a:xfrm>
            <a:off x="369000" y="927131"/>
            <a:ext cx="6120000" cy="2645724"/>
          </a:xfrm>
          <a:prstGeom prst="rect">
            <a:avLst/>
          </a:prstGeom>
          <a:noFill/>
        </p:spPr>
        <p:txBody>
          <a:bodyPr wrap="square" lIns="0" tIns="0" rIns="0" bIns="0" rtlCol="0">
            <a:spAutoFit/>
          </a:bodyPr>
          <a:lstStyle/>
          <a:p>
            <a:pPr algn="just">
              <a:lnSpc>
                <a:spcPct val="120000"/>
              </a:lnSpc>
            </a:pPr>
            <a:r>
              <a:rPr kumimoji="1" lang="ja-JP" altLang="en-US" sz="1200" dirty="0">
                <a:latin typeface="游明朝" panose="02020400000000000000" pitchFamily="18" charset="-128"/>
                <a:ea typeface="游明朝" panose="02020400000000000000" pitchFamily="18" charset="-128"/>
              </a:rPr>
              <a:t>　豊岡市では、平成</a:t>
            </a:r>
            <a:r>
              <a:rPr kumimoji="1" lang="en-US" altLang="ja-JP" sz="1200" dirty="0">
                <a:latin typeface="游明朝" panose="02020400000000000000" pitchFamily="18" charset="-128"/>
                <a:ea typeface="游明朝" panose="02020400000000000000" pitchFamily="18" charset="-128"/>
              </a:rPr>
              <a:t>16</a:t>
            </a:r>
            <a:r>
              <a:rPr kumimoji="1" lang="ja-JP" altLang="en-US" sz="1200" dirty="0">
                <a:latin typeface="游明朝" panose="02020400000000000000" pitchFamily="18" charset="-128"/>
                <a:ea typeface="游明朝" panose="02020400000000000000" pitchFamily="18" charset="-128"/>
              </a:rPr>
              <a:t>年台風</a:t>
            </a:r>
            <a:r>
              <a:rPr kumimoji="1" lang="en-US" altLang="ja-JP" sz="1200" dirty="0">
                <a:latin typeface="游明朝" panose="02020400000000000000" pitchFamily="18" charset="-128"/>
                <a:ea typeface="游明朝" panose="02020400000000000000" pitchFamily="18" charset="-128"/>
              </a:rPr>
              <a:t>23</a:t>
            </a:r>
            <a:r>
              <a:rPr kumimoji="1" lang="ja-JP" altLang="en-US" sz="1200" dirty="0">
                <a:latin typeface="游明朝" panose="02020400000000000000" pitchFamily="18" charset="-128"/>
                <a:ea typeface="游明朝" panose="02020400000000000000" pitchFamily="18" charset="-128"/>
              </a:rPr>
              <a:t>号の大雨により、円山川の氾濫などで甚大な被害を受けました。その水害を契機に、堤防整備をはじめとする水害対策や、土砂災害の対策などを進めてきました。しかし、近年では、毎年日本のどこかで、これまでの最大の記録を超えるような大雨により、水害や土砂災害による被害が発生しています。地球温暖化による</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気候変動の影響も相まって、大雨による水害・土砂災害が頻発化（しょっちゅう起こる）、激甚化（雨の降り方や災害が激しくなる）の傾向にあり、気象条件いかんによっては、</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豊岡市でも対策を超える水害・土砂災害が起こってもおかしくない状況となっています。</a:t>
            </a:r>
            <a:endParaRPr kumimoji="1" lang="en-US" altLang="ja-JP" sz="1200" dirty="0">
              <a:latin typeface="游明朝" panose="02020400000000000000" pitchFamily="18" charset="-128"/>
              <a:ea typeface="游明朝" panose="02020400000000000000" pitchFamily="18" charset="-128"/>
            </a:endParaRPr>
          </a:p>
          <a:p>
            <a:pPr algn="just">
              <a:lnSpc>
                <a:spcPct val="120000"/>
              </a:lnSpc>
            </a:pPr>
            <a:r>
              <a:rPr kumimoji="1" lang="ja-JP" altLang="en-US" sz="1200" dirty="0">
                <a:latin typeface="游明朝" panose="02020400000000000000" pitchFamily="18" charset="-128"/>
                <a:ea typeface="游明朝" panose="02020400000000000000" pitchFamily="18" charset="-128"/>
              </a:rPr>
              <a:t>　</a:t>
            </a:r>
            <a:endParaRPr kumimoji="1" lang="en-US" altLang="ja-JP" sz="1200" dirty="0">
              <a:latin typeface="游明朝" panose="02020400000000000000" pitchFamily="18" charset="-128"/>
              <a:ea typeface="游明朝" panose="02020400000000000000" pitchFamily="18" charset="-128"/>
            </a:endParaRPr>
          </a:p>
          <a:p>
            <a:pPr algn="just">
              <a:lnSpc>
                <a:spcPct val="120000"/>
              </a:lnSpc>
            </a:pPr>
            <a:r>
              <a:rPr kumimoji="1" lang="ja-JP" altLang="en-US" sz="1200" dirty="0">
                <a:latin typeface="游明朝" panose="02020400000000000000" pitchFamily="18" charset="-128"/>
                <a:ea typeface="游明朝" panose="02020400000000000000" pitchFamily="18" charset="-128"/>
              </a:rPr>
              <a:t>　</a:t>
            </a:r>
            <a:r>
              <a:rPr kumimoji="1" lang="ja-JP" altLang="en-US" sz="1200" dirty="0" smtClean="0">
                <a:latin typeface="游明朝" panose="02020400000000000000" pitchFamily="18" charset="-128"/>
                <a:ea typeface="游明朝" panose="02020400000000000000" pitchFamily="18" charset="-128"/>
              </a:rPr>
              <a:t>●●地区コミュニティ</a:t>
            </a:r>
            <a:r>
              <a:rPr kumimoji="1" lang="ja-JP" altLang="en-US" sz="1200" dirty="0">
                <a:latin typeface="游明朝" panose="02020400000000000000" pitchFamily="18" charset="-128"/>
                <a:ea typeface="游明朝" panose="02020400000000000000" pitchFamily="18" charset="-128"/>
              </a:rPr>
              <a:t>では、</a:t>
            </a:r>
            <a:r>
              <a:rPr kumimoji="1" lang="ja-JP" altLang="en-US" sz="1200" dirty="0" smtClean="0">
                <a:latin typeface="游明朝" panose="02020400000000000000" pitchFamily="18" charset="-128"/>
                <a:ea typeface="游明朝" panose="02020400000000000000" pitchFamily="18" charset="-128"/>
              </a:rPr>
              <a:t>「●●地区</a:t>
            </a:r>
            <a:r>
              <a:rPr kumimoji="1" lang="ja-JP" altLang="en-US" sz="1200" dirty="0">
                <a:latin typeface="游明朝" panose="02020400000000000000" pitchFamily="18" charset="-128"/>
                <a:ea typeface="游明朝" panose="02020400000000000000" pitchFamily="18" charset="-128"/>
              </a:rPr>
              <a:t>から自然災害による犠牲者を出さない」ことを目指し、自助・共助・公助からなる地域社会が一体となって、自然災害に対応できるまちづくりに向けたワークショップを</a:t>
            </a:r>
            <a:r>
              <a:rPr kumimoji="1" lang="en-US" altLang="ja-JP" sz="1200" dirty="0">
                <a:latin typeface="游明朝" panose="02020400000000000000" pitchFamily="18" charset="-128"/>
                <a:ea typeface="游明朝" panose="02020400000000000000" pitchFamily="18" charset="-128"/>
              </a:rPr>
              <a:t>2020</a:t>
            </a:r>
            <a:r>
              <a:rPr kumimoji="1" lang="ja-JP" altLang="en-US" sz="1200" dirty="0">
                <a:latin typeface="游明朝" panose="02020400000000000000" pitchFamily="18" charset="-128"/>
                <a:ea typeface="游明朝" panose="02020400000000000000" pitchFamily="18" charset="-128"/>
              </a:rPr>
              <a:t>年</a:t>
            </a:r>
            <a:r>
              <a:rPr kumimoji="1" lang="en-US" altLang="ja-JP" sz="1200" dirty="0">
                <a:latin typeface="游明朝" panose="02020400000000000000" pitchFamily="18" charset="-128"/>
                <a:ea typeface="游明朝" panose="02020400000000000000" pitchFamily="18" charset="-128"/>
              </a:rPr>
              <a:t>7</a:t>
            </a:r>
            <a:r>
              <a:rPr kumimoji="1" lang="ja-JP" altLang="en-US" sz="1200" dirty="0">
                <a:latin typeface="游明朝" panose="02020400000000000000" pitchFamily="18" charset="-128"/>
                <a:ea typeface="游明朝" panose="02020400000000000000" pitchFamily="18" charset="-128"/>
              </a:rPr>
              <a:t>月に開催しました。そこで出された地区の主な防災課題は以下のとおりです。</a:t>
            </a:r>
            <a:endParaRPr kumimoji="1" lang="en-US" altLang="ja-JP" sz="1200" dirty="0">
              <a:latin typeface="游明朝" panose="02020400000000000000" pitchFamily="18" charset="-128"/>
              <a:ea typeface="游明朝" panose="02020400000000000000" pitchFamily="18" charset="-128"/>
            </a:endParaRPr>
          </a:p>
        </p:txBody>
      </p:sp>
      <p:sp>
        <p:nvSpPr>
          <p:cNvPr id="43" name="テキスト ボックス 42">
            <a:extLst>
              <a:ext uri="{FF2B5EF4-FFF2-40B4-BE49-F238E27FC236}">
                <a16:creationId xmlns:a16="http://schemas.microsoft.com/office/drawing/2014/main" id="{D2324ACF-DBDB-4F30-BED9-BBE51F7FEC5E}"/>
              </a:ext>
            </a:extLst>
          </p:cNvPr>
          <p:cNvSpPr txBox="1"/>
          <p:nvPr/>
        </p:nvSpPr>
        <p:spPr>
          <a:xfrm>
            <a:off x="369000" y="5520902"/>
            <a:ext cx="6120000" cy="1329595"/>
          </a:xfrm>
          <a:prstGeom prst="rect">
            <a:avLst/>
          </a:prstGeom>
          <a:noFill/>
        </p:spPr>
        <p:txBody>
          <a:bodyPr wrap="square" lIns="0" tIns="0" rIns="0" bIns="0" rtlCol="0">
            <a:spAutoFit/>
          </a:bodyPr>
          <a:lstStyle/>
          <a:p>
            <a:pPr algn="just">
              <a:lnSpc>
                <a:spcPct val="120000"/>
              </a:lnSpc>
            </a:pPr>
            <a:r>
              <a:rPr kumimoji="1" lang="ja-JP" altLang="en-US" sz="1200" dirty="0">
                <a:latin typeface="游明朝" panose="02020400000000000000" pitchFamily="18" charset="-128"/>
                <a:ea typeface="游明朝" panose="02020400000000000000" pitchFamily="18" charset="-128"/>
              </a:rPr>
              <a:t>　本手引きは、ワークショップでの話題提供やグループ討議などをふまえ</a:t>
            </a:r>
            <a:r>
              <a:rPr kumimoji="1" lang="ja-JP" altLang="en-US" sz="1200" dirty="0" smtClean="0">
                <a:latin typeface="游明朝" panose="02020400000000000000" pitchFamily="18" charset="-128"/>
                <a:ea typeface="游明朝" panose="02020400000000000000" pitchFamily="18" charset="-128"/>
              </a:rPr>
              <a:t>、●●地区</a:t>
            </a:r>
            <a:r>
              <a:rPr kumimoji="1" lang="ja-JP" altLang="en-US" sz="1200" dirty="0">
                <a:latin typeface="游明朝" panose="02020400000000000000" pitchFamily="18" charset="-128"/>
                <a:ea typeface="游明朝" panose="02020400000000000000" pitchFamily="18" charset="-128"/>
              </a:rPr>
              <a:t>における自助・共助を中心とした地域防災力の向上に向けて、地域でこれから取り組むにあたっての避難の考え方や参考情報などをとりまとめたものです。今後、地域での防災の取り組みを検討・実施する際に、本手引きをご活用いただければ幸いです。</a:t>
            </a:r>
            <a:endParaRPr kumimoji="1" lang="en-US" altLang="ja-JP" sz="1200" dirty="0">
              <a:latin typeface="游明朝" panose="02020400000000000000" pitchFamily="18" charset="-128"/>
              <a:ea typeface="游明朝" panose="02020400000000000000" pitchFamily="18" charset="-128"/>
            </a:endParaRPr>
          </a:p>
          <a:p>
            <a:pPr algn="just">
              <a:lnSpc>
                <a:spcPct val="120000"/>
              </a:lnSpc>
            </a:pPr>
            <a:endParaRPr kumimoji="1" lang="en-US" altLang="ja-JP" sz="1200" dirty="0">
              <a:latin typeface="游明朝" panose="02020400000000000000" pitchFamily="18" charset="-128"/>
              <a:ea typeface="游明朝" panose="02020400000000000000" pitchFamily="18" charset="-128"/>
            </a:endParaRPr>
          </a:p>
          <a:p>
            <a:pPr algn="r">
              <a:lnSpc>
                <a:spcPct val="120000"/>
              </a:lnSpc>
            </a:pPr>
            <a:r>
              <a:rPr kumimoji="1" lang="ja-JP" altLang="en-US" sz="1200" dirty="0">
                <a:latin typeface="游明朝" panose="02020400000000000000" pitchFamily="18" charset="-128"/>
                <a:ea typeface="游明朝" panose="02020400000000000000" pitchFamily="18" charset="-128"/>
              </a:rPr>
              <a:t>事務局</a:t>
            </a:r>
          </a:p>
        </p:txBody>
      </p:sp>
      <p:sp>
        <p:nvSpPr>
          <p:cNvPr id="8" name="四角形: 角を丸くする 7">
            <a:extLst>
              <a:ext uri="{FF2B5EF4-FFF2-40B4-BE49-F238E27FC236}">
                <a16:creationId xmlns:a16="http://schemas.microsoft.com/office/drawing/2014/main" id="{80332020-86EB-4D01-99BB-5CD1BD6D3C46}"/>
              </a:ext>
            </a:extLst>
          </p:cNvPr>
          <p:cNvSpPr/>
          <p:nvPr/>
        </p:nvSpPr>
        <p:spPr>
          <a:xfrm>
            <a:off x="370114" y="3708492"/>
            <a:ext cx="6096000" cy="1571080"/>
          </a:xfrm>
          <a:prstGeom prst="roundRect">
            <a:avLst>
              <a:gd name="adj" fmla="val 10684"/>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C35FFA4-5941-4767-972D-C58D39C35AE3}"/>
              </a:ext>
            </a:extLst>
          </p:cNvPr>
          <p:cNvSpPr txBox="1"/>
          <p:nvPr/>
        </p:nvSpPr>
        <p:spPr>
          <a:xfrm>
            <a:off x="518039" y="3743150"/>
            <a:ext cx="5666936" cy="1477328"/>
          </a:xfrm>
          <a:prstGeom prst="rect">
            <a:avLst/>
          </a:prstGeom>
          <a:noFill/>
        </p:spPr>
        <p:txBody>
          <a:bodyPr wrap="none" rtlCol="0">
            <a:spAutoFit/>
          </a:bodyPr>
          <a:lstStyle/>
          <a:p>
            <a:pPr marL="285750" indent="-285750">
              <a:spcBef>
                <a:spcPts val="900"/>
              </a:spcBef>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避難場所、避難経路に危険性がある。</a:t>
            </a:r>
            <a:r>
              <a:rPr lang="ja-JP" altLang="en-US" sz="1200" dirty="0">
                <a:latin typeface="HGP創英角ｺﾞｼｯｸUB" panose="020B0900000000000000" pitchFamily="50" charset="-128"/>
                <a:ea typeface="HGP創英角ｺﾞｼｯｸUB" panose="020B0900000000000000" pitchFamily="50" charset="-128"/>
              </a:rPr>
              <a:t>避難場所の収容人数に不安がある。</a:t>
            </a:r>
            <a:endParaRPr lang="en-US" altLang="ja-JP" sz="1200" dirty="0">
              <a:latin typeface="HGP創英角ｺﾞｼｯｸUB" panose="020B0900000000000000" pitchFamily="50" charset="-128"/>
              <a:ea typeface="HGP創英角ｺﾞｼｯｸUB" panose="020B0900000000000000" pitchFamily="50" charset="-128"/>
            </a:endParaRPr>
          </a:p>
          <a:p>
            <a:pPr marL="285750" indent="-285750">
              <a:spcBef>
                <a:spcPts val="900"/>
              </a:spcBef>
              <a:buFont typeface="Wingdings" panose="05000000000000000000" pitchFamily="2" charset="2"/>
              <a:buChar char="l"/>
            </a:pPr>
            <a:r>
              <a:rPr lang="ja-JP" altLang="en-US" sz="1200" dirty="0">
                <a:latin typeface="HGP創英角ｺﾞｼｯｸUB" panose="020B0900000000000000" pitchFamily="50" charset="-128"/>
                <a:ea typeface="HGP創英角ｺﾞｼｯｸUB" panose="020B0900000000000000" pitchFamily="50" charset="-128"/>
              </a:rPr>
              <a:t>自助による避難行動を決める取り組みの推進が必要である。</a:t>
            </a:r>
            <a:endParaRPr lang="en-US" altLang="ja-JP" sz="1200" dirty="0">
              <a:latin typeface="HGP創英角ｺﾞｼｯｸUB" panose="020B0900000000000000" pitchFamily="50" charset="-128"/>
              <a:ea typeface="HGP創英角ｺﾞｼｯｸUB" panose="020B0900000000000000" pitchFamily="50" charset="-128"/>
            </a:endParaRPr>
          </a:p>
          <a:p>
            <a:pPr marL="285750" indent="-285750">
              <a:spcBef>
                <a:spcPts val="900"/>
              </a:spcBef>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避難や防災に関わる普及・啓発活動、取り組みの推進が必要である。</a:t>
            </a:r>
            <a:endParaRPr kumimoji="1" lang="en-US" altLang="ja-JP" sz="1200" dirty="0">
              <a:latin typeface="HGP創英角ｺﾞｼｯｸUB" panose="020B0900000000000000" pitchFamily="50" charset="-128"/>
              <a:ea typeface="HGP創英角ｺﾞｼｯｸUB" panose="020B0900000000000000" pitchFamily="50" charset="-128"/>
            </a:endParaRPr>
          </a:p>
          <a:p>
            <a:pPr marL="285750" indent="-285750">
              <a:spcBef>
                <a:spcPts val="900"/>
              </a:spcBef>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高齢者等への避難支援に課題がある。</a:t>
            </a:r>
            <a:endParaRPr kumimoji="1" lang="en-US" altLang="ja-JP" sz="1200" dirty="0">
              <a:latin typeface="HGP創英角ｺﾞｼｯｸUB" panose="020B0900000000000000" pitchFamily="50" charset="-128"/>
              <a:ea typeface="HGP創英角ｺﾞｼｯｸUB" panose="020B0900000000000000" pitchFamily="50" charset="-128"/>
            </a:endParaRPr>
          </a:p>
          <a:p>
            <a:pPr marL="285750" indent="-285750">
              <a:spcBef>
                <a:spcPts val="900"/>
              </a:spcBef>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行政区・地域コミュニティでの防災活動及び 連携強化・体制の整備が必要である。</a:t>
            </a:r>
          </a:p>
        </p:txBody>
      </p:sp>
    </p:spTree>
    <p:extLst>
      <p:ext uri="{BB962C8B-B14F-4D97-AF65-F5344CB8AC3E}">
        <p14:creationId xmlns:p14="http://schemas.microsoft.com/office/powerpoint/2010/main" val="2722060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449C02DA-384C-462F-89C5-A18F2DD44695}"/>
              </a:ext>
            </a:extLst>
          </p:cNvPr>
          <p:cNvSpPr/>
          <p:nvPr/>
        </p:nvSpPr>
        <p:spPr>
          <a:xfrm>
            <a:off x="742950" y="4679950"/>
            <a:ext cx="315142" cy="17303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テキスト ボックス 2">
            <a:extLst>
              <a:ext uri="{FF2B5EF4-FFF2-40B4-BE49-F238E27FC236}">
                <a16:creationId xmlns:a16="http://schemas.microsoft.com/office/drawing/2014/main" id="{3582D821-488C-4871-81DF-2FE0E0F8A6E9}"/>
              </a:ext>
            </a:extLst>
          </p:cNvPr>
          <p:cNvSpPr txBox="1"/>
          <p:nvPr/>
        </p:nvSpPr>
        <p:spPr>
          <a:xfrm>
            <a:off x="457044" y="84139"/>
            <a:ext cx="5975995" cy="73866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八条地区から</a:t>
            </a:r>
            <a:endParaRPr kumimoji="1" lang="en-US" altLang="ja-JP"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水害・土砂災害</a:t>
            </a:r>
            <a:r>
              <a:rPr kumimoji="1" lang="ja-JP" altLang="en-US" sz="2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による</a:t>
            </a:r>
            <a:r>
              <a:rPr kumimoji="1"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犠牲者</a:t>
            </a:r>
            <a:r>
              <a:rPr kumimoji="1" lang="ja-JP" altLang="en-US" sz="2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を</a:t>
            </a:r>
            <a:r>
              <a:rPr kumimoji="1" lang="ja-JP" altLang="en-US" sz="2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出さないために。</a:t>
            </a:r>
          </a:p>
        </p:txBody>
      </p:sp>
      <p:sp>
        <p:nvSpPr>
          <p:cNvPr id="6" name="テキスト ボックス 5">
            <a:extLst>
              <a:ext uri="{FF2B5EF4-FFF2-40B4-BE49-F238E27FC236}">
                <a16:creationId xmlns:a16="http://schemas.microsoft.com/office/drawing/2014/main" id="{9F5773B6-3156-451D-8416-E47FEA3BC059}"/>
              </a:ext>
            </a:extLst>
          </p:cNvPr>
          <p:cNvSpPr txBox="1"/>
          <p:nvPr/>
        </p:nvSpPr>
        <p:spPr>
          <a:xfrm>
            <a:off x="363879" y="948494"/>
            <a:ext cx="6231193" cy="323165"/>
          </a:xfrm>
          <a:prstGeom prst="rect">
            <a:avLst/>
          </a:prstGeom>
          <a:noFill/>
        </p:spPr>
        <p:txBody>
          <a:bodyPr wrap="none" rtlCol="0">
            <a:spAutoFit/>
          </a:bodyPr>
          <a:lstStyle/>
          <a:p>
            <a:r>
              <a:rPr kumimoji="1" lang="ja-JP" altLang="en-US" sz="1500" dirty="0">
                <a:solidFill>
                  <a:srgbClr val="C00000"/>
                </a:solidFill>
                <a:latin typeface="HGP創英角ｺﾞｼｯｸUB" panose="020B0900000000000000" pitchFamily="50" charset="-128"/>
                <a:ea typeface="HGP創英角ｺﾞｼｯｸUB" panose="020B0900000000000000" pitchFamily="50" charset="-128"/>
              </a:rPr>
              <a:t>目指すところ･･･地域社会が一体となって、自然災害に対応できるまちづくり</a:t>
            </a:r>
          </a:p>
        </p:txBody>
      </p:sp>
      <p:sp>
        <p:nvSpPr>
          <p:cNvPr id="7" name="四角形: 角を丸くする 6">
            <a:extLst>
              <a:ext uri="{FF2B5EF4-FFF2-40B4-BE49-F238E27FC236}">
                <a16:creationId xmlns:a16="http://schemas.microsoft.com/office/drawing/2014/main" id="{36595EEA-2507-466C-9FC0-CBECD703459A}"/>
              </a:ext>
            </a:extLst>
          </p:cNvPr>
          <p:cNvSpPr/>
          <p:nvPr/>
        </p:nvSpPr>
        <p:spPr>
          <a:xfrm>
            <a:off x="2283400" y="1466481"/>
            <a:ext cx="4248000" cy="1512000"/>
          </a:xfrm>
          <a:prstGeom prst="roundRect">
            <a:avLst>
              <a:gd name="adj" fmla="val 50000"/>
            </a:avLst>
          </a:prstGeom>
          <a:solidFill>
            <a:srgbClr val="F8CBAD"/>
          </a:solidFill>
          <a:ln w="12700" cap="flat" cmpd="sng" algn="ctr">
            <a:noFill/>
            <a:prstDash val="solid"/>
            <a:miter lim="800000"/>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8" name="楕円 7">
            <a:extLst>
              <a:ext uri="{FF2B5EF4-FFF2-40B4-BE49-F238E27FC236}">
                <a16:creationId xmlns:a16="http://schemas.microsoft.com/office/drawing/2014/main" id="{83FE502D-FD5C-47FC-925D-ED40A6A0D276}"/>
              </a:ext>
            </a:extLst>
          </p:cNvPr>
          <p:cNvSpPr>
            <a:spLocks noChangeAspect="1"/>
          </p:cNvSpPr>
          <p:nvPr/>
        </p:nvSpPr>
        <p:spPr>
          <a:xfrm>
            <a:off x="453819" y="1490973"/>
            <a:ext cx="1512000" cy="1512000"/>
          </a:xfrm>
          <a:prstGeom prst="ellipse">
            <a:avLst/>
          </a:prstGeom>
          <a:solidFill>
            <a:srgbClr val="70AD47">
              <a:lumMod val="40000"/>
              <a:lumOff val="60000"/>
            </a:srgbClr>
          </a:solidFill>
          <a:ln w="12700" cap="flat" cmpd="sng" algn="ctr">
            <a:noFill/>
            <a:prstDash val="solid"/>
            <a:miter lim="800000"/>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 name="テキスト ボックス 8">
            <a:extLst>
              <a:ext uri="{FF2B5EF4-FFF2-40B4-BE49-F238E27FC236}">
                <a16:creationId xmlns:a16="http://schemas.microsoft.com/office/drawing/2014/main" id="{3DBE3780-0A0A-49AA-B306-AF74D82E2961}"/>
              </a:ext>
            </a:extLst>
          </p:cNvPr>
          <p:cNvSpPr txBox="1"/>
          <p:nvPr/>
        </p:nvSpPr>
        <p:spPr>
          <a:xfrm>
            <a:off x="3914797" y="1796456"/>
            <a:ext cx="1965282" cy="184666"/>
          </a:xfrm>
          <a:prstGeom prst="rect">
            <a:avLst/>
          </a:prstGeom>
          <a:noFill/>
        </p:spPr>
        <p:txBody>
          <a:bodyPr wrap="square" lIns="0" tIns="0" rIns="0" bIns="0" rtlCol="0">
            <a:spAutoFit/>
          </a:bodyPr>
          <a:lstStyle/>
          <a:p>
            <a:pPr defTabSz="914400" eaLnBrk="0" fontAlgn="base" hangingPunct="0">
              <a:spcBef>
                <a:spcPct val="0"/>
              </a:spcBef>
              <a:spcAft>
                <a:spcPct val="0"/>
              </a:spcAft>
              <a:defRPr/>
            </a:pPr>
            <a:r>
              <a:rPr kumimoji="1" lang="ja-JP" altLang="en-US" sz="1200" dirty="0">
                <a:solidFill>
                  <a:prstClr val="black"/>
                </a:solidFill>
                <a:latin typeface="ＭＳ Ｐゴシック" panose="020B0600070205080204" pitchFamily="50" charset="-128"/>
                <a:ea typeface="ＭＳ Ｐゴシック" panose="020B0600070205080204" pitchFamily="50" charset="-128"/>
              </a:rPr>
              <a:t>自分や家族の命は自分で守る</a:t>
            </a:r>
          </a:p>
        </p:txBody>
      </p:sp>
      <p:sp>
        <p:nvSpPr>
          <p:cNvPr id="10" name="テキスト ボックス 9">
            <a:extLst>
              <a:ext uri="{FF2B5EF4-FFF2-40B4-BE49-F238E27FC236}">
                <a16:creationId xmlns:a16="http://schemas.microsoft.com/office/drawing/2014/main" id="{21537234-12A6-4765-89A6-623854F38B3F}"/>
              </a:ext>
            </a:extLst>
          </p:cNvPr>
          <p:cNvSpPr txBox="1"/>
          <p:nvPr/>
        </p:nvSpPr>
        <p:spPr>
          <a:xfrm>
            <a:off x="3914797" y="2190318"/>
            <a:ext cx="2173672" cy="184666"/>
          </a:xfrm>
          <a:prstGeom prst="rect">
            <a:avLst/>
          </a:prstGeom>
          <a:noFill/>
        </p:spPr>
        <p:txBody>
          <a:bodyPr wrap="square" lIns="0" tIns="0" rIns="0" bIns="0" rtlCol="0">
            <a:spAutoFit/>
          </a:bodyPr>
          <a:lstStyle/>
          <a:p>
            <a:pPr defTabSz="914400" eaLnBrk="0" fontAlgn="base" hangingPunct="0">
              <a:spcBef>
                <a:spcPct val="0"/>
              </a:spcBef>
              <a:spcAft>
                <a:spcPct val="0"/>
              </a:spcAft>
              <a:defRPr/>
            </a:pPr>
            <a:r>
              <a:rPr kumimoji="1" lang="ja-JP" altLang="en-US" sz="1200" kern="0" dirty="0">
                <a:solidFill>
                  <a:prstClr val="black"/>
                </a:solidFill>
                <a:latin typeface="ＭＳ Ｐゴシック" panose="020B0600070205080204" pitchFamily="50" charset="-128"/>
                <a:ea typeface="ＭＳ Ｐゴシック" panose="020B0600070205080204" pitchFamily="50" charset="-128"/>
              </a:rPr>
              <a:t>地域で助け合う（自助のサポート）</a:t>
            </a:r>
          </a:p>
        </p:txBody>
      </p:sp>
      <p:sp>
        <p:nvSpPr>
          <p:cNvPr id="11" name="テキスト ボックス 10">
            <a:extLst>
              <a:ext uri="{FF2B5EF4-FFF2-40B4-BE49-F238E27FC236}">
                <a16:creationId xmlns:a16="http://schemas.microsoft.com/office/drawing/2014/main" id="{E16315A2-DD16-44EE-A9BD-B490272CD42F}"/>
              </a:ext>
            </a:extLst>
          </p:cNvPr>
          <p:cNvSpPr txBox="1"/>
          <p:nvPr/>
        </p:nvSpPr>
        <p:spPr>
          <a:xfrm>
            <a:off x="3914797" y="2569185"/>
            <a:ext cx="1652697" cy="184666"/>
          </a:xfrm>
          <a:prstGeom prst="rect">
            <a:avLst/>
          </a:prstGeom>
          <a:noFill/>
        </p:spPr>
        <p:txBody>
          <a:bodyPr wrap="square" lIns="0" tIns="0" rIns="0" bIns="0" rtlCol="0">
            <a:spAutoFit/>
          </a:bodyPr>
          <a:lstStyle/>
          <a:p>
            <a:pPr defTabSz="914400" eaLnBrk="0" fontAlgn="base" hangingPunct="0">
              <a:spcBef>
                <a:spcPct val="0"/>
              </a:spcBef>
              <a:spcAft>
                <a:spcPct val="0"/>
              </a:spcAft>
              <a:defRPr/>
            </a:pPr>
            <a:r>
              <a:rPr kumimoji="1" lang="ja-JP" altLang="en-US" sz="1200" kern="0" dirty="0">
                <a:solidFill>
                  <a:prstClr val="black"/>
                </a:solidFill>
                <a:latin typeface="ＭＳ Ｐゴシック" panose="020B0600070205080204" pitchFamily="50" charset="-128"/>
                <a:ea typeface="ＭＳ Ｐゴシック" panose="020B0600070205080204" pitchFamily="50" charset="-128"/>
              </a:rPr>
              <a:t>自助・共助をサポートする</a:t>
            </a:r>
          </a:p>
        </p:txBody>
      </p:sp>
      <p:pic>
        <p:nvPicPr>
          <p:cNvPr id="12" name="Picture 4" descr="決壊する堤防のイラスト">
            <a:extLst>
              <a:ext uri="{FF2B5EF4-FFF2-40B4-BE49-F238E27FC236}">
                <a16:creationId xmlns:a16="http://schemas.microsoft.com/office/drawing/2014/main" id="{1D1A2BBE-5379-4AD5-8B5F-89C386FE1B1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2671" y="1626138"/>
            <a:ext cx="702125" cy="702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土砂崩れのイラスト（自然災害）">
            <a:extLst>
              <a:ext uri="{FF2B5EF4-FFF2-40B4-BE49-F238E27FC236}">
                <a16:creationId xmlns:a16="http://schemas.microsoft.com/office/drawing/2014/main" id="{02D78F61-829A-45CB-B071-11B707B3A01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3182" y="2368082"/>
            <a:ext cx="1039294" cy="61578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0BC412E2-5373-4D86-AAA5-7812475F46FB}"/>
              </a:ext>
            </a:extLst>
          </p:cNvPr>
          <p:cNvSpPr txBox="1"/>
          <p:nvPr/>
        </p:nvSpPr>
        <p:spPr>
          <a:xfrm>
            <a:off x="859020" y="1848550"/>
            <a:ext cx="615554" cy="738663"/>
          </a:xfrm>
          <a:prstGeom prst="rect">
            <a:avLst/>
          </a:prstGeom>
          <a:noFill/>
        </p:spPr>
        <p:txBody>
          <a:bodyPr wrap="none" lIns="0" tIns="0" rIns="0" bIns="0">
            <a:spAutoFit/>
          </a:bodyPr>
          <a:lstStyle/>
          <a:p>
            <a:pPr algn="ctr" defTabSz="914400" fontAlgn="base">
              <a:spcBef>
                <a:spcPct val="0"/>
              </a:spcBef>
              <a:spcAft>
                <a:spcPct val="0"/>
              </a:spcAft>
              <a:defRPr/>
            </a:pPr>
            <a:r>
              <a:rPr kumimoji="1" lang="ja-JP" altLang="en-US" sz="2400" i="1" kern="0" dirty="0">
                <a:gradFill>
                  <a:gsLst>
                    <a:gs pos="0">
                      <a:prstClr val="black">
                        <a:lumMod val="75000"/>
                        <a:lumOff val="25000"/>
                      </a:prstClr>
                    </a:gs>
                    <a:gs pos="100000">
                      <a:srgbClr val="00B050"/>
                    </a:gs>
                  </a:gsLst>
                  <a:lin ang="16200000" scaled="1"/>
                </a:gradFill>
                <a:effectLst>
                  <a:glow rad="127000">
                    <a:prstClr val="white"/>
                  </a:glow>
                </a:effectLst>
                <a:latin typeface="HGP創英角ｺﾞｼｯｸUB" panose="020B0900000000000000" pitchFamily="50" charset="-128"/>
                <a:ea typeface="HGP創英角ｺﾞｼｯｸUB" panose="020B0900000000000000" pitchFamily="50" charset="-128"/>
              </a:rPr>
              <a:t>自然</a:t>
            </a:r>
            <a:endParaRPr kumimoji="1" lang="en-US" altLang="ja-JP" sz="2400" i="1" kern="0" dirty="0">
              <a:gradFill>
                <a:gsLst>
                  <a:gs pos="0">
                    <a:prstClr val="black">
                      <a:lumMod val="75000"/>
                      <a:lumOff val="25000"/>
                    </a:prstClr>
                  </a:gs>
                  <a:gs pos="100000">
                    <a:srgbClr val="00B050"/>
                  </a:gs>
                </a:gsLst>
                <a:lin ang="16200000" scaled="1"/>
              </a:gradFill>
              <a:effectLst>
                <a:glow rad="127000">
                  <a:prstClr val="white"/>
                </a:glow>
              </a:effectLst>
              <a:latin typeface="HGP創英角ｺﾞｼｯｸUB" panose="020B0900000000000000" pitchFamily="50" charset="-128"/>
              <a:ea typeface="HGP創英角ｺﾞｼｯｸUB" panose="020B0900000000000000" pitchFamily="50" charset="-128"/>
            </a:endParaRPr>
          </a:p>
          <a:p>
            <a:pPr algn="ctr" defTabSz="914400" fontAlgn="base">
              <a:spcBef>
                <a:spcPct val="0"/>
              </a:spcBef>
              <a:spcAft>
                <a:spcPct val="0"/>
              </a:spcAft>
              <a:defRPr/>
            </a:pPr>
            <a:r>
              <a:rPr kumimoji="1" lang="ja-JP" altLang="en-US" sz="2400" i="1" kern="0" dirty="0">
                <a:gradFill>
                  <a:gsLst>
                    <a:gs pos="0">
                      <a:prstClr val="black">
                        <a:lumMod val="75000"/>
                        <a:lumOff val="25000"/>
                      </a:prstClr>
                    </a:gs>
                    <a:gs pos="100000">
                      <a:srgbClr val="00B050"/>
                    </a:gs>
                  </a:gsLst>
                  <a:lin ang="16200000" scaled="1"/>
                </a:gradFill>
                <a:effectLst>
                  <a:glow rad="127000">
                    <a:prstClr val="white"/>
                  </a:glow>
                </a:effectLst>
                <a:latin typeface="HGP創英角ｺﾞｼｯｸUB" panose="020B0900000000000000" pitchFamily="50" charset="-128"/>
                <a:ea typeface="HGP創英角ｺﾞｼｯｸUB" panose="020B0900000000000000" pitchFamily="50" charset="-128"/>
              </a:rPr>
              <a:t>災害</a:t>
            </a:r>
          </a:p>
        </p:txBody>
      </p:sp>
      <p:sp>
        <p:nvSpPr>
          <p:cNvPr id="15" name="テキスト ボックス 14">
            <a:extLst>
              <a:ext uri="{FF2B5EF4-FFF2-40B4-BE49-F238E27FC236}">
                <a16:creationId xmlns:a16="http://schemas.microsoft.com/office/drawing/2014/main" id="{D12270B1-34C5-41C2-B6AC-45C37042B072}"/>
              </a:ext>
            </a:extLst>
          </p:cNvPr>
          <p:cNvSpPr txBox="1"/>
          <p:nvPr/>
        </p:nvSpPr>
        <p:spPr>
          <a:xfrm>
            <a:off x="2617736" y="1848549"/>
            <a:ext cx="615553" cy="738664"/>
          </a:xfrm>
          <a:prstGeom prst="rect">
            <a:avLst/>
          </a:prstGeom>
          <a:noFill/>
        </p:spPr>
        <p:txBody>
          <a:bodyPr wrap="none" lIns="0" tIns="0" rIns="0" bIns="0">
            <a:spAutoFit/>
          </a:bodyPr>
          <a:lstStyle/>
          <a:p>
            <a:pPr algn="ctr" defTabSz="914400" fontAlgn="base">
              <a:spcBef>
                <a:spcPct val="0"/>
              </a:spcBef>
              <a:spcAft>
                <a:spcPct val="0"/>
              </a:spcAft>
              <a:defRPr/>
            </a:pPr>
            <a:r>
              <a:rPr kumimoji="1" lang="ja-JP" altLang="en-US" sz="2400" i="1" kern="0" dirty="0">
                <a:gradFill>
                  <a:gsLst>
                    <a:gs pos="0">
                      <a:prstClr val="black">
                        <a:lumMod val="75000"/>
                        <a:lumOff val="25000"/>
                      </a:prstClr>
                    </a:gs>
                    <a:gs pos="100000">
                      <a:srgbClr val="ED7D31"/>
                    </a:gs>
                  </a:gsLst>
                  <a:lin ang="16200000" scaled="1"/>
                </a:gradFill>
                <a:effectLst>
                  <a:glow rad="127000">
                    <a:prstClr val="white"/>
                  </a:glow>
                </a:effectLst>
                <a:latin typeface="HGP創英角ｺﾞｼｯｸUB" panose="020B0900000000000000" pitchFamily="50" charset="-128"/>
                <a:ea typeface="HGP創英角ｺﾞｼｯｸUB" panose="020B0900000000000000" pitchFamily="50" charset="-128"/>
              </a:rPr>
              <a:t>地域</a:t>
            </a:r>
            <a:endParaRPr kumimoji="1" lang="en-US" altLang="ja-JP" sz="2400" i="1" kern="0" dirty="0">
              <a:gradFill>
                <a:gsLst>
                  <a:gs pos="0">
                    <a:prstClr val="black">
                      <a:lumMod val="75000"/>
                      <a:lumOff val="25000"/>
                    </a:prstClr>
                  </a:gs>
                  <a:gs pos="100000">
                    <a:srgbClr val="ED7D31"/>
                  </a:gs>
                </a:gsLst>
                <a:lin ang="16200000" scaled="1"/>
              </a:gradFill>
              <a:effectLst>
                <a:glow rad="127000">
                  <a:prstClr val="white"/>
                </a:glow>
              </a:effectLst>
              <a:latin typeface="HGP創英角ｺﾞｼｯｸUB" panose="020B0900000000000000" pitchFamily="50" charset="-128"/>
              <a:ea typeface="HGP創英角ｺﾞｼｯｸUB" panose="020B0900000000000000" pitchFamily="50" charset="-128"/>
            </a:endParaRPr>
          </a:p>
          <a:p>
            <a:pPr algn="ctr" defTabSz="914400" fontAlgn="base">
              <a:spcBef>
                <a:spcPct val="0"/>
              </a:spcBef>
              <a:spcAft>
                <a:spcPct val="0"/>
              </a:spcAft>
              <a:defRPr/>
            </a:pPr>
            <a:r>
              <a:rPr kumimoji="1" lang="ja-JP" altLang="en-US" sz="2400" i="1" kern="0" dirty="0">
                <a:gradFill>
                  <a:gsLst>
                    <a:gs pos="0">
                      <a:prstClr val="black">
                        <a:lumMod val="75000"/>
                        <a:lumOff val="25000"/>
                      </a:prstClr>
                    </a:gs>
                    <a:gs pos="100000">
                      <a:srgbClr val="ED7D31"/>
                    </a:gs>
                  </a:gsLst>
                  <a:lin ang="16200000" scaled="1"/>
                </a:gradFill>
                <a:effectLst>
                  <a:glow rad="127000">
                    <a:prstClr val="white"/>
                  </a:glow>
                </a:effectLst>
                <a:latin typeface="HGP創英角ｺﾞｼｯｸUB" panose="020B0900000000000000" pitchFamily="50" charset="-128"/>
                <a:ea typeface="HGP創英角ｺﾞｼｯｸUB" panose="020B0900000000000000" pitchFamily="50" charset="-128"/>
              </a:rPr>
              <a:t>社会</a:t>
            </a:r>
          </a:p>
        </p:txBody>
      </p:sp>
      <p:sp>
        <p:nvSpPr>
          <p:cNvPr id="16" name="矢印: 左右 15">
            <a:extLst>
              <a:ext uri="{FF2B5EF4-FFF2-40B4-BE49-F238E27FC236}">
                <a16:creationId xmlns:a16="http://schemas.microsoft.com/office/drawing/2014/main" id="{86C2ED46-06E7-4640-8072-A2CE22846362}"/>
              </a:ext>
            </a:extLst>
          </p:cNvPr>
          <p:cNvSpPr/>
          <p:nvPr/>
        </p:nvSpPr>
        <p:spPr bwMode="auto">
          <a:xfrm>
            <a:off x="1834073" y="1967542"/>
            <a:ext cx="552153" cy="563024"/>
          </a:xfrm>
          <a:prstGeom prst="leftRightArrow">
            <a:avLst>
              <a:gd name="adj1" fmla="val 50000"/>
              <a:gd name="adj2" fmla="val 30769"/>
            </a:avLst>
          </a:prstGeom>
          <a:solidFill>
            <a:sysClr val="windowText" lastClr="0000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100" b="0" i="0" u="none" strike="noStrike" kern="0" cap="none" spc="0" normalizeH="0" baseline="0" noProof="0" dirty="0">
              <a:ln>
                <a:noFill/>
              </a:ln>
              <a:solidFill>
                <a:prstClr val="black"/>
              </a:solidFill>
              <a:effectLst/>
              <a:uLnTx/>
              <a:uFillTx/>
              <a:latin typeface="ＭＳ Ｐゴシック" pitchFamily="50" charset="-128"/>
              <a:ea typeface="ＭＳ Ｐゴシック" pitchFamily="50" charset="-128"/>
            </a:endParaRPr>
          </a:p>
        </p:txBody>
      </p:sp>
      <p:sp>
        <p:nvSpPr>
          <p:cNvPr id="17" name="テキスト ボックス 16">
            <a:extLst>
              <a:ext uri="{FF2B5EF4-FFF2-40B4-BE49-F238E27FC236}">
                <a16:creationId xmlns:a16="http://schemas.microsoft.com/office/drawing/2014/main" id="{7A672195-88E2-4179-BA7F-46476906EE73}"/>
              </a:ext>
            </a:extLst>
          </p:cNvPr>
          <p:cNvSpPr txBox="1"/>
          <p:nvPr/>
        </p:nvSpPr>
        <p:spPr>
          <a:xfrm>
            <a:off x="3406169" y="1715851"/>
            <a:ext cx="461666" cy="276999"/>
          </a:xfrm>
          <a:prstGeom prst="rect">
            <a:avLst/>
          </a:prstGeom>
          <a:noFill/>
        </p:spPr>
        <p:txBody>
          <a:bodyPr wrap="none" lIns="0" tIns="0" rIns="0" bIns="0">
            <a:spAutoFit/>
          </a:bodyPr>
          <a:lstStyle/>
          <a:p>
            <a:pPr algn="ctr" defTabSz="914400" fontAlgn="base">
              <a:spcBef>
                <a:spcPct val="0"/>
              </a:spcBef>
              <a:spcAft>
                <a:spcPct val="0"/>
              </a:spcAft>
              <a:defRPr/>
            </a:pPr>
            <a:r>
              <a:rPr kumimoji="1" lang="ja-JP" altLang="en-US" kern="0" dirty="0">
                <a:solidFill>
                  <a:prstClr val="black"/>
                </a:solidFill>
                <a:latin typeface="HGP創英角ｺﾞｼｯｸUB" panose="020B0900000000000000" pitchFamily="50" charset="-128"/>
                <a:ea typeface="HGP創英角ｺﾞｼｯｸUB" panose="020B0900000000000000" pitchFamily="50" charset="-128"/>
              </a:rPr>
              <a:t>自助</a:t>
            </a:r>
          </a:p>
        </p:txBody>
      </p:sp>
      <p:sp>
        <p:nvSpPr>
          <p:cNvPr id="18" name="テキスト ボックス 17">
            <a:extLst>
              <a:ext uri="{FF2B5EF4-FFF2-40B4-BE49-F238E27FC236}">
                <a16:creationId xmlns:a16="http://schemas.microsoft.com/office/drawing/2014/main" id="{4C88F1BF-192E-4754-BB1F-6DF9BC13CE08}"/>
              </a:ext>
            </a:extLst>
          </p:cNvPr>
          <p:cNvSpPr txBox="1"/>
          <p:nvPr/>
        </p:nvSpPr>
        <p:spPr>
          <a:xfrm>
            <a:off x="3406169" y="2109713"/>
            <a:ext cx="461666" cy="276999"/>
          </a:xfrm>
          <a:prstGeom prst="rect">
            <a:avLst/>
          </a:prstGeom>
          <a:noFill/>
        </p:spPr>
        <p:txBody>
          <a:bodyPr wrap="none" lIns="0" tIns="0" rIns="0" bIns="0">
            <a:spAutoFit/>
          </a:bodyPr>
          <a:lstStyle/>
          <a:p>
            <a:pPr algn="ctr" defTabSz="914400" fontAlgn="base">
              <a:spcBef>
                <a:spcPct val="0"/>
              </a:spcBef>
              <a:spcAft>
                <a:spcPct val="0"/>
              </a:spcAft>
              <a:defRPr/>
            </a:pPr>
            <a:r>
              <a:rPr kumimoji="1" lang="ja-JP" altLang="en-US" kern="0" dirty="0">
                <a:solidFill>
                  <a:prstClr val="black"/>
                </a:solidFill>
                <a:latin typeface="HGP創英角ｺﾞｼｯｸUB" panose="020B0900000000000000" pitchFamily="50" charset="-128"/>
                <a:ea typeface="HGP創英角ｺﾞｼｯｸUB" panose="020B0900000000000000" pitchFamily="50" charset="-128"/>
              </a:rPr>
              <a:t>共助</a:t>
            </a:r>
          </a:p>
        </p:txBody>
      </p:sp>
      <p:sp>
        <p:nvSpPr>
          <p:cNvPr id="19" name="テキスト ボックス 18">
            <a:extLst>
              <a:ext uri="{FF2B5EF4-FFF2-40B4-BE49-F238E27FC236}">
                <a16:creationId xmlns:a16="http://schemas.microsoft.com/office/drawing/2014/main" id="{0464E18F-9F91-4A6C-BE89-14256DDB9062}"/>
              </a:ext>
            </a:extLst>
          </p:cNvPr>
          <p:cNvSpPr txBox="1"/>
          <p:nvPr/>
        </p:nvSpPr>
        <p:spPr>
          <a:xfrm>
            <a:off x="3406169" y="2488580"/>
            <a:ext cx="461666" cy="276999"/>
          </a:xfrm>
          <a:prstGeom prst="rect">
            <a:avLst/>
          </a:prstGeom>
          <a:noFill/>
        </p:spPr>
        <p:txBody>
          <a:bodyPr wrap="none" lIns="0" tIns="0" rIns="0" bIns="0">
            <a:spAutoFit/>
          </a:bodyPr>
          <a:lstStyle/>
          <a:p>
            <a:pPr algn="ctr" defTabSz="914400" fontAlgn="base">
              <a:spcBef>
                <a:spcPct val="0"/>
              </a:spcBef>
              <a:spcAft>
                <a:spcPct val="0"/>
              </a:spcAft>
              <a:defRPr/>
            </a:pPr>
            <a:r>
              <a:rPr kumimoji="1" lang="ja-JP" altLang="en-US" kern="0" dirty="0">
                <a:solidFill>
                  <a:prstClr val="black"/>
                </a:solidFill>
                <a:latin typeface="HGP創英角ｺﾞｼｯｸUB" panose="020B0900000000000000" pitchFamily="50" charset="-128"/>
                <a:ea typeface="HGP創英角ｺﾞｼｯｸUB" panose="020B0900000000000000" pitchFamily="50" charset="-128"/>
              </a:rPr>
              <a:t>公助</a:t>
            </a:r>
          </a:p>
        </p:txBody>
      </p:sp>
      <p:cxnSp>
        <p:nvCxnSpPr>
          <p:cNvPr id="20" name="直線コネクタ 19">
            <a:extLst>
              <a:ext uri="{FF2B5EF4-FFF2-40B4-BE49-F238E27FC236}">
                <a16:creationId xmlns:a16="http://schemas.microsoft.com/office/drawing/2014/main" id="{D58F0637-415B-4678-A135-08242306D2AD}"/>
              </a:ext>
            </a:extLst>
          </p:cNvPr>
          <p:cNvCxnSpPr/>
          <p:nvPr/>
        </p:nvCxnSpPr>
        <p:spPr>
          <a:xfrm>
            <a:off x="3390911" y="1981124"/>
            <a:ext cx="2520000" cy="0"/>
          </a:xfrm>
          <a:prstGeom prst="line">
            <a:avLst/>
          </a:prstGeom>
          <a:noFill/>
          <a:ln w="9525" cap="flat" cmpd="sng" algn="ctr">
            <a:solidFill>
              <a:sysClr val="windowText" lastClr="000000"/>
            </a:solidFill>
            <a:prstDash val="solid"/>
            <a:miter lim="800000"/>
          </a:ln>
          <a:effectLst/>
        </p:spPr>
      </p:cxnSp>
      <p:cxnSp>
        <p:nvCxnSpPr>
          <p:cNvPr id="21" name="直線コネクタ 20">
            <a:extLst>
              <a:ext uri="{FF2B5EF4-FFF2-40B4-BE49-F238E27FC236}">
                <a16:creationId xmlns:a16="http://schemas.microsoft.com/office/drawing/2014/main" id="{CC75E734-29A9-482D-B095-E9F34E4C9BE9}"/>
              </a:ext>
            </a:extLst>
          </p:cNvPr>
          <p:cNvCxnSpPr/>
          <p:nvPr/>
        </p:nvCxnSpPr>
        <p:spPr>
          <a:xfrm>
            <a:off x="3390911" y="2379749"/>
            <a:ext cx="2628000" cy="0"/>
          </a:xfrm>
          <a:prstGeom prst="line">
            <a:avLst/>
          </a:prstGeom>
          <a:noFill/>
          <a:ln w="9525" cap="flat" cmpd="sng" algn="ctr">
            <a:solidFill>
              <a:sysClr val="windowText" lastClr="000000"/>
            </a:solidFill>
            <a:prstDash val="solid"/>
            <a:miter lim="800000"/>
          </a:ln>
          <a:effectLst/>
        </p:spPr>
      </p:cxnSp>
      <p:cxnSp>
        <p:nvCxnSpPr>
          <p:cNvPr id="22" name="直線コネクタ 21">
            <a:extLst>
              <a:ext uri="{FF2B5EF4-FFF2-40B4-BE49-F238E27FC236}">
                <a16:creationId xmlns:a16="http://schemas.microsoft.com/office/drawing/2014/main" id="{B5B28225-3F33-4A51-AB76-694C98A83C6F}"/>
              </a:ext>
            </a:extLst>
          </p:cNvPr>
          <p:cNvCxnSpPr/>
          <p:nvPr/>
        </p:nvCxnSpPr>
        <p:spPr>
          <a:xfrm>
            <a:off x="3390911" y="2761643"/>
            <a:ext cx="2520000" cy="0"/>
          </a:xfrm>
          <a:prstGeom prst="line">
            <a:avLst/>
          </a:prstGeom>
          <a:noFill/>
          <a:ln w="9525" cap="flat" cmpd="sng" algn="ctr">
            <a:solidFill>
              <a:sysClr val="windowText" lastClr="000000"/>
            </a:solidFill>
            <a:prstDash val="solid"/>
            <a:miter lim="800000"/>
          </a:ln>
          <a:effectLst/>
        </p:spPr>
      </p:cxnSp>
      <p:sp>
        <p:nvSpPr>
          <p:cNvPr id="23" name="矢印: 下 22">
            <a:extLst>
              <a:ext uri="{FF2B5EF4-FFF2-40B4-BE49-F238E27FC236}">
                <a16:creationId xmlns:a16="http://schemas.microsoft.com/office/drawing/2014/main" id="{2339D2F9-0176-4654-AE18-88AC84BAB437}"/>
              </a:ext>
            </a:extLst>
          </p:cNvPr>
          <p:cNvSpPr/>
          <p:nvPr/>
        </p:nvSpPr>
        <p:spPr>
          <a:xfrm flipV="1">
            <a:off x="4608672" y="2018311"/>
            <a:ext cx="360000" cy="144000"/>
          </a:xfrm>
          <a:prstGeom prst="downArrow">
            <a:avLst>
              <a:gd name="adj1" fmla="val 50000"/>
              <a:gd name="adj2" fmla="val 65966"/>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4" name="矢印: 下 23">
            <a:extLst>
              <a:ext uri="{FF2B5EF4-FFF2-40B4-BE49-F238E27FC236}">
                <a16:creationId xmlns:a16="http://schemas.microsoft.com/office/drawing/2014/main" id="{E95B52C6-4986-47B2-90AA-35BD8C5AB34D}"/>
              </a:ext>
            </a:extLst>
          </p:cNvPr>
          <p:cNvSpPr/>
          <p:nvPr/>
        </p:nvSpPr>
        <p:spPr>
          <a:xfrm flipV="1">
            <a:off x="4608672" y="2401449"/>
            <a:ext cx="360000" cy="144000"/>
          </a:xfrm>
          <a:prstGeom prst="downArrow">
            <a:avLst>
              <a:gd name="adj1" fmla="val 50000"/>
              <a:gd name="adj2" fmla="val 65966"/>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25" name="グループ化 24">
            <a:extLst>
              <a:ext uri="{FF2B5EF4-FFF2-40B4-BE49-F238E27FC236}">
                <a16:creationId xmlns:a16="http://schemas.microsoft.com/office/drawing/2014/main" id="{BC1B1953-AB96-452D-9695-5BF4CBBBD6CC}"/>
              </a:ext>
            </a:extLst>
          </p:cNvPr>
          <p:cNvGrpSpPr/>
          <p:nvPr/>
        </p:nvGrpSpPr>
        <p:grpSpPr>
          <a:xfrm>
            <a:off x="5838910" y="1382971"/>
            <a:ext cx="644744" cy="481371"/>
            <a:chOff x="5477075" y="1840489"/>
            <a:chExt cx="644744" cy="481371"/>
          </a:xfrm>
          <a:effectLst>
            <a:glow rad="63500">
              <a:srgbClr val="ED7D31">
                <a:lumMod val="50000"/>
              </a:srgbClr>
            </a:glow>
          </a:effectLst>
        </p:grpSpPr>
        <p:sp>
          <p:nvSpPr>
            <p:cNvPr id="26" name="楕円 25">
              <a:extLst>
                <a:ext uri="{FF2B5EF4-FFF2-40B4-BE49-F238E27FC236}">
                  <a16:creationId xmlns:a16="http://schemas.microsoft.com/office/drawing/2014/main" id="{BA697E01-0E74-470F-852E-591FBA39F6A0}"/>
                </a:ext>
              </a:extLst>
            </p:cNvPr>
            <p:cNvSpPr/>
            <p:nvPr/>
          </p:nvSpPr>
          <p:spPr>
            <a:xfrm>
              <a:off x="5477075" y="1840489"/>
              <a:ext cx="644744" cy="42814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 name="二等辺三角形 26">
              <a:extLst>
                <a:ext uri="{FF2B5EF4-FFF2-40B4-BE49-F238E27FC236}">
                  <a16:creationId xmlns:a16="http://schemas.microsoft.com/office/drawing/2014/main" id="{7F0ACC5C-1934-4BE4-83F8-8799CAC1F281}"/>
                </a:ext>
              </a:extLst>
            </p:cNvPr>
            <p:cNvSpPr/>
            <p:nvPr/>
          </p:nvSpPr>
          <p:spPr>
            <a:xfrm rot="13500000">
              <a:off x="5527374" y="2089650"/>
              <a:ext cx="193579" cy="270842"/>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28" name="テキスト ボックス 27">
            <a:extLst>
              <a:ext uri="{FF2B5EF4-FFF2-40B4-BE49-F238E27FC236}">
                <a16:creationId xmlns:a16="http://schemas.microsoft.com/office/drawing/2014/main" id="{2416F63C-889D-4097-946E-74034225E1EA}"/>
              </a:ext>
            </a:extLst>
          </p:cNvPr>
          <p:cNvSpPr txBox="1"/>
          <p:nvPr/>
        </p:nvSpPr>
        <p:spPr>
          <a:xfrm>
            <a:off x="5826210" y="1380486"/>
            <a:ext cx="718145" cy="400110"/>
          </a:xfrm>
          <a:prstGeom prst="rect">
            <a:avLst/>
          </a:prstGeom>
          <a:noFill/>
        </p:spPr>
        <p:txBody>
          <a:bodyPr wrap="none" lIns="0" tIns="0" rIns="0" bIns="0">
            <a:spAutoFit/>
          </a:bodyPr>
          <a:lstStyle/>
          <a:p>
            <a:pPr algn="ctr" defTabSz="914400" fontAlgn="base">
              <a:spcBef>
                <a:spcPct val="0"/>
              </a:spcBef>
              <a:spcAft>
                <a:spcPct val="0"/>
              </a:spcAft>
              <a:defRPr/>
            </a:pPr>
            <a:r>
              <a:rPr kumimoji="1" lang="ja-JP" altLang="en-US" sz="1200" kern="0" dirty="0">
                <a:solidFill>
                  <a:prstClr val="black"/>
                </a:solidFill>
                <a:effectLst>
                  <a:glow rad="101600">
                    <a:prstClr val="white"/>
                  </a:glow>
                </a:effectLst>
                <a:latin typeface="HGP創英角ｺﾞｼｯｸUB" panose="020B0900000000000000" pitchFamily="50" charset="-128"/>
                <a:ea typeface="HGP創英角ｺﾞｼｯｸUB" panose="020B0900000000000000" pitchFamily="50" charset="-128"/>
              </a:rPr>
              <a:t>全員</a:t>
            </a:r>
            <a:r>
              <a:rPr kumimoji="1" lang="ja-JP" altLang="en-US" sz="1100" kern="0" dirty="0">
                <a:solidFill>
                  <a:prstClr val="black"/>
                </a:solidFill>
                <a:effectLst>
                  <a:glow rad="101600">
                    <a:prstClr val="white"/>
                  </a:glow>
                </a:effectLst>
                <a:latin typeface="HGP創英角ｺﾞｼｯｸUB" panose="020B0900000000000000" pitchFamily="50" charset="-128"/>
                <a:ea typeface="HGP創英角ｺﾞｼｯｸUB" panose="020B0900000000000000" pitchFamily="50" charset="-128"/>
              </a:rPr>
              <a:t>の</a:t>
            </a:r>
            <a:endParaRPr kumimoji="1" lang="en-US" altLang="ja-JP" sz="1100" kern="0" dirty="0">
              <a:solidFill>
                <a:prstClr val="black"/>
              </a:solidFill>
              <a:effectLst>
                <a:glow rad="101600">
                  <a:prstClr val="white"/>
                </a:glow>
              </a:effectLst>
              <a:latin typeface="HGP創英角ｺﾞｼｯｸUB" panose="020B0900000000000000" pitchFamily="50" charset="-128"/>
              <a:ea typeface="HGP創英角ｺﾞｼｯｸUB" panose="020B0900000000000000" pitchFamily="50" charset="-128"/>
            </a:endParaRPr>
          </a:p>
          <a:p>
            <a:pPr algn="ctr" defTabSz="914400" fontAlgn="base">
              <a:spcBef>
                <a:spcPct val="0"/>
              </a:spcBef>
              <a:spcAft>
                <a:spcPct val="0"/>
              </a:spcAft>
              <a:defRPr/>
            </a:pPr>
            <a:r>
              <a:rPr kumimoji="1" lang="ja-JP" altLang="en-US" sz="1400" kern="0" dirty="0">
                <a:solidFill>
                  <a:prstClr val="black"/>
                </a:solidFill>
                <a:effectLst>
                  <a:glow rad="101600">
                    <a:prstClr val="white"/>
                  </a:glow>
                </a:effectLst>
                <a:latin typeface="HGP創英角ｺﾞｼｯｸUB" panose="020B0900000000000000" pitchFamily="50" charset="-128"/>
                <a:ea typeface="HGP創英角ｺﾞｼｯｸUB" panose="020B0900000000000000" pitchFamily="50" charset="-128"/>
              </a:rPr>
              <a:t>行動原則</a:t>
            </a:r>
          </a:p>
        </p:txBody>
      </p:sp>
      <p:sp>
        <p:nvSpPr>
          <p:cNvPr id="30" name="テキスト ボックス 29">
            <a:extLst>
              <a:ext uri="{FF2B5EF4-FFF2-40B4-BE49-F238E27FC236}">
                <a16:creationId xmlns:a16="http://schemas.microsoft.com/office/drawing/2014/main" id="{E2222A80-995A-4A97-BED3-581E4EAB6DDC}"/>
              </a:ext>
            </a:extLst>
          </p:cNvPr>
          <p:cNvSpPr txBox="1"/>
          <p:nvPr/>
        </p:nvSpPr>
        <p:spPr>
          <a:xfrm>
            <a:off x="483013" y="3005129"/>
            <a:ext cx="5898738" cy="426399"/>
          </a:xfrm>
          <a:prstGeom prst="rect">
            <a:avLst/>
          </a:prstGeom>
          <a:noFill/>
        </p:spPr>
        <p:txBody>
          <a:bodyPr wrap="square" lIns="0" tIns="0" rIns="0" bIns="0" rtlCol="0">
            <a:spAutoFit/>
          </a:bodyPr>
          <a:lstStyle/>
          <a:p>
            <a:pPr marL="171450" marR="0" lvl="0" indent="-171450" algn="just" defTabSz="4572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kumimoji="1" lang="ja-JP" altLang="en-US" sz="1200"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rPr>
              <a:t>災害時においては、「自分や家族の命は自分で守る」、いわゆる</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「自助」が原則</a:t>
            </a:r>
            <a:r>
              <a:rPr kumimoji="1" lang="ja-JP" altLang="en-US" sz="1200"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rPr>
              <a:t>です。</a:t>
            </a:r>
            <a:endParaRPr kumimoji="1" lang="en-US" altLang="ja-JP" sz="1200"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endParaRPr>
          </a:p>
          <a:p>
            <a:pPr marL="171450" marR="0" lvl="0" indent="-171450" algn="just" defTabSz="457200" rtl="0" eaLnBrk="1" fontAlgn="auto" latinLnBrk="0" hangingPunct="1">
              <a:lnSpc>
                <a:spcPct val="120000"/>
              </a:lnSpc>
              <a:spcBef>
                <a:spcPts val="0"/>
              </a:spcBef>
              <a:spcAft>
                <a:spcPts val="0"/>
              </a:spcAft>
              <a:buClrTx/>
              <a:buSzTx/>
              <a:buFont typeface="Wingdings" panose="05000000000000000000" pitchFamily="2" charset="2"/>
              <a:buChar char="u"/>
              <a:tabLst/>
              <a:defRPr/>
            </a:pPr>
            <a:r>
              <a:rPr kumimoji="1" lang="ja-JP" altLang="en-US" sz="1200" dirty="0">
                <a:solidFill>
                  <a:prstClr val="black"/>
                </a:solidFill>
                <a:latin typeface="HGP創英角ｺﾞｼｯｸUB" panose="020B0900000000000000" pitchFamily="50" charset="-128"/>
                <a:ea typeface="HGP創英角ｺﾞｼｯｸUB" panose="020B0900000000000000" pitchFamily="50" charset="-128"/>
              </a:rPr>
              <a:t>地域で助け合い、自助のサポートをするのが「共助」</a:t>
            </a:r>
            <a:r>
              <a:rPr kumimoji="1" lang="ja-JP" altLang="en-US" sz="1200" dirty="0">
                <a:solidFill>
                  <a:prstClr val="black"/>
                </a:solidFill>
                <a:latin typeface="游明朝" panose="02020400000000000000" pitchFamily="18" charset="-128"/>
                <a:ea typeface="游明朝" panose="02020400000000000000" pitchFamily="18" charset="-128"/>
              </a:rPr>
              <a:t>の役割です。</a:t>
            </a:r>
            <a:endParaRPr kumimoji="1" lang="en-US" altLang="ja-JP" sz="1200" b="0" i="0" u="none" strike="noStrike" kern="12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endParaRPr>
          </a:p>
        </p:txBody>
      </p:sp>
      <p:sp>
        <p:nvSpPr>
          <p:cNvPr id="31" name="矢印: 下 30">
            <a:extLst>
              <a:ext uri="{FF2B5EF4-FFF2-40B4-BE49-F238E27FC236}">
                <a16:creationId xmlns:a16="http://schemas.microsoft.com/office/drawing/2014/main" id="{F7B7E56B-303A-41F0-8687-78448B41E6FE}"/>
              </a:ext>
            </a:extLst>
          </p:cNvPr>
          <p:cNvSpPr/>
          <p:nvPr/>
        </p:nvSpPr>
        <p:spPr>
          <a:xfrm>
            <a:off x="2797626" y="3559380"/>
            <a:ext cx="1374323" cy="326086"/>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E97FFAC9-900E-4A5F-B342-9CBFE80EC306}"/>
              </a:ext>
            </a:extLst>
          </p:cNvPr>
          <p:cNvSpPr txBox="1"/>
          <p:nvPr/>
        </p:nvSpPr>
        <p:spPr>
          <a:xfrm>
            <a:off x="742950" y="4206636"/>
            <a:ext cx="5407247" cy="288220"/>
          </a:xfrm>
          <a:prstGeom prst="rect">
            <a:avLst/>
          </a:prstGeom>
          <a:noFill/>
        </p:spPr>
        <p:txBody>
          <a:bodyPr wrap="square" lIns="0" tIns="0" rIns="0" bIns="0" rtlCol="0">
            <a:spAutoFit/>
          </a:bodyPr>
          <a:lstStyle/>
          <a:p>
            <a:pPr marR="0" lvl="0" algn="ctr" defTabSz="457200" rtl="0" eaLnBrk="1" fontAlgn="auto" latinLnBrk="0" hangingPunct="1">
              <a:lnSpc>
                <a:spcPct val="120000"/>
              </a:lnSpc>
              <a:spcBef>
                <a:spcPts val="0"/>
              </a:spcBef>
              <a:spcAft>
                <a:spcPts val="0"/>
              </a:spcAft>
              <a:buClrTx/>
              <a:buSzTx/>
              <a:tabLst/>
              <a:defRPr/>
            </a:pPr>
            <a:r>
              <a:rPr kumimoji="1" lang="ja-JP" altLang="en-US" u="sng" dirty="0">
                <a:solidFill>
                  <a:prstClr val="black"/>
                </a:solidFill>
                <a:latin typeface="HGP創英角ｺﾞｼｯｸUB" panose="020B0900000000000000" pitchFamily="50" charset="-128"/>
                <a:ea typeface="HGP創英角ｺﾞｼｯｸUB" panose="020B0900000000000000" pitchFamily="50" charset="-128"/>
              </a:rPr>
              <a:t>地域</a:t>
            </a:r>
            <a:r>
              <a:rPr kumimoji="1" lang="ja-JP" altLang="en-US" b="0" i="0" u="sng"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コミュニティ・行政区で、主に取り組むこと</a:t>
            </a:r>
            <a:endParaRPr kumimoji="1" lang="en-US" altLang="ja-JP" b="0" i="0" u="sng"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35" name="テキスト ボックス 34">
            <a:extLst>
              <a:ext uri="{FF2B5EF4-FFF2-40B4-BE49-F238E27FC236}">
                <a16:creationId xmlns:a16="http://schemas.microsoft.com/office/drawing/2014/main" id="{AD6BFC9D-D3FB-4DEB-8C06-4048446FDC6A}"/>
              </a:ext>
            </a:extLst>
          </p:cNvPr>
          <p:cNvSpPr txBox="1"/>
          <p:nvPr/>
        </p:nvSpPr>
        <p:spPr>
          <a:xfrm>
            <a:off x="1183627" y="4577356"/>
            <a:ext cx="5102873" cy="4911281"/>
          </a:xfrm>
          <a:prstGeom prst="rect">
            <a:avLst/>
          </a:prstGeom>
          <a:noFill/>
        </p:spPr>
        <p:txBody>
          <a:bodyPr wrap="square" rtlCol="0">
            <a:spAutoFit/>
          </a:bodyPr>
          <a:lstStyle/>
          <a:p>
            <a:pPr>
              <a:lnSpc>
                <a:spcPct val="150000"/>
              </a:lnSpc>
              <a:tabLst>
                <a:tab pos="4843463" algn="r"/>
              </a:tabLst>
            </a:pPr>
            <a:r>
              <a:rPr kumimoji="1" lang="ja-JP" altLang="en-US" sz="1400" dirty="0">
                <a:solidFill>
                  <a:srgbClr val="0070C0"/>
                </a:solidFill>
                <a:latin typeface="HGP創英角ｺﾞｼｯｸUB" panose="020B0900000000000000" pitchFamily="50" charset="-128"/>
                <a:ea typeface="HGP創英角ｺﾞｼｯｸUB" panose="020B0900000000000000" pitchFamily="50" charset="-128"/>
              </a:rPr>
              <a:t>１</a:t>
            </a:r>
            <a:r>
              <a:rPr kumimoji="1" lang="en-US" altLang="ja-JP" sz="1400" dirty="0">
                <a:solidFill>
                  <a:srgbClr val="0070C0"/>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rgbClr val="0070C0"/>
                </a:solidFill>
                <a:latin typeface="HGP創英角ｺﾞｼｯｸUB" panose="020B0900000000000000" pitchFamily="50" charset="-128"/>
                <a:ea typeface="HGP創英角ｺﾞｼｯｸUB" panose="020B0900000000000000" pitchFamily="50" charset="-128"/>
              </a:rPr>
              <a:t>自助力の向上を図る</a:t>
            </a:r>
            <a:r>
              <a:rPr kumimoji="1" lang="en-US" altLang="ja-JP" sz="1400" dirty="0">
                <a:solidFill>
                  <a:srgbClr val="0070C0"/>
                </a:solidFill>
                <a:latin typeface="HGP創英角ｺﾞｼｯｸUB" panose="020B0900000000000000" pitchFamily="50" charset="-128"/>
                <a:ea typeface="HGP創英角ｺﾞｼｯｸUB" panose="020B0900000000000000" pitchFamily="50" charset="-128"/>
              </a:rPr>
              <a:t>	...................................................................p.3</a:t>
            </a:r>
            <a:r>
              <a:rPr kumimoji="1" lang="ja-JP" altLang="en-US" sz="1200" dirty="0">
                <a:solidFill>
                  <a:srgbClr val="0070C0"/>
                </a:solidFill>
                <a:latin typeface="ＭＳ Ｐゴシック" panose="020B0600070205080204" pitchFamily="50" charset="-128"/>
                <a:ea typeface="ＭＳ Ｐゴシック" panose="020B0600070205080204" pitchFamily="50" charset="-128"/>
              </a:rPr>
              <a:t>　</a:t>
            </a:r>
            <a:endParaRPr kumimoji="1" lang="en-US" altLang="ja-JP" sz="1200" dirty="0">
              <a:solidFill>
                <a:srgbClr val="0070C0"/>
              </a:solidFill>
              <a:latin typeface="ＭＳ Ｐゴシック" panose="020B0600070205080204" pitchFamily="50" charset="-128"/>
              <a:ea typeface="ＭＳ Ｐゴシック" panose="020B0600070205080204" pitchFamily="50" charset="-128"/>
            </a:endParaRPr>
          </a:p>
          <a:p>
            <a:pPr>
              <a:lnSpc>
                <a:spcPct val="150000"/>
              </a:lnSpc>
            </a:pPr>
            <a:r>
              <a:rPr kumimoji="1" lang="ja-JP" altLang="en-US" sz="1200" dirty="0">
                <a:latin typeface="ＭＳ Ｐゴシック" panose="020B0600070205080204" pitchFamily="50" charset="-128"/>
                <a:ea typeface="ＭＳ Ｐゴシック" panose="020B0600070205080204" pitchFamily="50" charset="-128"/>
              </a:rPr>
              <a:t>　　　　（１）地域の水害・土砂災害の危険性を周知する</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（２）水害・土砂災害時の避難の考え方を普及する</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（３）「マイ避難カード」の作成を推進する</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50000"/>
              </a:lnSpc>
            </a:pPr>
            <a:endParaRPr kumimoji="1" lang="en-US" altLang="ja-JP" sz="1100" dirty="0">
              <a:latin typeface="ＭＳ Ｐゴシック" panose="020B0600070205080204" pitchFamily="50" charset="-128"/>
              <a:ea typeface="ＭＳ Ｐゴシック" panose="020B0600070205080204" pitchFamily="50" charset="-128"/>
            </a:endParaRPr>
          </a:p>
          <a:p>
            <a:pPr>
              <a:lnSpc>
                <a:spcPct val="150000"/>
              </a:lnSpc>
              <a:tabLst>
                <a:tab pos="4843463" algn="r"/>
              </a:tabLst>
            </a:pPr>
            <a:r>
              <a:rPr kumimoji="1" lang="ja-JP" altLang="en-US" sz="1400" dirty="0">
                <a:solidFill>
                  <a:srgbClr val="0070C0"/>
                </a:solidFill>
                <a:latin typeface="HGP創英角ｺﾞｼｯｸUB" panose="020B0900000000000000" pitchFamily="50" charset="-128"/>
                <a:ea typeface="HGP創英角ｺﾞｼｯｸUB" panose="020B0900000000000000" pitchFamily="50" charset="-128"/>
              </a:rPr>
              <a:t>２</a:t>
            </a:r>
            <a:r>
              <a:rPr kumimoji="1" lang="en-US" altLang="ja-JP" sz="1400" dirty="0">
                <a:solidFill>
                  <a:srgbClr val="0070C0"/>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rgbClr val="0070C0"/>
                </a:solidFill>
                <a:latin typeface="HGP創英角ｺﾞｼｯｸUB" panose="020B0900000000000000" pitchFamily="50" charset="-128"/>
                <a:ea typeface="HGP創英角ｺﾞｼｯｸUB" panose="020B0900000000000000" pitchFamily="50" charset="-128"/>
              </a:rPr>
              <a:t>災害時要援護者の避難を検討する</a:t>
            </a:r>
            <a:r>
              <a:rPr kumimoji="1" lang="en-US" altLang="ja-JP" sz="1400" dirty="0">
                <a:solidFill>
                  <a:srgbClr val="0070C0"/>
                </a:solidFill>
                <a:latin typeface="HGP創英角ｺﾞｼｯｸUB" panose="020B0900000000000000" pitchFamily="50" charset="-128"/>
                <a:ea typeface="HGP創英角ｺﾞｼｯｸUB" panose="020B0900000000000000" pitchFamily="50" charset="-128"/>
              </a:rPr>
              <a:t>	.........................................p.10</a:t>
            </a:r>
            <a:endParaRPr kumimoji="1" lang="en-US" altLang="ja-JP" sz="1200" dirty="0">
              <a:solidFill>
                <a:srgbClr val="0070C0"/>
              </a:solidFill>
              <a:latin typeface="HGP創英角ｺﾞｼｯｸUB" panose="020B0900000000000000" pitchFamily="50" charset="-128"/>
              <a:ea typeface="HGP創英角ｺﾞｼｯｸUB" panose="020B0900000000000000" pitchFamily="50" charset="-128"/>
            </a:endParaRP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（１）災害時要援護者における避難の考え方を共有する</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（２）災害時要援護者の個別支援計画を作成する</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50000"/>
              </a:lnSpc>
            </a:pPr>
            <a:endParaRPr kumimoji="1" lang="en-US" altLang="ja-JP" sz="1100" dirty="0">
              <a:latin typeface="ＭＳ Ｐゴシック" panose="020B0600070205080204" pitchFamily="50" charset="-128"/>
              <a:ea typeface="ＭＳ Ｐゴシック" panose="020B0600070205080204" pitchFamily="50" charset="-128"/>
            </a:endParaRPr>
          </a:p>
          <a:p>
            <a:pPr>
              <a:lnSpc>
                <a:spcPct val="150000"/>
              </a:lnSpc>
              <a:tabLst>
                <a:tab pos="4843463" algn="r"/>
              </a:tabLst>
            </a:pP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３</a:t>
            </a:r>
            <a:r>
              <a:rPr kumimoji="1" lang="en-US" altLang="ja-JP" sz="1400" dirty="0">
                <a:solidFill>
                  <a:srgbClr val="C00000"/>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地域みんなで避難する</a:t>
            </a:r>
            <a:r>
              <a:rPr kumimoji="1" lang="en-US" altLang="ja-JP" sz="1400" dirty="0">
                <a:solidFill>
                  <a:srgbClr val="C00000"/>
                </a:solidFill>
                <a:latin typeface="HGP創英角ｺﾞｼｯｸUB" panose="020B0900000000000000" pitchFamily="50" charset="-128"/>
                <a:ea typeface="HGP創英角ｺﾞｼｯｸUB" panose="020B0900000000000000" pitchFamily="50" charset="-128"/>
              </a:rPr>
              <a:t>	.............................................................p.17</a:t>
            </a: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（１）情報を収集する</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（２）避難を呼びかける（声をかけあう）</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50000"/>
              </a:lnSpc>
            </a:pPr>
            <a:endParaRPr kumimoji="1" lang="en-US" altLang="ja-JP" sz="1100" dirty="0">
              <a:solidFill>
                <a:srgbClr val="C00000"/>
              </a:solidFill>
              <a:latin typeface="ＭＳ Ｐゴシック" panose="020B0600070205080204" pitchFamily="50" charset="-128"/>
              <a:ea typeface="ＭＳ Ｐゴシック" panose="020B0600070205080204" pitchFamily="50" charset="-128"/>
            </a:endParaRPr>
          </a:p>
          <a:p>
            <a:pPr>
              <a:lnSpc>
                <a:spcPct val="120000"/>
              </a:lnSpc>
              <a:tabLst>
                <a:tab pos="4843463" algn="r"/>
              </a:tabLst>
            </a:pP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４</a:t>
            </a:r>
            <a:r>
              <a:rPr kumimoji="1" lang="en-US" altLang="ja-JP" sz="1400" dirty="0">
                <a:solidFill>
                  <a:srgbClr val="C00000"/>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地域みんなで助け合う</a:t>
            </a:r>
            <a:r>
              <a:rPr kumimoji="1" lang="en-US" altLang="ja-JP" sz="1400" dirty="0">
                <a:solidFill>
                  <a:srgbClr val="C00000"/>
                </a:solidFill>
                <a:latin typeface="HGP創英角ｺﾞｼｯｸUB" panose="020B0900000000000000" pitchFamily="50" charset="-128"/>
                <a:ea typeface="HGP創英角ｺﾞｼｯｸUB" panose="020B0900000000000000" pitchFamily="50" charset="-128"/>
              </a:rPr>
              <a:t>	..............................................................p.20</a:t>
            </a:r>
          </a:p>
          <a:p>
            <a:pPr>
              <a:lnSpc>
                <a:spcPct val="120000"/>
              </a:lnSpc>
            </a:pPr>
            <a:r>
              <a:rPr kumimoji="1" lang="ja-JP" altLang="en-US" sz="1200" dirty="0">
                <a:latin typeface="ＭＳ Ｐゴシック" panose="020B0600070205080204" pitchFamily="50" charset="-128"/>
                <a:ea typeface="ＭＳ Ｐゴシック" panose="020B0600070205080204" pitchFamily="50" charset="-128"/>
              </a:rPr>
              <a:t>　　　　　・指定緊急避難場所の運営を行う</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50000"/>
              </a:lnSpc>
            </a:pPr>
            <a:endParaRPr kumimoji="1" lang="en-US" altLang="ja-JP" sz="1100" dirty="0">
              <a:latin typeface="ＭＳ Ｐゴシック" panose="020B0600070205080204" pitchFamily="50" charset="-128"/>
              <a:ea typeface="ＭＳ Ｐゴシック" panose="020B0600070205080204" pitchFamily="50" charset="-128"/>
            </a:endParaRPr>
          </a:p>
          <a:p>
            <a:pPr>
              <a:lnSpc>
                <a:spcPct val="120000"/>
              </a:lnSpc>
              <a:tabLst>
                <a:tab pos="4843463" algn="r"/>
              </a:tabLst>
            </a:pPr>
            <a:r>
              <a:rPr kumimoji="1" lang="ja-JP" altLang="en-US" sz="1400" dirty="0">
                <a:solidFill>
                  <a:srgbClr val="00B050"/>
                </a:solidFill>
                <a:latin typeface="HGP創英角ｺﾞｼｯｸUB" panose="020B0900000000000000" pitchFamily="50" charset="-128"/>
                <a:ea typeface="HGP創英角ｺﾞｼｯｸUB" panose="020B0900000000000000" pitchFamily="50" charset="-128"/>
              </a:rPr>
              <a:t>５</a:t>
            </a:r>
            <a:r>
              <a:rPr kumimoji="1" lang="en-US" altLang="ja-JP" sz="1400" dirty="0">
                <a:solidFill>
                  <a:srgbClr val="00B050"/>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rgbClr val="00B050"/>
                </a:solidFill>
                <a:latin typeface="HGP創英角ｺﾞｼｯｸUB" panose="020B0900000000000000" pitchFamily="50" charset="-128"/>
                <a:ea typeface="HGP創英角ｺﾞｼｯｸUB" panose="020B0900000000000000" pitchFamily="50" charset="-128"/>
              </a:rPr>
              <a:t>取り組みを継続する</a:t>
            </a:r>
            <a:r>
              <a:rPr kumimoji="1" lang="en-US" altLang="ja-JP" sz="1400" dirty="0">
                <a:solidFill>
                  <a:srgbClr val="00B050"/>
                </a:solidFill>
                <a:latin typeface="HGP創英角ｺﾞｼｯｸUB" panose="020B0900000000000000" pitchFamily="50" charset="-128"/>
                <a:ea typeface="HGP創英角ｺﾞｼｯｸUB" panose="020B0900000000000000" pitchFamily="50" charset="-128"/>
              </a:rPr>
              <a:t>	...................................................................p.23</a:t>
            </a:r>
          </a:p>
          <a:p>
            <a:pPr>
              <a:lnSpc>
                <a:spcPct val="120000"/>
              </a:lnSpc>
              <a:tabLst>
                <a:tab pos="4843463" algn="r"/>
              </a:tabLst>
            </a:pPr>
            <a:r>
              <a:rPr kumimoji="1" lang="ja-JP" altLang="en-US" sz="1200" dirty="0">
                <a:latin typeface="ＭＳ Ｐゴシック" panose="020B0600070205080204" pitchFamily="50" charset="-128"/>
                <a:ea typeface="ＭＳ Ｐゴシック" panose="020B0600070205080204" pitchFamily="50" charset="-128"/>
              </a:rPr>
              <a:t>　　　　（１）地域コミュニティと行政区の役割</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120000"/>
              </a:lnSpc>
              <a:tabLst>
                <a:tab pos="4843463" algn="r"/>
              </a:tabLst>
            </a:pPr>
            <a:r>
              <a:rPr kumimoji="1" lang="ja-JP" altLang="en-US" sz="1200" dirty="0">
                <a:latin typeface="ＭＳ Ｐゴシック" panose="020B0600070205080204" pitchFamily="50" charset="-128"/>
                <a:ea typeface="ＭＳ Ｐゴシック" panose="020B0600070205080204" pitchFamily="50" charset="-128"/>
              </a:rPr>
              <a:t>　　　　（２）ワークショップをきっかけにした取り組みの継続</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50000"/>
              </a:lnSpc>
              <a:tabLst>
                <a:tab pos="4843463" algn="r"/>
              </a:tabLst>
            </a:pPr>
            <a:endParaRPr kumimoji="1" lang="en-US" altLang="ja-JP" sz="1100" dirty="0">
              <a:latin typeface="ＭＳ Ｐゴシック" panose="020B0600070205080204" pitchFamily="50" charset="-128"/>
              <a:ea typeface="ＭＳ Ｐゴシック" panose="020B0600070205080204" pitchFamily="50" charset="-128"/>
            </a:endParaRPr>
          </a:p>
          <a:p>
            <a:pPr>
              <a:lnSpc>
                <a:spcPct val="120000"/>
              </a:lnSpc>
              <a:tabLst>
                <a:tab pos="4843463" algn="r"/>
              </a:tabLst>
            </a:pPr>
            <a:r>
              <a:rPr kumimoji="1" lang="ja-JP" altLang="en-US" sz="1400" dirty="0">
                <a:latin typeface="HGP創英角ｺﾞｼｯｸUB" panose="020B0900000000000000" pitchFamily="50" charset="-128"/>
                <a:ea typeface="HGP創英角ｺﾞｼｯｸUB" panose="020B0900000000000000" pitchFamily="50" charset="-128"/>
              </a:rPr>
              <a:t>■資料編</a:t>
            </a:r>
            <a:r>
              <a:rPr kumimoji="1" lang="en-US" altLang="ja-JP" sz="1400" dirty="0">
                <a:latin typeface="HGP創英角ｺﾞｼｯｸUB" panose="020B0900000000000000" pitchFamily="50" charset="-128"/>
                <a:ea typeface="HGP創英角ｺﾞｼｯｸUB" panose="020B0900000000000000" pitchFamily="50" charset="-128"/>
              </a:rPr>
              <a:t>	........................................................................................p.26</a:t>
            </a:r>
          </a:p>
          <a:p>
            <a:pPr>
              <a:lnSpc>
                <a:spcPct val="120000"/>
              </a:lnSpc>
              <a:tabLst>
                <a:tab pos="4843463" algn="r"/>
              </a:tabLst>
            </a:pPr>
            <a:r>
              <a:rPr kumimoji="1" lang="ja-JP" altLang="en-US" sz="1200" dirty="0">
                <a:latin typeface="ＭＳ Ｐゴシック" panose="020B0600070205080204" pitchFamily="50" charset="-128"/>
                <a:ea typeface="ＭＳ Ｐゴシック" panose="020B0600070205080204" pitchFamily="50" charset="-128"/>
              </a:rPr>
              <a:t>　　　　（１）ワークショップでのグループ討議のとりまとめ</a:t>
            </a:r>
            <a:endParaRPr kumimoji="1" lang="en-US" altLang="ja-JP" sz="1200" dirty="0">
              <a:latin typeface="ＭＳ Ｐゴシック" panose="020B0600070205080204" pitchFamily="50" charset="-128"/>
              <a:ea typeface="ＭＳ Ｐゴシック" panose="020B0600070205080204" pitchFamily="50" charset="-128"/>
            </a:endParaRPr>
          </a:p>
          <a:p>
            <a:pPr>
              <a:lnSpc>
                <a:spcPct val="120000"/>
              </a:lnSpc>
              <a:tabLst>
                <a:tab pos="4843463" algn="r"/>
              </a:tabLst>
            </a:pPr>
            <a:r>
              <a:rPr kumimoji="1" lang="ja-JP" altLang="en-US" sz="1200" dirty="0">
                <a:latin typeface="ＭＳ Ｐゴシック" panose="020B0600070205080204" pitchFamily="50" charset="-128"/>
                <a:ea typeface="ＭＳ Ｐゴシック" panose="020B0600070205080204" pitchFamily="50" charset="-128"/>
              </a:rPr>
              <a:t>　　　　（２）他市町村での取り組み事例</a:t>
            </a:r>
            <a:endParaRPr kumimoji="1" lang="en-US" altLang="ja-JP" sz="1200" dirty="0">
              <a:latin typeface="ＭＳ Ｐゴシック" panose="020B0600070205080204" pitchFamily="50" charset="-128"/>
              <a:ea typeface="ＭＳ Ｐゴシック" panose="020B0600070205080204" pitchFamily="50" charset="-128"/>
            </a:endParaRPr>
          </a:p>
        </p:txBody>
      </p:sp>
      <p:sp>
        <p:nvSpPr>
          <p:cNvPr id="37" name="四角形: 角を丸くする 36">
            <a:extLst>
              <a:ext uri="{FF2B5EF4-FFF2-40B4-BE49-F238E27FC236}">
                <a16:creationId xmlns:a16="http://schemas.microsoft.com/office/drawing/2014/main" id="{C5058D64-FA6F-4DC6-9178-1ACBFEA1337F}"/>
              </a:ext>
            </a:extLst>
          </p:cNvPr>
          <p:cNvSpPr/>
          <p:nvPr/>
        </p:nvSpPr>
        <p:spPr>
          <a:xfrm>
            <a:off x="446313" y="4037238"/>
            <a:ext cx="6008916" cy="5527550"/>
          </a:xfrm>
          <a:prstGeom prst="roundRect">
            <a:avLst>
              <a:gd name="adj" fmla="val 5479"/>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18878BB5-7F07-40E3-9BE9-799279D92A0A}"/>
              </a:ext>
            </a:extLst>
          </p:cNvPr>
          <p:cNvSpPr txBox="1"/>
          <p:nvPr/>
        </p:nvSpPr>
        <p:spPr>
          <a:xfrm>
            <a:off x="777036" y="5192117"/>
            <a:ext cx="246221" cy="682879"/>
          </a:xfrm>
          <a:prstGeom prst="rect">
            <a:avLst/>
          </a:prstGeom>
          <a:noFill/>
        </p:spPr>
        <p:txBody>
          <a:bodyPr vert="eaVert" wrap="none" lIns="0" tIns="0" rIns="0" bIns="0" rtlCol="0">
            <a:spAutoFit/>
          </a:bodyPr>
          <a:lstStyle/>
          <a:p>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平　　時</a:t>
            </a:r>
          </a:p>
        </p:txBody>
      </p:sp>
      <p:sp>
        <p:nvSpPr>
          <p:cNvPr id="40" name="正方形/長方形 39">
            <a:extLst>
              <a:ext uri="{FF2B5EF4-FFF2-40B4-BE49-F238E27FC236}">
                <a16:creationId xmlns:a16="http://schemas.microsoft.com/office/drawing/2014/main" id="{1E335612-3219-4BA6-80EE-AC09E3B057DD}"/>
              </a:ext>
            </a:extLst>
          </p:cNvPr>
          <p:cNvSpPr/>
          <p:nvPr/>
        </p:nvSpPr>
        <p:spPr>
          <a:xfrm>
            <a:off x="742950" y="6623407"/>
            <a:ext cx="315142" cy="123547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90B4E4C-AA00-4884-87C8-DAC476C69CC0}"/>
              </a:ext>
            </a:extLst>
          </p:cNvPr>
          <p:cNvSpPr txBox="1"/>
          <p:nvPr/>
        </p:nvSpPr>
        <p:spPr>
          <a:xfrm>
            <a:off x="777036" y="6854729"/>
            <a:ext cx="246221" cy="753411"/>
          </a:xfrm>
          <a:prstGeom prst="rect">
            <a:avLst/>
          </a:prstGeom>
          <a:noFill/>
        </p:spPr>
        <p:txBody>
          <a:bodyPr vert="eaVert" wrap="none" lIns="0" tIns="0" rIns="0" bIns="0" rtlCol="0">
            <a:spAutoFit/>
          </a:bodyPr>
          <a:lstStyle/>
          <a:p>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災 害 時</a:t>
            </a:r>
          </a:p>
        </p:txBody>
      </p:sp>
      <p:sp>
        <p:nvSpPr>
          <p:cNvPr id="2" name="スライド番号プレースホルダー 1">
            <a:extLst>
              <a:ext uri="{FF2B5EF4-FFF2-40B4-BE49-F238E27FC236}">
                <a16:creationId xmlns:a16="http://schemas.microsoft.com/office/drawing/2014/main" id="{365B17F6-9142-42D0-96B5-8F7091EB656B}"/>
              </a:ext>
            </a:extLst>
          </p:cNvPr>
          <p:cNvSpPr>
            <a:spLocks noGrp="1"/>
          </p:cNvSpPr>
          <p:nvPr>
            <p:ph type="sldNum" sz="quarter" idx="10"/>
          </p:nvPr>
        </p:nvSpPr>
        <p:spPr/>
        <p:txBody>
          <a:bodyPr/>
          <a:lstStyle/>
          <a:p>
            <a:fld id="{3AA9EDAE-9077-4D61-94DE-B60AAEAE655E}" type="slidenum">
              <a:rPr kumimoji="1" lang="ja-JP" altLang="en-US" smtClean="0"/>
              <a:pPr/>
              <a:t>2</a:t>
            </a:fld>
            <a:endParaRPr kumimoji="1" lang="ja-JP" altLang="en-US"/>
          </a:p>
        </p:txBody>
      </p:sp>
      <p:cxnSp>
        <p:nvCxnSpPr>
          <p:cNvPr id="36" name="直線コネクタ 35">
            <a:extLst>
              <a:ext uri="{FF2B5EF4-FFF2-40B4-BE49-F238E27FC236}">
                <a16:creationId xmlns:a16="http://schemas.microsoft.com/office/drawing/2014/main" id="{CC6C520B-60A2-495D-B1F7-848C22779473}"/>
              </a:ext>
            </a:extLst>
          </p:cNvPr>
          <p:cNvCxnSpPr/>
          <p:nvPr/>
        </p:nvCxnSpPr>
        <p:spPr>
          <a:xfrm>
            <a:off x="571500" y="8715375"/>
            <a:ext cx="56959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432671" y="84139"/>
            <a:ext cx="6000368" cy="707886"/>
          </a:xfrm>
          <a:prstGeom prst="rect">
            <a:avLst/>
          </a:prstGeom>
          <a:noFill/>
        </p:spPr>
        <p:txBody>
          <a:bodyPr wrap="square" rtlCol="0">
            <a:spAutoFit/>
          </a:bodyPr>
          <a:lstStyle/>
          <a:p>
            <a:r>
              <a:rPr kumimoji="1" lang="ja-JP" altLang="en-US" sz="2000" b="1" dirty="0" smtClean="0">
                <a:latin typeface="BIZ UDPゴシック" panose="020B0400000000000000" pitchFamily="50" charset="-128"/>
                <a:ea typeface="BIZ UDPゴシック" panose="020B0400000000000000" pitchFamily="50" charset="-128"/>
              </a:rPr>
              <a:t>●●地区から</a:t>
            </a:r>
            <a:endParaRPr kumimoji="1" lang="en-US" altLang="ja-JP" sz="2000" b="1" dirty="0" smtClean="0">
              <a:latin typeface="BIZ UDPゴシック" panose="020B0400000000000000" pitchFamily="50" charset="-128"/>
              <a:ea typeface="BIZ UDPゴシック" panose="020B0400000000000000" pitchFamily="50" charset="-128"/>
            </a:endParaRPr>
          </a:p>
          <a:p>
            <a:r>
              <a:rPr kumimoji="1" lang="ja-JP" altLang="en-US" sz="2000" b="1" dirty="0" smtClean="0">
                <a:latin typeface="BIZ UDPゴシック" panose="020B0400000000000000" pitchFamily="50" charset="-128"/>
                <a:ea typeface="BIZ UDPゴシック" panose="020B0400000000000000" pitchFamily="50" charset="-128"/>
              </a:rPr>
              <a:t>水害・土砂災害による犠牲者を出さないために。</a:t>
            </a:r>
            <a:endParaRPr kumimoji="1" lang="ja-JP" altLang="en-US" sz="20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16697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76D0704-98DB-4F55-855A-753BF7DAEF0A}"/>
              </a:ext>
            </a:extLst>
          </p:cNvPr>
          <p:cNvSpPr>
            <a:spLocks noGrp="1"/>
          </p:cNvSpPr>
          <p:nvPr>
            <p:ph type="sldNum" sz="quarter" idx="10"/>
          </p:nvPr>
        </p:nvSpPr>
        <p:spPr/>
        <p:txBody>
          <a:bodyPr/>
          <a:lstStyle/>
          <a:p>
            <a:fld id="{3AA9EDAE-9077-4D61-94DE-B60AAEAE655E}" type="slidenum">
              <a:rPr kumimoji="1" lang="ja-JP" altLang="en-US" smtClean="0"/>
              <a:t>3</a:t>
            </a:fld>
            <a:endParaRPr kumimoji="1" lang="ja-JP" altLang="en-US"/>
          </a:p>
        </p:txBody>
      </p:sp>
      <p:sp>
        <p:nvSpPr>
          <p:cNvPr id="3" name="テキスト ボックス 2">
            <a:extLst>
              <a:ext uri="{FF2B5EF4-FFF2-40B4-BE49-F238E27FC236}">
                <a16:creationId xmlns:a16="http://schemas.microsoft.com/office/drawing/2014/main" id="{281F462D-6AD2-407F-9CFD-2FD24B751763}"/>
              </a:ext>
            </a:extLst>
          </p:cNvPr>
          <p:cNvSpPr txBox="1"/>
          <p:nvPr/>
        </p:nvSpPr>
        <p:spPr>
          <a:xfrm>
            <a:off x="110190" y="204192"/>
            <a:ext cx="6573638" cy="369332"/>
          </a:xfrm>
          <a:prstGeom prst="rect">
            <a:avLst/>
          </a:prstGeom>
          <a:solidFill>
            <a:srgbClr val="0070C0"/>
          </a:solidFill>
          <a:ln>
            <a:solidFill>
              <a:srgbClr val="0070C0"/>
            </a:solidFill>
          </a:ln>
        </p:spPr>
        <p:txBody>
          <a:bodyPr wrap="squar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1</a:t>
            </a:r>
            <a:r>
              <a:rPr kumimoji="1" lang="ja-JP" altLang="en-US" dirty="0">
                <a:solidFill>
                  <a:schemeClr val="bg1"/>
                </a:solidFill>
                <a:latin typeface="HGP創英角ｺﾞｼｯｸUB" panose="020B0900000000000000" pitchFamily="50" charset="-128"/>
                <a:ea typeface="HGP創英角ｺﾞｼｯｸUB" panose="020B0900000000000000" pitchFamily="50" charset="-128"/>
              </a:rPr>
              <a:t>．自助力の向上を図る</a:t>
            </a:r>
          </a:p>
        </p:txBody>
      </p:sp>
      <p:sp>
        <p:nvSpPr>
          <p:cNvPr id="9" name="テキスト ボックス 8">
            <a:extLst>
              <a:ext uri="{FF2B5EF4-FFF2-40B4-BE49-F238E27FC236}">
                <a16:creationId xmlns:a16="http://schemas.microsoft.com/office/drawing/2014/main" id="{DF1A96AB-7A87-4FBF-B9B5-3C9E75F95932}"/>
              </a:ext>
            </a:extLst>
          </p:cNvPr>
          <p:cNvSpPr txBox="1"/>
          <p:nvPr/>
        </p:nvSpPr>
        <p:spPr>
          <a:xfrm>
            <a:off x="110189" y="816699"/>
            <a:ext cx="3666388" cy="307777"/>
          </a:xfrm>
          <a:prstGeom prst="rect">
            <a:avLst/>
          </a:prstGeom>
          <a:noFill/>
        </p:spPr>
        <p:txBody>
          <a:bodyPr wrap="none" rtlCol="0">
            <a:spAutoFit/>
          </a:bodyPr>
          <a:lstStyle/>
          <a:p>
            <a:r>
              <a:rPr kumimoji="1" lang="ja-JP" altLang="en-US" sz="1400" dirty="0">
                <a:solidFill>
                  <a:srgbClr val="0070C0"/>
                </a:solidFill>
                <a:latin typeface="HGP創英角ｺﾞｼｯｸUB" panose="020B0900000000000000" pitchFamily="50" charset="-128"/>
                <a:ea typeface="HGP創英角ｺﾞｼｯｸUB" panose="020B0900000000000000" pitchFamily="50" charset="-128"/>
              </a:rPr>
              <a:t>◎「マイ避難カード」を通じた自助力向上の推進</a:t>
            </a:r>
            <a:endParaRPr kumimoji="1" lang="en-US" altLang="ja-JP" sz="1400" dirty="0">
              <a:solidFill>
                <a:srgbClr val="0070C0"/>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B4772988-7B8E-48F9-BFBE-2B6EA5D82A0C}"/>
              </a:ext>
            </a:extLst>
          </p:cNvPr>
          <p:cNvSpPr txBox="1"/>
          <p:nvPr/>
        </p:nvSpPr>
        <p:spPr>
          <a:xfrm>
            <a:off x="244821" y="1256892"/>
            <a:ext cx="6439007" cy="949875"/>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地域の自助力向上を図るべく、地域の方々に水害・土砂災害時の避難の考え方を普及し、</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「マイ避難カード」を通じて避難を検討してもらうことを目的とした資料を作成しました。</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地域の方々に配布することに加え、地域での防災講習会や意識啓発、マイ避難カード作成の推進に活用してください。</a:t>
            </a:r>
            <a:endParaRPr kumimoji="1" lang="en-US" altLang="ja-JP" sz="1200" dirty="0">
              <a:latin typeface="游明朝" panose="02020400000000000000" pitchFamily="18" charset="-128"/>
              <a:ea typeface="游明朝" panose="02020400000000000000" pitchFamily="18" charset="-128"/>
            </a:endParaRPr>
          </a:p>
        </p:txBody>
      </p:sp>
      <p:sp>
        <p:nvSpPr>
          <p:cNvPr id="20" name="正方形/長方形 19">
            <a:extLst>
              <a:ext uri="{FF2B5EF4-FFF2-40B4-BE49-F238E27FC236}">
                <a16:creationId xmlns:a16="http://schemas.microsoft.com/office/drawing/2014/main" id="{2B8AE748-1760-4920-A1F7-907ACE834DC0}"/>
              </a:ext>
            </a:extLst>
          </p:cNvPr>
          <p:cNvSpPr/>
          <p:nvPr/>
        </p:nvSpPr>
        <p:spPr>
          <a:xfrm>
            <a:off x="963385" y="9363715"/>
            <a:ext cx="4966424" cy="261610"/>
          </a:xfrm>
          <a:prstGeom prst="rect">
            <a:avLst/>
          </a:prstGeom>
        </p:spPr>
        <p:txBody>
          <a:bodyPr wrap="none">
            <a:spAutoFit/>
          </a:bodyPr>
          <a:lstStyle/>
          <a:p>
            <a:pPr defTabSz="914400" eaLnBrk="0" fontAlgn="base" hangingPunct="0">
              <a:spcBef>
                <a:spcPct val="0"/>
              </a:spcBef>
              <a:spcAft>
                <a:spcPct val="0"/>
              </a:spcAft>
            </a:pPr>
            <a:r>
              <a:rPr kumimoji="1" lang="ja-JP" altLang="en-US" sz="1100" dirty="0">
                <a:solidFill>
                  <a:srgbClr val="000000"/>
                </a:solidFill>
                <a:latin typeface="ＭＳ Ｐゴシック" panose="020B0600070205080204" pitchFamily="50" charset="-128"/>
                <a:ea typeface="ＭＳ Ｐゴシック" panose="020B0600070205080204" pitchFamily="50" charset="-128"/>
              </a:rPr>
              <a:t>▲「マイ避難カード」を通じた避難検討の手引き（一般世帯向け資料）のイメージ</a:t>
            </a:r>
          </a:p>
        </p:txBody>
      </p:sp>
      <p:grpSp>
        <p:nvGrpSpPr>
          <p:cNvPr id="6" name="グループ化 5">
            <a:extLst>
              <a:ext uri="{FF2B5EF4-FFF2-40B4-BE49-F238E27FC236}">
                <a16:creationId xmlns:a16="http://schemas.microsoft.com/office/drawing/2014/main" id="{184C4CDF-A3C2-42C1-8C6E-D9A4CA168907}"/>
              </a:ext>
            </a:extLst>
          </p:cNvPr>
          <p:cNvGrpSpPr/>
          <p:nvPr/>
        </p:nvGrpSpPr>
        <p:grpSpPr>
          <a:xfrm>
            <a:off x="843372" y="2303452"/>
            <a:ext cx="4966425" cy="7038491"/>
            <a:chOff x="690972" y="1610296"/>
            <a:chExt cx="5470885" cy="7753419"/>
          </a:xfrm>
        </p:grpSpPr>
        <p:pic>
          <p:nvPicPr>
            <p:cNvPr id="4" name="図 3">
              <a:extLst>
                <a:ext uri="{FF2B5EF4-FFF2-40B4-BE49-F238E27FC236}">
                  <a16:creationId xmlns:a16="http://schemas.microsoft.com/office/drawing/2014/main" id="{E8AF3D81-71A3-4961-9CC8-F72A0CDA9AF7}"/>
                </a:ext>
              </a:extLst>
            </p:cNvPr>
            <p:cNvPicPr>
              <a:picLocks noChangeAspect="1"/>
            </p:cNvPicPr>
            <p:nvPr/>
          </p:nvPicPr>
          <p:blipFill>
            <a:blip r:embed="rId2"/>
            <a:stretch>
              <a:fillRect/>
            </a:stretch>
          </p:blipFill>
          <p:spPr>
            <a:xfrm>
              <a:off x="696143" y="5539161"/>
              <a:ext cx="5465714" cy="3824554"/>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F5B27716-EDC0-4431-A3AC-B63CE8C8C5DC}"/>
                </a:ext>
              </a:extLst>
            </p:cNvPr>
            <p:cNvPicPr>
              <a:picLocks noChangeAspect="1"/>
            </p:cNvPicPr>
            <p:nvPr/>
          </p:nvPicPr>
          <p:blipFill>
            <a:blip r:embed="rId3"/>
            <a:stretch>
              <a:fillRect/>
            </a:stretch>
          </p:blipFill>
          <p:spPr>
            <a:xfrm>
              <a:off x="690972" y="1610296"/>
              <a:ext cx="5470885" cy="3824554"/>
            </a:xfrm>
            <a:prstGeom prst="rect">
              <a:avLst/>
            </a:prstGeom>
            <a:ln>
              <a:solidFill>
                <a:schemeClr val="bg1">
                  <a:lumMod val="50000"/>
                </a:schemeClr>
              </a:solidFill>
            </a:ln>
          </p:spPr>
        </p:pic>
      </p:grpSp>
      <p:cxnSp>
        <p:nvCxnSpPr>
          <p:cNvPr id="11" name="直線コネクタ 10">
            <a:extLst>
              <a:ext uri="{FF2B5EF4-FFF2-40B4-BE49-F238E27FC236}">
                <a16:creationId xmlns:a16="http://schemas.microsoft.com/office/drawing/2014/main" id="{9F7C3D78-71A8-4226-9A2C-71AB5FDF8F13}"/>
              </a:ext>
            </a:extLst>
          </p:cNvPr>
          <p:cNvCxnSpPr/>
          <p:nvPr/>
        </p:nvCxnSpPr>
        <p:spPr>
          <a:xfrm>
            <a:off x="3315199" y="2302541"/>
            <a:ext cx="0" cy="34712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570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カギ線コネクタ 59">
            <a:extLst>
              <a:ext uri="{FF2B5EF4-FFF2-40B4-BE49-F238E27FC236}">
                <a16:creationId xmlns:a16="http://schemas.microsoft.com/office/drawing/2014/main" id="{E86C049B-98AD-479A-8866-62645D57E5FA}"/>
              </a:ext>
            </a:extLst>
          </p:cNvPr>
          <p:cNvCxnSpPr>
            <a:stCxn id="67" idx="3"/>
            <a:endCxn id="41" idx="3"/>
          </p:cNvCxnSpPr>
          <p:nvPr/>
        </p:nvCxnSpPr>
        <p:spPr>
          <a:xfrm flipH="1">
            <a:off x="4585601" y="4513160"/>
            <a:ext cx="1202" cy="1260230"/>
          </a:xfrm>
          <a:prstGeom prst="bentConnector3">
            <a:avLst>
              <a:gd name="adj1" fmla="val -18302642"/>
            </a:avLst>
          </a:prstGeom>
          <a:noFill/>
          <a:ln w="57150" cap="flat" cmpd="sng" algn="ctr">
            <a:solidFill>
              <a:srgbClr val="C00000"/>
            </a:solidFill>
            <a:prstDash val="solid"/>
          </a:ln>
          <a:effectLst/>
        </p:spPr>
      </p:cxnSp>
      <p:cxnSp>
        <p:nvCxnSpPr>
          <p:cNvPr id="73" name="直線矢印コネクタ 72">
            <a:extLst>
              <a:ext uri="{FF2B5EF4-FFF2-40B4-BE49-F238E27FC236}">
                <a16:creationId xmlns:a16="http://schemas.microsoft.com/office/drawing/2014/main" id="{BE640D66-F60C-4FFD-8FBA-07F2F401B28B}"/>
              </a:ext>
            </a:extLst>
          </p:cNvPr>
          <p:cNvCxnSpPr>
            <a:cxnSpLocks/>
          </p:cNvCxnSpPr>
          <p:nvPr/>
        </p:nvCxnSpPr>
        <p:spPr>
          <a:xfrm>
            <a:off x="4585581" y="5338387"/>
            <a:ext cx="217970" cy="0"/>
          </a:xfrm>
          <a:prstGeom prst="straightConnector1">
            <a:avLst/>
          </a:prstGeom>
          <a:noFill/>
          <a:ln w="57150" cap="flat" cmpd="sng" algn="ctr">
            <a:solidFill>
              <a:srgbClr val="C00000"/>
            </a:solidFill>
            <a:prstDash val="solid"/>
            <a:headEnd type="none" w="med" len="med"/>
            <a:tailEnd type="none" w="med" len="med"/>
          </a:ln>
          <a:effectLst/>
        </p:spPr>
      </p:cxnSp>
      <p:cxnSp>
        <p:nvCxnSpPr>
          <p:cNvPr id="76" name="カギ線コネクタ 70">
            <a:extLst>
              <a:ext uri="{FF2B5EF4-FFF2-40B4-BE49-F238E27FC236}">
                <a16:creationId xmlns:a16="http://schemas.microsoft.com/office/drawing/2014/main" id="{4A049475-6E33-4A15-9487-00F7A86DE25B}"/>
              </a:ext>
            </a:extLst>
          </p:cNvPr>
          <p:cNvCxnSpPr>
            <a:stCxn id="40" idx="3"/>
            <a:endCxn id="38" idx="3"/>
          </p:cNvCxnSpPr>
          <p:nvPr/>
        </p:nvCxnSpPr>
        <p:spPr>
          <a:xfrm>
            <a:off x="4585601" y="6314876"/>
            <a:ext cx="12224" cy="1291250"/>
          </a:xfrm>
          <a:prstGeom prst="bentConnector3">
            <a:avLst>
              <a:gd name="adj1" fmla="val 1800000"/>
            </a:avLst>
          </a:prstGeom>
          <a:noFill/>
          <a:ln w="57150" cap="flat" cmpd="sng" algn="ctr">
            <a:solidFill>
              <a:schemeClr val="accent2"/>
            </a:solidFill>
            <a:prstDash val="solid"/>
          </a:ln>
          <a:effectLst/>
        </p:spPr>
      </p:cxnSp>
      <p:cxnSp>
        <p:nvCxnSpPr>
          <p:cNvPr id="77" name="直線矢印コネクタ 76">
            <a:extLst>
              <a:ext uri="{FF2B5EF4-FFF2-40B4-BE49-F238E27FC236}">
                <a16:creationId xmlns:a16="http://schemas.microsoft.com/office/drawing/2014/main" id="{E568267B-C3CB-4318-B921-1A4AD2814D28}"/>
              </a:ext>
            </a:extLst>
          </p:cNvPr>
          <p:cNvCxnSpPr/>
          <p:nvPr/>
        </p:nvCxnSpPr>
        <p:spPr>
          <a:xfrm>
            <a:off x="4585581" y="6984475"/>
            <a:ext cx="496266" cy="0"/>
          </a:xfrm>
          <a:prstGeom prst="straightConnector1">
            <a:avLst/>
          </a:prstGeom>
          <a:noFill/>
          <a:ln w="57150" cap="flat" cmpd="sng" algn="ctr">
            <a:solidFill>
              <a:schemeClr val="accent2"/>
            </a:solidFill>
            <a:prstDash val="solid"/>
            <a:tailEnd type="triangle"/>
          </a:ln>
          <a:effectLst/>
        </p:spPr>
      </p:cxnSp>
      <p:cxnSp>
        <p:nvCxnSpPr>
          <p:cNvPr id="78" name="直線矢印コネクタ 77">
            <a:extLst>
              <a:ext uri="{FF2B5EF4-FFF2-40B4-BE49-F238E27FC236}">
                <a16:creationId xmlns:a16="http://schemas.microsoft.com/office/drawing/2014/main" id="{EA0FABE2-BBE9-4A70-9115-7410262E34AD}"/>
              </a:ext>
            </a:extLst>
          </p:cNvPr>
          <p:cNvCxnSpPr>
            <a:cxnSpLocks/>
          </p:cNvCxnSpPr>
          <p:nvPr/>
        </p:nvCxnSpPr>
        <p:spPr>
          <a:xfrm>
            <a:off x="4788174" y="4510400"/>
            <a:ext cx="239389" cy="0"/>
          </a:xfrm>
          <a:prstGeom prst="straightConnector1">
            <a:avLst/>
          </a:prstGeom>
          <a:noFill/>
          <a:ln w="57150" cap="flat" cmpd="sng" algn="ctr">
            <a:solidFill>
              <a:srgbClr val="C00000"/>
            </a:solidFill>
            <a:prstDash val="solid"/>
            <a:headEnd type="none" w="med" len="med"/>
            <a:tailEnd type="triangle" w="med" len="med"/>
          </a:ln>
          <a:effectLst/>
        </p:spPr>
      </p:cxnSp>
      <p:sp>
        <p:nvSpPr>
          <p:cNvPr id="4" name="スライド番号プレースホルダー 3">
            <a:extLst>
              <a:ext uri="{FF2B5EF4-FFF2-40B4-BE49-F238E27FC236}">
                <a16:creationId xmlns:a16="http://schemas.microsoft.com/office/drawing/2014/main" id="{154A9659-51A4-45B8-BC38-9D3082765D22}"/>
              </a:ext>
            </a:extLst>
          </p:cNvPr>
          <p:cNvSpPr>
            <a:spLocks noGrp="1"/>
          </p:cNvSpPr>
          <p:nvPr>
            <p:ph type="sldNum" sz="quarter" idx="10"/>
          </p:nvPr>
        </p:nvSpPr>
        <p:spPr/>
        <p:txBody>
          <a:bodyPr/>
          <a:lstStyle/>
          <a:p>
            <a:fld id="{3AA9EDAE-9077-4D61-94DE-B60AAEAE655E}" type="slidenum">
              <a:rPr kumimoji="1" lang="ja-JP" altLang="en-US" smtClean="0"/>
              <a:t>4</a:t>
            </a:fld>
            <a:endParaRPr kumimoji="1" lang="ja-JP" altLang="en-US"/>
          </a:p>
        </p:txBody>
      </p:sp>
      <p:sp>
        <p:nvSpPr>
          <p:cNvPr id="10" name="テキスト ボックス 9">
            <a:extLst>
              <a:ext uri="{FF2B5EF4-FFF2-40B4-BE49-F238E27FC236}">
                <a16:creationId xmlns:a16="http://schemas.microsoft.com/office/drawing/2014/main" id="{B18E3387-F9F6-433A-8F0F-5B02788B664C}"/>
              </a:ext>
            </a:extLst>
          </p:cNvPr>
          <p:cNvSpPr txBox="1"/>
          <p:nvPr/>
        </p:nvSpPr>
        <p:spPr>
          <a:xfrm>
            <a:off x="205257" y="878857"/>
            <a:ext cx="4404249" cy="429733"/>
          </a:xfrm>
          <a:prstGeom prst="rect">
            <a:avLst/>
          </a:prstGeom>
          <a:noFill/>
        </p:spPr>
        <p:txBody>
          <a:bodyPr wrap="square" lIns="0" tIns="0" rIns="0" bIns="0" rtlCol="0">
            <a:spAutoFit/>
          </a:bodyPr>
          <a:lstStyle/>
          <a:p>
            <a:pPr marL="228600" indent="-22860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自助力向上にあたっては、地域にどのような災害の危険性があるのか、避難すべきか否かを知ることが重要となります。</a:t>
            </a:r>
            <a:endParaRPr kumimoji="1" lang="en-US" altLang="ja-JP" sz="1200" dirty="0">
              <a:latin typeface="游明朝" panose="02020400000000000000" pitchFamily="18" charset="-128"/>
              <a:ea typeface="游明朝" panose="02020400000000000000" pitchFamily="18" charset="-128"/>
            </a:endParaRPr>
          </a:p>
        </p:txBody>
      </p:sp>
      <p:pic>
        <p:nvPicPr>
          <p:cNvPr id="12" name="図 11">
            <a:extLst>
              <a:ext uri="{FF2B5EF4-FFF2-40B4-BE49-F238E27FC236}">
                <a16:creationId xmlns:a16="http://schemas.microsoft.com/office/drawing/2014/main" id="{DD3B83B5-3DF1-44E4-987A-C39C5602E2C9}"/>
              </a:ext>
            </a:extLst>
          </p:cNvPr>
          <p:cNvPicPr>
            <a:picLocks noChangeAspect="1"/>
          </p:cNvPicPr>
          <p:nvPr/>
        </p:nvPicPr>
        <p:blipFill>
          <a:blip r:embed="rId2"/>
          <a:stretch>
            <a:fillRect/>
          </a:stretch>
        </p:blipFill>
        <p:spPr>
          <a:xfrm>
            <a:off x="4751009" y="566060"/>
            <a:ext cx="1802192" cy="1264442"/>
          </a:xfrm>
          <a:prstGeom prst="rect">
            <a:avLst/>
          </a:prstGeom>
        </p:spPr>
      </p:pic>
      <p:sp>
        <p:nvSpPr>
          <p:cNvPr id="2" name="楕円 1">
            <a:extLst>
              <a:ext uri="{FF2B5EF4-FFF2-40B4-BE49-F238E27FC236}">
                <a16:creationId xmlns:a16="http://schemas.microsoft.com/office/drawing/2014/main" id="{3F03E398-2F2B-4D0B-A770-223C6585EF0D}"/>
              </a:ext>
            </a:extLst>
          </p:cNvPr>
          <p:cNvSpPr/>
          <p:nvPr/>
        </p:nvSpPr>
        <p:spPr>
          <a:xfrm>
            <a:off x="419466" y="2017384"/>
            <a:ext cx="1398449" cy="1241759"/>
          </a:xfrm>
          <a:prstGeom prst="ellipse">
            <a:avLst/>
          </a:prstGeom>
          <a:solidFill>
            <a:srgbClr val="FFCC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2AB9AF9-F0E1-43CD-B6EB-9E181B63288D}"/>
              </a:ext>
            </a:extLst>
          </p:cNvPr>
          <p:cNvSpPr txBox="1"/>
          <p:nvPr/>
        </p:nvSpPr>
        <p:spPr>
          <a:xfrm>
            <a:off x="2059914" y="2006492"/>
            <a:ext cx="1771319" cy="224229"/>
          </a:xfrm>
          <a:prstGeom prst="rect">
            <a:avLst/>
          </a:prstGeom>
          <a:noFill/>
        </p:spPr>
        <p:txBody>
          <a:bodyPr wrap="none" lIns="0" tIns="0" rIns="0" bIns="0" rtlCol="0">
            <a:spAutoFit/>
          </a:bodyPr>
          <a:lstStyle/>
          <a:p>
            <a:pPr>
              <a:lnSpc>
                <a:spcPct val="120000"/>
              </a:lnSpc>
            </a:pP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■地区の広範囲が水没</a:t>
            </a:r>
          </a:p>
        </p:txBody>
      </p:sp>
      <p:sp>
        <p:nvSpPr>
          <p:cNvPr id="5" name="テキスト ボックス 4">
            <a:extLst>
              <a:ext uri="{FF2B5EF4-FFF2-40B4-BE49-F238E27FC236}">
                <a16:creationId xmlns:a16="http://schemas.microsoft.com/office/drawing/2014/main" id="{7DDEF6C6-4D4F-4338-9832-1A5C8C6C906F}"/>
              </a:ext>
            </a:extLst>
          </p:cNvPr>
          <p:cNvSpPr txBox="1"/>
          <p:nvPr/>
        </p:nvSpPr>
        <p:spPr>
          <a:xfrm>
            <a:off x="2279468" y="2311292"/>
            <a:ext cx="4311468" cy="369332"/>
          </a:xfrm>
          <a:prstGeom prst="rect">
            <a:avLst/>
          </a:prstGeom>
          <a:noFill/>
        </p:spPr>
        <p:txBody>
          <a:bodyPr wrap="square" lIns="0" tIns="0" rIns="0" bIns="0" rtlCol="0">
            <a:spAutoFit/>
          </a:bodyPr>
          <a:lstStyle/>
          <a:p>
            <a:pPr marL="171450" indent="-171450" algn="just">
              <a:buFont typeface="Wingdings" panose="05000000000000000000" pitchFamily="2" charset="2"/>
              <a:buChar char="ü"/>
            </a:pP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広い範囲で２階床上、場所によってはそれ以上の浸水の恐れ</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pPr marL="171450" indent="-171450" algn="just">
              <a:buFont typeface="Wingdings" panose="05000000000000000000" pitchFamily="2" charset="2"/>
              <a:buChar char="ü"/>
            </a:pP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低いところでは、長期間（</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日以上）浸水が続く恐れ</a:t>
            </a:r>
          </a:p>
        </p:txBody>
      </p:sp>
      <p:sp>
        <p:nvSpPr>
          <p:cNvPr id="7" name="テキスト ボックス 6">
            <a:extLst>
              <a:ext uri="{FF2B5EF4-FFF2-40B4-BE49-F238E27FC236}">
                <a16:creationId xmlns:a16="http://schemas.microsoft.com/office/drawing/2014/main" id="{BA572869-3DEB-40C7-89AA-5B01A11D2C8B}"/>
              </a:ext>
            </a:extLst>
          </p:cNvPr>
          <p:cNvSpPr txBox="1"/>
          <p:nvPr/>
        </p:nvSpPr>
        <p:spPr>
          <a:xfrm>
            <a:off x="2052294" y="2725162"/>
            <a:ext cx="3225242" cy="224229"/>
          </a:xfrm>
          <a:prstGeom prst="rect">
            <a:avLst/>
          </a:prstGeom>
          <a:noFill/>
        </p:spPr>
        <p:txBody>
          <a:bodyPr wrap="none" lIns="0" tIns="0" rIns="0" bIns="0" rtlCol="0">
            <a:spAutoFit/>
          </a:bodyPr>
          <a:lstStyle/>
          <a:p>
            <a:pPr>
              <a:lnSpc>
                <a:spcPct val="120000"/>
              </a:lnSpc>
            </a:pP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■川沿いでは木造住宅が押し流される恐れ</a:t>
            </a:r>
          </a:p>
        </p:txBody>
      </p:sp>
      <p:sp>
        <p:nvSpPr>
          <p:cNvPr id="9" name="テキスト ボックス 8">
            <a:extLst>
              <a:ext uri="{FF2B5EF4-FFF2-40B4-BE49-F238E27FC236}">
                <a16:creationId xmlns:a16="http://schemas.microsoft.com/office/drawing/2014/main" id="{C9623863-7293-4C64-A1C6-62390D941DE7}"/>
              </a:ext>
            </a:extLst>
          </p:cNvPr>
          <p:cNvSpPr txBox="1"/>
          <p:nvPr/>
        </p:nvSpPr>
        <p:spPr>
          <a:xfrm>
            <a:off x="2059914" y="3034061"/>
            <a:ext cx="2274662" cy="224229"/>
          </a:xfrm>
          <a:prstGeom prst="rect">
            <a:avLst/>
          </a:prstGeom>
          <a:noFill/>
        </p:spPr>
        <p:txBody>
          <a:bodyPr wrap="none" lIns="0" tIns="0" rIns="0" bIns="0" rtlCol="0">
            <a:spAutoFit/>
          </a:bodyPr>
          <a:lstStyle/>
          <a:p>
            <a:pPr>
              <a:lnSpc>
                <a:spcPct val="120000"/>
              </a:lnSpc>
            </a:pP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■山沿いでは土砂災害の危険</a:t>
            </a:r>
          </a:p>
        </p:txBody>
      </p:sp>
      <p:sp>
        <p:nvSpPr>
          <p:cNvPr id="11" name="テキスト ボックス 10">
            <a:extLst>
              <a:ext uri="{FF2B5EF4-FFF2-40B4-BE49-F238E27FC236}">
                <a16:creationId xmlns:a16="http://schemas.microsoft.com/office/drawing/2014/main" id="{901B9D12-6BCC-491A-B6E1-6D2575D15983}"/>
              </a:ext>
            </a:extLst>
          </p:cNvPr>
          <p:cNvSpPr txBox="1"/>
          <p:nvPr/>
        </p:nvSpPr>
        <p:spPr>
          <a:xfrm>
            <a:off x="446040" y="2248644"/>
            <a:ext cx="1333698" cy="738664"/>
          </a:xfrm>
          <a:prstGeom prst="rect">
            <a:avLst/>
          </a:prstGeom>
          <a:noFill/>
        </p:spPr>
        <p:txBody>
          <a:bodyPr wrap="none" lIns="0" tIns="0" rIns="0" bIns="0" rtlCol="0" anchor="ctr" anchorCtr="0">
            <a:spAutoFit/>
          </a:bodyPr>
          <a:lstStyle/>
          <a:p>
            <a:pPr algn="ctr"/>
            <a:r>
              <a:rPr kumimoji="1" lang="ja-JP" altLang="en-US" sz="1600" dirty="0" smtClean="0">
                <a:latin typeface="HGP創英角ｺﾞｼｯｸUB" panose="020B0900000000000000" pitchFamily="50" charset="-128"/>
                <a:ea typeface="HGP創英角ｺﾞｼｯｸUB" panose="020B0900000000000000" pitchFamily="50" charset="-128"/>
              </a:rPr>
              <a:t>●●地区</a:t>
            </a:r>
            <a:r>
              <a:rPr kumimoji="1" lang="ja-JP" altLang="en-US" sz="1600" dirty="0">
                <a:latin typeface="HGP創英角ｺﾞｼｯｸUB" panose="020B0900000000000000" pitchFamily="50" charset="-128"/>
                <a:ea typeface="HGP創英角ｺﾞｼｯｸUB" panose="020B0900000000000000" pitchFamily="50" charset="-128"/>
              </a:rPr>
              <a:t>の</a:t>
            </a:r>
            <a:endParaRPr kumimoji="1" lang="en-US" altLang="ja-JP" sz="1600" dirty="0">
              <a:latin typeface="HGP創英角ｺﾞｼｯｸUB" panose="020B0900000000000000" pitchFamily="50" charset="-128"/>
              <a:ea typeface="HGP創英角ｺﾞｼｯｸUB" panose="020B0900000000000000" pitchFamily="50" charset="-128"/>
            </a:endParaRPr>
          </a:p>
          <a:p>
            <a:pPr algn="ctr"/>
            <a:r>
              <a:rPr kumimoji="1" lang="ja-JP" altLang="en-US" sz="1600" dirty="0">
                <a:latin typeface="HGP創英角ｺﾞｼｯｸUB" panose="020B0900000000000000" pitchFamily="50" charset="-128"/>
                <a:ea typeface="HGP創英角ｺﾞｼｯｸUB" panose="020B0900000000000000" pitchFamily="50" charset="-128"/>
              </a:rPr>
              <a:t>水害・土砂災害</a:t>
            </a:r>
            <a:endParaRPr kumimoji="1" lang="en-US" altLang="ja-JP" sz="1600" dirty="0">
              <a:latin typeface="HGP創英角ｺﾞｼｯｸUB" panose="020B0900000000000000" pitchFamily="50" charset="-128"/>
              <a:ea typeface="HGP創英角ｺﾞｼｯｸUB" panose="020B0900000000000000" pitchFamily="50" charset="-128"/>
            </a:endParaRPr>
          </a:p>
          <a:p>
            <a:pPr algn="ctr"/>
            <a:r>
              <a:rPr kumimoji="1" lang="ja-JP" altLang="en-US" sz="1600" dirty="0">
                <a:latin typeface="HGP創英角ｺﾞｼｯｸUB" panose="020B0900000000000000" pitchFamily="50" charset="-128"/>
                <a:ea typeface="HGP創英角ｺﾞｼｯｸUB" panose="020B0900000000000000" pitchFamily="50" charset="-128"/>
              </a:rPr>
              <a:t>の危険性</a:t>
            </a:r>
          </a:p>
        </p:txBody>
      </p:sp>
      <p:sp>
        <p:nvSpPr>
          <p:cNvPr id="38" name="正方形/長方形 37">
            <a:extLst>
              <a:ext uri="{FF2B5EF4-FFF2-40B4-BE49-F238E27FC236}">
                <a16:creationId xmlns:a16="http://schemas.microsoft.com/office/drawing/2014/main" id="{6635EBDC-F629-4F8C-B6C0-130399EFB5C9}"/>
              </a:ext>
            </a:extLst>
          </p:cNvPr>
          <p:cNvSpPr/>
          <p:nvPr/>
        </p:nvSpPr>
        <p:spPr>
          <a:xfrm>
            <a:off x="2840114" y="7445276"/>
            <a:ext cx="1745487" cy="321699"/>
          </a:xfrm>
          <a:prstGeom prst="rect">
            <a:avLst/>
          </a:prstGeom>
          <a:solidFill>
            <a:srgbClr val="FFFF00"/>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39" name="正方形/長方形 38">
            <a:extLst>
              <a:ext uri="{FF2B5EF4-FFF2-40B4-BE49-F238E27FC236}">
                <a16:creationId xmlns:a16="http://schemas.microsoft.com/office/drawing/2014/main" id="{A6D7984E-2E4A-4AEC-89AE-04E558A54A77}"/>
              </a:ext>
            </a:extLst>
          </p:cNvPr>
          <p:cNvSpPr/>
          <p:nvPr/>
        </p:nvSpPr>
        <p:spPr>
          <a:xfrm>
            <a:off x="2840114" y="6664344"/>
            <a:ext cx="1745487" cy="735088"/>
          </a:xfrm>
          <a:prstGeom prst="rect">
            <a:avLst/>
          </a:prstGeom>
          <a:solidFill>
            <a:srgbClr val="99CC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40" name="正方形/長方形 39">
            <a:extLst>
              <a:ext uri="{FF2B5EF4-FFF2-40B4-BE49-F238E27FC236}">
                <a16:creationId xmlns:a16="http://schemas.microsoft.com/office/drawing/2014/main" id="{5842CE05-8A0D-40A5-8969-C2419C0C4F0C}"/>
              </a:ext>
            </a:extLst>
          </p:cNvPr>
          <p:cNvSpPr/>
          <p:nvPr/>
        </p:nvSpPr>
        <p:spPr>
          <a:xfrm>
            <a:off x="2840114" y="6004940"/>
            <a:ext cx="1745487" cy="619870"/>
          </a:xfrm>
          <a:prstGeom prst="rect">
            <a:avLst/>
          </a:prstGeom>
          <a:solidFill>
            <a:srgbClr val="FF9999"/>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41" name="正方形/長方形 40">
            <a:extLst>
              <a:ext uri="{FF2B5EF4-FFF2-40B4-BE49-F238E27FC236}">
                <a16:creationId xmlns:a16="http://schemas.microsoft.com/office/drawing/2014/main" id="{6A583F39-E993-4875-811A-40FABCB53F30}"/>
              </a:ext>
            </a:extLst>
          </p:cNvPr>
          <p:cNvSpPr/>
          <p:nvPr/>
        </p:nvSpPr>
        <p:spPr>
          <a:xfrm>
            <a:off x="2840114" y="5585637"/>
            <a:ext cx="1745487" cy="375506"/>
          </a:xfrm>
          <a:prstGeom prst="rect">
            <a:avLst/>
          </a:prstGeom>
          <a:solidFill>
            <a:srgbClr val="B21EA7"/>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42" name="正方形/長方形 41">
            <a:extLst>
              <a:ext uri="{FF2B5EF4-FFF2-40B4-BE49-F238E27FC236}">
                <a16:creationId xmlns:a16="http://schemas.microsoft.com/office/drawing/2014/main" id="{DE47457C-3C2E-43EC-92C4-BEB50BB2BB58}"/>
              </a:ext>
            </a:extLst>
          </p:cNvPr>
          <p:cNvSpPr/>
          <p:nvPr/>
        </p:nvSpPr>
        <p:spPr>
          <a:xfrm>
            <a:off x="2833982" y="5181956"/>
            <a:ext cx="1758952" cy="357837"/>
          </a:xfrm>
          <a:prstGeom prst="rect">
            <a:avLst/>
          </a:prstGeom>
          <a:solidFill>
            <a:srgbClr val="FF0000"/>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43" name="正方形/長方形 42">
            <a:extLst>
              <a:ext uri="{FF2B5EF4-FFF2-40B4-BE49-F238E27FC236}">
                <a16:creationId xmlns:a16="http://schemas.microsoft.com/office/drawing/2014/main" id="{F6988F4E-F8BE-42F2-A992-902FE26EBC98}"/>
              </a:ext>
            </a:extLst>
          </p:cNvPr>
          <p:cNvSpPr/>
          <p:nvPr/>
        </p:nvSpPr>
        <p:spPr>
          <a:xfrm>
            <a:off x="2833981" y="3873052"/>
            <a:ext cx="1758953" cy="1280213"/>
          </a:xfrm>
          <a:prstGeom prst="rect">
            <a:avLst/>
          </a:prstGeom>
          <a:solidFill>
            <a:srgbClr val="CC6600"/>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pic>
        <p:nvPicPr>
          <p:cNvPr id="44" name="図 43">
            <a:extLst>
              <a:ext uri="{FF2B5EF4-FFF2-40B4-BE49-F238E27FC236}">
                <a16:creationId xmlns:a16="http://schemas.microsoft.com/office/drawing/2014/main" id="{2E86E84A-0680-45ED-A50F-A6DE19F9CA10}"/>
              </a:ext>
            </a:extLst>
          </p:cNvPr>
          <p:cNvPicPr>
            <a:picLocks noChangeAspect="1"/>
          </p:cNvPicPr>
          <p:nvPr/>
        </p:nvPicPr>
        <p:blipFill>
          <a:blip r:embed="rId3"/>
          <a:stretch>
            <a:fillRect/>
          </a:stretch>
        </p:blipFill>
        <p:spPr>
          <a:xfrm>
            <a:off x="406615" y="3906631"/>
            <a:ext cx="403947" cy="1201872"/>
          </a:xfrm>
          <a:prstGeom prst="rect">
            <a:avLst/>
          </a:prstGeom>
        </p:spPr>
      </p:pic>
      <p:sp>
        <p:nvSpPr>
          <p:cNvPr id="45" name="テキスト ボックス 44">
            <a:extLst>
              <a:ext uri="{FF2B5EF4-FFF2-40B4-BE49-F238E27FC236}">
                <a16:creationId xmlns:a16="http://schemas.microsoft.com/office/drawing/2014/main" id="{87C079D9-F412-4825-8C59-23A42DAB0519}"/>
              </a:ext>
            </a:extLst>
          </p:cNvPr>
          <p:cNvSpPr txBox="1"/>
          <p:nvPr/>
        </p:nvSpPr>
        <p:spPr>
          <a:xfrm>
            <a:off x="727296" y="3899911"/>
            <a:ext cx="1822935" cy="26161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土砂災害警戒区域</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土石流</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endParaRPr kumimoji="1"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BB9ABF80-F95E-4679-82B5-B3317487C3B7}"/>
              </a:ext>
            </a:extLst>
          </p:cNvPr>
          <p:cNvSpPr txBox="1"/>
          <p:nvPr/>
        </p:nvSpPr>
        <p:spPr>
          <a:xfrm>
            <a:off x="727296" y="4123724"/>
            <a:ext cx="2105063" cy="26161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土砂災害特別警戒区域</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土石流</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endParaRPr kumimoji="1"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DDFC64C3-4987-4A3A-91AA-B0C997B49241}"/>
              </a:ext>
            </a:extLst>
          </p:cNvPr>
          <p:cNvSpPr txBox="1"/>
          <p:nvPr/>
        </p:nvSpPr>
        <p:spPr>
          <a:xfrm>
            <a:off x="727296" y="4383347"/>
            <a:ext cx="1822935" cy="26161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土砂災害警戒区域</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急傾斜</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endParaRPr kumimoji="1"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48" name="テキスト ボックス 47">
            <a:extLst>
              <a:ext uri="{FF2B5EF4-FFF2-40B4-BE49-F238E27FC236}">
                <a16:creationId xmlns:a16="http://schemas.microsoft.com/office/drawing/2014/main" id="{C59C35B6-5CE3-4EC2-8ADD-F6FD4C32B976}"/>
              </a:ext>
            </a:extLst>
          </p:cNvPr>
          <p:cNvSpPr txBox="1"/>
          <p:nvPr/>
        </p:nvSpPr>
        <p:spPr>
          <a:xfrm>
            <a:off x="727296" y="4607161"/>
            <a:ext cx="2105063" cy="26161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土砂災害特別警戒区域</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急傾斜</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endParaRPr kumimoji="1"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B4950C60-8A90-4C75-A572-7FA337CDAF51}"/>
              </a:ext>
            </a:extLst>
          </p:cNvPr>
          <p:cNvSpPr txBox="1"/>
          <p:nvPr/>
        </p:nvSpPr>
        <p:spPr>
          <a:xfrm>
            <a:off x="727296" y="4866785"/>
            <a:ext cx="1923925" cy="26161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土砂災害警戒区域</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地すべり</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a:t>
            </a:r>
            <a:endParaRPr kumimoji="1"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pic>
        <p:nvPicPr>
          <p:cNvPr id="50" name="図 49">
            <a:extLst>
              <a:ext uri="{FF2B5EF4-FFF2-40B4-BE49-F238E27FC236}">
                <a16:creationId xmlns:a16="http://schemas.microsoft.com/office/drawing/2014/main" id="{9624F147-C96B-408A-B2A6-5EA4A02F9E90}"/>
              </a:ext>
            </a:extLst>
          </p:cNvPr>
          <p:cNvPicPr>
            <a:picLocks noChangeAspect="1"/>
          </p:cNvPicPr>
          <p:nvPr/>
        </p:nvPicPr>
        <p:blipFill>
          <a:blip r:embed="rId4"/>
          <a:stretch>
            <a:fillRect/>
          </a:stretch>
        </p:blipFill>
        <p:spPr>
          <a:xfrm>
            <a:off x="418995" y="5239220"/>
            <a:ext cx="409144" cy="257681"/>
          </a:xfrm>
          <a:prstGeom prst="rect">
            <a:avLst/>
          </a:prstGeom>
        </p:spPr>
      </p:pic>
      <p:sp>
        <p:nvSpPr>
          <p:cNvPr id="51" name="テキスト ボックス 50">
            <a:extLst>
              <a:ext uri="{FF2B5EF4-FFF2-40B4-BE49-F238E27FC236}">
                <a16:creationId xmlns:a16="http://schemas.microsoft.com/office/drawing/2014/main" id="{C39A4A97-F939-41E0-93AB-562C436973E8}"/>
              </a:ext>
            </a:extLst>
          </p:cNvPr>
          <p:cNvSpPr txBox="1"/>
          <p:nvPr/>
        </p:nvSpPr>
        <p:spPr>
          <a:xfrm>
            <a:off x="791468" y="5167760"/>
            <a:ext cx="1927131" cy="397032"/>
          </a:xfrm>
          <a:prstGeom prst="rect">
            <a:avLst/>
          </a:prstGeom>
          <a:noFill/>
        </p:spPr>
        <p:txBody>
          <a:bodyPr wrap="none" rtlCol="0">
            <a:spAutoFit/>
          </a:bodyPr>
          <a:lstStyle/>
          <a:p>
            <a:pPr defTabSz="914400" eaLnBrk="0" fontAlgn="base" hangingPunct="0">
              <a:lnSpc>
                <a:spcPct val="90000"/>
              </a:lnSpc>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円山川の氾濫で、</a:t>
            </a:r>
            <a:endParaRPr kumimoji="1" lang="en-US" altLang="ja-JP" sz="1100" dirty="0">
              <a:solidFill>
                <a:prstClr val="black"/>
              </a:solidFill>
              <a:latin typeface="ＭＳ Ｐゴシック" panose="020B0600070205080204" pitchFamily="50" charset="-128"/>
              <a:ea typeface="ＭＳ Ｐゴシック" panose="020B0600070205080204" pitchFamily="50" charset="-128"/>
            </a:endParaRPr>
          </a:p>
          <a:p>
            <a:pPr defTabSz="914400" eaLnBrk="0" fontAlgn="base" hangingPunct="0">
              <a:lnSpc>
                <a:spcPct val="90000"/>
              </a:lnSpc>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家屋倒壊の危険があるエリア</a:t>
            </a:r>
          </a:p>
        </p:txBody>
      </p:sp>
      <p:pic>
        <p:nvPicPr>
          <p:cNvPr id="52" name="図 51">
            <a:extLst>
              <a:ext uri="{FF2B5EF4-FFF2-40B4-BE49-F238E27FC236}">
                <a16:creationId xmlns:a16="http://schemas.microsoft.com/office/drawing/2014/main" id="{0E97EE38-FBE2-4C5C-9352-C188B97F8742}"/>
              </a:ext>
            </a:extLst>
          </p:cNvPr>
          <p:cNvPicPr>
            <a:picLocks noChangeAspect="1"/>
          </p:cNvPicPr>
          <p:nvPr/>
        </p:nvPicPr>
        <p:blipFill>
          <a:blip r:embed="rId5"/>
          <a:stretch>
            <a:fillRect/>
          </a:stretch>
        </p:blipFill>
        <p:spPr>
          <a:xfrm>
            <a:off x="350924" y="5574035"/>
            <a:ext cx="1301526" cy="2074851"/>
          </a:xfrm>
          <a:prstGeom prst="rect">
            <a:avLst/>
          </a:prstGeom>
        </p:spPr>
      </p:pic>
      <p:sp>
        <p:nvSpPr>
          <p:cNvPr id="53" name="角丸四角形 26">
            <a:extLst>
              <a:ext uri="{FF2B5EF4-FFF2-40B4-BE49-F238E27FC236}">
                <a16:creationId xmlns:a16="http://schemas.microsoft.com/office/drawing/2014/main" id="{3D5E9B09-3908-4085-907E-CCD6CCFE6FE2}"/>
              </a:ext>
            </a:extLst>
          </p:cNvPr>
          <p:cNvSpPr/>
          <p:nvPr/>
        </p:nvSpPr>
        <p:spPr>
          <a:xfrm>
            <a:off x="974818" y="5909755"/>
            <a:ext cx="334613" cy="165622"/>
          </a:xfrm>
          <a:prstGeom prst="roundRect">
            <a:avLst>
              <a:gd name="adj" fmla="val 50000"/>
            </a:avLst>
          </a:prstGeom>
          <a:solidFill>
            <a:srgbClr val="FF0000"/>
          </a:solidFill>
          <a:ln w="25400"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prstClr val="white"/>
                </a:solidFill>
                <a:effectLst/>
                <a:uLnTx/>
                <a:uFillTx/>
                <a:latin typeface="Arial Narrow" panose="020B0606020202030204" pitchFamily="34" charset="0"/>
                <a:ea typeface="ＭＳ Ｐゴシック"/>
              </a:rPr>
              <a:t>5.0m</a:t>
            </a:r>
            <a:endParaRPr kumimoji="1" lang="ja-JP" altLang="en-US" sz="1000" b="0" i="0" u="none" strike="noStrike" kern="0" cap="none" spc="0" normalizeH="0" baseline="0" noProof="0" dirty="0">
              <a:ln>
                <a:noFill/>
              </a:ln>
              <a:solidFill>
                <a:prstClr val="white"/>
              </a:solidFill>
              <a:effectLst/>
              <a:uLnTx/>
              <a:uFillTx/>
              <a:latin typeface="Arial Narrow" panose="020B0606020202030204" pitchFamily="34" charset="0"/>
              <a:ea typeface="ＭＳ Ｐゴシック"/>
            </a:endParaRPr>
          </a:p>
        </p:txBody>
      </p:sp>
      <p:sp>
        <p:nvSpPr>
          <p:cNvPr id="54" name="角丸四角形 27">
            <a:extLst>
              <a:ext uri="{FF2B5EF4-FFF2-40B4-BE49-F238E27FC236}">
                <a16:creationId xmlns:a16="http://schemas.microsoft.com/office/drawing/2014/main" id="{5A887DEC-8601-49AC-91F6-1BF8981083ED}"/>
              </a:ext>
            </a:extLst>
          </p:cNvPr>
          <p:cNvSpPr/>
          <p:nvPr/>
        </p:nvSpPr>
        <p:spPr>
          <a:xfrm>
            <a:off x="974818" y="6567766"/>
            <a:ext cx="334613" cy="165622"/>
          </a:xfrm>
          <a:prstGeom prst="roundRect">
            <a:avLst>
              <a:gd name="adj" fmla="val 50000"/>
            </a:avLst>
          </a:prstGeom>
          <a:solidFill>
            <a:srgbClr val="FF0000"/>
          </a:solidFill>
          <a:ln w="25400"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prstClr val="white"/>
                </a:solidFill>
                <a:effectLst/>
                <a:uLnTx/>
                <a:uFillTx/>
                <a:latin typeface="Arial Narrow" panose="020B0606020202030204" pitchFamily="34" charset="0"/>
                <a:ea typeface="ＭＳ Ｐゴシック"/>
              </a:rPr>
              <a:t>3.0m</a:t>
            </a:r>
            <a:endParaRPr kumimoji="1" lang="ja-JP" altLang="en-US" sz="1000" b="0" i="0" u="none" strike="noStrike" kern="0" cap="none" spc="0" normalizeH="0" baseline="0" noProof="0" dirty="0">
              <a:ln>
                <a:noFill/>
              </a:ln>
              <a:solidFill>
                <a:prstClr val="white"/>
              </a:solidFill>
              <a:effectLst/>
              <a:uLnTx/>
              <a:uFillTx/>
              <a:latin typeface="Arial Narrow" panose="020B0606020202030204" pitchFamily="34" charset="0"/>
              <a:ea typeface="ＭＳ Ｐゴシック"/>
            </a:endParaRPr>
          </a:p>
        </p:txBody>
      </p:sp>
      <p:sp>
        <p:nvSpPr>
          <p:cNvPr id="55" name="角丸四角形 28">
            <a:extLst>
              <a:ext uri="{FF2B5EF4-FFF2-40B4-BE49-F238E27FC236}">
                <a16:creationId xmlns:a16="http://schemas.microsoft.com/office/drawing/2014/main" id="{0F8AF26C-6FF3-4591-80EC-D0C555761FCB}"/>
              </a:ext>
            </a:extLst>
          </p:cNvPr>
          <p:cNvSpPr/>
          <p:nvPr/>
        </p:nvSpPr>
        <p:spPr>
          <a:xfrm>
            <a:off x="974818" y="7377970"/>
            <a:ext cx="334613" cy="165622"/>
          </a:xfrm>
          <a:prstGeom prst="roundRect">
            <a:avLst>
              <a:gd name="adj" fmla="val 50000"/>
            </a:avLst>
          </a:prstGeom>
          <a:solidFill>
            <a:srgbClr val="FF0000"/>
          </a:solidFill>
          <a:ln w="25400" cap="flat" cmpd="sng" algn="ctr">
            <a:noFill/>
            <a:prstDash val="solid"/>
          </a:ln>
          <a:effectLst/>
        </p:spPr>
        <p:txBody>
          <a:bodyPr lIns="0" tIns="0" rIns="0" bIns="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en-US" altLang="ja-JP" sz="1000" b="0" i="0" u="none" strike="noStrike" kern="0" cap="none" spc="0" normalizeH="0" baseline="0" noProof="0" dirty="0">
                <a:ln>
                  <a:noFill/>
                </a:ln>
                <a:solidFill>
                  <a:prstClr val="white"/>
                </a:solidFill>
                <a:effectLst/>
                <a:uLnTx/>
                <a:uFillTx/>
                <a:latin typeface="Arial Narrow" panose="020B0606020202030204" pitchFamily="34" charset="0"/>
                <a:ea typeface="ＭＳ Ｐゴシック"/>
              </a:rPr>
              <a:t>0.5m</a:t>
            </a:r>
            <a:endParaRPr kumimoji="1" lang="ja-JP" altLang="en-US" sz="1000" b="0" i="0" u="none" strike="noStrike" kern="0" cap="none" spc="0" normalizeH="0" baseline="0" noProof="0" dirty="0">
              <a:ln>
                <a:noFill/>
              </a:ln>
              <a:solidFill>
                <a:prstClr val="white"/>
              </a:solidFill>
              <a:effectLst/>
              <a:uLnTx/>
              <a:uFillTx/>
              <a:latin typeface="Arial Narrow" panose="020B0606020202030204" pitchFamily="34" charset="0"/>
              <a:ea typeface="ＭＳ Ｐゴシック"/>
            </a:endParaRPr>
          </a:p>
        </p:txBody>
      </p:sp>
      <p:cxnSp>
        <p:nvCxnSpPr>
          <p:cNvPr id="56" name="直線コネクタ 55">
            <a:extLst>
              <a:ext uri="{FF2B5EF4-FFF2-40B4-BE49-F238E27FC236}">
                <a16:creationId xmlns:a16="http://schemas.microsoft.com/office/drawing/2014/main" id="{405602DE-DDFD-436C-9B4D-0B462686D549}"/>
              </a:ext>
            </a:extLst>
          </p:cNvPr>
          <p:cNvCxnSpPr/>
          <p:nvPr/>
        </p:nvCxnSpPr>
        <p:spPr>
          <a:xfrm>
            <a:off x="1682547" y="5985852"/>
            <a:ext cx="1151435" cy="0"/>
          </a:xfrm>
          <a:prstGeom prst="line">
            <a:avLst/>
          </a:prstGeom>
          <a:noFill/>
          <a:ln w="12700" cap="flat" cmpd="sng" algn="ctr">
            <a:solidFill>
              <a:srgbClr val="FF0000"/>
            </a:solidFill>
            <a:prstDash val="sysDot"/>
          </a:ln>
          <a:effectLst/>
        </p:spPr>
      </p:cxnSp>
      <p:sp>
        <p:nvSpPr>
          <p:cNvPr id="57" name="テキスト ボックス 56">
            <a:extLst>
              <a:ext uri="{FF2B5EF4-FFF2-40B4-BE49-F238E27FC236}">
                <a16:creationId xmlns:a16="http://schemas.microsoft.com/office/drawing/2014/main" id="{ABFFA886-B276-4C76-832C-F26495BD00D8}"/>
              </a:ext>
            </a:extLst>
          </p:cNvPr>
          <p:cNvSpPr txBox="1"/>
          <p:nvPr/>
        </p:nvSpPr>
        <p:spPr>
          <a:xfrm>
            <a:off x="1917736" y="5633375"/>
            <a:ext cx="634789" cy="338554"/>
          </a:xfrm>
          <a:prstGeom prst="rect">
            <a:avLst/>
          </a:prstGeom>
          <a:noFill/>
        </p:spPr>
        <p:txBody>
          <a:bodyPr wrap="none" lIns="0" tIns="0" rIns="0" bIns="0" rtlCol="0">
            <a:spAutoFit/>
          </a:bodyPr>
          <a:lstStyle/>
          <a:p>
            <a:pPr algn="ctr" defTabSz="914400" eaLnBrk="0" fontAlgn="base" hangingPunct="0">
              <a:spcBef>
                <a:spcPct val="0"/>
              </a:spcBef>
              <a:spcAft>
                <a:spcPct val="0"/>
              </a:spcAft>
            </a:pPr>
            <a:r>
              <a:rPr kumimoji="1" lang="en-US" altLang="ja-JP" sz="1100" dirty="0">
                <a:solidFill>
                  <a:prstClr val="black"/>
                </a:solidFill>
                <a:latin typeface="ＭＳ Ｐゴシック" panose="020B0600070205080204" pitchFamily="50" charset="-128"/>
                <a:ea typeface="ＭＳ Ｐゴシック" panose="020B0600070205080204" pitchFamily="50" charset="-128"/>
              </a:rPr>
              <a:t>5m</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以上</a:t>
            </a:r>
            <a:endParaRPr kumimoji="1" lang="en-US" altLang="ja-JP" sz="1100" dirty="0">
              <a:solidFill>
                <a:prstClr val="black"/>
              </a:solidFill>
              <a:latin typeface="ＭＳ Ｐゴシック" panose="020B0600070205080204" pitchFamily="50" charset="-128"/>
              <a:ea typeface="ＭＳ Ｐゴシック" panose="020B0600070205080204" pitchFamily="50" charset="-128"/>
            </a:endParaRPr>
          </a:p>
          <a:p>
            <a:pPr algn="ct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2</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階水没）</a:t>
            </a:r>
          </a:p>
        </p:txBody>
      </p:sp>
      <p:sp>
        <p:nvSpPr>
          <p:cNvPr id="58" name="テキスト ボックス 57">
            <a:extLst>
              <a:ext uri="{FF2B5EF4-FFF2-40B4-BE49-F238E27FC236}">
                <a16:creationId xmlns:a16="http://schemas.microsoft.com/office/drawing/2014/main" id="{9FB8F615-C3AC-4378-9E3E-E31761F1DE5E}"/>
              </a:ext>
            </a:extLst>
          </p:cNvPr>
          <p:cNvSpPr txBox="1"/>
          <p:nvPr/>
        </p:nvSpPr>
        <p:spPr>
          <a:xfrm>
            <a:off x="1848807" y="6172624"/>
            <a:ext cx="772648" cy="338554"/>
          </a:xfrm>
          <a:prstGeom prst="rect">
            <a:avLst/>
          </a:prstGeom>
          <a:noFill/>
        </p:spPr>
        <p:txBody>
          <a:bodyPr wrap="none" lIns="0" tIns="0" rIns="0" bIns="0" rtlCol="0">
            <a:spAutoFit/>
          </a:bodyPr>
          <a:lstStyle/>
          <a:p>
            <a:pPr algn="ctr" defTabSz="914400" eaLnBrk="0" fontAlgn="base" hangingPunct="0">
              <a:spcBef>
                <a:spcPct val="0"/>
              </a:spcBef>
              <a:spcAft>
                <a:spcPct val="0"/>
              </a:spcAft>
            </a:pPr>
            <a:r>
              <a:rPr kumimoji="1" lang="en-US" altLang="ja-JP" sz="1100" dirty="0">
                <a:solidFill>
                  <a:prstClr val="black"/>
                </a:solidFill>
                <a:latin typeface="ＭＳ Ｐゴシック" panose="020B0600070205080204" pitchFamily="50" charset="-128"/>
                <a:ea typeface="ＭＳ Ｐゴシック" panose="020B0600070205080204" pitchFamily="50" charset="-128"/>
              </a:rPr>
              <a:t>3m</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5m</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未満</a:t>
            </a:r>
            <a:endParaRPr kumimoji="1" lang="en-US" altLang="ja-JP" sz="1100" dirty="0">
              <a:solidFill>
                <a:prstClr val="black"/>
              </a:solidFill>
              <a:latin typeface="ＭＳ Ｐゴシック" panose="020B0600070205080204" pitchFamily="50" charset="-128"/>
              <a:ea typeface="ＭＳ Ｐゴシック" panose="020B0600070205080204" pitchFamily="50" charset="-128"/>
            </a:endParaRPr>
          </a:p>
          <a:p>
            <a:pPr algn="ct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2</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階浸水）</a:t>
            </a:r>
          </a:p>
        </p:txBody>
      </p:sp>
      <p:sp>
        <p:nvSpPr>
          <p:cNvPr id="59" name="テキスト ボックス 58">
            <a:extLst>
              <a:ext uri="{FF2B5EF4-FFF2-40B4-BE49-F238E27FC236}">
                <a16:creationId xmlns:a16="http://schemas.microsoft.com/office/drawing/2014/main" id="{90E8AEC3-04FB-4604-B01B-1DDE2A06C609}"/>
              </a:ext>
            </a:extLst>
          </p:cNvPr>
          <p:cNvSpPr txBox="1"/>
          <p:nvPr/>
        </p:nvSpPr>
        <p:spPr>
          <a:xfrm>
            <a:off x="1776669" y="6910395"/>
            <a:ext cx="916919" cy="338554"/>
          </a:xfrm>
          <a:prstGeom prst="rect">
            <a:avLst/>
          </a:prstGeom>
          <a:noFill/>
        </p:spPr>
        <p:txBody>
          <a:bodyPr wrap="none" lIns="0" tIns="0" rIns="0" bIns="0" rtlCol="0">
            <a:spAutoFit/>
          </a:bodyPr>
          <a:lstStyle/>
          <a:p>
            <a:pPr algn="ctr" defTabSz="914400" eaLnBrk="0" fontAlgn="base" hangingPunct="0">
              <a:spcBef>
                <a:spcPct val="0"/>
              </a:spcBef>
              <a:spcAft>
                <a:spcPct val="0"/>
              </a:spcAft>
            </a:pPr>
            <a:r>
              <a:rPr kumimoji="1" lang="en-US" altLang="ja-JP" sz="1100" dirty="0">
                <a:solidFill>
                  <a:prstClr val="black"/>
                </a:solidFill>
                <a:latin typeface="ＭＳ Ｐゴシック" panose="020B0600070205080204" pitchFamily="50" charset="-128"/>
                <a:ea typeface="ＭＳ Ｐゴシック" panose="020B0600070205080204" pitchFamily="50" charset="-128"/>
              </a:rPr>
              <a:t>0.5m</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3m</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未満</a:t>
            </a:r>
            <a:endParaRPr kumimoji="1" lang="en-US" altLang="ja-JP" sz="1100" dirty="0">
              <a:solidFill>
                <a:prstClr val="black"/>
              </a:solidFill>
              <a:latin typeface="ＭＳ Ｐゴシック" panose="020B0600070205080204" pitchFamily="50" charset="-128"/>
              <a:ea typeface="ＭＳ Ｐゴシック" panose="020B0600070205080204" pitchFamily="50" charset="-128"/>
            </a:endParaRPr>
          </a:p>
          <a:p>
            <a:pPr algn="ct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階床上浸水）</a:t>
            </a:r>
          </a:p>
        </p:txBody>
      </p:sp>
      <p:sp>
        <p:nvSpPr>
          <p:cNvPr id="60" name="テキスト ボックス 59">
            <a:extLst>
              <a:ext uri="{FF2B5EF4-FFF2-40B4-BE49-F238E27FC236}">
                <a16:creationId xmlns:a16="http://schemas.microsoft.com/office/drawing/2014/main" id="{FFFC2E2E-F279-4F99-885D-3537B8ACA74A}"/>
              </a:ext>
            </a:extLst>
          </p:cNvPr>
          <p:cNvSpPr txBox="1"/>
          <p:nvPr/>
        </p:nvSpPr>
        <p:spPr>
          <a:xfrm>
            <a:off x="1776671" y="7433287"/>
            <a:ext cx="916919" cy="338554"/>
          </a:xfrm>
          <a:prstGeom prst="rect">
            <a:avLst/>
          </a:prstGeom>
          <a:noFill/>
        </p:spPr>
        <p:txBody>
          <a:bodyPr wrap="none" lIns="0" tIns="0" rIns="0" bIns="0" rtlCol="0">
            <a:spAutoFit/>
          </a:bodyPr>
          <a:lstStyle/>
          <a:p>
            <a:pPr algn="ctr" defTabSz="914400" eaLnBrk="0" fontAlgn="base" hangingPunct="0">
              <a:spcBef>
                <a:spcPct val="0"/>
              </a:spcBef>
              <a:spcAft>
                <a:spcPct val="0"/>
              </a:spcAft>
            </a:pPr>
            <a:r>
              <a:rPr kumimoji="1" lang="en-US" altLang="ja-JP" sz="1100" dirty="0">
                <a:solidFill>
                  <a:prstClr val="black"/>
                </a:solidFill>
                <a:latin typeface="ＭＳ Ｐゴシック" panose="020B0600070205080204" pitchFamily="50" charset="-128"/>
                <a:ea typeface="ＭＳ Ｐゴシック" panose="020B0600070205080204" pitchFamily="50" charset="-128"/>
              </a:rPr>
              <a:t>0.5m</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未満</a:t>
            </a:r>
            <a:endParaRPr kumimoji="1" lang="en-US" altLang="ja-JP" sz="1100" dirty="0">
              <a:solidFill>
                <a:prstClr val="black"/>
              </a:solidFill>
              <a:latin typeface="ＭＳ Ｐゴシック" panose="020B0600070205080204" pitchFamily="50" charset="-128"/>
              <a:ea typeface="ＭＳ Ｐゴシック" panose="020B0600070205080204" pitchFamily="50" charset="-128"/>
            </a:endParaRPr>
          </a:p>
          <a:p>
            <a:pPr algn="ctr" defTabSz="914400" eaLnBrk="0" fontAlgn="base" hangingPunct="0">
              <a:spcBef>
                <a:spcPct val="0"/>
              </a:spcBef>
              <a:spcAft>
                <a:spcPct val="0"/>
              </a:spcAft>
            </a:pPr>
            <a:r>
              <a:rPr kumimoji="1" lang="ja-JP" altLang="en-US" sz="1100" dirty="0">
                <a:solidFill>
                  <a:prstClr val="black"/>
                </a:solidFill>
                <a:latin typeface="ＭＳ Ｐゴシック" panose="020B0600070205080204" pitchFamily="50" charset="-128"/>
                <a:ea typeface="ＭＳ Ｐゴシック" panose="020B0600070205080204" pitchFamily="50" charset="-128"/>
              </a:rPr>
              <a:t>（</a:t>
            </a:r>
            <a:r>
              <a:rPr kumimoji="1" lang="en-US" altLang="ja-JP" sz="1100"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1100" dirty="0">
                <a:solidFill>
                  <a:prstClr val="black"/>
                </a:solidFill>
                <a:latin typeface="ＭＳ Ｐゴシック" panose="020B0600070205080204" pitchFamily="50" charset="-128"/>
                <a:ea typeface="ＭＳ Ｐゴシック" panose="020B0600070205080204" pitchFamily="50" charset="-128"/>
              </a:rPr>
              <a:t>階床下浸水）</a:t>
            </a:r>
          </a:p>
        </p:txBody>
      </p:sp>
      <p:sp>
        <p:nvSpPr>
          <p:cNvPr id="61" name="テキスト ボックス 60">
            <a:extLst>
              <a:ext uri="{FF2B5EF4-FFF2-40B4-BE49-F238E27FC236}">
                <a16:creationId xmlns:a16="http://schemas.microsoft.com/office/drawing/2014/main" id="{2977DB87-71B8-43AC-BF5D-A621EA3C389F}"/>
              </a:ext>
            </a:extLst>
          </p:cNvPr>
          <p:cNvSpPr txBox="1"/>
          <p:nvPr/>
        </p:nvSpPr>
        <p:spPr>
          <a:xfrm>
            <a:off x="2883373" y="4399769"/>
            <a:ext cx="1620957" cy="307777"/>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400" dirty="0">
                <a:solidFill>
                  <a:prstClr val="white"/>
                </a:solidFill>
                <a:latin typeface="HGP創英角ｺﾞｼｯｸUB"/>
                <a:ea typeface="HGP創英角ｺﾞｼｯｸUB"/>
              </a:rPr>
              <a:t>土砂災害警戒区域</a:t>
            </a:r>
          </a:p>
        </p:txBody>
      </p:sp>
      <p:sp>
        <p:nvSpPr>
          <p:cNvPr id="62" name="テキスト ボックス 61">
            <a:extLst>
              <a:ext uri="{FF2B5EF4-FFF2-40B4-BE49-F238E27FC236}">
                <a16:creationId xmlns:a16="http://schemas.microsoft.com/office/drawing/2014/main" id="{3F756E63-6EB9-41F7-979B-89F911729E8A}"/>
              </a:ext>
            </a:extLst>
          </p:cNvPr>
          <p:cNvSpPr txBox="1"/>
          <p:nvPr/>
        </p:nvSpPr>
        <p:spPr>
          <a:xfrm>
            <a:off x="2891452" y="5213051"/>
            <a:ext cx="1620957" cy="307777"/>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400" dirty="0">
                <a:solidFill>
                  <a:srgbClr val="FFFFFF"/>
                </a:solidFill>
                <a:latin typeface="HGP創英角ｺﾞｼｯｸUB"/>
                <a:ea typeface="HGP創英角ｺﾞｼｯｸUB"/>
              </a:rPr>
              <a:t>家屋倒壊危険区域</a:t>
            </a:r>
          </a:p>
        </p:txBody>
      </p:sp>
      <p:sp>
        <p:nvSpPr>
          <p:cNvPr id="63" name="テキスト ボックス 62">
            <a:extLst>
              <a:ext uri="{FF2B5EF4-FFF2-40B4-BE49-F238E27FC236}">
                <a16:creationId xmlns:a16="http://schemas.microsoft.com/office/drawing/2014/main" id="{C494F32C-90B3-4897-B88A-F67484FD6C46}"/>
              </a:ext>
            </a:extLst>
          </p:cNvPr>
          <p:cNvSpPr txBox="1"/>
          <p:nvPr/>
        </p:nvSpPr>
        <p:spPr>
          <a:xfrm>
            <a:off x="2883373" y="6114768"/>
            <a:ext cx="1536792" cy="46053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200" dirty="0">
                <a:solidFill>
                  <a:prstClr val="black"/>
                </a:solidFill>
                <a:latin typeface="HGP創英角ｺﾞｼｯｸUB"/>
                <a:ea typeface="HGP創英角ｺﾞｼｯｸUB"/>
              </a:rPr>
              <a:t>浸水深</a:t>
            </a:r>
            <a:r>
              <a:rPr kumimoji="1" lang="en-US" altLang="ja-JP" sz="1200" dirty="0">
                <a:solidFill>
                  <a:prstClr val="black"/>
                </a:solidFill>
                <a:latin typeface="HGP創英角ｺﾞｼｯｸUB"/>
                <a:ea typeface="HGP創英角ｺﾞｼｯｸUB"/>
              </a:rPr>
              <a:t>3m</a:t>
            </a:r>
            <a:r>
              <a:rPr kumimoji="1" lang="ja-JP" altLang="en-US" sz="1200" dirty="0">
                <a:solidFill>
                  <a:prstClr val="black"/>
                </a:solidFill>
                <a:latin typeface="HGP創英角ｺﾞｼｯｸUB"/>
                <a:ea typeface="HGP創英角ｺﾞｼｯｸUB"/>
              </a:rPr>
              <a:t>～</a:t>
            </a:r>
            <a:r>
              <a:rPr kumimoji="1" lang="en-US" altLang="ja-JP" sz="1200" dirty="0">
                <a:solidFill>
                  <a:prstClr val="black"/>
                </a:solidFill>
                <a:latin typeface="HGP創英角ｺﾞｼｯｸUB"/>
                <a:ea typeface="HGP創英角ｺﾞｼｯｸUB"/>
              </a:rPr>
              <a:t>5m</a:t>
            </a:r>
            <a:r>
              <a:rPr kumimoji="1" lang="ja-JP" altLang="en-US" sz="1200" dirty="0">
                <a:solidFill>
                  <a:prstClr val="black"/>
                </a:solidFill>
                <a:latin typeface="HGP創英角ｺﾞｼｯｸUB"/>
                <a:ea typeface="HGP創英角ｺﾞｼｯｸUB"/>
              </a:rPr>
              <a:t>未満</a:t>
            </a:r>
            <a:endParaRPr kumimoji="1" lang="en-US" altLang="ja-JP" sz="1200" dirty="0">
              <a:solidFill>
                <a:prstClr val="black"/>
              </a:solidFill>
              <a:latin typeface="HGP創英角ｺﾞｼｯｸUB"/>
              <a:ea typeface="HGP創英角ｺﾞｼｯｸUB"/>
            </a:endParaRPr>
          </a:p>
          <a:p>
            <a:pPr defTabSz="914400" eaLnBrk="0" fontAlgn="base" hangingPunct="0">
              <a:spcBef>
                <a:spcPct val="0"/>
              </a:spcBef>
              <a:spcAft>
                <a:spcPct val="0"/>
              </a:spcAft>
            </a:pPr>
            <a:r>
              <a:rPr kumimoji="1" lang="ja-JP" altLang="en-US" sz="1200" dirty="0">
                <a:solidFill>
                  <a:prstClr val="black"/>
                </a:solidFill>
                <a:latin typeface="HGP創英角ｺﾞｼｯｸUB"/>
                <a:ea typeface="HGP創英角ｺﾞｼｯｸUB"/>
              </a:rPr>
              <a:t>の区域</a:t>
            </a:r>
          </a:p>
        </p:txBody>
      </p:sp>
      <p:sp>
        <p:nvSpPr>
          <p:cNvPr id="64" name="テキスト ボックス 63">
            <a:extLst>
              <a:ext uri="{FF2B5EF4-FFF2-40B4-BE49-F238E27FC236}">
                <a16:creationId xmlns:a16="http://schemas.microsoft.com/office/drawing/2014/main" id="{922EFF1B-1FEE-4798-A435-84C884649FC8}"/>
              </a:ext>
            </a:extLst>
          </p:cNvPr>
          <p:cNvSpPr txBox="1"/>
          <p:nvPr/>
        </p:nvSpPr>
        <p:spPr>
          <a:xfrm>
            <a:off x="2862545" y="6815464"/>
            <a:ext cx="1672242" cy="460530"/>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200" dirty="0">
                <a:solidFill>
                  <a:prstClr val="black"/>
                </a:solidFill>
                <a:latin typeface="HGP創英角ｺﾞｼｯｸUB"/>
                <a:ea typeface="HGP創英角ｺﾞｼｯｸUB"/>
              </a:rPr>
              <a:t>浸水深</a:t>
            </a:r>
            <a:r>
              <a:rPr kumimoji="1" lang="en-US" altLang="ja-JP" sz="1200" dirty="0">
                <a:solidFill>
                  <a:prstClr val="black"/>
                </a:solidFill>
                <a:latin typeface="HGP創英角ｺﾞｼｯｸUB"/>
                <a:ea typeface="HGP創英角ｺﾞｼｯｸUB"/>
              </a:rPr>
              <a:t>0.5m</a:t>
            </a:r>
            <a:r>
              <a:rPr kumimoji="1" lang="ja-JP" altLang="en-US" sz="1200" dirty="0">
                <a:solidFill>
                  <a:prstClr val="black"/>
                </a:solidFill>
                <a:latin typeface="HGP創英角ｺﾞｼｯｸUB"/>
                <a:ea typeface="HGP創英角ｺﾞｼｯｸUB"/>
              </a:rPr>
              <a:t>～</a:t>
            </a:r>
            <a:r>
              <a:rPr kumimoji="1" lang="en-US" altLang="ja-JP" sz="1200" dirty="0">
                <a:solidFill>
                  <a:prstClr val="black"/>
                </a:solidFill>
                <a:latin typeface="HGP創英角ｺﾞｼｯｸUB"/>
                <a:ea typeface="HGP創英角ｺﾞｼｯｸUB"/>
              </a:rPr>
              <a:t>3m</a:t>
            </a:r>
            <a:r>
              <a:rPr kumimoji="1" lang="ja-JP" altLang="en-US" sz="1200" dirty="0">
                <a:solidFill>
                  <a:prstClr val="black"/>
                </a:solidFill>
                <a:latin typeface="HGP創英角ｺﾞｼｯｸUB"/>
                <a:ea typeface="HGP創英角ｺﾞｼｯｸUB"/>
              </a:rPr>
              <a:t>未満</a:t>
            </a:r>
            <a:endParaRPr kumimoji="1" lang="en-US" altLang="ja-JP" sz="1200" dirty="0">
              <a:solidFill>
                <a:prstClr val="black"/>
              </a:solidFill>
              <a:latin typeface="HGP創英角ｺﾞｼｯｸUB"/>
              <a:ea typeface="HGP創英角ｺﾞｼｯｸUB"/>
            </a:endParaRPr>
          </a:p>
          <a:p>
            <a:pPr defTabSz="914400" eaLnBrk="0" fontAlgn="base" hangingPunct="0">
              <a:spcBef>
                <a:spcPct val="0"/>
              </a:spcBef>
              <a:spcAft>
                <a:spcPct val="0"/>
              </a:spcAft>
            </a:pPr>
            <a:r>
              <a:rPr kumimoji="1" lang="ja-JP" altLang="en-US" sz="1200" dirty="0">
                <a:solidFill>
                  <a:prstClr val="black"/>
                </a:solidFill>
                <a:latin typeface="HGP創英角ｺﾞｼｯｸUB"/>
                <a:ea typeface="HGP創英角ｺﾞｼｯｸUB"/>
              </a:rPr>
              <a:t>の区域</a:t>
            </a:r>
          </a:p>
        </p:txBody>
      </p:sp>
      <p:sp>
        <p:nvSpPr>
          <p:cNvPr id="65" name="テキスト ボックス 64">
            <a:extLst>
              <a:ext uri="{FF2B5EF4-FFF2-40B4-BE49-F238E27FC236}">
                <a16:creationId xmlns:a16="http://schemas.microsoft.com/office/drawing/2014/main" id="{DD7C24DA-26D9-4796-9E67-F776663F5734}"/>
              </a:ext>
            </a:extLst>
          </p:cNvPr>
          <p:cNvSpPr txBox="1"/>
          <p:nvPr/>
        </p:nvSpPr>
        <p:spPr>
          <a:xfrm>
            <a:off x="2832053" y="7475554"/>
            <a:ext cx="1744388" cy="276999"/>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200" dirty="0">
                <a:solidFill>
                  <a:prstClr val="black"/>
                </a:solidFill>
                <a:latin typeface="HGP創英角ｺﾞｼｯｸUB"/>
                <a:ea typeface="HGP創英角ｺﾞｼｯｸUB"/>
              </a:rPr>
              <a:t>浸水深</a:t>
            </a:r>
            <a:r>
              <a:rPr kumimoji="1" lang="en-US" altLang="ja-JP" sz="1200" dirty="0">
                <a:solidFill>
                  <a:prstClr val="black"/>
                </a:solidFill>
                <a:latin typeface="HGP創英角ｺﾞｼｯｸUB"/>
                <a:ea typeface="HGP創英角ｺﾞｼｯｸUB"/>
              </a:rPr>
              <a:t>0.5m</a:t>
            </a:r>
            <a:r>
              <a:rPr kumimoji="1" lang="ja-JP" altLang="en-US" sz="1200" dirty="0">
                <a:solidFill>
                  <a:prstClr val="black"/>
                </a:solidFill>
                <a:latin typeface="HGP創英角ｺﾞｼｯｸUB"/>
                <a:ea typeface="HGP創英角ｺﾞｼｯｸUB"/>
              </a:rPr>
              <a:t>未満の区域</a:t>
            </a:r>
          </a:p>
        </p:txBody>
      </p:sp>
      <p:sp>
        <p:nvSpPr>
          <p:cNvPr id="66" name="テキスト ボックス 65">
            <a:extLst>
              <a:ext uri="{FF2B5EF4-FFF2-40B4-BE49-F238E27FC236}">
                <a16:creationId xmlns:a16="http://schemas.microsoft.com/office/drawing/2014/main" id="{148C2C0A-60B6-49EB-BB94-05FF37BB32CE}"/>
              </a:ext>
            </a:extLst>
          </p:cNvPr>
          <p:cNvSpPr txBox="1"/>
          <p:nvPr/>
        </p:nvSpPr>
        <p:spPr>
          <a:xfrm>
            <a:off x="2883373" y="5649236"/>
            <a:ext cx="1612942" cy="276999"/>
          </a:xfrm>
          <a:prstGeom prst="rect">
            <a:avLst/>
          </a:prstGeom>
          <a:noFill/>
        </p:spPr>
        <p:txBody>
          <a:bodyPr wrap="none" rtlCol="0">
            <a:spAutoFit/>
          </a:bodyPr>
          <a:lstStyle/>
          <a:p>
            <a:pPr defTabSz="914400" eaLnBrk="0" fontAlgn="base" hangingPunct="0">
              <a:spcBef>
                <a:spcPct val="0"/>
              </a:spcBef>
              <a:spcAft>
                <a:spcPct val="0"/>
              </a:spcAft>
            </a:pPr>
            <a:r>
              <a:rPr kumimoji="1" lang="ja-JP" altLang="en-US" sz="1200" dirty="0">
                <a:solidFill>
                  <a:prstClr val="white"/>
                </a:solidFill>
                <a:latin typeface="HGP創英角ｺﾞｼｯｸUB"/>
                <a:ea typeface="HGP創英角ｺﾞｼｯｸUB"/>
              </a:rPr>
              <a:t>浸水深</a:t>
            </a:r>
            <a:r>
              <a:rPr kumimoji="1" lang="en-US" altLang="ja-JP" sz="1200" dirty="0">
                <a:solidFill>
                  <a:prstClr val="white"/>
                </a:solidFill>
                <a:latin typeface="HGP創英角ｺﾞｼｯｸUB"/>
                <a:ea typeface="HGP創英角ｺﾞｼｯｸUB"/>
              </a:rPr>
              <a:t>5m</a:t>
            </a:r>
            <a:r>
              <a:rPr kumimoji="1" lang="ja-JP" altLang="en-US" sz="1200" dirty="0">
                <a:solidFill>
                  <a:prstClr val="white"/>
                </a:solidFill>
                <a:latin typeface="HGP創英角ｺﾞｼｯｸUB"/>
                <a:ea typeface="HGP創英角ｺﾞｼｯｸUB"/>
              </a:rPr>
              <a:t>以上の区域</a:t>
            </a:r>
          </a:p>
        </p:txBody>
      </p:sp>
      <p:sp>
        <p:nvSpPr>
          <p:cNvPr id="67" name="正方形/長方形 66">
            <a:extLst>
              <a:ext uri="{FF2B5EF4-FFF2-40B4-BE49-F238E27FC236}">
                <a16:creationId xmlns:a16="http://schemas.microsoft.com/office/drawing/2014/main" id="{6B7DA31C-84BA-497B-AFBF-7C64AB3DDE84}"/>
              </a:ext>
            </a:extLst>
          </p:cNvPr>
          <p:cNvSpPr/>
          <p:nvPr/>
        </p:nvSpPr>
        <p:spPr>
          <a:xfrm>
            <a:off x="360597" y="3873053"/>
            <a:ext cx="4226207" cy="1280213"/>
          </a:xfrm>
          <a:prstGeom prst="rect">
            <a:avLst/>
          </a:prstGeom>
          <a:noFill/>
          <a:ln w="25400" cap="flat" cmpd="sng" algn="ctr">
            <a:solidFill>
              <a:srgbClr val="CC66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68" name="正方形/長方形 67">
            <a:extLst>
              <a:ext uri="{FF2B5EF4-FFF2-40B4-BE49-F238E27FC236}">
                <a16:creationId xmlns:a16="http://schemas.microsoft.com/office/drawing/2014/main" id="{39D0F290-801E-48F4-A3D5-214DBECDBA2D}"/>
              </a:ext>
            </a:extLst>
          </p:cNvPr>
          <p:cNvSpPr/>
          <p:nvPr/>
        </p:nvSpPr>
        <p:spPr>
          <a:xfrm>
            <a:off x="360597" y="5191203"/>
            <a:ext cx="4226207" cy="348589"/>
          </a:xfrm>
          <a:prstGeom prst="rect">
            <a:avLst/>
          </a:prstGeom>
          <a:noFill/>
          <a:ln w="25400"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sp>
        <p:nvSpPr>
          <p:cNvPr id="69" name="正方形/長方形 68">
            <a:extLst>
              <a:ext uri="{FF2B5EF4-FFF2-40B4-BE49-F238E27FC236}">
                <a16:creationId xmlns:a16="http://schemas.microsoft.com/office/drawing/2014/main" id="{82C4EED3-0622-4864-92EC-2831332E5EC2}"/>
              </a:ext>
            </a:extLst>
          </p:cNvPr>
          <p:cNvSpPr/>
          <p:nvPr/>
        </p:nvSpPr>
        <p:spPr>
          <a:xfrm>
            <a:off x="360597" y="5585637"/>
            <a:ext cx="4226207" cy="2203878"/>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Arial"/>
              <a:ea typeface="ＭＳ Ｐゴシック"/>
            </a:endParaRPr>
          </a:p>
        </p:txBody>
      </p:sp>
      <p:cxnSp>
        <p:nvCxnSpPr>
          <p:cNvPr id="70" name="直線コネクタ 69">
            <a:extLst>
              <a:ext uri="{FF2B5EF4-FFF2-40B4-BE49-F238E27FC236}">
                <a16:creationId xmlns:a16="http://schemas.microsoft.com/office/drawing/2014/main" id="{8F4C7809-EEE3-4C94-90B5-DFD1DE7542D1}"/>
              </a:ext>
            </a:extLst>
          </p:cNvPr>
          <p:cNvCxnSpPr/>
          <p:nvPr/>
        </p:nvCxnSpPr>
        <p:spPr>
          <a:xfrm>
            <a:off x="1682547" y="6646297"/>
            <a:ext cx="1151435" cy="0"/>
          </a:xfrm>
          <a:prstGeom prst="line">
            <a:avLst/>
          </a:prstGeom>
          <a:noFill/>
          <a:ln w="12700" cap="flat" cmpd="sng" algn="ctr">
            <a:solidFill>
              <a:srgbClr val="FF0000"/>
            </a:solidFill>
            <a:prstDash val="sysDot"/>
          </a:ln>
          <a:effectLst/>
        </p:spPr>
      </p:cxnSp>
      <p:cxnSp>
        <p:nvCxnSpPr>
          <p:cNvPr id="71" name="直線コネクタ 70">
            <a:extLst>
              <a:ext uri="{FF2B5EF4-FFF2-40B4-BE49-F238E27FC236}">
                <a16:creationId xmlns:a16="http://schemas.microsoft.com/office/drawing/2014/main" id="{CFEE9FDF-ACAA-493C-B536-73894A33C60A}"/>
              </a:ext>
            </a:extLst>
          </p:cNvPr>
          <p:cNvCxnSpPr/>
          <p:nvPr/>
        </p:nvCxnSpPr>
        <p:spPr>
          <a:xfrm>
            <a:off x="1682547" y="7434120"/>
            <a:ext cx="1151435" cy="0"/>
          </a:xfrm>
          <a:prstGeom prst="line">
            <a:avLst/>
          </a:prstGeom>
          <a:noFill/>
          <a:ln w="12700" cap="flat" cmpd="sng" algn="ctr">
            <a:solidFill>
              <a:srgbClr val="FF0000"/>
            </a:solidFill>
            <a:prstDash val="sysDot"/>
          </a:ln>
          <a:effectLst/>
        </p:spPr>
      </p:cxnSp>
      <p:sp>
        <p:nvSpPr>
          <p:cNvPr id="74" name="テキスト ボックス 73">
            <a:extLst>
              <a:ext uri="{FF2B5EF4-FFF2-40B4-BE49-F238E27FC236}">
                <a16:creationId xmlns:a16="http://schemas.microsoft.com/office/drawing/2014/main" id="{339358FE-52A6-4376-A1F8-94C2584484A4}"/>
              </a:ext>
            </a:extLst>
          </p:cNvPr>
          <p:cNvSpPr txBox="1"/>
          <p:nvPr/>
        </p:nvSpPr>
        <p:spPr>
          <a:xfrm>
            <a:off x="5029684" y="4112473"/>
            <a:ext cx="1372492" cy="784830"/>
          </a:xfrm>
          <a:prstGeom prst="rect">
            <a:avLst/>
          </a:prstGeom>
          <a:solidFill>
            <a:srgbClr val="C00000"/>
          </a:solidFill>
          <a:ln>
            <a:solidFill>
              <a:srgbClr val="C00000"/>
            </a:solidFill>
          </a:ln>
        </p:spPr>
        <p:txBody>
          <a:bodyPr wrap="none" rtlCol="0">
            <a:spAutoFit/>
          </a:bodyPr>
          <a:lstStyle/>
          <a:p>
            <a:pPr defTabSz="914400" eaLnBrk="0" fontAlgn="base" hangingPunct="0">
              <a:lnSpc>
                <a:spcPct val="90000"/>
              </a:lnSpc>
              <a:spcBef>
                <a:spcPct val="0"/>
              </a:spcBef>
              <a:spcAft>
                <a:spcPct val="0"/>
              </a:spcAft>
            </a:pPr>
            <a:r>
              <a:rPr kumimoji="1" lang="ja-JP" altLang="en-US" sz="1600" dirty="0">
                <a:solidFill>
                  <a:prstClr val="white"/>
                </a:solidFill>
                <a:latin typeface="HGP創英角ｺﾞｼｯｸUB"/>
                <a:ea typeface="HGP創英角ｺﾞｼｯｸUB"/>
              </a:rPr>
              <a:t>区域外への</a:t>
            </a:r>
            <a:endParaRPr kumimoji="1" lang="en-US" altLang="ja-JP" sz="1600" dirty="0">
              <a:solidFill>
                <a:prstClr val="white"/>
              </a:solidFill>
              <a:latin typeface="HGP創英角ｺﾞｼｯｸUB"/>
              <a:ea typeface="HGP創英角ｺﾞｼｯｸUB"/>
            </a:endParaRPr>
          </a:p>
          <a:p>
            <a:pPr defTabSz="914400" eaLnBrk="0" fontAlgn="base" hangingPunct="0">
              <a:lnSpc>
                <a:spcPct val="90000"/>
              </a:lnSpc>
              <a:spcBef>
                <a:spcPct val="0"/>
              </a:spcBef>
              <a:spcAft>
                <a:spcPct val="0"/>
              </a:spcAft>
            </a:pPr>
            <a:r>
              <a:rPr kumimoji="1" lang="ja-JP" altLang="en-US" sz="1600" dirty="0">
                <a:solidFill>
                  <a:prstClr val="white"/>
                </a:solidFill>
                <a:latin typeface="HGP創英角ｺﾞｼｯｸUB"/>
                <a:ea typeface="HGP創英角ｺﾞｼｯｸUB"/>
              </a:rPr>
              <a:t>早めの避難が</a:t>
            </a:r>
            <a:endParaRPr kumimoji="1" lang="en-US" altLang="ja-JP" sz="1600" dirty="0">
              <a:solidFill>
                <a:prstClr val="white"/>
              </a:solidFill>
              <a:latin typeface="HGP創英角ｺﾞｼｯｸUB"/>
              <a:ea typeface="HGP創英角ｺﾞｼｯｸUB"/>
            </a:endParaRPr>
          </a:p>
          <a:p>
            <a:pPr defTabSz="914400" eaLnBrk="0" fontAlgn="base" hangingPunct="0">
              <a:lnSpc>
                <a:spcPct val="90000"/>
              </a:lnSpc>
              <a:spcBef>
                <a:spcPct val="0"/>
              </a:spcBef>
              <a:spcAft>
                <a:spcPct val="0"/>
              </a:spcAft>
            </a:pPr>
            <a:r>
              <a:rPr kumimoji="1" lang="ja-JP" altLang="en-US" sz="1600" dirty="0">
                <a:solidFill>
                  <a:prstClr val="white"/>
                </a:solidFill>
                <a:latin typeface="HGP創英角ｺﾞｼｯｸUB"/>
                <a:ea typeface="HGP創英角ｺﾞｼｯｸUB"/>
              </a:rPr>
              <a:t>必要</a:t>
            </a:r>
          </a:p>
        </p:txBody>
      </p:sp>
      <p:sp>
        <p:nvSpPr>
          <p:cNvPr id="75" name="テキスト ボックス 74">
            <a:extLst>
              <a:ext uri="{FF2B5EF4-FFF2-40B4-BE49-F238E27FC236}">
                <a16:creationId xmlns:a16="http://schemas.microsoft.com/office/drawing/2014/main" id="{1550085D-A46C-4404-938F-D82805746ED1}"/>
              </a:ext>
            </a:extLst>
          </p:cNvPr>
          <p:cNvSpPr txBox="1"/>
          <p:nvPr/>
        </p:nvSpPr>
        <p:spPr>
          <a:xfrm>
            <a:off x="5040298" y="6438367"/>
            <a:ext cx="1607862" cy="1203079"/>
          </a:xfrm>
          <a:prstGeom prst="rect">
            <a:avLst/>
          </a:prstGeom>
          <a:noFill/>
        </p:spPr>
        <p:txBody>
          <a:bodyPr wrap="square" rtlCol="0">
            <a:spAutoFit/>
          </a:bodyPr>
          <a:lstStyle/>
          <a:p>
            <a:pPr defTabSz="914400" eaLnBrk="0" fontAlgn="base" hangingPunct="0">
              <a:spcBef>
                <a:spcPct val="0"/>
              </a:spcBef>
              <a:spcAft>
                <a:spcPct val="0"/>
              </a:spcAft>
            </a:pPr>
            <a:r>
              <a:rPr kumimoji="1" lang="ja-JP" altLang="en-US" sz="1400" dirty="0">
                <a:solidFill>
                  <a:schemeClr val="accent2"/>
                </a:solidFill>
                <a:latin typeface="HGP創英角ｺﾞｼｯｸUB"/>
                <a:ea typeface="HGP創英角ｺﾞｼｯｸUB"/>
              </a:rPr>
              <a:t>建物の高さと</a:t>
            </a:r>
            <a:r>
              <a:rPr kumimoji="1" lang="en-US" altLang="ja-JP" sz="1400" dirty="0">
                <a:solidFill>
                  <a:schemeClr val="accent2"/>
                </a:solidFill>
                <a:latin typeface="HGP創英角ｺﾞｼｯｸUB"/>
                <a:ea typeface="HGP創英角ｺﾞｼｯｸUB"/>
              </a:rPr>
              <a:t/>
            </a:r>
            <a:br>
              <a:rPr kumimoji="1" lang="en-US" altLang="ja-JP" sz="1400" dirty="0">
                <a:solidFill>
                  <a:schemeClr val="accent2"/>
                </a:solidFill>
                <a:latin typeface="HGP創英角ｺﾞｼｯｸUB"/>
                <a:ea typeface="HGP創英角ｺﾞｼｯｸUB"/>
              </a:rPr>
            </a:br>
            <a:r>
              <a:rPr kumimoji="1" lang="ja-JP" altLang="en-US" sz="1400" dirty="0">
                <a:solidFill>
                  <a:schemeClr val="accent2"/>
                </a:solidFill>
                <a:latin typeface="HGP創英角ｺﾞｼｯｸUB"/>
                <a:ea typeface="HGP創英角ｺﾞｼｯｸUB"/>
              </a:rPr>
              <a:t>浸水深を比較し、浸水深が深い場合は区域外への避難が必要</a:t>
            </a:r>
          </a:p>
        </p:txBody>
      </p:sp>
      <p:sp>
        <p:nvSpPr>
          <p:cNvPr id="79" name="テキスト ボックス 78">
            <a:extLst>
              <a:ext uri="{FF2B5EF4-FFF2-40B4-BE49-F238E27FC236}">
                <a16:creationId xmlns:a16="http://schemas.microsoft.com/office/drawing/2014/main" id="{69AEFBA3-85DA-4E42-B5D2-3FF932676D1C}"/>
              </a:ext>
            </a:extLst>
          </p:cNvPr>
          <p:cNvSpPr txBox="1"/>
          <p:nvPr/>
        </p:nvSpPr>
        <p:spPr>
          <a:xfrm>
            <a:off x="4967406" y="4895142"/>
            <a:ext cx="1607862" cy="1015663"/>
          </a:xfrm>
          <a:prstGeom prst="rect">
            <a:avLst/>
          </a:prstGeom>
          <a:noFill/>
        </p:spPr>
        <p:txBody>
          <a:bodyPr wrap="square" rtlCol="0">
            <a:spAutoFit/>
          </a:bodyPr>
          <a:lstStyle/>
          <a:p>
            <a:pPr defTabSz="914400" eaLnBrk="0" fontAlgn="base" hangingPunct="0">
              <a:spcBef>
                <a:spcPct val="0"/>
              </a:spcBef>
              <a:spcAft>
                <a:spcPct val="0"/>
              </a:spcAft>
            </a:pPr>
            <a:r>
              <a:rPr kumimoji="1" lang="en-US" altLang="ja-JP" sz="1200" dirty="0">
                <a:solidFill>
                  <a:prstClr val="black"/>
                </a:solidFill>
                <a:latin typeface="HGP創英角ｺﾞｼｯｸUB"/>
                <a:ea typeface="HGP創英角ｺﾞｼｯｸUB"/>
              </a:rPr>
              <a:t>※</a:t>
            </a:r>
            <a:r>
              <a:rPr kumimoji="1" lang="ja-JP" altLang="en-US" sz="1200" dirty="0">
                <a:solidFill>
                  <a:prstClr val="black"/>
                </a:solidFill>
                <a:latin typeface="HGP創英角ｺﾞｼｯｸUB"/>
                <a:ea typeface="HGP創英角ｺﾞｼｯｸUB"/>
              </a:rPr>
              <a:t>移動するのがかえ</a:t>
            </a:r>
            <a:r>
              <a:rPr kumimoji="1" lang="en-US" altLang="ja-JP" sz="1200" dirty="0">
                <a:solidFill>
                  <a:prstClr val="black"/>
                </a:solidFill>
                <a:latin typeface="HGP創英角ｺﾞｼｯｸUB"/>
                <a:ea typeface="HGP創英角ｺﾞｼｯｸUB"/>
              </a:rPr>
              <a:t/>
            </a:r>
            <a:br>
              <a:rPr kumimoji="1" lang="en-US" altLang="ja-JP" sz="1200" dirty="0">
                <a:solidFill>
                  <a:prstClr val="black"/>
                </a:solidFill>
                <a:latin typeface="HGP創英角ｺﾞｼｯｸUB"/>
                <a:ea typeface="HGP創英角ｺﾞｼｯｸUB"/>
              </a:rPr>
            </a:br>
            <a:r>
              <a:rPr kumimoji="1" lang="ja-JP" altLang="en-US" sz="1200" dirty="0">
                <a:solidFill>
                  <a:prstClr val="black"/>
                </a:solidFill>
                <a:latin typeface="HGP創英角ｺﾞｼｯｸUB"/>
                <a:ea typeface="HGP創英角ｺﾞｼｯｸUB"/>
              </a:rPr>
              <a:t>　って危険な場合は、</a:t>
            </a:r>
            <a:r>
              <a:rPr kumimoji="1" lang="en-US" altLang="ja-JP" sz="1200" dirty="0">
                <a:solidFill>
                  <a:prstClr val="black"/>
                </a:solidFill>
                <a:latin typeface="HGP創英角ｺﾞｼｯｸUB"/>
                <a:ea typeface="HGP創英角ｺﾞｼｯｸUB"/>
              </a:rPr>
              <a:t/>
            </a:r>
            <a:br>
              <a:rPr kumimoji="1" lang="en-US" altLang="ja-JP" sz="1200" dirty="0">
                <a:solidFill>
                  <a:prstClr val="black"/>
                </a:solidFill>
                <a:latin typeface="HGP創英角ｺﾞｼｯｸUB"/>
                <a:ea typeface="HGP創英角ｺﾞｼｯｸUB"/>
              </a:rPr>
            </a:br>
            <a:r>
              <a:rPr kumimoji="1" lang="ja-JP" altLang="en-US" sz="1200" dirty="0">
                <a:solidFill>
                  <a:prstClr val="black"/>
                </a:solidFill>
                <a:latin typeface="HGP創英角ｺﾞｼｯｸUB"/>
                <a:ea typeface="HGP創英角ｺﾞｼｯｸUB"/>
              </a:rPr>
              <a:t>　自宅</a:t>
            </a:r>
            <a:r>
              <a:rPr kumimoji="1" lang="en-US" altLang="ja-JP" sz="1200" dirty="0">
                <a:solidFill>
                  <a:prstClr val="black"/>
                </a:solidFill>
                <a:latin typeface="HGP創英角ｺﾞｼｯｸUB"/>
                <a:ea typeface="HGP創英角ｺﾞｼｯｸUB"/>
              </a:rPr>
              <a:t>2</a:t>
            </a:r>
            <a:r>
              <a:rPr kumimoji="1" lang="ja-JP" altLang="en-US" sz="1200" dirty="0">
                <a:solidFill>
                  <a:prstClr val="black"/>
                </a:solidFill>
                <a:latin typeface="HGP創英角ｺﾞｼｯｸUB"/>
                <a:ea typeface="HGP創英角ｺﾞｼｯｸUB"/>
              </a:rPr>
              <a:t>階以上（ガケ</a:t>
            </a:r>
            <a:r>
              <a:rPr kumimoji="1" lang="en-US" altLang="ja-JP" sz="1200" dirty="0">
                <a:solidFill>
                  <a:prstClr val="black"/>
                </a:solidFill>
                <a:latin typeface="HGP創英角ｺﾞｼｯｸUB"/>
                <a:ea typeface="HGP創英角ｺﾞｼｯｸUB"/>
              </a:rPr>
              <a:t/>
            </a:r>
            <a:br>
              <a:rPr kumimoji="1" lang="en-US" altLang="ja-JP" sz="1200" dirty="0">
                <a:solidFill>
                  <a:prstClr val="black"/>
                </a:solidFill>
                <a:latin typeface="HGP創英角ｺﾞｼｯｸUB"/>
                <a:ea typeface="HGP創英角ｺﾞｼｯｸUB"/>
              </a:rPr>
            </a:br>
            <a:r>
              <a:rPr kumimoji="1" lang="ja-JP" altLang="en-US" sz="1200" dirty="0">
                <a:solidFill>
                  <a:prstClr val="black"/>
                </a:solidFill>
                <a:latin typeface="HGP創英角ｺﾞｼｯｸUB"/>
                <a:ea typeface="HGP創英角ｺﾞｼｯｸUB"/>
              </a:rPr>
              <a:t>　から離れた場所）で</a:t>
            </a:r>
            <a:r>
              <a:rPr kumimoji="1" lang="en-US" altLang="ja-JP" sz="1200" dirty="0">
                <a:solidFill>
                  <a:prstClr val="black"/>
                </a:solidFill>
                <a:latin typeface="HGP創英角ｺﾞｼｯｸUB"/>
                <a:ea typeface="HGP創英角ｺﾞｼｯｸUB"/>
              </a:rPr>
              <a:t/>
            </a:r>
            <a:br>
              <a:rPr kumimoji="1" lang="en-US" altLang="ja-JP" sz="1200" dirty="0">
                <a:solidFill>
                  <a:prstClr val="black"/>
                </a:solidFill>
                <a:latin typeface="HGP創英角ｺﾞｼｯｸUB"/>
                <a:ea typeface="HGP創英角ｺﾞｼｯｸUB"/>
              </a:rPr>
            </a:br>
            <a:r>
              <a:rPr kumimoji="1" lang="ja-JP" altLang="en-US" sz="1200" dirty="0">
                <a:solidFill>
                  <a:prstClr val="black"/>
                </a:solidFill>
                <a:latin typeface="HGP創英角ｺﾞｼｯｸUB"/>
                <a:ea typeface="HGP創英角ｺﾞｼｯｸUB"/>
              </a:rPr>
              <a:t>　命を守る</a:t>
            </a:r>
          </a:p>
        </p:txBody>
      </p:sp>
      <p:sp>
        <p:nvSpPr>
          <p:cNvPr id="15" name="テキスト ボックス 14">
            <a:extLst>
              <a:ext uri="{FF2B5EF4-FFF2-40B4-BE49-F238E27FC236}">
                <a16:creationId xmlns:a16="http://schemas.microsoft.com/office/drawing/2014/main" id="{3F68A81F-7AA7-49A4-8E04-9ECC4A33485B}"/>
              </a:ext>
            </a:extLst>
          </p:cNvPr>
          <p:cNvSpPr txBox="1"/>
          <p:nvPr/>
        </p:nvSpPr>
        <p:spPr>
          <a:xfrm>
            <a:off x="222993" y="3502791"/>
            <a:ext cx="4591321" cy="307777"/>
          </a:xfrm>
          <a:prstGeom prst="rect">
            <a:avLst/>
          </a:prstGeom>
          <a:noFill/>
          <a:ln>
            <a:noFill/>
          </a:ln>
        </p:spPr>
        <p:txBody>
          <a:bodyPr wrap="none" rtlCol="0">
            <a:spAutoFit/>
          </a:bodyPr>
          <a:lstStyle/>
          <a:p>
            <a:r>
              <a:rPr kumimoji="1" lang="ja-JP" altLang="en-US" sz="1400" u="sng" dirty="0">
                <a:solidFill>
                  <a:srgbClr val="0070C0"/>
                </a:solidFill>
                <a:latin typeface="HGP創英角ｺﾞｼｯｸUB" panose="020B0900000000000000" pitchFamily="50" charset="-128"/>
                <a:ea typeface="HGP創英角ｺﾞｼｯｸUB" panose="020B0900000000000000" pitchFamily="50" charset="-128"/>
              </a:rPr>
              <a:t>◎防災マップから、自宅外へ避難すべきかどうかを判断する</a:t>
            </a:r>
          </a:p>
        </p:txBody>
      </p:sp>
      <p:sp>
        <p:nvSpPr>
          <p:cNvPr id="19" name="二等辺三角形 18">
            <a:extLst>
              <a:ext uri="{FF2B5EF4-FFF2-40B4-BE49-F238E27FC236}">
                <a16:creationId xmlns:a16="http://schemas.microsoft.com/office/drawing/2014/main" id="{D1809755-060C-47C8-80BF-31B464CC6C8A}"/>
              </a:ext>
            </a:extLst>
          </p:cNvPr>
          <p:cNvSpPr/>
          <p:nvPr/>
        </p:nvSpPr>
        <p:spPr>
          <a:xfrm>
            <a:off x="552451" y="8147097"/>
            <a:ext cx="540000" cy="465517"/>
          </a:xfrm>
          <a:prstGeom prst="triangle">
            <a:avLst/>
          </a:prstGeom>
          <a:solidFill>
            <a:srgbClr val="FFFF00"/>
          </a:solidFill>
          <a:ln w="635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903A23E-C44E-499A-B691-4EB0427C58CC}"/>
              </a:ext>
            </a:extLst>
          </p:cNvPr>
          <p:cNvSpPr txBox="1"/>
          <p:nvPr/>
        </p:nvSpPr>
        <p:spPr>
          <a:xfrm>
            <a:off x="1184704" y="8128558"/>
            <a:ext cx="1679947" cy="492443"/>
          </a:xfrm>
          <a:prstGeom prst="rect">
            <a:avLst/>
          </a:prstGeom>
          <a:noFill/>
        </p:spPr>
        <p:txBody>
          <a:bodyPr wrap="none" lIns="0" tIns="0" rIns="0" bIns="0" rtlCol="0">
            <a:spAutoFit/>
          </a:bodyPr>
          <a:lstStyle/>
          <a:p>
            <a:r>
              <a:rPr kumimoji="1" lang="ja-JP" altLang="en-US" sz="1600" dirty="0">
                <a:latin typeface="HGP創英角ｺﾞｼｯｸUB" panose="020B0900000000000000" pitchFamily="50" charset="-128"/>
                <a:ea typeface="HGP創英角ｺﾞｼｯｸUB" panose="020B0900000000000000" pitchFamily="50" charset="-128"/>
              </a:rPr>
              <a:t>自宅待避時の</a:t>
            </a:r>
            <a:endParaRPr kumimoji="1" lang="en-US" altLang="ja-JP" sz="1600" dirty="0">
              <a:latin typeface="HGP創英角ｺﾞｼｯｸUB" panose="020B0900000000000000" pitchFamily="50" charset="-128"/>
              <a:ea typeface="HGP創英角ｺﾞｼｯｸUB" panose="020B0900000000000000" pitchFamily="50" charset="-128"/>
            </a:endParaRPr>
          </a:p>
          <a:p>
            <a:r>
              <a:rPr kumimoji="1" lang="ja-JP" altLang="en-US" sz="1600" dirty="0">
                <a:latin typeface="HGP創英角ｺﾞｼｯｸUB" panose="020B0900000000000000" pitchFamily="50" charset="-128"/>
                <a:ea typeface="HGP創英角ｺﾞｼｯｸUB" panose="020B0900000000000000" pitchFamily="50" charset="-128"/>
              </a:rPr>
              <a:t>長時間 孤立の恐れ</a:t>
            </a:r>
          </a:p>
        </p:txBody>
      </p:sp>
      <p:pic>
        <p:nvPicPr>
          <p:cNvPr id="23" name="図 22">
            <a:extLst>
              <a:ext uri="{FF2B5EF4-FFF2-40B4-BE49-F238E27FC236}">
                <a16:creationId xmlns:a16="http://schemas.microsoft.com/office/drawing/2014/main" id="{D5030D38-3137-4E29-8803-D134E2290BAC}"/>
              </a:ext>
            </a:extLst>
          </p:cNvPr>
          <p:cNvPicPr>
            <a:picLocks noChangeAspect="1"/>
          </p:cNvPicPr>
          <p:nvPr/>
        </p:nvPicPr>
        <p:blipFill rotWithShape="1">
          <a:blip r:embed="rId6"/>
          <a:srcRect b="-551"/>
          <a:stretch/>
        </p:blipFill>
        <p:spPr>
          <a:xfrm>
            <a:off x="4512409" y="8095669"/>
            <a:ext cx="1974184" cy="1436398"/>
          </a:xfrm>
          <a:prstGeom prst="rect">
            <a:avLst/>
          </a:prstGeom>
        </p:spPr>
      </p:pic>
      <p:sp>
        <p:nvSpPr>
          <p:cNvPr id="25" name="テキスト ボックス 24">
            <a:extLst>
              <a:ext uri="{FF2B5EF4-FFF2-40B4-BE49-F238E27FC236}">
                <a16:creationId xmlns:a16="http://schemas.microsoft.com/office/drawing/2014/main" id="{44BD9EFF-F4A7-4029-9699-700CEEAE4E29}"/>
              </a:ext>
            </a:extLst>
          </p:cNvPr>
          <p:cNvSpPr txBox="1"/>
          <p:nvPr/>
        </p:nvSpPr>
        <p:spPr>
          <a:xfrm>
            <a:off x="493204" y="8739446"/>
            <a:ext cx="3870961" cy="668260"/>
          </a:xfrm>
          <a:prstGeom prst="rect">
            <a:avLst/>
          </a:prstGeom>
          <a:noFill/>
        </p:spPr>
        <p:txBody>
          <a:bodyPr wrap="square" lIns="0" tIns="0" rIns="0" bIns="0" rtlCol="0">
            <a:spAutoFit/>
          </a:bodyPr>
          <a:lstStyle/>
          <a:p>
            <a:pPr algn="just">
              <a:lnSpc>
                <a:spcPct val="110000"/>
              </a:lnSpc>
            </a:pPr>
            <a:r>
              <a:rPr kumimoji="1" lang="ja-JP" altLang="en-US" sz="1200" dirty="0">
                <a:latin typeface="游明朝" panose="02020400000000000000" pitchFamily="18" charset="-128"/>
                <a:ea typeface="游明朝" panose="02020400000000000000" pitchFamily="18" charset="-128"/>
              </a:rPr>
              <a:t>自宅で安全確保ができたとしても、浸水が長期化し、</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孤立・停電・断水が長引くことが考えられます。</a:t>
            </a:r>
            <a:endParaRPr kumimoji="1" lang="en-US" altLang="ja-JP" sz="1200" dirty="0">
              <a:latin typeface="游明朝" panose="02020400000000000000" pitchFamily="18" charset="-128"/>
              <a:ea typeface="游明朝" panose="02020400000000000000" pitchFamily="18" charset="-128"/>
            </a:endParaRPr>
          </a:p>
          <a:p>
            <a:pPr indent="180000" algn="just">
              <a:lnSpc>
                <a:spcPct val="110000"/>
              </a:lnSpc>
            </a:pPr>
            <a:endParaRPr kumimoji="1" lang="en-US" altLang="ja-JP" sz="400" dirty="0">
              <a:latin typeface="游明朝" panose="02020400000000000000" pitchFamily="18" charset="-128"/>
              <a:ea typeface="游明朝" panose="02020400000000000000" pitchFamily="18" charset="-128"/>
            </a:endParaRPr>
          </a:p>
          <a:p>
            <a:pPr indent="180000" algn="just">
              <a:lnSpc>
                <a:spcPct val="110000"/>
              </a:lnSpc>
            </a:pPr>
            <a:r>
              <a:rPr kumimoji="1" lang="ja-JP" altLang="en-US" sz="1200" dirty="0">
                <a:latin typeface="游明朝" panose="02020400000000000000" pitchFamily="18" charset="-128"/>
                <a:ea typeface="游明朝" panose="02020400000000000000" pitchFamily="18" charset="-128"/>
              </a:rPr>
              <a:t>････水や食料、簡易トイレ等の備えが必要となります。</a:t>
            </a:r>
          </a:p>
        </p:txBody>
      </p:sp>
      <p:sp>
        <p:nvSpPr>
          <p:cNvPr id="27" name="テキスト ボックス 26">
            <a:extLst>
              <a:ext uri="{FF2B5EF4-FFF2-40B4-BE49-F238E27FC236}">
                <a16:creationId xmlns:a16="http://schemas.microsoft.com/office/drawing/2014/main" id="{4256E854-1D13-4200-9FE2-F927DC92CEB3}"/>
              </a:ext>
            </a:extLst>
          </p:cNvPr>
          <p:cNvSpPr txBox="1"/>
          <p:nvPr/>
        </p:nvSpPr>
        <p:spPr>
          <a:xfrm>
            <a:off x="621743" y="8294928"/>
            <a:ext cx="410369" cy="256224"/>
          </a:xfrm>
          <a:prstGeom prst="rect">
            <a:avLst/>
          </a:prstGeom>
          <a:noFill/>
        </p:spPr>
        <p:txBody>
          <a:bodyPr wrap="none" lIns="0" tIns="0" rIns="0" bIns="0" rtlCol="0">
            <a:spAutoFit/>
          </a:bodyPr>
          <a:lstStyle/>
          <a:p>
            <a:pPr>
              <a:lnSpc>
                <a:spcPct val="120000"/>
              </a:lnSpc>
              <a:spcAft>
                <a:spcPts val="600"/>
              </a:spcAft>
            </a:pPr>
            <a:r>
              <a:rPr kumimoji="1" lang="ja-JP" altLang="en-US" sz="1600" dirty="0">
                <a:effectLst>
                  <a:glow rad="127000">
                    <a:srgbClr val="FFFF00"/>
                  </a:glow>
                </a:effectLst>
                <a:latin typeface="HGP創英角ｺﾞｼｯｸUB" panose="020B0900000000000000" pitchFamily="50" charset="-128"/>
                <a:ea typeface="HGP創英角ｺﾞｼｯｸUB" panose="020B0900000000000000" pitchFamily="50" charset="-128"/>
              </a:rPr>
              <a:t>注意</a:t>
            </a:r>
          </a:p>
        </p:txBody>
      </p:sp>
      <p:sp>
        <p:nvSpPr>
          <p:cNvPr id="86" name="四角形: 角を丸くする 85">
            <a:extLst>
              <a:ext uri="{FF2B5EF4-FFF2-40B4-BE49-F238E27FC236}">
                <a16:creationId xmlns:a16="http://schemas.microsoft.com/office/drawing/2014/main" id="{429D1EBE-D5A8-43F7-9FCB-0DEE9E2876EC}"/>
              </a:ext>
            </a:extLst>
          </p:cNvPr>
          <p:cNvSpPr/>
          <p:nvPr/>
        </p:nvSpPr>
        <p:spPr>
          <a:xfrm>
            <a:off x="266699" y="8004341"/>
            <a:ext cx="6381751" cy="1580858"/>
          </a:xfrm>
          <a:prstGeom prst="roundRect">
            <a:avLst>
              <a:gd name="adj" fmla="val 11621"/>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B79C0005-FC66-4A0C-9260-7C60C6870DC6}"/>
              </a:ext>
            </a:extLst>
          </p:cNvPr>
          <p:cNvSpPr/>
          <p:nvPr/>
        </p:nvSpPr>
        <p:spPr>
          <a:xfrm>
            <a:off x="272143" y="1970316"/>
            <a:ext cx="6270171" cy="1349828"/>
          </a:xfrm>
          <a:prstGeom prst="roundRect">
            <a:avLst/>
          </a:prstGeom>
          <a:noFill/>
          <a:ln w="1905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346A53C-8333-400D-A872-68644B3CE187}"/>
              </a:ext>
            </a:extLst>
          </p:cNvPr>
          <p:cNvSpPr txBox="1"/>
          <p:nvPr/>
        </p:nvSpPr>
        <p:spPr>
          <a:xfrm>
            <a:off x="148290" y="120734"/>
            <a:ext cx="6493810" cy="338554"/>
          </a:xfrm>
          <a:prstGeom prst="rect">
            <a:avLst/>
          </a:prstGeom>
          <a:noFill/>
          <a:ln>
            <a:solidFill>
              <a:srgbClr val="0070C0"/>
            </a:solidFill>
          </a:ln>
        </p:spPr>
        <p:txBody>
          <a:bodyPr wrap="squar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（１）地域の水害・土砂災害の危険性を周知する</a:t>
            </a:r>
          </a:p>
        </p:txBody>
      </p:sp>
      <p:sp>
        <p:nvSpPr>
          <p:cNvPr id="81" name="テキスト ボックス 80">
            <a:extLst>
              <a:ext uri="{FF2B5EF4-FFF2-40B4-BE49-F238E27FC236}">
                <a16:creationId xmlns:a16="http://schemas.microsoft.com/office/drawing/2014/main" id="{F4D34FCB-3D82-42E2-980F-F45E5CA76F01}"/>
              </a:ext>
            </a:extLst>
          </p:cNvPr>
          <p:cNvSpPr txBox="1"/>
          <p:nvPr/>
        </p:nvSpPr>
        <p:spPr>
          <a:xfrm>
            <a:off x="271575" y="567116"/>
            <a:ext cx="4404249" cy="224229"/>
          </a:xfrm>
          <a:prstGeom prst="rect">
            <a:avLst/>
          </a:prstGeom>
          <a:noFill/>
        </p:spPr>
        <p:txBody>
          <a:bodyPr wrap="square" lIns="0" tIns="0" rIns="0" bIns="0" rtlCol="0">
            <a:spAutoFit/>
          </a:bodyPr>
          <a:lstStyle/>
          <a:p>
            <a:pPr algn="just">
              <a:lnSpc>
                <a:spcPct val="120000"/>
              </a:lnSpc>
              <a:spcAft>
                <a:spcPts val="600"/>
              </a:spcAft>
            </a:pPr>
            <a:r>
              <a:rPr kumimoji="1" lang="ja-JP" altLang="en-US" sz="1400" u="sng" dirty="0">
                <a:solidFill>
                  <a:srgbClr val="0070C0"/>
                </a:solidFill>
                <a:latin typeface="HGP創英角ｺﾞｼｯｸUB" panose="020B0900000000000000" pitchFamily="50" charset="-128"/>
                <a:ea typeface="HGP創英角ｺﾞｼｯｸUB" panose="020B0900000000000000" pitchFamily="50" charset="-128"/>
              </a:rPr>
              <a:t>◎豊岡市の防災マップで、水害・土砂災害の危険性を確認</a:t>
            </a:r>
            <a:endParaRPr kumimoji="1" lang="en-US" altLang="ja-JP" sz="1400" u="sng" dirty="0">
              <a:solidFill>
                <a:srgbClr val="0070C0"/>
              </a:solidFill>
              <a:latin typeface="HGP創英角ｺﾞｼｯｸUB" panose="020B0900000000000000" pitchFamily="50" charset="-128"/>
              <a:ea typeface="HGP創英角ｺﾞｼｯｸUB" panose="020B0900000000000000" pitchFamily="50" charset="-128"/>
            </a:endParaRPr>
          </a:p>
        </p:txBody>
      </p:sp>
      <p:grpSp>
        <p:nvGrpSpPr>
          <p:cNvPr id="80" name="グループ化 79">
            <a:extLst>
              <a:ext uri="{FF2B5EF4-FFF2-40B4-BE49-F238E27FC236}">
                <a16:creationId xmlns:a16="http://schemas.microsoft.com/office/drawing/2014/main" id="{7DDBBE13-8F8F-49B3-B336-AC553C6A51E9}"/>
              </a:ext>
            </a:extLst>
          </p:cNvPr>
          <p:cNvGrpSpPr/>
          <p:nvPr/>
        </p:nvGrpSpPr>
        <p:grpSpPr>
          <a:xfrm>
            <a:off x="2429936" y="1438886"/>
            <a:ext cx="2174240" cy="247905"/>
            <a:chOff x="1655899" y="1010373"/>
            <a:chExt cx="2530021" cy="288471"/>
          </a:xfrm>
        </p:grpSpPr>
        <p:sp>
          <p:nvSpPr>
            <p:cNvPr id="82" name="正方形/長方形 81">
              <a:extLst>
                <a:ext uri="{FF2B5EF4-FFF2-40B4-BE49-F238E27FC236}">
                  <a16:creationId xmlns:a16="http://schemas.microsoft.com/office/drawing/2014/main" id="{2E8A03EC-C8ED-4A07-B17C-761D215CE7C6}"/>
                </a:ext>
              </a:extLst>
            </p:cNvPr>
            <p:cNvSpPr/>
            <p:nvPr/>
          </p:nvSpPr>
          <p:spPr>
            <a:xfrm>
              <a:off x="1655899" y="1010373"/>
              <a:ext cx="1963601" cy="288471"/>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Arial"/>
                  <a:ea typeface="ＭＳ Ｐゴシック"/>
                  <a:cs typeface="+mn-cs"/>
                </a:rPr>
                <a:t>豊岡市防災マップ</a:t>
              </a:r>
            </a:p>
          </p:txBody>
        </p:sp>
        <p:sp>
          <p:nvSpPr>
            <p:cNvPr id="83" name="正方形/長方形 82">
              <a:extLst>
                <a:ext uri="{FF2B5EF4-FFF2-40B4-BE49-F238E27FC236}">
                  <a16:creationId xmlns:a16="http://schemas.microsoft.com/office/drawing/2014/main" id="{01D258C2-AB7E-4E98-BB9E-28C1C636F07F}"/>
                </a:ext>
              </a:extLst>
            </p:cNvPr>
            <p:cNvSpPr/>
            <p:nvPr/>
          </p:nvSpPr>
          <p:spPr>
            <a:xfrm>
              <a:off x="3611699" y="1010373"/>
              <a:ext cx="574221" cy="288471"/>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white"/>
                  </a:solidFill>
                  <a:effectLst/>
                  <a:uLnTx/>
                  <a:uFillTx/>
                  <a:latin typeface="Arial"/>
                  <a:ea typeface="ＭＳ Ｐゴシック"/>
                  <a:cs typeface="+mn-cs"/>
                </a:rPr>
                <a:t>検索</a:t>
              </a:r>
            </a:p>
          </p:txBody>
        </p:sp>
      </p:grpSp>
      <p:sp>
        <p:nvSpPr>
          <p:cNvPr id="84" name="テキスト ボックス 83">
            <a:extLst>
              <a:ext uri="{FF2B5EF4-FFF2-40B4-BE49-F238E27FC236}">
                <a16:creationId xmlns:a16="http://schemas.microsoft.com/office/drawing/2014/main" id="{8A2FD599-7F6F-4A6B-9EE1-6F08BAB0E01A}"/>
              </a:ext>
            </a:extLst>
          </p:cNvPr>
          <p:cNvSpPr txBox="1"/>
          <p:nvPr/>
        </p:nvSpPr>
        <p:spPr>
          <a:xfrm>
            <a:off x="834426" y="1673504"/>
            <a:ext cx="3936367" cy="253916"/>
          </a:xfrm>
          <a:prstGeom prst="rect">
            <a:avLst/>
          </a:prstGeom>
          <a:noFill/>
        </p:spPr>
        <p:txBody>
          <a:bodyPr wrap="square">
            <a:spAutoFit/>
          </a:bodyPr>
          <a:lstStyle/>
          <a:p>
            <a:r>
              <a:rPr lang="ja-JP" altLang="en-US" sz="1050" dirty="0">
                <a:latin typeface="Arial" panose="020B0604020202020204" pitchFamily="34" charset="0"/>
                <a:cs typeface="Arial" panose="020B0604020202020204" pitchFamily="34" charset="0"/>
                <a:hlinkClick r:id="rId7"/>
              </a:rPr>
              <a:t>https://www.city.toyooka.lg.jp/bosai/bosai/bosaimap/index.html</a:t>
            </a:r>
            <a:endParaRPr lang="en-US" altLang="ja-JP" sz="105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9FA96D4C-721E-4D0E-903E-3B0B5772A0BC}"/>
              </a:ext>
            </a:extLst>
          </p:cNvPr>
          <p:cNvSpPr txBox="1"/>
          <p:nvPr/>
        </p:nvSpPr>
        <p:spPr>
          <a:xfrm>
            <a:off x="291443" y="1434671"/>
            <a:ext cx="2215671" cy="261610"/>
          </a:xfrm>
          <a:prstGeom prst="rect">
            <a:avLst/>
          </a:prstGeom>
          <a:noFill/>
        </p:spPr>
        <p:txBody>
          <a:bodyPr wrap="none" rtlCol="0">
            <a:spAutoFit/>
          </a:bodyPr>
          <a:lstStyle/>
          <a:p>
            <a:r>
              <a:rPr kumimoji="1" lang="ja-JP" altLang="en-US" sz="1100" dirty="0">
                <a:latin typeface="ＭＳ Ｐゴシック" panose="020B0600070205080204" pitchFamily="50" charset="-128"/>
                <a:ea typeface="ＭＳ Ｐゴシック" panose="020B0600070205080204" pitchFamily="50" charset="-128"/>
              </a:rPr>
              <a:t>豊岡市のホームページで確認････</a:t>
            </a:r>
          </a:p>
        </p:txBody>
      </p:sp>
    </p:spTree>
    <p:extLst>
      <p:ext uri="{BB962C8B-B14F-4D97-AF65-F5344CB8AC3E}">
        <p14:creationId xmlns:p14="http://schemas.microsoft.com/office/powerpoint/2010/main" val="3329256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8" name="直線コネクタ 107">
            <a:extLst>
              <a:ext uri="{FF2B5EF4-FFF2-40B4-BE49-F238E27FC236}">
                <a16:creationId xmlns:a16="http://schemas.microsoft.com/office/drawing/2014/main" id="{F7060AC4-9141-42CA-8352-8284FF01E362}"/>
              </a:ext>
            </a:extLst>
          </p:cNvPr>
          <p:cNvCxnSpPr>
            <a:cxnSpLocks/>
          </p:cNvCxnSpPr>
          <p:nvPr/>
        </p:nvCxnSpPr>
        <p:spPr>
          <a:xfrm>
            <a:off x="2636299" y="5669144"/>
            <a:ext cx="3670629" cy="0"/>
          </a:xfrm>
          <a:prstGeom prst="line">
            <a:avLst/>
          </a:prstGeom>
          <a:ln w="57150">
            <a:solidFill>
              <a:srgbClr val="FFCCCC"/>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01B7D4D4-98D7-44E3-B0C3-E7669B46A34C}"/>
              </a:ext>
            </a:extLst>
          </p:cNvPr>
          <p:cNvCxnSpPr>
            <a:cxnSpLocks/>
          </p:cNvCxnSpPr>
          <p:nvPr/>
        </p:nvCxnSpPr>
        <p:spPr>
          <a:xfrm>
            <a:off x="2591725" y="3004229"/>
            <a:ext cx="3658053" cy="0"/>
          </a:xfrm>
          <a:prstGeom prst="line">
            <a:avLst/>
          </a:prstGeom>
          <a:ln w="57150">
            <a:solidFill>
              <a:srgbClr val="99FF9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DE4A9CA7-8493-49F9-9C6D-521286114C2D}"/>
              </a:ext>
            </a:extLst>
          </p:cNvPr>
          <p:cNvCxnSpPr>
            <a:cxnSpLocks/>
          </p:cNvCxnSpPr>
          <p:nvPr/>
        </p:nvCxnSpPr>
        <p:spPr>
          <a:xfrm>
            <a:off x="730433" y="1535294"/>
            <a:ext cx="3129708" cy="0"/>
          </a:xfrm>
          <a:prstGeom prst="line">
            <a:avLst/>
          </a:prstGeom>
          <a:ln w="57150">
            <a:solidFill>
              <a:srgbClr val="FFCCCC"/>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11324BFA-BFBB-4A10-A56C-2BA0E4B77167}"/>
              </a:ext>
            </a:extLst>
          </p:cNvPr>
          <p:cNvCxnSpPr>
            <a:cxnSpLocks/>
          </p:cNvCxnSpPr>
          <p:nvPr/>
        </p:nvCxnSpPr>
        <p:spPr>
          <a:xfrm>
            <a:off x="448566" y="1041899"/>
            <a:ext cx="6161309" cy="0"/>
          </a:xfrm>
          <a:prstGeom prst="line">
            <a:avLst/>
          </a:prstGeom>
          <a:ln w="57150">
            <a:solidFill>
              <a:srgbClr val="99FF99"/>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53B0086-2A1E-4276-8648-0DE1F9D55A66}"/>
              </a:ext>
            </a:extLst>
          </p:cNvPr>
          <p:cNvSpPr txBox="1"/>
          <p:nvPr/>
        </p:nvSpPr>
        <p:spPr>
          <a:xfrm>
            <a:off x="244821" y="855442"/>
            <a:ext cx="6439007" cy="1248419"/>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水害･土砂災害時は、</a:t>
            </a:r>
            <a:r>
              <a:rPr kumimoji="1" lang="ja-JP" altLang="en-US" sz="1200" dirty="0">
                <a:latin typeface="HGP創英角ｺﾞｼｯｸUB" panose="020B0900000000000000" pitchFamily="50" charset="-128"/>
                <a:ea typeface="HGP創英角ｺﾞｼｯｸUB" panose="020B0900000000000000" pitchFamily="50" charset="-128"/>
              </a:rPr>
              <a:t>「浸水しない・土砂災害の危険がない安全な場所への避難」</a:t>
            </a:r>
            <a:r>
              <a:rPr kumimoji="1" lang="ja-JP" altLang="en-US" sz="1200" dirty="0">
                <a:latin typeface="游明朝" panose="02020400000000000000" pitchFamily="18" charset="-128"/>
                <a:ea typeface="游明朝" panose="02020400000000000000" pitchFamily="18" charset="-128"/>
              </a:rPr>
              <a:t>が大原則です。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しかし、状況が進展してしまい、安全な場所まで避難することが困難になってしまった場合は、</a:t>
            </a:r>
            <a:r>
              <a:rPr kumimoji="1" lang="ja-JP" altLang="en-US" sz="1200" dirty="0">
                <a:latin typeface="HGP創英角ｺﾞｼｯｸUB" panose="020B0900000000000000" pitchFamily="50" charset="-128"/>
                <a:ea typeface="HGP創英角ｺﾞｼｯｸUB" panose="020B0900000000000000" pitchFamily="50" charset="-128"/>
              </a:rPr>
              <a:t>「とにかく命を守ることを最優先にした避難」を行う</a:t>
            </a:r>
            <a:r>
              <a:rPr kumimoji="1" lang="ja-JP" altLang="en-US" sz="1200" dirty="0">
                <a:latin typeface="游明朝" panose="02020400000000000000" pitchFamily="18" charset="-128"/>
                <a:ea typeface="游明朝" panose="02020400000000000000" pitchFamily="18" charset="-128"/>
              </a:rPr>
              <a:t>ことが重要になります。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その時の状況に合わせて避難できるよう、</a:t>
            </a:r>
            <a:r>
              <a:rPr kumimoji="1" lang="ja-JP" altLang="en-US" sz="1200" dirty="0">
                <a:latin typeface="HGP創英角ｺﾞｼｯｸUB" panose="020B0900000000000000" pitchFamily="50" charset="-128"/>
                <a:ea typeface="HGP創英角ｺﾞｼｯｸUB" panose="020B0900000000000000" pitchFamily="50" charset="-128"/>
              </a:rPr>
              <a:t>複数の避難先</a:t>
            </a:r>
            <a:r>
              <a:rPr kumimoji="1" lang="en-US" altLang="ja-JP" sz="1200" dirty="0">
                <a:latin typeface="HGP創英角ｺﾞｼｯｸUB" panose="020B0900000000000000" pitchFamily="50" charset="-128"/>
                <a:ea typeface="HGP創英角ｺﾞｼｯｸUB" panose="020B0900000000000000" pitchFamily="50" charset="-128"/>
              </a:rPr>
              <a:t>(</a:t>
            </a:r>
            <a:r>
              <a:rPr kumimoji="1" lang="ja-JP" altLang="en-US" sz="1200" dirty="0">
                <a:latin typeface="HGP創英角ｺﾞｼｯｸUB" panose="020B0900000000000000" pitchFamily="50" charset="-128"/>
                <a:ea typeface="HGP創英角ｺﾞｼｯｸUB" panose="020B0900000000000000" pitchFamily="50" charset="-128"/>
              </a:rPr>
              <a:t>最善・次善・三善</a:t>
            </a:r>
            <a:r>
              <a:rPr kumimoji="1" lang="en-US" altLang="ja-JP" sz="1200" dirty="0">
                <a:latin typeface="HGP創英角ｺﾞｼｯｸUB" panose="020B0900000000000000" pitchFamily="50" charset="-128"/>
                <a:ea typeface="HGP創英角ｺﾞｼｯｸUB" panose="020B0900000000000000" pitchFamily="50" charset="-128"/>
              </a:rPr>
              <a:t>)</a:t>
            </a:r>
            <a:r>
              <a:rPr kumimoji="1" lang="ja-JP" altLang="en-US" sz="1200" dirty="0">
                <a:latin typeface="游明朝" panose="02020400000000000000" pitchFamily="18" charset="-128"/>
                <a:ea typeface="游明朝" panose="02020400000000000000" pitchFamily="18" charset="-128"/>
              </a:rPr>
              <a:t>を検討しておくことが重要です。</a:t>
            </a:r>
          </a:p>
        </p:txBody>
      </p:sp>
      <p:grpSp>
        <p:nvGrpSpPr>
          <p:cNvPr id="23" name="グループ化 22">
            <a:extLst>
              <a:ext uri="{FF2B5EF4-FFF2-40B4-BE49-F238E27FC236}">
                <a16:creationId xmlns:a16="http://schemas.microsoft.com/office/drawing/2014/main" id="{021C424E-D50D-4B2D-B0C9-5B49C3E6DAE6}"/>
              </a:ext>
            </a:extLst>
          </p:cNvPr>
          <p:cNvGrpSpPr/>
          <p:nvPr/>
        </p:nvGrpSpPr>
        <p:grpSpPr>
          <a:xfrm>
            <a:off x="282371" y="3179940"/>
            <a:ext cx="6327504" cy="1900207"/>
            <a:chOff x="-617937" y="1703375"/>
            <a:chExt cx="7393049" cy="1994431"/>
          </a:xfrm>
        </p:grpSpPr>
        <p:pic>
          <p:nvPicPr>
            <p:cNvPr id="24" name="図 23">
              <a:extLst>
                <a:ext uri="{FF2B5EF4-FFF2-40B4-BE49-F238E27FC236}">
                  <a16:creationId xmlns:a16="http://schemas.microsoft.com/office/drawing/2014/main" id="{BA2F7018-5422-4544-BCC9-259F67A668EA}"/>
                </a:ext>
              </a:extLst>
            </p:cNvPr>
            <p:cNvPicPr>
              <a:picLocks noChangeAspect="1"/>
            </p:cNvPicPr>
            <p:nvPr/>
          </p:nvPicPr>
          <p:blipFill rotWithShape="1">
            <a:blip r:embed="rId2"/>
            <a:srcRect b="53957"/>
            <a:stretch/>
          </p:blipFill>
          <p:spPr>
            <a:xfrm>
              <a:off x="-375510" y="1721084"/>
              <a:ext cx="6709473" cy="1976722"/>
            </a:xfrm>
            <a:prstGeom prst="rect">
              <a:avLst/>
            </a:prstGeom>
          </p:spPr>
        </p:pic>
        <p:sp>
          <p:nvSpPr>
            <p:cNvPr id="25" name="テキスト ボックス 24">
              <a:extLst>
                <a:ext uri="{FF2B5EF4-FFF2-40B4-BE49-F238E27FC236}">
                  <a16:creationId xmlns:a16="http://schemas.microsoft.com/office/drawing/2014/main" id="{318F9D97-326A-4EED-8700-4DA300262310}"/>
                </a:ext>
              </a:extLst>
            </p:cNvPr>
            <p:cNvSpPr txBox="1"/>
            <p:nvPr/>
          </p:nvSpPr>
          <p:spPr>
            <a:xfrm>
              <a:off x="-617937" y="1703375"/>
              <a:ext cx="1347833" cy="498601"/>
            </a:xfrm>
            <a:prstGeom prst="rect">
              <a:avLst/>
            </a:prstGeom>
            <a:solidFill>
              <a:sysClr val="window" lastClr="FFFFFF"/>
            </a:solidFill>
            <a:ln w="12700">
              <a:solidFill>
                <a:srgbClr val="009A46"/>
              </a:solidFill>
            </a:ln>
          </p:spPr>
          <p:txBody>
            <a:bodyPr wrap="none" tIns="18000" bIns="18000" rtlCol="0">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9A46"/>
                  </a:solidFill>
                  <a:effectLst/>
                  <a:uLnTx/>
                  <a:uFillTx/>
                  <a:latin typeface="HGP創英角ｺﾞｼｯｸUB" panose="020B0900000000000000" pitchFamily="50" charset="-128"/>
                  <a:ea typeface="HGP創英角ｺﾞｼｯｸUB" panose="020B0900000000000000" pitchFamily="50" charset="-128"/>
                </a:rPr>
                <a:t>災害の危険が</a:t>
              </a:r>
              <a:endParaRPr kumimoji="1" lang="en-US" altLang="ja-JP" sz="1400" b="0" i="0" u="none" strike="noStrike" kern="0" cap="none" spc="0" normalizeH="0" baseline="0" noProof="0" dirty="0">
                <a:ln>
                  <a:noFill/>
                </a:ln>
                <a:solidFill>
                  <a:srgbClr val="009A46"/>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9A46"/>
                  </a:solidFill>
                  <a:effectLst/>
                  <a:uLnTx/>
                  <a:uFillTx/>
                  <a:latin typeface="HGP創英角ｺﾞｼｯｸUB" panose="020B0900000000000000" pitchFamily="50" charset="-128"/>
                  <a:ea typeface="HGP創英角ｺﾞｼｯｸUB" panose="020B0900000000000000" pitchFamily="50" charset="-128"/>
                </a:rPr>
                <a:t>無い場所</a:t>
              </a:r>
            </a:p>
          </p:txBody>
        </p:sp>
        <p:sp>
          <p:nvSpPr>
            <p:cNvPr id="26" name="テキスト ボックス 25">
              <a:extLst>
                <a:ext uri="{FF2B5EF4-FFF2-40B4-BE49-F238E27FC236}">
                  <a16:creationId xmlns:a16="http://schemas.microsoft.com/office/drawing/2014/main" id="{347E711C-0B59-4331-8EEA-E8BF561E14C5}"/>
                </a:ext>
              </a:extLst>
            </p:cNvPr>
            <p:cNvSpPr txBox="1"/>
            <p:nvPr/>
          </p:nvSpPr>
          <p:spPr>
            <a:xfrm>
              <a:off x="1328359" y="3024784"/>
              <a:ext cx="1893924" cy="294197"/>
            </a:xfrm>
            <a:prstGeom prst="rect">
              <a:avLst/>
            </a:prstGeom>
            <a:solidFill>
              <a:srgbClr val="FFFFFF"/>
            </a:solidFill>
            <a:ln w="12700">
              <a:solidFill>
                <a:srgbClr val="C00000"/>
              </a:solidFill>
            </a:ln>
          </p:spPr>
          <p:txBody>
            <a:bodyPr wrap="none" tIns="18000" bIns="1800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rPr>
                <a:t>指定緊急避難場所</a:t>
              </a:r>
            </a:p>
          </p:txBody>
        </p:sp>
        <p:sp>
          <p:nvSpPr>
            <p:cNvPr id="27" name="テキスト ボックス 26">
              <a:extLst>
                <a:ext uri="{FF2B5EF4-FFF2-40B4-BE49-F238E27FC236}">
                  <a16:creationId xmlns:a16="http://schemas.microsoft.com/office/drawing/2014/main" id="{A7E37538-3774-49B6-8C43-4C2A2BD34F47}"/>
                </a:ext>
              </a:extLst>
            </p:cNvPr>
            <p:cNvSpPr txBox="1"/>
            <p:nvPr/>
          </p:nvSpPr>
          <p:spPr>
            <a:xfrm>
              <a:off x="3921641" y="2188913"/>
              <a:ext cx="1039860" cy="495576"/>
            </a:xfrm>
            <a:prstGeom prst="rect">
              <a:avLst/>
            </a:prstGeom>
            <a:solidFill>
              <a:srgbClr val="FFFFFF"/>
            </a:solidFill>
            <a:ln w="12700">
              <a:solidFill>
                <a:srgbClr val="C00000"/>
              </a:solidFill>
            </a:ln>
          </p:spPr>
          <p:txBody>
            <a:bodyPr wrap="none" tIns="18000" bIns="18000"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rPr>
                <a:t>高い建物</a:t>
              </a:r>
              <a:endParaRPr kumimoji="1" lang="en-US" altLang="ja-JP"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0" fontAlgn="base" latinLnBrk="0" hangingPunct="0">
                <a:lnSpc>
                  <a:spcPct val="8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rPr>
                <a:t>高台</a:t>
              </a:r>
            </a:p>
          </p:txBody>
        </p:sp>
        <p:sp>
          <p:nvSpPr>
            <p:cNvPr id="28" name="テキスト ボックス 27">
              <a:extLst>
                <a:ext uri="{FF2B5EF4-FFF2-40B4-BE49-F238E27FC236}">
                  <a16:creationId xmlns:a16="http://schemas.microsoft.com/office/drawing/2014/main" id="{B18AD0C8-CC50-4742-B9F1-0D9641EBDE8F}"/>
                </a:ext>
              </a:extLst>
            </p:cNvPr>
            <p:cNvSpPr txBox="1"/>
            <p:nvPr/>
          </p:nvSpPr>
          <p:spPr>
            <a:xfrm>
              <a:off x="5531448" y="1744230"/>
              <a:ext cx="1243664" cy="744180"/>
            </a:xfrm>
            <a:prstGeom prst="rect">
              <a:avLst/>
            </a:prstGeom>
            <a:solidFill>
              <a:srgbClr val="FFFFFF"/>
            </a:solidFill>
            <a:ln w="12700">
              <a:solidFill>
                <a:srgbClr val="C00000"/>
              </a:solidFill>
            </a:ln>
          </p:spPr>
          <p:txBody>
            <a:bodyPr wrap="square" lIns="18000" tIns="18000" rIns="18000" bIns="18000"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rPr>
                <a:t>自宅の上階、</a:t>
              </a:r>
              <a:endParaRPr kumimoji="1" lang="en-US" altLang="ja-JP"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rPr>
                <a:t>山から離れた部屋</a:t>
              </a:r>
            </a:p>
          </p:txBody>
        </p:sp>
      </p:grpSp>
      <p:sp>
        <p:nvSpPr>
          <p:cNvPr id="29" name="テキスト ボックス 28">
            <a:extLst>
              <a:ext uri="{FF2B5EF4-FFF2-40B4-BE49-F238E27FC236}">
                <a16:creationId xmlns:a16="http://schemas.microsoft.com/office/drawing/2014/main" id="{79E3E991-04A3-41DA-92B4-939A07FE4587}"/>
              </a:ext>
            </a:extLst>
          </p:cNvPr>
          <p:cNvSpPr txBox="1"/>
          <p:nvPr/>
        </p:nvSpPr>
        <p:spPr>
          <a:xfrm>
            <a:off x="2609288" y="2613145"/>
            <a:ext cx="3869649" cy="400110"/>
          </a:xfrm>
          <a:prstGeom prst="rect">
            <a:avLst/>
          </a:prstGeom>
          <a:noFill/>
        </p:spPr>
        <p:txBody>
          <a:bodyPr wrap="none" lIns="0" tIns="0" rIns="0" bIns="0" rtlCol="0" anchor="ctr" anchorCtr="0">
            <a:spAutoFit/>
          </a:bodyPr>
          <a:lstStyle/>
          <a:p>
            <a:r>
              <a:rPr kumimoji="1" lang="ja-JP" altLang="en-US" sz="1200" dirty="0">
                <a:solidFill>
                  <a:prstClr val="black"/>
                </a:solidFill>
                <a:latin typeface="Arial"/>
                <a:ea typeface="ＭＳ Ｐゴシック"/>
              </a:rPr>
              <a:t>水害・土砂災害の恐れがあるときは、市からの情報を待たず</a:t>
            </a:r>
            <a:endParaRPr kumimoji="1" lang="en-US" altLang="ja-JP" sz="1200" dirty="0">
              <a:solidFill>
                <a:prstClr val="black"/>
              </a:solidFill>
              <a:latin typeface="Arial"/>
              <a:ea typeface="ＭＳ Ｐゴシック"/>
            </a:endParaRPr>
          </a:p>
          <a:p>
            <a:r>
              <a:rPr kumimoji="1" lang="ja-JP" altLang="en-US" sz="1400" dirty="0">
                <a:solidFill>
                  <a:prstClr val="black"/>
                </a:solidFill>
                <a:latin typeface="HGP創英角ｺﾞｼｯｸUB"/>
                <a:ea typeface="HGP創英角ｺﾞｼｯｸUB"/>
              </a:rPr>
              <a:t>早い段階で災害の危険がない安全な場所へ避難</a:t>
            </a:r>
          </a:p>
        </p:txBody>
      </p:sp>
      <p:sp>
        <p:nvSpPr>
          <p:cNvPr id="32" name="四角形: 角を丸くする 31">
            <a:extLst>
              <a:ext uri="{FF2B5EF4-FFF2-40B4-BE49-F238E27FC236}">
                <a16:creationId xmlns:a16="http://schemas.microsoft.com/office/drawing/2014/main" id="{CFF38B7F-9811-40AE-A516-B51A3DAC0521}"/>
              </a:ext>
            </a:extLst>
          </p:cNvPr>
          <p:cNvSpPr/>
          <p:nvPr/>
        </p:nvSpPr>
        <p:spPr>
          <a:xfrm>
            <a:off x="2435225" y="2536128"/>
            <a:ext cx="4121272" cy="557741"/>
          </a:xfrm>
          <a:prstGeom prst="roundRect">
            <a:avLst/>
          </a:prstGeom>
          <a:noFill/>
          <a:ln w="12700" cap="flat" cmpd="sng" algn="ctr">
            <a:solidFill>
              <a:srgbClr val="009A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3" name="フリーフォーム: 図形 32">
            <a:extLst>
              <a:ext uri="{FF2B5EF4-FFF2-40B4-BE49-F238E27FC236}">
                <a16:creationId xmlns:a16="http://schemas.microsoft.com/office/drawing/2014/main" id="{DBC570D4-76A1-44A0-9451-E6468F9F2A37}"/>
              </a:ext>
            </a:extLst>
          </p:cNvPr>
          <p:cNvSpPr/>
          <p:nvPr/>
        </p:nvSpPr>
        <p:spPr>
          <a:xfrm>
            <a:off x="4191000" y="3079900"/>
            <a:ext cx="382270" cy="210185"/>
          </a:xfrm>
          <a:custGeom>
            <a:avLst/>
            <a:gdLst>
              <a:gd name="connsiteX0" fmla="*/ 198120 w 472440"/>
              <a:gd name="connsiteY0" fmla="*/ 0 h 198120"/>
              <a:gd name="connsiteX1" fmla="*/ 0 w 472440"/>
              <a:gd name="connsiteY1" fmla="*/ 198120 h 198120"/>
              <a:gd name="connsiteX2" fmla="*/ 472440 w 472440"/>
              <a:gd name="connsiteY2" fmla="*/ 0 h 198120"/>
            </a:gdLst>
            <a:ahLst/>
            <a:cxnLst>
              <a:cxn ang="0">
                <a:pos x="connsiteX0" y="connsiteY0"/>
              </a:cxn>
              <a:cxn ang="0">
                <a:pos x="connsiteX1" y="connsiteY1"/>
              </a:cxn>
              <a:cxn ang="0">
                <a:pos x="connsiteX2" y="connsiteY2"/>
              </a:cxn>
            </a:cxnLst>
            <a:rect l="l" t="t" r="r" b="b"/>
            <a:pathLst>
              <a:path w="472440" h="198120">
                <a:moveTo>
                  <a:pt x="198120" y="0"/>
                </a:moveTo>
                <a:lnTo>
                  <a:pt x="0" y="198120"/>
                </a:lnTo>
                <a:lnTo>
                  <a:pt x="472440" y="0"/>
                </a:lnTo>
              </a:path>
            </a:pathLst>
          </a:custGeom>
          <a:solidFill>
            <a:srgbClr val="FFFFFF"/>
          </a:solidFill>
          <a:ln w="12700" cap="flat" cmpd="sng" algn="ctr">
            <a:solidFill>
              <a:srgbClr val="009A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4" name="テキスト ボックス 33">
            <a:extLst>
              <a:ext uri="{FF2B5EF4-FFF2-40B4-BE49-F238E27FC236}">
                <a16:creationId xmlns:a16="http://schemas.microsoft.com/office/drawing/2014/main" id="{E09CB701-CB27-4D73-97B6-E99910DEB1B6}"/>
              </a:ext>
            </a:extLst>
          </p:cNvPr>
          <p:cNvSpPr txBox="1"/>
          <p:nvPr/>
        </p:nvSpPr>
        <p:spPr>
          <a:xfrm>
            <a:off x="2661575" y="5295656"/>
            <a:ext cx="3658053" cy="400110"/>
          </a:xfrm>
          <a:prstGeom prst="rect">
            <a:avLst/>
          </a:prstGeom>
          <a:noFill/>
        </p:spPr>
        <p:txBody>
          <a:bodyPr wrap="none" lIns="0" tIns="0" rIns="0" bIns="0" rtlCol="0" anchor="ctr" anchorCtr="0">
            <a:spAutoFit/>
          </a:bodyPr>
          <a:lstStyle/>
          <a:p>
            <a:r>
              <a:rPr kumimoji="1" lang="ja-JP" altLang="en-US" sz="1200" dirty="0">
                <a:solidFill>
                  <a:prstClr val="black"/>
                </a:solidFill>
                <a:latin typeface="Arial"/>
                <a:ea typeface="ＭＳ Ｐゴシック"/>
              </a:rPr>
              <a:t>移動することがかえって危険な場合は、</a:t>
            </a:r>
            <a:endParaRPr kumimoji="1" lang="en-US" altLang="ja-JP" sz="1200" dirty="0">
              <a:solidFill>
                <a:prstClr val="black"/>
              </a:solidFill>
              <a:latin typeface="Arial"/>
              <a:ea typeface="ＭＳ Ｐゴシック"/>
            </a:endParaRPr>
          </a:p>
          <a:p>
            <a:r>
              <a:rPr kumimoji="1" lang="ja-JP" altLang="en-US" sz="1400" dirty="0">
                <a:solidFill>
                  <a:prstClr val="black"/>
                </a:solidFill>
                <a:latin typeface="HGP創英角ｺﾞｼｯｸUB"/>
                <a:ea typeface="HGP創英角ｺﾞｼｯｸUB"/>
              </a:rPr>
              <a:t>そのときできる、身を守るための最善の行動をとる</a:t>
            </a:r>
          </a:p>
        </p:txBody>
      </p:sp>
      <p:sp>
        <p:nvSpPr>
          <p:cNvPr id="37" name="四角形: 角を丸くする 36">
            <a:extLst>
              <a:ext uri="{FF2B5EF4-FFF2-40B4-BE49-F238E27FC236}">
                <a16:creationId xmlns:a16="http://schemas.microsoft.com/office/drawing/2014/main" id="{A2D95A7B-1A17-4577-A07A-048A66E5CD5A}"/>
              </a:ext>
            </a:extLst>
          </p:cNvPr>
          <p:cNvSpPr/>
          <p:nvPr/>
        </p:nvSpPr>
        <p:spPr>
          <a:xfrm>
            <a:off x="2435224" y="5207733"/>
            <a:ext cx="4121273" cy="544549"/>
          </a:xfrm>
          <a:prstGeom prst="round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 name="フリーフォーム: 図形 37">
            <a:extLst>
              <a:ext uri="{FF2B5EF4-FFF2-40B4-BE49-F238E27FC236}">
                <a16:creationId xmlns:a16="http://schemas.microsoft.com/office/drawing/2014/main" id="{35898591-D056-4F91-A61E-9D876F7B1D52}"/>
              </a:ext>
            </a:extLst>
          </p:cNvPr>
          <p:cNvSpPr/>
          <p:nvPr/>
        </p:nvSpPr>
        <p:spPr>
          <a:xfrm flipV="1">
            <a:off x="5494334" y="4921398"/>
            <a:ext cx="562796" cy="313472"/>
          </a:xfrm>
          <a:custGeom>
            <a:avLst/>
            <a:gdLst>
              <a:gd name="connsiteX0" fmla="*/ 198120 w 472440"/>
              <a:gd name="connsiteY0" fmla="*/ 0 h 198120"/>
              <a:gd name="connsiteX1" fmla="*/ 0 w 472440"/>
              <a:gd name="connsiteY1" fmla="*/ 198120 h 198120"/>
              <a:gd name="connsiteX2" fmla="*/ 472440 w 472440"/>
              <a:gd name="connsiteY2" fmla="*/ 0 h 198120"/>
            </a:gdLst>
            <a:ahLst/>
            <a:cxnLst>
              <a:cxn ang="0">
                <a:pos x="connsiteX0" y="connsiteY0"/>
              </a:cxn>
              <a:cxn ang="0">
                <a:pos x="connsiteX1" y="connsiteY1"/>
              </a:cxn>
              <a:cxn ang="0">
                <a:pos x="connsiteX2" y="connsiteY2"/>
              </a:cxn>
            </a:cxnLst>
            <a:rect l="l" t="t" r="r" b="b"/>
            <a:pathLst>
              <a:path w="472440" h="198120">
                <a:moveTo>
                  <a:pt x="198120" y="0"/>
                </a:moveTo>
                <a:lnTo>
                  <a:pt x="0" y="198120"/>
                </a:lnTo>
                <a:lnTo>
                  <a:pt x="472440" y="0"/>
                </a:lnTo>
              </a:path>
            </a:pathLst>
          </a:custGeom>
          <a:solidFill>
            <a:srgbClr val="FFFFFF"/>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1" name="テキスト ボックス 40">
            <a:extLst>
              <a:ext uri="{FF2B5EF4-FFF2-40B4-BE49-F238E27FC236}">
                <a16:creationId xmlns:a16="http://schemas.microsoft.com/office/drawing/2014/main" id="{965243C0-2DA2-4239-AEBA-F1C798BF303F}"/>
              </a:ext>
            </a:extLst>
          </p:cNvPr>
          <p:cNvSpPr txBox="1"/>
          <p:nvPr/>
        </p:nvSpPr>
        <p:spPr>
          <a:xfrm>
            <a:off x="110151" y="464342"/>
            <a:ext cx="2658100" cy="338554"/>
          </a:xfrm>
          <a:prstGeom prst="rect">
            <a:avLst/>
          </a:prstGeom>
          <a:noFill/>
          <a:ln>
            <a:noFill/>
          </a:ln>
        </p:spPr>
        <p:txBody>
          <a:bodyPr wrap="none" rtlCol="0">
            <a:spAutoFit/>
          </a:bodyPr>
          <a:lstStyle/>
          <a:p>
            <a:r>
              <a:rPr kumimoji="1" lang="ja-JP" altLang="en-US" sz="1600" u="sng" dirty="0">
                <a:solidFill>
                  <a:srgbClr val="0070C0"/>
                </a:solidFill>
                <a:latin typeface="HGP創英角ｺﾞｼｯｸUB" panose="020B0900000000000000" pitchFamily="50" charset="-128"/>
                <a:ea typeface="HGP創英角ｺﾞｼｯｸUB" panose="020B0900000000000000" pitchFamily="50" charset="-128"/>
              </a:rPr>
              <a:t>◎「避難先（どこに）」を考える</a:t>
            </a:r>
          </a:p>
        </p:txBody>
      </p:sp>
      <p:sp>
        <p:nvSpPr>
          <p:cNvPr id="88" name="テキスト ボックス 87">
            <a:extLst>
              <a:ext uri="{FF2B5EF4-FFF2-40B4-BE49-F238E27FC236}">
                <a16:creationId xmlns:a16="http://schemas.microsoft.com/office/drawing/2014/main" id="{EC866FF1-3FDD-460B-B502-753D8D9CE740}"/>
              </a:ext>
            </a:extLst>
          </p:cNvPr>
          <p:cNvSpPr txBox="1"/>
          <p:nvPr/>
        </p:nvSpPr>
        <p:spPr>
          <a:xfrm>
            <a:off x="178488" y="6426931"/>
            <a:ext cx="6439007" cy="1023485"/>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「避難」とは、“難”を“避”ける行動のこと</a:t>
            </a:r>
            <a:r>
              <a:rPr kumimoji="1" lang="ja-JP" altLang="en-US" sz="1200" dirty="0">
                <a:latin typeface="游明朝" panose="02020400000000000000" pitchFamily="18" charset="-128"/>
                <a:ea typeface="游明朝" panose="02020400000000000000" pitchFamily="18" charset="-128"/>
              </a:rPr>
              <a:t>です。</a:t>
            </a:r>
            <a:r>
              <a:rPr kumimoji="1" lang="ja-JP" altLang="en-US" sz="1200" dirty="0">
                <a:latin typeface="HGP創英角ｺﾞｼｯｸUB" panose="020B0900000000000000" pitchFamily="50" charset="-128"/>
                <a:ea typeface="HGP創英角ｺﾞｼｯｸUB" panose="020B0900000000000000" pitchFamily="50" charset="-128"/>
              </a:rPr>
              <a:t>市の避難場所に行くことだけが避難ではありません。</a:t>
            </a: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指定緊急避難場所は宿泊施設ではないので、決して快適なものではありません。また、感染症が流行する中では、</a:t>
            </a:r>
            <a:r>
              <a:rPr kumimoji="1" lang="ja-JP" altLang="en-US" sz="1200" dirty="0">
                <a:latin typeface="HGP創英角ｺﾞｼｯｸUB" panose="020B0900000000000000" pitchFamily="50" charset="-128"/>
                <a:ea typeface="HGP創英角ｺﾞｼｯｸUB" panose="020B0900000000000000" pitchFamily="50" charset="-128"/>
              </a:rPr>
              <a:t>避難場所に避難者が集中してしまうと密な状況が生じてしまいます</a:t>
            </a:r>
            <a:r>
              <a:rPr kumimoji="1" lang="ja-JP" altLang="en-US" sz="1200" dirty="0">
                <a:latin typeface="游明朝" panose="02020400000000000000" pitchFamily="18" charset="-128"/>
                <a:ea typeface="游明朝" panose="02020400000000000000" pitchFamily="18" charset="-128"/>
              </a:rPr>
              <a:t>。</a:t>
            </a: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避難場所についても、</a:t>
            </a:r>
            <a:r>
              <a:rPr kumimoji="1" lang="ja-JP" altLang="en-US" sz="1200" dirty="0">
                <a:latin typeface="HGP創英角ｺﾞｼｯｸUB" panose="020B0900000000000000" pitchFamily="50" charset="-128"/>
                <a:ea typeface="HGP創英角ｺﾞｼｯｸUB" panose="020B0900000000000000" pitchFamily="50" charset="-128"/>
              </a:rPr>
              <a:t>まずは自らで確保してもらうこと</a:t>
            </a:r>
            <a:r>
              <a:rPr kumimoji="1" lang="ja-JP" altLang="en-US" sz="1200" dirty="0">
                <a:latin typeface="游明朝" panose="02020400000000000000" pitchFamily="18" charset="-128"/>
                <a:ea typeface="游明朝" panose="02020400000000000000" pitchFamily="18" charset="-128"/>
              </a:rPr>
              <a:t>が重要となります。</a:t>
            </a:r>
          </a:p>
        </p:txBody>
      </p:sp>
      <p:sp>
        <p:nvSpPr>
          <p:cNvPr id="46" name="テキスト ボックス 45">
            <a:extLst>
              <a:ext uri="{FF2B5EF4-FFF2-40B4-BE49-F238E27FC236}">
                <a16:creationId xmlns:a16="http://schemas.microsoft.com/office/drawing/2014/main" id="{B67197A5-5E81-47EE-ABC1-9B520AFB5A09}"/>
              </a:ext>
            </a:extLst>
          </p:cNvPr>
          <p:cNvSpPr txBox="1"/>
          <p:nvPr/>
        </p:nvSpPr>
        <p:spPr>
          <a:xfrm>
            <a:off x="111101" y="5900994"/>
            <a:ext cx="6545382" cy="523220"/>
          </a:xfrm>
          <a:prstGeom prst="rect">
            <a:avLst/>
          </a:prstGeom>
          <a:noFill/>
        </p:spPr>
        <p:txBody>
          <a:bodyPr wrap="none" rtlCol="0">
            <a:spAutoFit/>
          </a:bodyPr>
          <a:lstStyle/>
          <a:p>
            <a:r>
              <a:rPr kumimoji="1" lang="en-US" altLang="ja-JP" sz="1400" dirty="0">
                <a:solidFill>
                  <a:srgbClr val="C00000"/>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市の指定緊急避難場所へ行くことだけが避難ではありません。</a:t>
            </a:r>
            <a:endParaRPr kumimoji="1" lang="en-US" altLang="ja-JP" sz="1400" dirty="0">
              <a:solidFill>
                <a:srgbClr val="C00000"/>
              </a:solidFill>
              <a:latin typeface="HGP創英角ｺﾞｼｯｸUB" panose="020B0900000000000000" pitchFamily="50" charset="-128"/>
              <a:ea typeface="HGP創英角ｺﾞｼｯｸUB" panose="020B0900000000000000" pitchFamily="50" charset="-128"/>
            </a:endParaRPr>
          </a:p>
          <a:p>
            <a:r>
              <a:rPr kumimoji="1" lang="ja-JP" altLang="en-US" sz="1400" dirty="0">
                <a:solidFill>
                  <a:srgbClr val="C00000"/>
                </a:solidFill>
                <a:latin typeface="HGP創英角ｺﾞｼｯｸUB" panose="020B0900000000000000" pitchFamily="50" charset="-128"/>
                <a:ea typeface="HGP創英角ｺﾞｼｯｸUB" panose="020B0900000000000000" pitchFamily="50" charset="-128"/>
              </a:rPr>
              <a:t>　　　　　　　　　　　　　　　　　　　　　　　　　　　　　　　　　　　・・・・３密を避ける「分散避難」</a:t>
            </a:r>
          </a:p>
        </p:txBody>
      </p:sp>
      <p:sp>
        <p:nvSpPr>
          <p:cNvPr id="2" name="スライド番号プレースホルダー 1">
            <a:extLst>
              <a:ext uri="{FF2B5EF4-FFF2-40B4-BE49-F238E27FC236}">
                <a16:creationId xmlns:a16="http://schemas.microsoft.com/office/drawing/2014/main" id="{32553DD2-C00B-42CF-A5EE-35B7E8E5505D}"/>
              </a:ext>
            </a:extLst>
          </p:cNvPr>
          <p:cNvSpPr>
            <a:spLocks noGrp="1"/>
          </p:cNvSpPr>
          <p:nvPr>
            <p:ph type="sldNum" sz="quarter" idx="10"/>
          </p:nvPr>
        </p:nvSpPr>
        <p:spPr/>
        <p:txBody>
          <a:bodyPr/>
          <a:lstStyle/>
          <a:p>
            <a:fld id="{3AA9EDAE-9077-4D61-94DE-B60AAEAE655E}" type="slidenum">
              <a:rPr kumimoji="1" lang="ja-JP" altLang="en-US" smtClean="0"/>
              <a:pPr/>
              <a:t>5</a:t>
            </a:fld>
            <a:endParaRPr kumimoji="1" lang="ja-JP" altLang="en-US"/>
          </a:p>
        </p:txBody>
      </p:sp>
      <p:sp>
        <p:nvSpPr>
          <p:cNvPr id="4" name="テキスト ボックス 3">
            <a:extLst>
              <a:ext uri="{FF2B5EF4-FFF2-40B4-BE49-F238E27FC236}">
                <a16:creationId xmlns:a16="http://schemas.microsoft.com/office/drawing/2014/main" id="{B2148706-02C6-45C8-BFA8-1B25CFF641F1}"/>
              </a:ext>
            </a:extLst>
          </p:cNvPr>
          <p:cNvSpPr txBox="1"/>
          <p:nvPr/>
        </p:nvSpPr>
        <p:spPr>
          <a:xfrm>
            <a:off x="148290" y="120734"/>
            <a:ext cx="6493810" cy="338554"/>
          </a:xfrm>
          <a:prstGeom prst="rect">
            <a:avLst/>
          </a:prstGeom>
          <a:noFill/>
          <a:ln>
            <a:solidFill>
              <a:srgbClr val="0070C0"/>
            </a:solidFill>
          </a:ln>
        </p:spPr>
        <p:txBody>
          <a:bodyPr wrap="square" rtlCol="0">
            <a:spAutoFit/>
          </a:bodyPr>
          <a:lstStyle/>
          <a:p>
            <a:r>
              <a:rPr kumimoji="1" lang="ja-JP" altLang="en-US" sz="1600" dirty="0">
                <a:solidFill>
                  <a:srgbClr val="0070C0"/>
                </a:solidFill>
                <a:latin typeface="HGP創英角ｺﾞｼｯｸUB" panose="020B0900000000000000" pitchFamily="50" charset="-128"/>
                <a:ea typeface="HGP創英角ｺﾞｼｯｸUB" panose="020B0900000000000000" pitchFamily="50" charset="-128"/>
              </a:rPr>
              <a:t>（２）水害・土砂災害時の避難の考え方を普及する</a:t>
            </a:r>
          </a:p>
        </p:txBody>
      </p:sp>
      <p:sp>
        <p:nvSpPr>
          <p:cNvPr id="61" name="テキスト ボックス 60">
            <a:extLst>
              <a:ext uri="{FF2B5EF4-FFF2-40B4-BE49-F238E27FC236}">
                <a16:creationId xmlns:a16="http://schemas.microsoft.com/office/drawing/2014/main" id="{9835E3E0-3398-4709-BFA8-7B9A8F320E3A}"/>
              </a:ext>
            </a:extLst>
          </p:cNvPr>
          <p:cNvSpPr txBox="1"/>
          <p:nvPr/>
        </p:nvSpPr>
        <p:spPr>
          <a:xfrm>
            <a:off x="2254436" y="9408138"/>
            <a:ext cx="4429392" cy="261610"/>
          </a:xfrm>
          <a:prstGeom prst="rect">
            <a:avLst/>
          </a:prstGeom>
          <a:solidFill>
            <a:schemeClr val="bg2"/>
          </a:solidFill>
        </p:spPr>
        <p:txBody>
          <a:bodyPr wrap="square" rtlCol="0">
            <a:spAutoFit/>
          </a:bodyPr>
          <a:lstStyle/>
          <a:p>
            <a:pPr algn="r"/>
            <a:r>
              <a:rPr kumimoji="1" lang="ja-JP" altLang="en-US" sz="1100" dirty="0">
                <a:latin typeface="ＭＳ Ｐゴシック" panose="020B0600070205080204" pitchFamily="50" charset="-128"/>
                <a:ea typeface="ＭＳ Ｐゴシック" panose="020B0600070205080204" pitchFamily="50" charset="-128"/>
              </a:rPr>
              <a:t>▶参考（他市町村の取り組み事例）　緊急一時避難場所の確保・・・・・</a:t>
            </a:r>
            <a:r>
              <a:rPr kumimoji="1" lang="en-US" altLang="ja-JP" sz="1100" dirty="0">
                <a:latin typeface="ＭＳ Ｐゴシック" panose="020B0600070205080204" pitchFamily="50" charset="-128"/>
                <a:ea typeface="ＭＳ Ｐゴシック" panose="020B0600070205080204" pitchFamily="50" charset="-128"/>
              </a:rPr>
              <a:t>p.32</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11" name="フリーフォーム: 図形 10">
            <a:extLst>
              <a:ext uri="{FF2B5EF4-FFF2-40B4-BE49-F238E27FC236}">
                <a16:creationId xmlns:a16="http://schemas.microsoft.com/office/drawing/2014/main" id="{4A35BBA7-2181-422C-93F0-9AF0D0E19B27}"/>
              </a:ext>
            </a:extLst>
          </p:cNvPr>
          <p:cNvSpPr/>
          <p:nvPr/>
        </p:nvSpPr>
        <p:spPr>
          <a:xfrm flipH="1">
            <a:off x="6009368" y="4707860"/>
            <a:ext cx="220372" cy="539710"/>
          </a:xfrm>
          <a:custGeom>
            <a:avLst/>
            <a:gdLst>
              <a:gd name="connsiteX0" fmla="*/ 0 w 215900"/>
              <a:gd name="connsiteY0" fmla="*/ 520700 h 546100"/>
              <a:gd name="connsiteX1" fmla="*/ 215900 w 215900"/>
              <a:gd name="connsiteY1" fmla="*/ 0 h 546100"/>
              <a:gd name="connsiteX2" fmla="*/ 203200 w 215900"/>
              <a:gd name="connsiteY2" fmla="*/ 546100 h 546100"/>
            </a:gdLst>
            <a:ahLst/>
            <a:cxnLst>
              <a:cxn ang="0">
                <a:pos x="connsiteX0" y="connsiteY0"/>
              </a:cxn>
              <a:cxn ang="0">
                <a:pos x="connsiteX1" y="connsiteY1"/>
              </a:cxn>
              <a:cxn ang="0">
                <a:pos x="connsiteX2" y="connsiteY2"/>
              </a:cxn>
            </a:cxnLst>
            <a:rect l="l" t="t" r="r" b="b"/>
            <a:pathLst>
              <a:path w="215900" h="546100">
                <a:moveTo>
                  <a:pt x="0" y="520700"/>
                </a:moveTo>
                <a:lnTo>
                  <a:pt x="215900" y="0"/>
                </a:lnTo>
                <a:lnTo>
                  <a:pt x="203200" y="546100"/>
                </a:lnTo>
              </a:path>
            </a:pathLst>
          </a:custGeom>
          <a:solidFill>
            <a:srgbClr val="FFFF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2FA3DC2-7183-47B9-8F39-3F96A7588751}"/>
              </a:ext>
            </a:extLst>
          </p:cNvPr>
          <p:cNvSpPr/>
          <p:nvPr/>
        </p:nvSpPr>
        <p:spPr>
          <a:xfrm>
            <a:off x="135551" y="2460271"/>
            <a:ext cx="6548277" cy="3378817"/>
          </a:xfrm>
          <a:prstGeom prst="roundRect">
            <a:avLst>
              <a:gd name="adj" fmla="val 3224"/>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1FC05816-DBEE-4270-BEB6-DF8167382A93}"/>
              </a:ext>
            </a:extLst>
          </p:cNvPr>
          <p:cNvGrpSpPr/>
          <p:nvPr/>
        </p:nvGrpSpPr>
        <p:grpSpPr>
          <a:xfrm>
            <a:off x="282371" y="7559830"/>
            <a:ext cx="6274127" cy="1748458"/>
            <a:chOff x="282371" y="7325238"/>
            <a:chExt cx="5875934" cy="1637491"/>
          </a:xfrm>
        </p:grpSpPr>
        <p:sp>
          <p:nvSpPr>
            <p:cNvPr id="52" name="楕円 51">
              <a:extLst>
                <a:ext uri="{FF2B5EF4-FFF2-40B4-BE49-F238E27FC236}">
                  <a16:creationId xmlns:a16="http://schemas.microsoft.com/office/drawing/2014/main" id="{A912DD16-2C6D-4EFE-8F4F-4206907F986A}"/>
                </a:ext>
              </a:extLst>
            </p:cNvPr>
            <p:cNvSpPr/>
            <p:nvPr/>
          </p:nvSpPr>
          <p:spPr>
            <a:xfrm>
              <a:off x="2289882" y="7964231"/>
              <a:ext cx="1674456" cy="998498"/>
            </a:xfrm>
            <a:prstGeom prst="ellipse">
              <a:avLst/>
            </a:prstGeom>
            <a:solidFill>
              <a:srgbClr val="DAE3F3"/>
            </a:solidFill>
            <a:ln>
              <a:noFill/>
            </a:ln>
            <a:effectLst>
              <a:glow rad="127000">
                <a:schemeClr val="bg1"/>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71822375-9AA5-47A5-AA32-0C71441FCC16}"/>
                </a:ext>
              </a:extLst>
            </p:cNvPr>
            <p:cNvSpPr/>
            <p:nvPr/>
          </p:nvSpPr>
          <p:spPr>
            <a:xfrm>
              <a:off x="4361481" y="8034755"/>
              <a:ext cx="1440120" cy="912276"/>
            </a:xfrm>
            <a:prstGeom prst="ellipse">
              <a:avLst/>
            </a:prstGeom>
            <a:solidFill>
              <a:srgbClr val="FFCCCC"/>
            </a:solidFill>
            <a:ln>
              <a:noFill/>
            </a:ln>
            <a:effectLst>
              <a:glow rad="127000">
                <a:schemeClr val="bg1"/>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83E2139B-4DD3-424F-A567-5A7993BA470B}"/>
                </a:ext>
              </a:extLst>
            </p:cNvPr>
            <p:cNvSpPr/>
            <p:nvPr/>
          </p:nvSpPr>
          <p:spPr>
            <a:xfrm>
              <a:off x="282371" y="7964231"/>
              <a:ext cx="1481802" cy="998498"/>
            </a:xfrm>
            <a:prstGeom prst="ellipse">
              <a:avLst/>
            </a:prstGeom>
            <a:solidFill>
              <a:srgbClr val="DAE3F3"/>
            </a:solidFill>
            <a:ln>
              <a:noFill/>
            </a:ln>
            <a:effectLst>
              <a:glow rad="127000">
                <a:schemeClr val="bg1"/>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Picture 8" descr="高齢の親を呼び寄せる家族のイラスト">
              <a:extLst>
                <a:ext uri="{FF2B5EF4-FFF2-40B4-BE49-F238E27FC236}">
                  <a16:creationId xmlns:a16="http://schemas.microsoft.com/office/drawing/2014/main" id="{9CFF9FF1-E6AB-4A44-918F-CD5DFD621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8337" y="8142915"/>
              <a:ext cx="918802" cy="726689"/>
            </a:xfrm>
            <a:prstGeom prst="rect">
              <a:avLst/>
            </a:prstGeom>
            <a:noFill/>
            <a:effectLst>
              <a:glow rad="63500">
                <a:sysClr val="window" lastClr="FFFFFF"/>
              </a:glow>
            </a:effectLst>
            <a:extLst>
              <a:ext uri="{909E8E84-426E-40DD-AFC4-6F175D3DCCD1}">
                <a14:hiddenFill xmlns:a14="http://schemas.microsoft.com/office/drawing/2010/main">
                  <a:solidFill>
                    <a:srgbClr val="FFFFFF"/>
                  </a:solidFill>
                </a14:hiddenFill>
              </a:ext>
            </a:extLst>
          </p:spPr>
        </p:pic>
        <p:sp>
          <p:nvSpPr>
            <p:cNvPr id="56" name="正方形/長方形 55">
              <a:extLst>
                <a:ext uri="{FF2B5EF4-FFF2-40B4-BE49-F238E27FC236}">
                  <a16:creationId xmlns:a16="http://schemas.microsoft.com/office/drawing/2014/main" id="{EAA7836F-F4D6-422E-954C-A2EB814D947E}"/>
                </a:ext>
              </a:extLst>
            </p:cNvPr>
            <p:cNvSpPr/>
            <p:nvPr/>
          </p:nvSpPr>
          <p:spPr>
            <a:xfrm>
              <a:off x="2520358" y="7900822"/>
              <a:ext cx="1313180" cy="1015663"/>
            </a:xfrm>
            <a:prstGeom prst="rect">
              <a:avLst/>
            </a:prstGeom>
            <a:noFill/>
          </p:spPr>
          <p:txBody>
            <a:bodyPr wrap="none">
              <a:spAutoFit/>
            </a:bodyPr>
            <a:lstStyle/>
            <a:p>
              <a:pPr algn="r" defTabSz="914400" eaLnBrk="0" fontAlgn="base" hangingPunct="0">
                <a:spcBef>
                  <a:spcPct val="0"/>
                </a:spcBef>
                <a:spcAft>
                  <a:spcPct val="0"/>
                </a:spcAft>
                <a:defRPr/>
              </a:pPr>
              <a:r>
                <a:rPr kumimoji="1" lang="ja-JP" altLang="en-US"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親戚・知人宅</a:t>
              </a:r>
              <a:endParaRPr kumimoji="1" lang="en-US" altLang="ja-JP"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r" defTabSz="914400" eaLnBrk="0" fontAlgn="base" hangingPunct="0">
                <a:spcBef>
                  <a:spcPct val="0"/>
                </a:spcBef>
                <a:spcAft>
                  <a:spcPct val="0"/>
                </a:spcAft>
                <a:defRPr/>
              </a:pPr>
              <a:r>
                <a:rPr kumimoji="1" lang="ja-JP" altLang="en-US"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ホテル</a:t>
              </a:r>
              <a:endParaRPr kumimoji="1" lang="en-US" altLang="ja-JP"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r" defTabSz="914400" eaLnBrk="0" fontAlgn="base" hangingPunct="0">
                <a:spcBef>
                  <a:spcPct val="0"/>
                </a:spcBef>
                <a:spcAft>
                  <a:spcPct val="0"/>
                </a:spcAft>
                <a:defRPr/>
              </a:pPr>
              <a:r>
                <a:rPr kumimoji="1" lang="ja-JP" altLang="en-US"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職場</a:t>
              </a:r>
              <a:endParaRPr kumimoji="1" lang="en-US" altLang="ja-JP"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r" defTabSz="914400" eaLnBrk="0" fontAlgn="base" hangingPunct="0">
                <a:spcBef>
                  <a:spcPct val="0"/>
                </a:spcBef>
                <a:spcAft>
                  <a:spcPct val="0"/>
                </a:spcAft>
                <a:defRPr/>
              </a:pPr>
              <a:r>
                <a:rPr kumimoji="1" lang="ja-JP" altLang="en-US" sz="12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など</a:t>
              </a:r>
              <a:endParaRPr kumimoji="1" lang="ja-JP" altLang="en-US"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pic>
          <p:nvPicPr>
            <p:cNvPr id="57" name="Picture 12" descr="雨が降る住宅街のイラスト（背景素材）">
              <a:extLst>
                <a:ext uri="{FF2B5EF4-FFF2-40B4-BE49-F238E27FC236}">
                  <a16:creationId xmlns:a16="http://schemas.microsoft.com/office/drawing/2014/main" id="{7F852605-3F78-4894-BD0B-D38D93B6DD1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34299" y="8288447"/>
              <a:ext cx="955675" cy="538363"/>
            </a:xfrm>
            <a:prstGeom prst="rect">
              <a:avLst/>
            </a:prstGeom>
            <a:noFill/>
            <a:effectLst>
              <a:glow rad="63500">
                <a:sysClr val="window" lastClr="FFFFFF"/>
              </a:glow>
            </a:effectLst>
            <a:extLst>
              <a:ext uri="{909E8E84-426E-40DD-AFC4-6F175D3DCCD1}">
                <a14:hiddenFill xmlns:a14="http://schemas.microsoft.com/office/drawing/2010/main">
                  <a:solidFill>
                    <a:srgbClr val="FFFFFF"/>
                  </a:solidFill>
                </a14:hiddenFill>
              </a:ext>
            </a:extLst>
          </p:spPr>
        </p:pic>
        <p:sp>
          <p:nvSpPr>
            <p:cNvPr id="60" name="正方形/長方形 59">
              <a:extLst>
                <a:ext uri="{FF2B5EF4-FFF2-40B4-BE49-F238E27FC236}">
                  <a16:creationId xmlns:a16="http://schemas.microsoft.com/office/drawing/2014/main" id="{8BDED84F-79C0-4457-B554-A23A2B68F0A3}"/>
                </a:ext>
              </a:extLst>
            </p:cNvPr>
            <p:cNvSpPr/>
            <p:nvPr/>
          </p:nvSpPr>
          <p:spPr>
            <a:xfrm>
              <a:off x="292674" y="7966454"/>
              <a:ext cx="1590976" cy="500137"/>
            </a:xfrm>
            <a:prstGeom prst="rect">
              <a:avLst/>
            </a:prstGeom>
            <a:noFill/>
          </p:spPr>
          <p:txBody>
            <a:bodyPr wrap="square">
              <a:spAutoFit/>
            </a:bodyPr>
            <a:lstStyle/>
            <a:p>
              <a:pPr defTabSz="914400" eaLnBrk="0" fontAlgn="base" hangingPunct="0">
                <a:spcBef>
                  <a:spcPct val="0"/>
                </a:spcBef>
                <a:spcAft>
                  <a:spcPct val="0"/>
                </a:spcAft>
                <a:defRPr/>
              </a:pPr>
              <a:r>
                <a:rPr kumimoji="1" lang="ja-JP" altLang="en-US"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在宅避難</a:t>
              </a:r>
              <a:endParaRPr kumimoji="1" lang="en-US" altLang="ja-JP" sz="1600" i="1" kern="0" dirty="0">
                <a:solidFill>
                  <a:srgbClr val="0070C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defTabSz="914400" eaLnBrk="0" fontAlgn="base" hangingPunct="0">
                <a:spcBef>
                  <a:spcPct val="0"/>
                </a:spcBef>
                <a:spcAft>
                  <a:spcPct val="0"/>
                </a:spcAft>
                <a:defRPr/>
              </a:pPr>
              <a:r>
                <a:rPr kumimoji="1" lang="ja-JP" altLang="en-US" sz="1050" i="1" kern="0" dirty="0">
                  <a:solidFill>
                    <a:prstClr val="black"/>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（自宅避難、垂直避難）</a:t>
              </a:r>
            </a:p>
          </p:txBody>
        </p:sp>
        <p:sp>
          <p:nvSpPr>
            <p:cNvPr id="62" name="テキスト ボックス 61">
              <a:extLst>
                <a:ext uri="{FF2B5EF4-FFF2-40B4-BE49-F238E27FC236}">
                  <a16:creationId xmlns:a16="http://schemas.microsoft.com/office/drawing/2014/main" id="{6713DE18-A86D-4BA8-9D56-FD9F42D38555}"/>
                </a:ext>
              </a:extLst>
            </p:cNvPr>
            <p:cNvSpPr txBox="1"/>
            <p:nvPr/>
          </p:nvSpPr>
          <p:spPr>
            <a:xfrm>
              <a:off x="327288" y="7325238"/>
              <a:ext cx="1349986" cy="403540"/>
            </a:xfrm>
            <a:prstGeom prst="rect">
              <a:avLst/>
            </a:prstGeom>
            <a:solidFill>
              <a:schemeClr val="bg1"/>
            </a:solidFill>
            <a:ln w="12700">
              <a:solidFill>
                <a:srgbClr val="0070C0"/>
              </a:solidFill>
            </a:ln>
          </p:spPr>
          <p:txBody>
            <a:bodyPr wrap="square" lIns="36000" tIns="0" rIns="36000" bIns="0" rtlCol="0">
              <a:spAutoFit/>
            </a:bodyPr>
            <a:lstStyle/>
            <a:p>
              <a:pPr defTabSz="914400" eaLnBrk="0" fontAlgn="base" hangingPunct="0">
                <a:spcBef>
                  <a:spcPct val="0"/>
                </a:spcBef>
                <a:spcAft>
                  <a:spcPct val="0"/>
                </a:spcAft>
                <a:defRPr/>
              </a:pPr>
              <a:r>
                <a:rPr kumimoji="1" lang="ja-JP" altLang="en-US" sz="1400" kern="0" dirty="0">
                  <a:solidFill>
                    <a:srgbClr val="0070C0"/>
                  </a:solidFill>
                  <a:latin typeface="ＭＳ Ｐゴシック"/>
                  <a:ea typeface="ＭＳ Ｐゴシック"/>
                </a:rPr>
                <a:t> 　自宅で安全が </a:t>
              </a:r>
              <a:endParaRPr kumimoji="1" lang="en-US" altLang="ja-JP" sz="1400" kern="0" dirty="0">
                <a:solidFill>
                  <a:srgbClr val="0070C0"/>
                </a:solidFill>
                <a:latin typeface="ＭＳ Ｐゴシック"/>
                <a:ea typeface="ＭＳ Ｐゴシック"/>
              </a:endParaRPr>
            </a:p>
            <a:p>
              <a:pPr defTabSz="914400" eaLnBrk="0" fontAlgn="base" hangingPunct="0">
                <a:spcBef>
                  <a:spcPct val="0"/>
                </a:spcBef>
                <a:spcAft>
                  <a:spcPct val="0"/>
                </a:spcAft>
                <a:defRPr/>
              </a:pPr>
              <a:r>
                <a:rPr kumimoji="1" lang="ja-JP" altLang="en-US" sz="1400" kern="0" dirty="0">
                  <a:solidFill>
                    <a:srgbClr val="0070C0"/>
                  </a:solidFill>
                  <a:latin typeface="ＭＳ Ｐゴシック"/>
                  <a:ea typeface="ＭＳ Ｐゴシック"/>
                </a:rPr>
                <a:t> 　確保できる</a:t>
              </a:r>
            </a:p>
          </p:txBody>
        </p:sp>
        <p:sp>
          <p:nvSpPr>
            <p:cNvPr id="63" name="テキスト ボックス 62">
              <a:extLst>
                <a:ext uri="{FF2B5EF4-FFF2-40B4-BE49-F238E27FC236}">
                  <a16:creationId xmlns:a16="http://schemas.microsoft.com/office/drawing/2014/main" id="{76D4B21C-AF37-4B24-BFAE-0DF3BCEAC175}"/>
                </a:ext>
              </a:extLst>
            </p:cNvPr>
            <p:cNvSpPr txBox="1"/>
            <p:nvPr/>
          </p:nvSpPr>
          <p:spPr>
            <a:xfrm>
              <a:off x="2126747" y="7325238"/>
              <a:ext cx="1506329" cy="403540"/>
            </a:xfrm>
            <a:prstGeom prst="rect">
              <a:avLst/>
            </a:prstGeom>
            <a:solidFill>
              <a:schemeClr val="bg1"/>
            </a:solidFill>
            <a:ln w="12700">
              <a:solidFill>
                <a:srgbClr val="0070C0"/>
              </a:solidFill>
            </a:ln>
          </p:spPr>
          <p:txBody>
            <a:bodyPr wrap="square" lIns="36000" tIns="0" rIns="36000" bIns="0" rtlCol="0">
              <a:spAutoFit/>
            </a:bodyPr>
            <a:lstStyle/>
            <a:p>
              <a:pPr defTabSz="914400" eaLnBrk="0" fontAlgn="base" hangingPunct="0">
                <a:spcBef>
                  <a:spcPct val="0"/>
                </a:spcBef>
                <a:spcAft>
                  <a:spcPct val="0"/>
                </a:spcAft>
                <a:defRPr/>
              </a:pPr>
              <a:r>
                <a:rPr kumimoji="1" lang="ja-JP" altLang="en-US" sz="1400" kern="0" dirty="0">
                  <a:solidFill>
                    <a:srgbClr val="0070C0"/>
                  </a:solidFill>
                  <a:latin typeface="ＭＳ Ｐゴシック"/>
                  <a:ea typeface="ＭＳ Ｐゴシック"/>
                </a:rPr>
                <a:t> 　安全な避難先が</a:t>
              </a:r>
              <a:endParaRPr kumimoji="1" lang="en-US" altLang="ja-JP" sz="1400" kern="0" dirty="0">
                <a:solidFill>
                  <a:srgbClr val="0070C0"/>
                </a:solidFill>
                <a:latin typeface="ＭＳ Ｐゴシック"/>
                <a:ea typeface="ＭＳ Ｐゴシック"/>
              </a:endParaRPr>
            </a:p>
            <a:p>
              <a:pPr defTabSz="914400" eaLnBrk="0" fontAlgn="base" hangingPunct="0">
                <a:spcBef>
                  <a:spcPct val="0"/>
                </a:spcBef>
                <a:spcAft>
                  <a:spcPct val="0"/>
                </a:spcAft>
                <a:defRPr/>
              </a:pPr>
              <a:r>
                <a:rPr kumimoji="1" lang="ja-JP" altLang="en-US" sz="1400" kern="0" dirty="0">
                  <a:solidFill>
                    <a:srgbClr val="0070C0"/>
                  </a:solidFill>
                  <a:latin typeface="ＭＳ Ｐゴシック"/>
                  <a:ea typeface="ＭＳ Ｐゴシック"/>
                </a:rPr>
                <a:t> 　確保できる</a:t>
              </a:r>
            </a:p>
          </p:txBody>
        </p:sp>
        <p:sp>
          <p:nvSpPr>
            <p:cNvPr id="64" name="テキスト ボックス 63">
              <a:extLst>
                <a:ext uri="{FF2B5EF4-FFF2-40B4-BE49-F238E27FC236}">
                  <a16:creationId xmlns:a16="http://schemas.microsoft.com/office/drawing/2014/main" id="{C6DE77A1-2FDF-462E-BBC1-06B792344361}"/>
                </a:ext>
              </a:extLst>
            </p:cNvPr>
            <p:cNvSpPr txBox="1"/>
            <p:nvPr/>
          </p:nvSpPr>
          <p:spPr>
            <a:xfrm>
              <a:off x="4089001" y="7325238"/>
              <a:ext cx="2069304" cy="235815"/>
            </a:xfrm>
            <a:prstGeom prst="rect">
              <a:avLst/>
            </a:prstGeom>
            <a:solidFill>
              <a:schemeClr val="bg1"/>
            </a:solidFill>
            <a:ln w="12700">
              <a:solidFill>
                <a:srgbClr val="C00000"/>
              </a:solidFill>
            </a:ln>
          </p:spPr>
          <p:txBody>
            <a:bodyPr wrap="square" lIns="36000" tIns="18000" rIns="36000" bIns="18000" rtlCol="0">
              <a:spAutoFit/>
            </a:bodyPr>
            <a:lstStyle/>
            <a:p>
              <a:pPr algn="ctr" defTabSz="914400" eaLnBrk="0" fontAlgn="base" hangingPunct="0">
                <a:spcBef>
                  <a:spcPct val="0"/>
                </a:spcBef>
                <a:spcAft>
                  <a:spcPct val="0"/>
                </a:spcAft>
                <a:defRPr/>
              </a:pPr>
              <a:r>
                <a:rPr kumimoji="1" lang="ja-JP" altLang="en-US" sz="1400" kern="0" dirty="0">
                  <a:solidFill>
                    <a:srgbClr val="C00000"/>
                  </a:solidFill>
                  <a:latin typeface="ＭＳ Ｐゴシック"/>
                  <a:ea typeface="ＭＳ Ｐゴシック"/>
                </a:rPr>
                <a:t>避難先が確保できない</a:t>
              </a:r>
              <a:endParaRPr kumimoji="1" lang="en-US" altLang="ja-JP" sz="1400" kern="0" dirty="0">
                <a:solidFill>
                  <a:srgbClr val="C00000"/>
                </a:solidFill>
                <a:latin typeface="HGP創英角ｺﾞｼｯｸUB" panose="020B0900000000000000" pitchFamily="50" charset="-128"/>
                <a:ea typeface="HGP創英角ｺﾞｼｯｸUB" panose="020B0900000000000000" pitchFamily="50" charset="-128"/>
              </a:endParaRPr>
            </a:p>
          </p:txBody>
        </p:sp>
        <p:pic>
          <p:nvPicPr>
            <p:cNvPr id="90" name="図 89" descr="建物, スポーツゲーム, 部屋, 男 が含まれている画像&#10;&#10;自動的に生成された説明">
              <a:extLst>
                <a:ext uri="{FF2B5EF4-FFF2-40B4-BE49-F238E27FC236}">
                  <a16:creationId xmlns:a16="http://schemas.microsoft.com/office/drawing/2014/main" id="{2D60076C-C2C7-4A14-9C33-63BF8E700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573" y="8005039"/>
              <a:ext cx="819324" cy="649315"/>
            </a:xfrm>
            <a:prstGeom prst="rect">
              <a:avLst/>
            </a:prstGeom>
            <a:effectLst>
              <a:glow rad="63500">
                <a:sysClr val="window" lastClr="FFFFFF"/>
              </a:glow>
            </a:effectLst>
          </p:spPr>
        </p:pic>
        <p:pic>
          <p:nvPicPr>
            <p:cNvPr id="91" name="図 90">
              <a:extLst>
                <a:ext uri="{FF2B5EF4-FFF2-40B4-BE49-F238E27FC236}">
                  <a16:creationId xmlns:a16="http://schemas.microsoft.com/office/drawing/2014/main" id="{1167D70B-5E59-4261-94EC-F5BBC8F4B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6519" y="8365323"/>
              <a:ext cx="654067" cy="591278"/>
            </a:xfrm>
            <a:prstGeom prst="rect">
              <a:avLst/>
            </a:prstGeom>
            <a:effectLst>
              <a:glow rad="63500">
                <a:sysClr val="window" lastClr="FFFFFF"/>
              </a:glow>
            </a:effectLst>
          </p:spPr>
        </p:pic>
        <p:sp>
          <p:nvSpPr>
            <p:cNvPr id="92" name="テキスト ボックス 91">
              <a:extLst>
                <a:ext uri="{FF2B5EF4-FFF2-40B4-BE49-F238E27FC236}">
                  <a16:creationId xmlns:a16="http://schemas.microsoft.com/office/drawing/2014/main" id="{ABC90C2B-88C3-4FF2-A3F9-C5EBE8C9C12C}"/>
                </a:ext>
              </a:extLst>
            </p:cNvPr>
            <p:cNvSpPr txBox="1"/>
            <p:nvPr/>
          </p:nvSpPr>
          <p:spPr>
            <a:xfrm>
              <a:off x="4231362" y="7576582"/>
              <a:ext cx="1923604" cy="553998"/>
            </a:xfrm>
            <a:prstGeom prst="rect">
              <a:avLst/>
            </a:prstGeom>
            <a:noFill/>
          </p:spPr>
          <p:txBody>
            <a:bodyPr wrap="none" lIns="0" tIns="0" rIns="0" bIns="0" rtlCol="0" anchor="ctr" anchorCtr="0">
              <a:spAutoFit/>
            </a:bodyPr>
            <a:lstStyle/>
            <a:p>
              <a:pPr>
                <a:lnSpc>
                  <a:spcPct val="90000"/>
                </a:lnSpc>
              </a:pPr>
              <a:r>
                <a:rPr kumimoji="1" lang="ja-JP" altLang="en-US" sz="1200" dirty="0">
                  <a:solidFill>
                    <a:prstClr val="black"/>
                  </a:solidFill>
                  <a:latin typeface="Arial"/>
                  <a:ea typeface="ＭＳ Ｐゴシック"/>
                </a:rPr>
                <a:t>迷わず</a:t>
              </a:r>
              <a:endParaRPr kumimoji="1" lang="en-US" altLang="ja-JP" sz="1200" dirty="0">
                <a:solidFill>
                  <a:prstClr val="black"/>
                </a:solidFill>
                <a:latin typeface="Arial"/>
                <a:ea typeface="ＭＳ Ｐゴシック"/>
              </a:endParaRPr>
            </a:p>
            <a:p>
              <a:pPr algn="ctr">
                <a:lnSpc>
                  <a:spcPct val="90000"/>
                </a:lnSpc>
              </a:pPr>
              <a:r>
                <a:rPr kumimoji="1" lang="ja-JP" altLang="en-US" sz="1600" dirty="0">
                  <a:solidFill>
                    <a:prstClr val="black"/>
                  </a:solidFill>
                  <a:latin typeface="HGP創英角ｺﾞｼｯｸUB"/>
                  <a:ea typeface="HGP創英角ｺﾞｼｯｸUB"/>
                </a:rPr>
                <a:t>指定緊急避難難所</a:t>
              </a:r>
              <a:endParaRPr kumimoji="1" lang="en-US" altLang="ja-JP" sz="1600" dirty="0">
                <a:solidFill>
                  <a:prstClr val="black"/>
                </a:solidFill>
                <a:latin typeface="HGP創英角ｺﾞｼｯｸUB"/>
                <a:ea typeface="HGP創英角ｺﾞｼｯｸUB"/>
              </a:endParaRPr>
            </a:p>
            <a:p>
              <a:pPr algn="r">
                <a:lnSpc>
                  <a:spcPct val="90000"/>
                </a:lnSpc>
              </a:pPr>
              <a:r>
                <a:rPr kumimoji="1" lang="ja-JP" altLang="en-US" sz="1200" dirty="0">
                  <a:solidFill>
                    <a:prstClr val="black"/>
                  </a:solidFill>
                  <a:latin typeface="ＭＳ Ｐゴシック"/>
                  <a:ea typeface="ＭＳ Ｐゴシック"/>
                </a:rPr>
                <a:t>へ避難</a:t>
              </a:r>
              <a:endParaRPr kumimoji="1" lang="ja-JP" altLang="en-US" sz="1400" dirty="0">
                <a:solidFill>
                  <a:prstClr val="black"/>
                </a:solidFill>
                <a:latin typeface="ＭＳ Ｐゴシック"/>
                <a:ea typeface="ＭＳ Ｐゴシック"/>
              </a:endParaRPr>
            </a:p>
          </p:txBody>
        </p:sp>
        <p:sp>
          <p:nvSpPr>
            <p:cNvPr id="93" name="正方形/長方形 92">
              <a:extLst>
                <a:ext uri="{FF2B5EF4-FFF2-40B4-BE49-F238E27FC236}">
                  <a16:creationId xmlns:a16="http://schemas.microsoft.com/office/drawing/2014/main" id="{A49C84A3-CC73-4D1C-BB66-2F117029F3B8}"/>
                </a:ext>
              </a:extLst>
            </p:cNvPr>
            <p:cNvSpPr/>
            <p:nvPr/>
          </p:nvSpPr>
          <p:spPr>
            <a:xfrm>
              <a:off x="4890063" y="8161359"/>
              <a:ext cx="1210588" cy="338554"/>
            </a:xfrm>
            <a:prstGeom prst="rect">
              <a:avLst/>
            </a:prstGeom>
            <a:noFill/>
          </p:spPr>
          <p:txBody>
            <a:bodyPr wrap="none">
              <a:spAutoFit/>
            </a:bodyPr>
            <a:lstStyle/>
            <a:p>
              <a:pPr algn="r" defTabSz="914400" eaLnBrk="0" fontAlgn="base" hangingPunct="0">
                <a:spcBef>
                  <a:spcPct val="0"/>
                </a:spcBef>
                <a:spcAft>
                  <a:spcPct val="0"/>
                </a:spcAft>
                <a:defRPr/>
              </a:pPr>
              <a:r>
                <a:rPr kumimoji="1" lang="ja-JP" altLang="en-US" sz="1600" i="1" kern="0" dirty="0">
                  <a:solidFill>
                    <a:srgbClr val="C00000"/>
                  </a:solidFill>
                  <a:effectLst>
                    <a:glow rad="127000">
                      <a:prstClr val="white"/>
                    </a:glow>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避難所避難</a:t>
              </a:r>
            </a:p>
          </p:txBody>
        </p:sp>
        <p:cxnSp>
          <p:nvCxnSpPr>
            <p:cNvPr id="94" name="直線矢印コネクタ 93">
              <a:extLst>
                <a:ext uri="{FF2B5EF4-FFF2-40B4-BE49-F238E27FC236}">
                  <a16:creationId xmlns:a16="http://schemas.microsoft.com/office/drawing/2014/main" id="{A3852718-E1DD-4DD8-99EC-00D66E4737BB}"/>
                </a:ext>
              </a:extLst>
            </p:cNvPr>
            <p:cNvCxnSpPr>
              <a:cxnSpLocks/>
            </p:cNvCxnSpPr>
            <p:nvPr/>
          </p:nvCxnSpPr>
          <p:spPr>
            <a:xfrm>
              <a:off x="1677274" y="7420032"/>
              <a:ext cx="449473" cy="0"/>
            </a:xfrm>
            <a:prstGeom prst="straightConnector1">
              <a:avLst/>
            </a:prstGeom>
            <a:noFill/>
            <a:ln w="28575" cap="flat" cmpd="sng" algn="ctr">
              <a:solidFill>
                <a:srgbClr val="C00000"/>
              </a:solidFill>
              <a:prstDash val="solid"/>
              <a:miter lim="800000"/>
              <a:tailEnd type="triangle"/>
            </a:ln>
            <a:effectLst/>
          </p:spPr>
        </p:cxnSp>
        <p:cxnSp>
          <p:nvCxnSpPr>
            <p:cNvPr id="95" name="直線矢印コネクタ 94">
              <a:extLst>
                <a:ext uri="{FF2B5EF4-FFF2-40B4-BE49-F238E27FC236}">
                  <a16:creationId xmlns:a16="http://schemas.microsoft.com/office/drawing/2014/main" id="{4E23D635-1242-4D38-BD6B-D9C3E486ACAC}"/>
                </a:ext>
              </a:extLst>
            </p:cNvPr>
            <p:cNvCxnSpPr>
              <a:cxnSpLocks/>
            </p:cNvCxnSpPr>
            <p:nvPr/>
          </p:nvCxnSpPr>
          <p:spPr>
            <a:xfrm>
              <a:off x="3633075" y="7420032"/>
              <a:ext cx="455926" cy="0"/>
            </a:xfrm>
            <a:prstGeom prst="straightConnector1">
              <a:avLst/>
            </a:prstGeom>
            <a:noFill/>
            <a:ln w="28575" cap="flat" cmpd="sng" algn="ctr">
              <a:solidFill>
                <a:srgbClr val="C00000"/>
              </a:solidFill>
              <a:prstDash val="solid"/>
              <a:miter lim="800000"/>
              <a:tailEnd type="triangle"/>
            </a:ln>
            <a:effectLst/>
          </p:spPr>
        </p:cxnSp>
        <p:sp>
          <p:nvSpPr>
            <p:cNvPr id="96" name="十字形 95">
              <a:extLst>
                <a:ext uri="{FF2B5EF4-FFF2-40B4-BE49-F238E27FC236}">
                  <a16:creationId xmlns:a16="http://schemas.microsoft.com/office/drawing/2014/main" id="{56406FC5-1A19-4203-9F8D-C6B2DDF475FF}"/>
                </a:ext>
              </a:extLst>
            </p:cNvPr>
            <p:cNvSpPr/>
            <p:nvPr/>
          </p:nvSpPr>
          <p:spPr>
            <a:xfrm rot="2700000">
              <a:off x="1718221" y="7452945"/>
              <a:ext cx="209913" cy="209913"/>
            </a:xfrm>
            <a:prstGeom prst="plus">
              <a:avLst>
                <a:gd name="adj" fmla="val 39706"/>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7" name="円: 塗りつぶしなし 96">
              <a:extLst>
                <a:ext uri="{FF2B5EF4-FFF2-40B4-BE49-F238E27FC236}">
                  <a16:creationId xmlns:a16="http://schemas.microsoft.com/office/drawing/2014/main" id="{9C32D73D-A87F-4D9B-9062-13EF6CDEF8B9}"/>
                </a:ext>
              </a:extLst>
            </p:cNvPr>
            <p:cNvSpPr/>
            <p:nvPr/>
          </p:nvSpPr>
          <p:spPr>
            <a:xfrm>
              <a:off x="1161339" y="7758863"/>
              <a:ext cx="190500" cy="190500"/>
            </a:xfrm>
            <a:prstGeom prst="donut">
              <a:avLst>
                <a:gd name="adj" fmla="val 16025"/>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98" name="矢印: 下 97">
              <a:extLst>
                <a:ext uri="{FF2B5EF4-FFF2-40B4-BE49-F238E27FC236}">
                  <a16:creationId xmlns:a16="http://schemas.microsoft.com/office/drawing/2014/main" id="{F4537A77-E837-4065-B1CD-498BE587C56D}"/>
                </a:ext>
              </a:extLst>
            </p:cNvPr>
            <p:cNvSpPr/>
            <p:nvPr/>
          </p:nvSpPr>
          <p:spPr>
            <a:xfrm>
              <a:off x="923213" y="7746616"/>
              <a:ext cx="200025" cy="219075"/>
            </a:xfrm>
            <a:prstGeom prst="downArrow">
              <a:avLst/>
            </a:prstGeom>
            <a:solidFill>
              <a:srgbClr val="99CC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99" name="円: 塗りつぶしなし 98">
              <a:extLst>
                <a:ext uri="{FF2B5EF4-FFF2-40B4-BE49-F238E27FC236}">
                  <a16:creationId xmlns:a16="http://schemas.microsoft.com/office/drawing/2014/main" id="{19840773-B36F-479E-88D4-C88B17D6769A}"/>
                </a:ext>
              </a:extLst>
            </p:cNvPr>
            <p:cNvSpPr/>
            <p:nvPr/>
          </p:nvSpPr>
          <p:spPr>
            <a:xfrm>
              <a:off x="3075864" y="7758863"/>
              <a:ext cx="190500" cy="190500"/>
            </a:xfrm>
            <a:prstGeom prst="donut">
              <a:avLst>
                <a:gd name="adj" fmla="val 16025"/>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100" name="矢印: 下 99">
              <a:extLst>
                <a:ext uri="{FF2B5EF4-FFF2-40B4-BE49-F238E27FC236}">
                  <a16:creationId xmlns:a16="http://schemas.microsoft.com/office/drawing/2014/main" id="{801E2BD9-B818-443D-A015-AB1B103F97AA}"/>
                </a:ext>
              </a:extLst>
            </p:cNvPr>
            <p:cNvSpPr/>
            <p:nvPr/>
          </p:nvSpPr>
          <p:spPr>
            <a:xfrm>
              <a:off x="2837738" y="7746616"/>
              <a:ext cx="200025" cy="219075"/>
            </a:xfrm>
            <a:prstGeom prst="downArrow">
              <a:avLst/>
            </a:prstGeom>
            <a:solidFill>
              <a:srgbClr val="99CC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01" name="十字形 100">
              <a:extLst>
                <a:ext uri="{FF2B5EF4-FFF2-40B4-BE49-F238E27FC236}">
                  <a16:creationId xmlns:a16="http://schemas.microsoft.com/office/drawing/2014/main" id="{A8A64FA2-FF8F-47EE-ABA0-EE110C10026E}"/>
                </a:ext>
              </a:extLst>
            </p:cNvPr>
            <p:cNvSpPr/>
            <p:nvPr/>
          </p:nvSpPr>
          <p:spPr>
            <a:xfrm rot="2700000">
              <a:off x="3667697" y="7452944"/>
              <a:ext cx="209913" cy="209913"/>
            </a:xfrm>
            <a:prstGeom prst="plus">
              <a:avLst>
                <a:gd name="adj" fmla="val 39706"/>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5" name="テキスト ボックス 14">
            <a:extLst>
              <a:ext uri="{FF2B5EF4-FFF2-40B4-BE49-F238E27FC236}">
                <a16:creationId xmlns:a16="http://schemas.microsoft.com/office/drawing/2014/main" id="{49284578-8935-45C9-9138-B6A931E55A1C}"/>
              </a:ext>
            </a:extLst>
          </p:cNvPr>
          <p:cNvSpPr txBox="1"/>
          <p:nvPr/>
        </p:nvSpPr>
        <p:spPr>
          <a:xfrm>
            <a:off x="280061" y="4898059"/>
            <a:ext cx="1968697" cy="738664"/>
          </a:xfrm>
          <a:prstGeom prst="rect">
            <a:avLst/>
          </a:prstGeom>
          <a:noFill/>
          <a:ln w="31750" cmpd="dbl">
            <a:solidFill>
              <a:srgbClr val="009A46"/>
            </a:solidFill>
          </a:ln>
        </p:spPr>
        <p:txBody>
          <a:bodyPr wrap="square" rtlCol="0">
            <a:spAutoFit/>
          </a:bodyPr>
          <a:lstStyle/>
          <a:p>
            <a:r>
              <a:rPr kumimoji="1" lang="ja-JP" altLang="en-US" sz="1400" dirty="0">
                <a:solidFill>
                  <a:srgbClr val="009A46"/>
                </a:solidFill>
                <a:latin typeface="ＭＳ Ｐゴシック" panose="020B0600070205080204" pitchFamily="50" charset="-128"/>
                <a:ea typeface="ＭＳ Ｐゴシック" panose="020B0600070205080204" pitchFamily="50" charset="-128"/>
              </a:rPr>
              <a:t>自宅で安全が</a:t>
            </a:r>
            <a:endParaRPr kumimoji="1" lang="en-US" altLang="ja-JP" sz="1400" dirty="0">
              <a:solidFill>
                <a:srgbClr val="009A46"/>
              </a:solidFill>
              <a:latin typeface="ＭＳ Ｐゴシック" panose="020B0600070205080204" pitchFamily="50" charset="-128"/>
              <a:ea typeface="ＭＳ Ｐゴシック" panose="020B0600070205080204" pitchFamily="50" charset="-128"/>
            </a:endParaRPr>
          </a:p>
          <a:p>
            <a:r>
              <a:rPr kumimoji="1" lang="ja-JP" altLang="en-US" sz="1400" dirty="0">
                <a:solidFill>
                  <a:srgbClr val="009A46"/>
                </a:solidFill>
                <a:latin typeface="ＭＳ Ｐゴシック" panose="020B0600070205080204" pitchFamily="50" charset="-128"/>
                <a:ea typeface="ＭＳ Ｐゴシック" panose="020B0600070205080204" pitchFamily="50" charset="-128"/>
              </a:rPr>
              <a:t>確保できる場合は、</a:t>
            </a:r>
            <a:endParaRPr kumimoji="1" lang="en-US" altLang="ja-JP" sz="1400" dirty="0">
              <a:solidFill>
                <a:srgbClr val="009A46"/>
              </a:solidFill>
              <a:latin typeface="ＭＳ Ｐゴシック" panose="020B0600070205080204" pitchFamily="50" charset="-128"/>
              <a:ea typeface="ＭＳ Ｐゴシック" panose="020B0600070205080204" pitchFamily="50" charset="-128"/>
            </a:endParaRPr>
          </a:p>
          <a:p>
            <a:r>
              <a:rPr kumimoji="1" lang="ja-JP" altLang="en-US" sz="1400" dirty="0">
                <a:solidFill>
                  <a:srgbClr val="009A46"/>
                </a:solidFill>
                <a:latin typeface="ＭＳ Ｐゴシック" panose="020B0600070205080204" pitchFamily="50" charset="-128"/>
                <a:ea typeface="ＭＳ Ｐゴシック" panose="020B0600070205080204" pitchFamily="50" charset="-128"/>
              </a:rPr>
              <a:t>自宅で待避（在宅避難）</a:t>
            </a:r>
          </a:p>
        </p:txBody>
      </p:sp>
      <p:sp>
        <p:nvSpPr>
          <p:cNvPr id="89" name="四角形: 角を丸くする 88">
            <a:extLst>
              <a:ext uri="{FF2B5EF4-FFF2-40B4-BE49-F238E27FC236}">
                <a16:creationId xmlns:a16="http://schemas.microsoft.com/office/drawing/2014/main" id="{4FF5E007-241E-4A66-B33E-54D583245098}"/>
              </a:ext>
            </a:extLst>
          </p:cNvPr>
          <p:cNvSpPr/>
          <p:nvPr/>
        </p:nvSpPr>
        <p:spPr>
          <a:xfrm>
            <a:off x="135551" y="7488916"/>
            <a:ext cx="6548277" cy="1852102"/>
          </a:xfrm>
          <a:prstGeom prst="roundRect">
            <a:avLst>
              <a:gd name="adj" fmla="val 6766"/>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D3F81C75-FB78-444C-B040-FFE19470F024}"/>
              </a:ext>
            </a:extLst>
          </p:cNvPr>
          <p:cNvSpPr txBox="1"/>
          <p:nvPr/>
        </p:nvSpPr>
        <p:spPr>
          <a:xfrm>
            <a:off x="530194" y="2135590"/>
            <a:ext cx="6291084" cy="286617"/>
          </a:xfrm>
          <a:prstGeom prst="rect">
            <a:avLst/>
          </a:prstGeom>
          <a:noFill/>
        </p:spPr>
        <p:txBody>
          <a:bodyPr wrap="square">
            <a:spAutoFit/>
          </a:bodyPr>
          <a:lstStyle/>
          <a:p>
            <a:pPr>
              <a:lnSpc>
                <a:spcPct val="110000"/>
              </a:lnSpc>
              <a:spcBef>
                <a:spcPts val="600"/>
              </a:spcBef>
            </a:pPr>
            <a:r>
              <a:rPr kumimoji="1" lang="ja-JP" altLang="en-US" sz="1200" dirty="0">
                <a:latin typeface="游明朝" panose="02020400000000000000" pitchFamily="18" charset="-128"/>
                <a:ea typeface="游明朝" panose="02020400000000000000" pitchFamily="18" charset="-128"/>
              </a:rPr>
              <a:t>避難先ごとに</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移動時間等も踏まえ</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避難のタイミング</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いつ</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を検討する必要があります。</a:t>
            </a:r>
            <a:endParaRPr kumimoji="1" lang="en-US" altLang="ja-JP" sz="1200" dirty="0">
              <a:latin typeface="游明朝" panose="02020400000000000000" pitchFamily="18" charset="-128"/>
              <a:ea typeface="游明朝" panose="02020400000000000000" pitchFamily="18" charset="-128"/>
            </a:endParaRPr>
          </a:p>
        </p:txBody>
      </p:sp>
      <p:sp>
        <p:nvSpPr>
          <p:cNvPr id="17" name="矢印: 右 16">
            <a:extLst>
              <a:ext uri="{FF2B5EF4-FFF2-40B4-BE49-F238E27FC236}">
                <a16:creationId xmlns:a16="http://schemas.microsoft.com/office/drawing/2014/main" id="{3B175249-7D23-4041-9428-F4D69C5E1745}"/>
              </a:ext>
            </a:extLst>
          </p:cNvPr>
          <p:cNvSpPr/>
          <p:nvPr/>
        </p:nvSpPr>
        <p:spPr>
          <a:xfrm>
            <a:off x="343104" y="2172947"/>
            <a:ext cx="210923" cy="20628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7549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DF92659-5F3B-4B77-BD18-AE4D91C2452E}"/>
              </a:ext>
            </a:extLst>
          </p:cNvPr>
          <p:cNvSpPr/>
          <p:nvPr/>
        </p:nvSpPr>
        <p:spPr>
          <a:xfrm>
            <a:off x="3956605" y="2663969"/>
            <a:ext cx="596344" cy="188117"/>
          </a:xfrm>
          <a:prstGeom prst="rect">
            <a:avLst/>
          </a:prstGeom>
          <a:solidFill>
            <a:srgbClr val="AA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8E8DA22-A300-40BE-9B8E-96BD99D56288}"/>
              </a:ext>
            </a:extLst>
          </p:cNvPr>
          <p:cNvSpPr/>
          <p:nvPr/>
        </p:nvSpPr>
        <p:spPr>
          <a:xfrm>
            <a:off x="4381499" y="1859757"/>
            <a:ext cx="438150" cy="188117"/>
          </a:xfrm>
          <a:prstGeom prst="rect">
            <a:avLst/>
          </a:prstGeom>
          <a:solidFill>
            <a:srgbClr val="AA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5F1A994-F083-433B-9AD2-4A3054F141CA}"/>
              </a:ext>
            </a:extLst>
          </p:cNvPr>
          <p:cNvSpPr/>
          <p:nvPr/>
        </p:nvSpPr>
        <p:spPr>
          <a:xfrm>
            <a:off x="474904" y="5263668"/>
            <a:ext cx="5866014" cy="1489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3408EA5-3E24-4BAB-B415-FB48615D9612}"/>
              </a:ext>
            </a:extLst>
          </p:cNvPr>
          <p:cNvSpPr>
            <a:spLocks noGrp="1"/>
          </p:cNvSpPr>
          <p:nvPr>
            <p:ph type="sldNum" sz="quarter" idx="10"/>
          </p:nvPr>
        </p:nvSpPr>
        <p:spPr/>
        <p:txBody>
          <a:bodyPr/>
          <a:lstStyle/>
          <a:p>
            <a:fld id="{3AA9EDAE-9077-4D61-94DE-B60AAEAE655E}" type="slidenum">
              <a:rPr kumimoji="1" lang="ja-JP" altLang="en-US" smtClean="0"/>
              <a:t>6</a:t>
            </a:fld>
            <a:endParaRPr kumimoji="1" lang="ja-JP" altLang="en-US"/>
          </a:p>
        </p:txBody>
      </p:sp>
      <p:sp>
        <p:nvSpPr>
          <p:cNvPr id="3" name="テキスト ボックス 2">
            <a:extLst>
              <a:ext uri="{FF2B5EF4-FFF2-40B4-BE49-F238E27FC236}">
                <a16:creationId xmlns:a16="http://schemas.microsoft.com/office/drawing/2014/main" id="{BCC78C0D-8DDE-43A2-8959-C71865EC1F27}"/>
              </a:ext>
            </a:extLst>
          </p:cNvPr>
          <p:cNvSpPr txBox="1"/>
          <p:nvPr/>
        </p:nvSpPr>
        <p:spPr>
          <a:xfrm>
            <a:off x="135551" y="107122"/>
            <a:ext cx="3334567" cy="338554"/>
          </a:xfrm>
          <a:prstGeom prst="rect">
            <a:avLst/>
          </a:prstGeom>
          <a:noFill/>
          <a:ln>
            <a:noFill/>
          </a:ln>
        </p:spPr>
        <p:txBody>
          <a:bodyPr wrap="none" rtlCol="0">
            <a:spAutoFit/>
          </a:bodyPr>
          <a:lstStyle/>
          <a:p>
            <a:r>
              <a:rPr kumimoji="1" lang="ja-JP" altLang="en-US" sz="1600" u="sng" dirty="0">
                <a:solidFill>
                  <a:srgbClr val="0070C0"/>
                </a:solidFill>
                <a:latin typeface="HGP創英角ｺﾞｼｯｸUB" panose="020B0900000000000000" pitchFamily="50" charset="-128"/>
                <a:ea typeface="HGP創英角ｺﾞｼｯｸUB" panose="020B0900000000000000" pitchFamily="50" charset="-128"/>
              </a:rPr>
              <a:t>◎「いつ（避難のタイミング）」を考える</a:t>
            </a:r>
          </a:p>
        </p:txBody>
      </p:sp>
      <p:sp>
        <p:nvSpPr>
          <p:cNvPr id="5" name="テキスト ボックス 4">
            <a:extLst>
              <a:ext uri="{FF2B5EF4-FFF2-40B4-BE49-F238E27FC236}">
                <a16:creationId xmlns:a16="http://schemas.microsoft.com/office/drawing/2014/main" id="{B7625DC4-56B4-4980-A86A-58497D9B6830}"/>
              </a:ext>
            </a:extLst>
          </p:cNvPr>
          <p:cNvSpPr txBox="1"/>
          <p:nvPr/>
        </p:nvSpPr>
        <p:spPr>
          <a:xfrm>
            <a:off x="244821" y="549867"/>
            <a:ext cx="6439007" cy="204800"/>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積極的に状況把握、情報収集することで、</a:t>
            </a:r>
            <a:r>
              <a:rPr kumimoji="1" lang="ja-JP" altLang="en-US" sz="1200" dirty="0">
                <a:latin typeface="HGP創英角ｺﾞｼｯｸUB" panose="020B0900000000000000" pitchFamily="50" charset="-128"/>
                <a:ea typeface="HGP創英角ｺﾞｼｯｸUB" panose="020B0900000000000000" pitchFamily="50" charset="-128"/>
              </a:rPr>
              <a:t>早め早めの避難行動をとる</a:t>
            </a:r>
            <a:r>
              <a:rPr kumimoji="1" lang="ja-JP" altLang="en-US" sz="1200" dirty="0">
                <a:latin typeface="游明朝" panose="02020400000000000000" pitchFamily="18" charset="-128"/>
                <a:ea typeface="游明朝" panose="02020400000000000000" pitchFamily="18" charset="-128"/>
              </a:rPr>
              <a:t>ことが重要となります。</a:t>
            </a:r>
            <a:endParaRPr kumimoji="1" lang="en-US" altLang="ja-JP" sz="1200" dirty="0">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DB5BEDFB-D6D8-4472-99AA-17AAB831B7CB}"/>
              </a:ext>
            </a:extLst>
          </p:cNvPr>
          <p:cNvSpPr txBox="1"/>
          <p:nvPr/>
        </p:nvSpPr>
        <p:spPr>
          <a:xfrm>
            <a:off x="583695" y="4503165"/>
            <a:ext cx="2206053" cy="251795"/>
          </a:xfrm>
          <a:prstGeom prst="rect">
            <a:avLst/>
          </a:prstGeom>
          <a:solidFill>
            <a:srgbClr val="009A46"/>
          </a:solidFill>
          <a:ln>
            <a:noFill/>
          </a:ln>
        </p:spPr>
        <p:txBody>
          <a:bodyPr wrap="none" tIns="18000" bIns="18000" rtlCol="0">
            <a:spAutoFit/>
          </a:bodyPr>
          <a:lstStyle/>
          <a:p>
            <a:pPr defTabSz="914400"/>
            <a:r>
              <a:rPr kumimoji="1" lang="ja-JP" altLang="en-US" sz="1400" dirty="0">
                <a:solidFill>
                  <a:prstClr val="white"/>
                </a:solidFill>
                <a:latin typeface="HGP創英角ｺﾞｼｯｸUB" panose="020B0900000000000000" pitchFamily="50" charset="-128"/>
                <a:ea typeface="HGP創英角ｺﾞｼｯｸUB" panose="020B0900000000000000" pitchFamily="50" charset="-128"/>
              </a:rPr>
              <a:t>「自主避難所の開設」 情報</a:t>
            </a:r>
          </a:p>
        </p:txBody>
      </p:sp>
      <p:sp>
        <p:nvSpPr>
          <p:cNvPr id="7" name="テキスト ボックス 6">
            <a:extLst>
              <a:ext uri="{FF2B5EF4-FFF2-40B4-BE49-F238E27FC236}">
                <a16:creationId xmlns:a16="http://schemas.microsoft.com/office/drawing/2014/main" id="{569B147C-9ADF-4EE9-8E45-ADA19C9AFAB5}"/>
              </a:ext>
            </a:extLst>
          </p:cNvPr>
          <p:cNvSpPr txBox="1"/>
          <p:nvPr/>
        </p:nvSpPr>
        <p:spPr>
          <a:xfrm>
            <a:off x="343457" y="4498976"/>
            <a:ext cx="205184" cy="246221"/>
          </a:xfrm>
          <a:prstGeom prst="rect">
            <a:avLst/>
          </a:prstGeom>
          <a:noFill/>
        </p:spPr>
        <p:txBody>
          <a:bodyPr wrap="none" lIns="0" tIns="0" rIns="0" bIns="0" rtlCol="0">
            <a:spAutoFit/>
          </a:bodyPr>
          <a:lstStyle/>
          <a:p>
            <a:r>
              <a:rPr kumimoji="1" lang="en-US" altLang="ja-JP" sz="1600" dirty="0">
                <a:solidFill>
                  <a:srgbClr val="009A46"/>
                </a:solidFill>
                <a:latin typeface="HGP創英角ｺﾞｼｯｸUB" panose="020B0900000000000000" pitchFamily="50" charset="-128"/>
                <a:ea typeface="HGP創英角ｺﾞｼｯｸUB" panose="020B0900000000000000" pitchFamily="50" charset="-128"/>
              </a:rPr>
              <a:t>※</a:t>
            </a:r>
            <a:endParaRPr kumimoji="1" lang="ja-JP" altLang="en-US" sz="1600" dirty="0">
              <a:solidFill>
                <a:srgbClr val="009A46"/>
              </a:solidFill>
              <a:latin typeface="HGP創英角ｺﾞｼｯｸUB" panose="020B0900000000000000" pitchFamily="50" charset="-128"/>
              <a:ea typeface="HGP創英角ｺﾞｼｯｸUB" panose="020B0900000000000000" pitchFamily="50" charset="-128"/>
            </a:endParaRPr>
          </a:p>
        </p:txBody>
      </p:sp>
      <p:sp>
        <p:nvSpPr>
          <p:cNvPr id="9" name="正方形/長方形 8">
            <a:extLst>
              <a:ext uri="{FF2B5EF4-FFF2-40B4-BE49-F238E27FC236}">
                <a16:creationId xmlns:a16="http://schemas.microsoft.com/office/drawing/2014/main" id="{D15E0001-1BCD-424B-9F56-6036C7FBABCC}"/>
              </a:ext>
            </a:extLst>
          </p:cNvPr>
          <p:cNvSpPr>
            <a:spLocks noChangeArrowheads="1"/>
          </p:cNvSpPr>
          <p:nvPr/>
        </p:nvSpPr>
        <p:spPr bwMode="auto">
          <a:xfrm>
            <a:off x="522735" y="4493877"/>
            <a:ext cx="6040156" cy="506101"/>
          </a:xfrm>
          <a:prstGeom prst="rect">
            <a:avLst/>
          </a:prstGeom>
          <a:noFill/>
          <a:ln>
            <a:noFill/>
          </a:ln>
        </p:spPr>
        <p:txBody>
          <a:bodyPr wrap="square" anchor="t">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239963" algn="just">
              <a:lnSpc>
                <a:spcPct val="120000"/>
              </a:lnSpc>
              <a:spcBef>
                <a:spcPct val="0"/>
              </a:spcBef>
              <a:buFontTx/>
              <a:buNone/>
            </a:pPr>
            <a:r>
              <a:rPr kumimoji="0" lang="ja-JP" altLang="en-US" sz="1200" dirty="0">
                <a:solidFill>
                  <a:srgbClr val="009A46"/>
                </a:solidFill>
                <a:latin typeface="HGP創英角ｺﾞｼｯｸUB" panose="020B0900000000000000" pitchFamily="50" charset="-128"/>
                <a:ea typeface="HGP創英角ｺﾞｼｯｸUB" panose="020B0900000000000000" pitchFamily="50" charset="-128"/>
              </a:rPr>
              <a:t>夜間に</a:t>
            </a:r>
            <a:r>
              <a:rPr kumimoji="0" lang="en-US" altLang="ja-JP" sz="1200" dirty="0">
                <a:solidFill>
                  <a:srgbClr val="009A46"/>
                </a:solidFill>
                <a:latin typeface="HGP創英角ｺﾞｼｯｸUB" panose="020B0900000000000000" pitchFamily="50" charset="-128"/>
                <a:ea typeface="HGP創英角ｺﾞｼｯｸUB" panose="020B0900000000000000" pitchFamily="50" charset="-128"/>
              </a:rPr>
              <a:t>【</a:t>
            </a:r>
            <a:r>
              <a:rPr kumimoji="0" lang="ja-JP" altLang="en-US" sz="1200" dirty="0">
                <a:solidFill>
                  <a:srgbClr val="009A46"/>
                </a:solidFill>
                <a:latin typeface="HGP創英角ｺﾞｼｯｸUB" panose="020B0900000000000000" pitchFamily="50" charset="-128"/>
                <a:ea typeface="HGP創英角ｺﾞｼｯｸUB" panose="020B0900000000000000" pitchFamily="50" charset="-128"/>
              </a:rPr>
              <a:t>警戒レベル４</a:t>
            </a:r>
            <a:r>
              <a:rPr kumimoji="0" lang="en-US" altLang="ja-JP" sz="1200" dirty="0">
                <a:solidFill>
                  <a:srgbClr val="009A46"/>
                </a:solidFill>
                <a:latin typeface="HGP創英角ｺﾞｼｯｸUB" panose="020B0900000000000000" pitchFamily="50" charset="-128"/>
                <a:ea typeface="HGP創英角ｺﾞｼｯｸUB" panose="020B0900000000000000" pitchFamily="50" charset="-128"/>
              </a:rPr>
              <a:t>】</a:t>
            </a:r>
            <a:r>
              <a:rPr kumimoji="0" lang="ja-JP" altLang="en-US" sz="1200" dirty="0">
                <a:solidFill>
                  <a:srgbClr val="009A46"/>
                </a:solidFill>
                <a:latin typeface="HGP創英角ｺﾞｼｯｸUB" panose="020B0900000000000000" pitchFamily="50" charset="-128"/>
                <a:ea typeface="HGP創英角ｺﾞｼｯｸUB" panose="020B0900000000000000" pitchFamily="50" charset="-128"/>
              </a:rPr>
              <a:t>避難勧告以上の情報を発令する可能性がある時は、夜間の避難が不安な方を対象に、早めの自主避難を呼びかけます。</a:t>
            </a:r>
            <a:endParaRPr kumimoji="0" lang="en-US" altLang="ja-JP" sz="1200" dirty="0">
              <a:solidFill>
                <a:srgbClr val="009A46"/>
              </a:solidFill>
              <a:latin typeface="HGP創英角ｺﾞｼｯｸUB" panose="020B0900000000000000" pitchFamily="50" charset="-128"/>
              <a:ea typeface="HGP創英角ｺﾞｼｯｸUB" panose="020B0900000000000000" pitchFamily="50" charset="-128"/>
            </a:endParaRPr>
          </a:p>
        </p:txBody>
      </p:sp>
      <p:sp>
        <p:nvSpPr>
          <p:cNvPr id="24" name="正方形/長方形 23">
            <a:extLst>
              <a:ext uri="{FF2B5EF4-FFF2-40B4-BE49-F238E27FC236}">
                <a16:creationId xmlns:a16="http://schemas.microsoft.com/office/drawing/2014/main" id="{5E3CC8E5-1E38-4BF4-8259-F37BE2A96CE9}"/>
              </a:ext>
            </a:extLst>
          </p:cNvPr>
          <p:cNvSpPr/>
          <p:nvPr/>
        </p:nvSpPr>
        <p:spPr>
          <a:xfrm>
            <a:off x="299251" y="4460220"/>
            <a:ext cx="6184547" cy="512401"/>
          </a:xfrm>
          <a:prstGeom prst="rect">
            <a:avLst/>
          </a:prstGeom>
          <a:noFill/>
          <a:ln w="19050" cap="flat" cmpd="sng" algn="ctr">
            <a:solidFill>
              <a:srgbClr val="009A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 name="テキスト ボックス 26">
            <a:extLst>
              <a:ext uri="{FF2B5EF4-FFF2-40B4-BE49-F238E27FC236}">
                <a16:creationId xmlns:a16="http://schemas.microsoft.com/office/drawing/2014/main" id="{9A485EA5-C272-4093-8E66-A8D8532731A8}"/>
              </a:ext>
            </a:extLst>
          </p:cNvPr>
          <p:cNvSpPr txBox="1"/>
          <p:nvPr/>
        </p:nvSpPr>
        <p:spPr>
          <a:xfrm>
            <a:off x="773661" y="5408785"/>
            <a:ext cx="5310675" cy="620619"/>
          </a:xfrm>
          <a:prstGeom prst="rect">
            <a:avLst/>
          </a:prstGeom>
          <a:noFill/>
        </p:spPr>
        <p:txBody>
          <a:bodyPr wrap="square" lIns="0" tIns="0" rIns="0" bIns="0" rtlCol="0">
            <a:spAutoFit/>
          </a:bodyPr>
          <a:lstStyle/>
          <a:p>
            <a:pPr algn="ctr">
              <a:lnSpc>
                <a:spcPct val="120000"/>
              </a:lnSpc>
              <a:spcAft>
                <a:spcPts val="600"/>
              </a:spcAft>
            </a:pPr>
            <a:r>
              <a:rPr kumimoji="1" lang="ja-JP" altLang="en-US" u="sng" dirty="0">
                <a:solidFill>
                  <a:srgbClr val="C00000"/>
                </a:solidFill>
                <a:latin typeface="HGP創英角ｺﾞｼｯｸUB" panose="020B0900000000000000" pitchFamily="50" charset="-128"/>
                <a:ea typeface="HGP創英角ｺﾞｼｯｸUB" panose="020B0900000000000000" pitchFamily="50" charset="-128"/>
              </a:rPr>
              <a:t>市役所からの情報や、災害が発生しそうな状況まで</a:t>
            </a:r>
            <a:r>
              <a:rPr kumimoji="1" lang="en-US" altLang="ja-JP" u="sng" dirty="0">
                <a:solidFill>
                  <a:srgbClr val="C00000"/>
                </a:solidFill>
                <a:latin typeface="HGP創英角ｺﾞｼｯｸUB" panose="020B0900000000000000" pitchFamily="50" charset="-128"/>
                <a:ea typeface="HGP創英角ｺﾞｼｯｸUB" panose="020B0900000000000000" pitchFamily="50" charset="-128"/>
              </a:rPr>
              <a:t/>
            </a:r>
            <a:br>
              <a:rPr kumimoji="1" lang="en-US" altLang="ja-JP" u="sng" dirty="0">
                <a:solidFill>
                  <a:srgbClr val="C00000"/>
                </a:solidFill>
                <a:latin typeface="HGP創英角ｺﾞｼｯｸUB" panose="020B0900000000000000" pitchFamily="50" charset="-128"/>
                <a:ea typeface="HGP創英角ｺﾞｼｯｸUB" panose="020B0900000000000000" pitchFamily="50" charset="-128"/>
              </a:rPr>
            </a:br>
            <a:r>
              <a:rPr kumimoji="1" lang="ja-JP" altLang="en-US" u="sng" dirty="0">
                <a:solidFill>
                  <a:srgbClr val="C00000"/>
                </a:solidFill>
                <a:latin typeface="HGP創英角ｺﾞｼｯｸUB" panose="020B0900000000000000" pitchFamily="50" charset="-128"/>
                <a:ea typeface="HGP創英角ｺﾞｼｯｸUB" panose="020B0900000000000000" pitchFamily="50" charset="-128"/>
              </a:rPr>
              <a:t>避難を待つ必要はありません！</a:t>
            </a:r>
          </a:p>
        </p:txBody>
      </p:sp>
      <p:sp>
        <p:nvSpPr>
          <p:cNvPr id="4" name="テキスト ボックス 3">
            <a:extLst>
              <a:ext uri="{FF2B5EF4-FFF2-40B4-BE49-F238E27FC236}">
                <a16:creationId xmlns:a16="http://schemas.microsoft.com/office/drawing/2014/main" id="{2A3471D5-DF27-435D-8509-A85973DA8D1A}"/>
              </a:ext>
            </a:extLst>
          </p:cNvPr>
          <p:cNvSpPr txBox="1"/>
          <p:nvPr/>
        </p:nvSpPr>
        <p:spPr>
          <a:xfrm>
            <a:off x="962899" y="6121505"/>
            <a:ext cx="5159828" cy="497444"/>
          </a:xfrm>
          <a:prstGeom prst="rect">
            <a:avLst/>
          </a:prstGeom>
          <a:noFill/>
        </p:spPr>
        <p:txBody>
          <a:bodyPr wrap="square" lIns="0" tIns="0" rIns="0" bIns="0" rtlCol="0">
            <a:spAutoFit/>
          </a:bodyPr>
          <a:lstStyle/>
          <a:p>
            <a:pPr>
              <a:lnSpc>
                <a:spcPct val="120000"/>
              </a:lnSpc>
            </a:pPr>
            <a:r>
              <a:rPr kumimoji="1" lang="ja-JP" altLang="en-US" sz="1400" b="1" dirty="0">
                <a:latin typeface="游明朝" panose="02020400000000000000" pitchFamily="18" charset="-128"/>
                <a:ea typeface="游明朝" panose="02020400000000000000" pitchFamily="18" charset="-128"/>
              </a:rPr>
              <a:t>親戚・知人宅など、安全が確保できる場所がある方については、</a:t>
            </a:r>
            <a:r>
              <a:rPr kumimoji="1" lang="en-US" altLang="ja-JP" sz="1400" b="1" dirty="0">
                <a:latin typeface="游明朝" panose="02020400000000000000" pitchFamily="18" charset="-128"/>
                <a:ea typeface="游明朝" panose="02020400000000000000" pitchFamily="18" charset="-128"/>
              </a:rPr>
              <a:t/>
            </a:r>
            <a:br>
              <a:rPr kumimoji="1" lang="en-US" altLang="ja-JP" sz="1400" b="1" dirty="0">
                <a:latin typeface="游明朝" panose="02020400000000000000" pitchFamily="18" charset="-128"/>
                <a:ea typeface="游明朝" panose="02020400000000000000" pitchFamily="18" charset="-128"/>
              </a:rPr>
            </a:br>
            <a:r>
              <a:rPr kumimoji="1" lang="ja-JP" altLang="en-US" sz="1400" dirty="0">
                <a:latin typeface="HGP創英角ｺﾞｼｯｸUB" panose="020B0900000000000000" pitchFamily="50" charset="-128"/>
                <a:ea typeface="HGP創英角ｺﾞｼｯｸUB" panose="020B0900000000000000" pitchFamily="50" charset="-128"/>
              </a:rPr>
              <a:t>「</a:t>
            </a:r>
            <a:r>
              <a:rPr kumimoji="1" lang="en-US" altLang="ja-JP" sz="1400" dirty="0">
                <a:latin typeface="HGP創英角ｺﾞｼｯｸUB" panose="020B0900000000000000" pitchFamily="50" charset="-128"/>
                <a:ea typeface="HGP創英角ｺﾞｼｯｸUB" panose="020B0900000000000000" pitchFamily="50" charset="-128"/>
              </a:rPr>
              <a:t>1</a:t>
            </a:r>
            <a:r>
              <a:rPr kumimoji="1" lang="ja-JP" altLang="en-US" sz="1400" dirty="0">
                <a:latin typeface="HGP創英角ｺﾞｼｯｸUB" panose="020B0900000000000000" pitchFamily="50" charset="-128"/>
                <a:ea typeface="HGP創英角ｺﾞｼｯｸUB" panose="020B0900000000000000" pitchFamily="50" charset="-128"/>
              </a:rPr>
              <a:t>日前」の早めの避難（最善）</a:t>
            </a:r>
            <a:r>
              <a:rPr kumimoji="1" lang="ja-JP" altLang="en-US" sz="1400" b="1" dirty="0">
                <a:latin typeface="游明朝" panose="02020400000000000000" pitchFamily="18" charset="-128"/>
                <a:ea typeface="游明朝" panose="02020400000000000000" pitchFamily="18" charset="-128"/>
              </a:rPr>
              <a:t>を心がけてもらうことが重要です。</a:t>
            </a:r>
            <a:endParaRPr kumimoji="1" lang="en-US" altLang="ja-JP" sz="1400" b="1" dirty="0">
              <a:latin typeface="游明朝" panose="02020400000000000000" pitchFamily="18" charset="-128"/>
              <a:ea typeface="游明朝" panose="02020400000000000000" pitchFamily="18" charset="-128"/>
            </a:endParaRPr>
          </a:p>
        </p:txBody>
      </p:sp>
      <p:sp>
        <p:nvSpPr>
          <p:cNvPr id="19" name="四角形: 上の 2 つの角を丸める 18">
            <a:extLst>
              <a:ext uri="{FF2B5EF4-FFF2-40B4-BE49-F238E27FC236}">
                <a16:creationId xmlns:a16="http://schemas.microsoft.com/office/drawing/2014/main" id="{AB76860F-C94F-493E-9EF5-FEE600A628E6}"/>
              </a:ext>
            </a:extLst>
          </p:cNvPr>
          <p:cNvSpPr/>
          <p:nvPr/>
        </p:nvSpPr>
        <p:spPr>
          <a:xfrm>
            <a:off x="307809" y="954204"/>
            <a:ext cx="1760220" cy="391802"/>
          </a:xfrm>
          <a:prstGeom prst="round2SameRect">
            <a:avLst>
              <a:gd name="adj1" fmla="val 19061"/>
              <a:gd name="adj2" fmla="val 0"/>
            </a:avLst>
          </a:prstGeom>
          <a:solidFill>
            <a:sysClr val="window" lastClr="FFFFFF">
              <a:lumMod val="75000"/>
            </a:sysClr>
          </a:solidFill>
          <a:ln w="12700" cap="flat" cmpd="sng" algn="ctr">
            <a:noFill/>
            <a:prstDash val="solid"/>
            <a:miter lim="800000"/>
          </a:ln>
          <a:effectLst/>
        </p:spPr>
        <p:txBody>
          <a:bodyPr wrap="none" lIns="0" tIns="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rPr>
              <a:t>行政が出す</a:t>
            </a:r>
            <a:endParaRPr kumimoji="1" lang="en-US" altLang="ja-JP"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rPr>
              <a:t>避難・防災情報</a:t>
            </a:r>
            <a:r>
              <a:rPr kumimoji="1" lang="en-US" altLang="ja-JP" sz="1200" b="0" i="0" u="none" strike="noStrike" kern="0" cap="none" spc="0" normalizeH="0" baseline="30000" noProof="0" dirty="0">
                <a:ln>
                  <a:noFill/>
                </a:ln>
                <a:solidFill>
                  <a:prstClr val="black"/>
                </a:solidFill>
                <a:effectLst/>
                <a:uLnTx/>
                <a:uFillTx/>
                <a:latin typeface="HGP創英角ｺﾞｼｯｸUB"/>
                <a:ea typeface="HGP創英角ｺﾞｼｯｸUB"/>
                <a:cs typeface="+mn-cs"/>
              </a:rPr>
              <a:t>※</a:t>
            </a:r>
            <a:r>
              <a:rPr kumimoji="1" lang="ja-JP" altLang="en-US" sz="1200" b="0" i="0" u="none" strike="noStrike" kern="0" cap="none" spc="0" normalizeH="0" baseline="30000" noProof="0" dirty="0">
                <a:ln>
                  <a:noFill/>
                </a:ln>
                <a:solidFill>
                  <a:prstClr val="black"/>
                </a:solidFill>
                <a:effectLst/>
                <a:uLnTx/>
                <a:uFillTx/>
                <a:latin typeface="HGP創英角ｺﾞｼｯｸUB"/>
                <a:ea typeface="HGP創英角ｺﾞｼｯｸUB"/>
                <a:cs typeface="+mn-cs"/>
              </a:rPr>
              <a:t>１</a:t>
            </a:r>
          </a:p>
        </p:txBody>
      </p:sp>
      <p:sp>
        <p:nvSpPr>
          <p:cNvPr id="21" name="四角形: 上の 2 つの角を丸める 20">
            <a:extLst>
              <a:ext uri="{FF2B5EF4-FFF2-40B4-BE49-F238E27FC236}">
                <a16:creationId xmlns:a16="http://schemas.microsoft.com/office/drawing/2014/main" id="{448845BF-5567-4438-B1B1-7FCD7BB003D7}"/>
              </a:ext>
            </a:extLst>
          </p:cNvPr>
          <p:cNvSpPr/>
          <p:nvPr/>
        </p:nvSpPr>
        <p:spPr>
          <a:xfrm>
            <a:off x="2099512" y="954204"/>
            <a:ext cx="368567" cy="391802"/>
          </a:xfrm>
          <a:prstGeom prst="round2SameRect">
            <a:avLst>
              <a:gd name="adj1" fmla="val 24292"/>
              <a:gd name="adj2" fmla="val 0"/>
            </a:avLst>
          </a:prstGeom>
          <a:solidFill>
            <a:sysClr val="window" lastClr="FFFFFF">
              <a:lumMod val="75000"/>
            </a:sysClr>
          </a:solidFill>
          <a:ln w="12700" cap="flat" cmpd="sng" algn="ctr">
            <a:noFill/>
            <a:prstDash val="solid"/>
            <a:miter lim="800000"/>
          </a:ln>
          <a:effectLst/>
        </p:spPr>
        <p:txBody>
          <a:bodyPr wrap="none" lIns="0" tIns="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rPr>
              <a:t>警戒</a:t>
            </a:r>
            <a:endParaRPr kumimoji="1" lang="en-US" altLang="ja-JP"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100" normalizeH="0" baseline="0" noProof="0" dirty="0">
                <a:ln>
                  <a:noFill/>
                </a:ln>
                <a:solidFill>
                  <a:prstClr val="black"/>
                </a:solidFill>
                <a:effectLst/>
                <a:uLnTx/>
                <a:uFillTx/>
                <a:latin typeface="HGP創英角ｺﾞｼｯｸUB"/>
                <a:ea typeface="HGP創英角ｺﾞｼｯｸUB"/>
                <a:cs typeface="+mn-cs"/>
              </a:rPr>
              <a:t>レベル</a:t>
            </a:r>
          </a:p>
        </p:txBody>
      </p:sp>
      <p:sp>
        <p:nvSpPr>
          <p:cNvPr id="23" name="四角形: 上の 2 つの角を丸める 22">
            <a:extLst>
              <a:ext uri="{FF2B5EF4-FFF2-40B4-BE49-F238E27FC236}">
                <a16:creationId xmlns:a16="http://schemas.microsoft.com/office/drawing/2014/main" id="{3D301900-4535-4C9A-83BA-61961BA364D7}"/>
              </a:ext>
            </a:extLst>
          </p:cNvPr>
          <p:cNvSpPr/>
          <p:nvPr/>
        </p:nvSpPr>
        <p:spPr>
          <a:xfrm>
            <a:off x="2506179" y="954204"/>
            <a:ext cx="2376000" cy="391802"/>
          </a:xfrm>
          <a:prstGeom prst="round2SameRect">
            <a:avLst>
              <a:gd name="adj1" fmla="val 19061"/>
              <a:gd name="adj2" fmla="val 0"/>
            </a:avLst>
          </a:prstGeom>
          <a:solidFill>
            <a:sysClr val="window" lastClr="FFFFFF">
              <a:lumMod val="75000"/>
            </a:sysClr>
          </a:solidFill>
          <a:ln w="12700" cap="flat" cmpd="sng" algn="ctr">
            <a:noFill/>
            <a:prstDash val="solid"/>
            <a:miter lim="800000"/>
          </a:ln>
          <a:effectLst/>
        </p:spPr>
        <p:txBody>
          <a:bodyPr wrap="none" lIns="0" tIns="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rPr>
              <a:t>とるべき行動の目安</a:t>
            </a:r>
          </a:p>
        </p:txBody>
      </p:sp>
      <p:sp>
        <p:nvSpPr>
          <p:cNvPr id="25" name="四角形: 上の 2 つの角を丸める 24">
            <a:extLst>
              <a:ext uri="{FF2B5EF4-FFF2-40B4-BE49-F238E27FC236}">
                <a16:creationId xmlns:a16="http://schemas.microsoft.com/office/drawing/2014/main" id="{63EFB6ED-E076-495D-9C84-529A4EA8B2E5}"/>
              </a:ext>
            </a:extLst>
          </p:cNvPr>
          <p:cNvSpPr/>
          <p:nvPr/>
        </p:nvSpPr>
        <p:spPr>
          <a:xfrm>
            <a:off x="4940748" y="954204"/>
            <a:ext cx="1581150" cy="391802"/>
          </a:xfrm>
          <a:prstGeom prst="round2SameRect">
            <a:avLst/>
          </a:prstGeom>
          <a:solidFill>
            <a:sysClr val="window" lastClr="FFFFFF">
              <a:lumMod val="75000"/>
            </a:sysClr>
          </a:solidFill>
          <a:ln w="12700" cap="flat" cmpd="sng" algn="ctr">
            <a:noFill/>
            <a:prstDash val="solid"/>
            <a:miter lim="800000"/>
          </a:ln>
          <a:effectLst/>
        </p:spPr>
        <p:txBody>
          <a:bodyPr wrap="none" lIns="0" tIns="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HGP創英角ｺﾞｼｯｸUB"/>
                <a:ea typeface="HGP創英角ｺﾞｼｯｸUB"/>
                <a:cs typeface="+mn-cs"/>
              </a:rPr>
              <a:t>川などの状況</a:t>
            </a:r>
          </a:p>
        </p:txBody>
      </p:sp>
      <p:graphicFrame>
        <p:nvGraphicFramePr>
          <p:cNvPr id="36" name="表 172">
            <a:extLst>
              <a:ext uri="{FF2B5EF4-FFF2-40B4-BE49-F238E27FC236}">
                <a16:creationId xmlns:a16="http://schemas.microsoft.com/office/drawing/2014/main" id="{2D3ECE71-F72C-4A83-B7EB-52DCC66645DE}"/>
              </a:ext>
            </a:extLst>
          </p:cNvPr>
          <p:cNvGraphicFramePr>
            <a:graphicFrameLocks noGrp="1"/>
          </p:cNvGraphicFramePr>
          <p:nvPr>
            <p:extLst>
              <p:ext uri="{D42A27DB-BD31-4B8C-83A1-F6EECF244321}">
                <p14:modId xmlns:p14="http://schemas.microsoft.com/office/powerpoint/2010/main" val="1688145628"/>
              </p:ext>
            </p:extLst>
          </p:nvPr>
        </p:nvGraphicFramePr>
        <p:xfrm>
          <a:off x="292569" y="1361236"/>
          <a:ext cx="6197040" cy="2728816"/>
        </p:xfrm>
        <a:graphic>
          <a:graphicData uri="http://schemas.openxmlformats.org/drawingml/2006/table">
            <a:tbl>
              <a:tblPr firstRow="1" bandRow="1"/>
              <a:tblGrid>
                <a:gridCol w="1798943">
                  <a:extLst>
                    <a:ext uri="{9D8B030D-6E8A-4147-A177-3AD203B41FA5}">
                      <a16:colId xmlns:a16="http://schemas.microsoft.com/office/drawing/2014/main" val="3338121508"/>
                    </a:ext>
                  </a:extLst>
                </a:gridCol>
                <a:gridCol w="380377">
                  <a:extLst>
                    <a:ext uri="{9D8B030D-6E8A-4147-A177-3AD203B41FA5}">
                      <a16:colId xmlns:a16="http://schemas.microsoft.com/office/drawing/2014/main" val="2860643630"/>
                    </a:ext>
                  </a:extLst>
                </a:gridCol>
                <a:gridCol w="2448000">
                  <a:extLst>
                    <a:ext uri="{9D8B030D-6E8A-4147-A177-3AD203B41FA5}">
                      <a16:colId xmlns:a16="http://schemas.microsoft.com/office/drawing/2014/main" val="2742975816"/>
                    </a:ext>
                  </a:extLst>
                </a:gridCol>
                <a:gridCol w="1569720">
                  <a:extLst>
                    <a:ext uri="{9D8B030D-6E8A-4147-A177-3AD203B41FA5}">
                      <a16:colId xmlns:a16="http://schemas.microsoft.com/office/drawing/2014/main" val="810891265"/>
                    </a:ext>
                  </a:extLst>
                </a:gridCol>
              </a:tblGrid>
              <a:tr h="465079">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defTabSz="914400">
                        <a:defRPr/>
                      </a:pPr>
                      <a:r>
                        <a:rPr lang="ja-JP" altLang="en-US" sz="1400" kern="0" dirty="0">
                          <a:solidFill>
                            <a:prstClr val="white"/>
                          </a:solidFill>
                          <a:latin typeface="HGP創英角ｺﾞｼｯｸUB" panose="020B0900000000000000" pitchFamily="50" charset="-128"/>
                          <a:ea typeface="HGP創英角ｺﾞｼｯｸUB" panose="020B0900000000000000" pitchFamily="50" charset="-128"/>
                        </a:rPr>
                        <a:t>災害発生情報</a:t>
                      </a:r>
                    </a:p>
                  </a:txBody>
                  <a:tcPr marL="0" marR="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５</a:t>
                      </a:r>
                    </a:p>
                  </a:txBody>
                  <a:tcPr marL="0" marR="0" marT="0" marB="0" anchor="ctr">
                    <a:lnL w="19050" cap="flat" cmpd="sng" algn="ctr">
                      <a:solidFill>
                        <a:sysClr val="window" lastClr="FFFFFF"/>
                      </a:solidFill>
                      <a:prstDash val="dash"/>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spcBef>
                          <a:spcPts val="300"/>
                        </a:spcBef>
                      </a:pPr>
                      <a:r>
                        <a:rPr kumimoji="1" lang="ja-JP" altLang="en-US" sz="1200" dirty="0">
                          <a:latin typeface="HGP創英角ｺﾞｼｯｸUB" panose="020B0900000000000000" pitchFamily="50" charset="-128"/>
                          <a:ea typeface="HGP創英角ｺﾞｼｯｸUB" panose="020B0900000000000000" pitchFamily="50" charset="-128"/>
                        </a:rPr>
                        <a:t>・命を守る最善の行動をとる</a:t>
                      </a:r>
                    </a:p>
                  </a:txBody>
                  <a:tcPr marL="72000" marR="36000" marT="0" marB="0" anchor="ctr">
                    <a:lnL w="19050" cap="flat" cmpd="sng" algn="ctr">
                      <a:noFill/>
                      <a:prstDash val="solid"/>
                      <a:round/>
                      <a:headEnd type="none" w="med" len="med"/>
                      <a:tailEnd type="none" w="med" len="med"/>
                    </a:lnL>
                    <a:lnR w="19050" cap="flat" cmpd="sng" algn="ctr">
                      <a:solidFill>
                        <a:sysClr val="windowText" lastClr="000000"/>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r>
                        <a:rPr kumimoji="1" lang="ja-JP" altLang="en-US" sz="1000" dirty="0"/>
                        <a:t>・災害発生時</a:t>
                      </a:r>
                    </a:p>
                    <a:p>
                      <a:r>
                        <a:rPr kumimoji="1" lang="ja-JP" altLang="en-US" sz="1000" dirty="0"/>
                        <a:t>・氾濫発生情報発表</a:t>
                      </a:r>
                    </a:p>
                    <a:p>
                      <a:r>
                        <a:rPr kumimoji="1" lang="ja-JP" altLang="en-US" sz="1000" dirty="0"/>
                        <a:t>・大雨特別警報発表</a:t>
                      </a:r>
                    </a:p>
                  </a:txBody>
                  <a:tcPr marT="0" marB="0" anchor="ctr">
                    <a:lnL w="19050" cap="flat" cmpd="sng" algn="ctr">
                      <a:solidFill>
                        <a:sysClr val="windowText" lastClr="000000"/>
                      </a:solidFill>
                      <a:prstDash val="dash"/>
                      <a:round/>
                      <a:headEnd type="none" w="med" len="med"/>
                      <a:tailEnd type="none" w="med" len="med"/>
                    </a:lnL>
                    <a:lnR w="19050" cap="flat" cmpd="sng" algn="ctr">
                      <a:no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15703"/>
                  </a:ext>
                </a:extLst>
              </a:tr>
              <a:tr h="620105">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避難指示</a:t>
                      </a:r>
                      <a:r>
                        <a:rPr kumimoji="1" lang="ja-JP" altLang="en-US" sz="1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（緊急）</a:t>
                      </a:r>
                      <a:endPar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a:txBody>
                  <a:tcPr marL="0" marR="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A00AA"/>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a:endParaRPr kumimoji="1" lang="ja-JP" altLang="en-US" sz="2000" dirty="0">
                        <a:latin typeface="HGP創英角ｺﾞｼｯｸUB" panose="020B0900000000000000" pitchFamily="50" charset="-128"/>
                        <a:ea typeface="HGP創英角ｺﾞｼｯｸUB" panose="020B0900000000000000" pitchFamily="50" charset="-128"/>
                      </a:endParaRPr>
                    </a:p>
                  </a:txBody>
                  <a:tcPr marL="0" marR="0" marT="0" marB="0" anchor="ctr">
                    <a:lnL w="19050" cap="flat" cmpd="sng" algn="ctr">
                      <a:solidFill>
                        <a:sysClr val="window" lastClr="FFFFFF"/>
                      </a:solidFill>
                      <a:prstDash val="dash"/>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A00AA"/>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90488" indent="-90488" defTabSz="914400">
                        <a:lnSpc>
                          <a:spcPct val="90000"/>
                        </a:lnSpc>
                        <a:spcBef>
                          <a:spcPts val="300"/>
                        </a:spcBef>
                      </a:pP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a:t>
                      </a:r>
                      <a: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直ちに避難</a:t>
                      </a:r>
                      <a:r>
                        <a:rPr kumimoji="1" lang="ja-JP" altLang="en-US" sz="1050" dirty="0">
                          <a:solidFill>
                            <a:srgbClr val="AA00AA"/>
                          </a:solidFill>
                          <a:latin typeface="HGP創英角ｺﾞｼｯｸUB" panose="020B0900000000000000" pitchFamily="50" charset="-128"/>
                          <a:ea typeface="HGP創英角ｺﾞｼｯｸUB" panose="020B0900000000000000" pitchFamily="50" charset="-128"/>
                        </a:rPr>
                        <a:t>（身を守る行動）</a:t>
                      </a: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を</a:t>
                      </a:r>
                      <a:r>
                        <a:rPr kumimoji="1" lang="ja-JP" altLang="en-US" sz="400" dirty="0">
                          <a:solidFill>
                            <a:srgbClr val="AA00AA"/>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終える</a:t>
                      </a:r>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a:p>
                      <a:pPr marL="90488" indent="-90488" defTabSz="914400">
                        <a:lnSpc>
                          <a:spcPct val="90000"/>
                        </a:lnSpc>
                        <a:spcBef>
                          <a:spcPts val="300"/>
                        </a:spcBef>
                      </a:pP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a:t>
                      </a:r>
                      <a: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終了できない場合は、</a:t>
                      </a:r>
                      <a: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t/>
                      </a:r>
                      <a:b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b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  建物の２階以上に緊急退避</a:t>
                      </a:r>
                    </a:p>
                  </a:txBody>
                  <a:tcPr marL="72000" marR="36000" marT="0" marB="0" anchor="ctr">
                    <a:lnL w="19050" cap="flat" cmpd="sng" algn="ctr">
                      <a:noFill/>
                      <a:prstDash val="solid"/>
                      <a:round/>
                      <a:headEnd type="none" w="med" len="med"/>
                      <a:tailEnd type="none" w="med" len="med"/>
                    </a:lnL>
                    <a:lnR w="19050" cap="flat" cmpd="sng" algn="ctr">
                      <a:solidFill>
                        <a:sysClr val="windowText" lastClr="000000"/>
                      </a:solid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r>
                        <a:rPr kumimoji="1" lang="ja-JP" altLang="en-US" sz="1000" dirty="0"/>
                        <a:t>・円山川水位　</a:t>
                      </a:r>
                      <a:r>
                        <a:rPr kumimoji="1" lang="en-US" altLang="ja-JP" sz="1000" dirty="0"/>
                        <a:t>7.16m</a:t>
                      </a:r>
                      <a:r>
                        <a:rPr kumimoji="1" lang="en-US" altLang="ja-JP" sz="1000" baseline="30000" dirty="0"/>
                        <a:t>※2</a:t>
                      </a:r>
                      <a:endParaRPr kumimoji="1" lang="en-US" altLang="ja-JP" sz="1000" dirty="0"/>
                    </a:p>
                    <a:p>
                      <a:r>
                        <a:rPr kumimoji="1" lang="ja-JP" altLang="en-US" sz="1000" dirty="0"/>
                        <a:t>・排水ポンプ停止</a:t>
                      </a:r>
                    </a:p>
                    <a:p>
                      <a:r>
                        <a:rPr kumimoji="1" lang="ja-JP" altLang="en-US" sz="1000" dirty="0"/>
                        <a:t>・土砂災害警戒情報発表</a:t>
                      </a:r>
                    </a:p>
                    <a:p>
                      <a:r>
                        <a:rPr kumimoji="1" lang="ja-JP" altLang="en-US" sz="1000" dirty="0"/>
                        <a:t>・土砂災害の発生を確認</a:t>
                      </a:r>
                    </a:p>
                  </a:txBody>
                  <a:tcPr marT="0" marB="0" anchor="ctr">
                    <a:lnL w="19050" cap="flat" cmpd="sng" algn="ctr">
                      <a:solidFill>
                        <a:sysClr val="windowText" lastClr="000000"/>
                      </a:solidFill>
                      <a:prstDash val="dash"/>
                      <a:round/>
                      <a:headEnd type="none" w="med" len="med"/>
                      <a:tailEnd type="none" w="med" len="med"/>
                    </a:lnL>
                    <a:lnR w="19050" cap="flat" cmpd="sng" algn="ctr">
                      <a:no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9193252"/>
                  </a:ext>
                </a:extLst>
              </a:tr>
              <a:tr h="429297">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避難勧告</a:t>
                      </a:r>
                    </a:p>
                  </a:txBody>
                  <a:tcPr marL="0" marR="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A00AA"/>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a:endParaRPr kumimoji="1" lang="ja-JP" altLang="en-US" sz="2000" dirty="0">
                        <a:latin typeface="HGP創英角ｺﾞｼｯｸUB" panose="020B0900000000000000" pitchFamily="50" charset="-128"/>
                        <a:ea typeface="HGP創英角ｺﾞｼｯｸUB" panose="020B0900000000000000" pitchFamily="50" charset="-128"/>
                      </a:endParaRPr>
                    </a:p>
                  </a:txBody>
                  <a:tcPr marL="0" marR="0" marT="0" marB="0" anchor="ctr">
                    <a:lnL w="19050" cap="flat" cmpd="sng" algn="ctr">
                      <a:solidFill>
                        <a:sysClr val="window" lastClr="FFFFFF"/>
                      </a:solidFill>
                      <a:prstDash val="dash"/>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A00AA"/>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85725" marR="0" lvl="0" indent="-85725" algn="l" defTabSz="685800" rtl="0" eaLnBrk="1" fontAlgn="auto" latinLnBrk="0" hangingPunct="1">
                        <a:lnSpc>
                          <a:spcPct val="100000"/>
                        </a:lnSpc>
                        <a:spcBef>
                          <a:spcPts val="300"/>
                        </a:spcBef>
                        <a:spcAft>
                          <a:spcPts val="0"/>
                        </a:spcAft>
                        <a:buClrTx/>
                        <a:buSzTx/>
                        <a:buFontTx/>
                        <a:buNone/>
                        <a:tabLst/>
                        <a:defRPr/>
                      </a:pP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a:t>
                      </a:r>
                      <a: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全員が速やかに</a:t>
                      </a:r>
                      <a: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t/>
                      </a:r>
                      <a:br>
                        <a:rPr kumimoji="1" lang="en-US" altLang="ja-JP" sz="1200" dirty="0">
                          <a:solidFill>
                            <a:srgbClr val="AA00AA"/>
                          </a:solidFill>
                          <a:latin typeface="HGP創英角ｺﾞｼｯｸUB" panose="020B0900000000000000" pitchFamily="50" charset="-128"/>
                          <a:ea typeface="HGP創英角ｺﾞｼｯｸUB" panose="020B0900000000000000" pitchFamily="50" charset="-128"/>
                        </a:rPr>
                      </a:b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避難</a:t>
                      </a:r>
                      <a:r>
                        <a:rPr kumimoji="1" lang="ja-JP" altLang="en-US" sz="1050" dirty="0">
                          <a:solidFill>
                            <a:srgbClr val="AA00AA"/>
                          </a:solidFill>
                          <a:latin typeface="HGP創英角ｺﾞｼｯｸUB" panose="020B0900000000000000" pitchFamily="50" charset="-128"/>
                          <a:ea typeface="HGP創英角ｺﾞｼｯｸUB" panose="020B0900000000000000" pitchFamily="50" charset="-128"/>
                        </a:rPr>
                        <a:t>（身を守る行動）</a:t>
                      </a:r>
                      <a:r>
                        <a:rPr kumimoji="1" lang="ja-JP" altLang="en-US" sz="1200" dirty="0">
                          <a:solidFill>
                            <a:srgbClr val="AA00AA"/>
                          </a:solidFill>
                          <a:latin typeface="HGP創英角ｺﾞｼｯｸUB" panose="020B0900000000000000" pitchFamily="50" charset="-128"/>
                          <a:ea typeface="HGP創英角ｺﾞｼｯｸUB" panose="020B0900000000000000" pitchFamily="50" charset="-128"/>
                        </a:rPr>
                        <a:t>を</a:t>
                      </a:r>
                      <a:r>
                        <a:rPr kumimoji="1" lang="ja-JP" altLang="en-US" sz="600" dirty="0">
                          <a:solidFill>
                            <a:srgbClr val="AA00AA"/>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開始する</a:t>
                      </a:r>
                    </a:p>
                  </a:txBody>
                  <a:tcPr marL="72000" marR="36000" marT="0" marB="0" anchor="ctr">
                    <a:lnL w="19050" cap="flat" cmpd="sng" algn="ctr">
                      <a:noFill/>
                      <a:prstDash val="solid"/>
                      <a:round/>
                      <a:headEnd type="none" w="med" len="med"/>
                      <a:tailEnd type="none" w="med" len="med"/>
                    </a:lnL>
                    <a:lnR w="19050" cap="flat" cmpd="sng" algn="ctr">
                      <a:solidFill>
                        <a:sysClr val="windowText" lastClr="000000"/>
                      </a:solid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r>
                        <a:rPr kumimoji="1" lang="ja-JP" altLang="en-US" sz="1000" dirty="0"/>
                        <a:t>・円山川水位　</a:t>
                      </a:r>
                      <a:r>
                        <a:rPr kumimoji="1" lang="en-US" altLang="ja-JP" sz="1000" dirty="0"/>
                        <a:t>6.20m</a:t>
                      </a:r>
                      <a:r>
                        <a:rPr kumimoji="1" lang="en-US" altLang="ja-JP" sz="1000" baseline="30000" dirty="0"/>
                        <a:t>※2</a:t>
                      </a:r>
                      <a:endParaRPr kumimoji="1" lang="en-US" altLang="ja-JP" sz="1000" dirty="0"/>
                    </a:p>
                    <a:p>
                      <a:r>
                        <a:rPr kumimoji="1" lang="ja-JP" altLang="en-US" sz="1000" dirty="0"/>
                        <a:t>・土砂災害警戒情報発表</a:t>
                      </a:r>
                    </a:p>
                  </a:txBody>
                  <a:tcPr marT="0" marB="0" anchor="ctr">
                    <a:lnL w="19050" cap="flat" cmpd="sng" algn="ctr">
                      <a:solidFill>
                        <a:sysClr val="windowText" lastClr="000000"/>
                      </a:solidFill>
                      <a:prstDash val="dash"/>
                      <a:round/>
                      <a:headEnd type="none" w="med" len="med"/>
                      <a:tailEnd type="none" w="med" len="med"/>
                    </a:lnL>
                    <a:lnR w="19050" cap="flat" cmpd="sng" algn="ctr">
                      <a:no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6650642"/>
                  </a:ext>
                </a:extLst>
              </a:tr>
              <a:tr h="594229">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00" normalizeH="0" baseline="0" noProof="0" dirty="0">
                          <a:ln>
                            <a:noFill/>
                          </a:ln>
                          <a:solidFill>
                            <a:prstClr val="white"/>
                          </a:solidFill>
                          <a:effectLst>
                            <a:glow rad="76200">
                              <a:prstClr val="black">
                                <a:lumMod val="75000"/>
                                <a:lumOff val="25000"/>
                              </a:prstClr>
                            </a:glow>
                          </a:effectLst>
                          <a:uLnTx/>
                          <a:uFillTx/>
                          <a:latin typeface="HGP創英角ｺﾞｼｯｸUB" panose="020B0900000000000000" pitchFamily="50" charset="-128"/>
                          <a:ea typeface="HGP創英角ｺﾞｼｯｸUB" panose="020B0900000000000000" pitchFamily="50" charset="-128"/>
                          <a:cs typeface="+mn-cs"/>
                        </a:rPr>
                        <a:t>避難準備・高齢者等</a:t>
                      </a:r>
                      <a:endParaRPr kumimoji="1" lang="en-US" altLang="ja-JP" sz="1100" b="0" i="0" u="none" strike="noStrike" kern="1200" cap="none" spc="-100" normalizeH="0" baseline="0" noProof="0" dirty="0">
                        <a:ln>
                          <a:noFill/>
                        </a:ln>
                        <a:solidFill>
                          <a:prstClr val="white"/>
                        </a:solidFill>
                        <a:effectLst>
                          <a:glow rad="76200">
                            <a:prstClr val="black">
                              <a:lumMod val="75000"/>
                              <a:lumOff val="25000"/>
                            </a:prstClr>
                          </a:glo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00" normalizeH="0" baseline="0" noProof="0" dirty="0">
                          <a:ln>
                            <a:noFill/>
                          </a:ln>
                          <a:solidFill>
                            <a:prstClr val="white"/>
                          </a:solidFill>
                          <a:effectLst>
                            <a:glow rad="76200">
                              <a:prstClr val="black">
                                <a:lumMod val="75000"/>
                                <a:lumOff val="25000"/>
                              </a:prstClr>
                            </a:glow>
                          </a:effectLst>
                          <a:uLnTx/>
                          <a:uFillTx/>
                          <a:latin typeface="HGP創英角ｺﾞｼｯｸUB" panose="020B0900000000000000" pitchFamily="50" charset="-128"/>
                          <a:ea typeface="HGP創英角ｺﾞｼｯｸUB" panose="020B0900000000000000" pitchFamily="50" charset="-128"/>
                          <a:cs typeface="+mn-cs"/>
                        </a:rPr>
                        <a:t>避難開始</a:t>
                      </a:r>
                      <a:endParaRPr kumimoji="1" lang="ja-JP" altLang="en-US" sz="1200" spc="-100" baseline="0" dirty="0">
                        <a:latin typeface="HGP創英角ｺﾞｼｯｸUB" panose="020B0900000000000000" pitchFamily="50" charset="-128"/>
                        <a:ea typeface="HGP創英角ｺﾞｼｯｸUB" panose="020B0900000000000000" pitchFamily="50" charset="-128"/>
                      </a:endParaRPr>
                    </a:p>
                  </a:txBody>
                  <a:tcPr marL="0" marR="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2800"/>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a:r>
                        <a:rPr kumimoji="1" lang="ja-JP" altLang="en-US" sz="2000" b="1" i="0" u="none" strike="noStrike" kern="1200" cap="none" spc="-100" normalizeH="0" baseline="0" dirty="0">
                          <a:ln>
                            <a:solidFill>
                              <a:schemeClr val="tx1"/>
                            </a:solid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３</a:t>
                      </a:r>
                    </a:p>
                  </a:txBody>
                  <a:tcPr marL="0" marR="0" marT="0" marB="0" anchor="ctr">
                    <a:lnL w="19050" cap="flat" cmpd="sng" algn="ctr">
                      <a:solidFill>
                        <a:sysClr val="window" lastClr="FFFFFF"/>
                      </a:solidFill>
                      <a:prstDash val="dash"/>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2800"/>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85725" indent="-85725" defTabSz="914400">
                        <a:lnSpc>
                          <a:spcPct val="90000"/>
                        </a:lnSpc>
                        <a:spcBef>
                          <a:spcPts val="300"/>
                        </a:spcBef>
                      </a:pP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1200"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高齢者など、避難に時間を要する</a:t>
                      </a:r>
                      <a:r>
                        <a:rPr kumimoji="1" lang="en-US" altLang="ja-JP" sz="1200" dirty="0">
                          <a:solidFill>
                            <a:srgbClr val="FF0000"/>
                          </a:solidFill>
                          <a:latin typeface="HGP創英角ｺﾞｼｯｸUB" panose="020B0900000000000000" pitchFamily="50" charset="-128"/>
                          <a:ea typeface="HGP創英角ｺﾞｼｯｸUB" panose="020B0900000000000000" pitchFamily="50" charset="-128"/>
                        </a:rPr>
                        <a:t/>
                      </a:r>
                      <a:br>
                        <a:rPr kumimoji="1" lang="en-US" altLang="ja-JP" sz="1200" dirty="0">
                          <a:solidFill>
                            <a:srgbClr val="FF0000"/>
                          </a:solidFill>
                          <a:latin typeface="HGP創英角ｺﾞｼｯｸUB" panose="020B0900000000000000" pitchFamily="50" charset="-128"/>
                          <a:ea typeface="HGP創英角ｺﾞｼｯｸUB" panose="020B0900000000000000" pitchFamily="50" charset="-128"/>
                        </a:rPr>
                      </a:b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人は避難を開始</a:t>
                      </a:r>
                      <a:endParaRPr kumimoji="1" lang="en-US" altLang="ja-JP" sz="1200" dirty="0">
                        <a:solidFill>
                          <a:srgbClr val="FF0000"/>
                        </a:solidFill>
                        <a:latin typeface="HGP創英角ｺﾞｼｯｸUB" panose="020B0900000000000000" pitchFamily="50" charset="-128"/>
                        <a:ea typeface="HGP創英角ｺﾞｼｯｸUB" panose="020B0900000000000000" pitchFamily="50" charset="-128"/>
                      </a:endParaRPr>
                    </a:p>
                    <a:p>
                      <a:pPr marL="85725" indent="-85725" defTabSz="914400">
                        <a:lnSpc>
                          <a:spcPct val="90000"/>
                        </a:lnSpc>
                        <a:spcBef>
                          <a:spcPts val="300"/>
                        </a:spcBef>
                      </a:pP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1200" dirty="0">
                          <a:solidFill>
                            <a:srgbClr val="FF0000"/>
                          </a:solidFill>
                          <a:latin typeface="HGP創英角ｺﾞｼｯｸUB" panose="020B0900000000000000" pitchFamily="50" charset="-128"/>
                          <a:ea typeface="HGP創英角ｺﾞｼｯｸUB" panose="020B0900000000000000" pitchFamily="50" charset="-128"/>
                        </a:rPr>
                        <a:t>	</a:t>
                      </a:r>
                      <a:r>
                        <a:rPr kumimoji="1" lang="ja-JP" altLang="en-US" sz="1200" dirty="0">
                          <a:solidFill>
                            <a:srgbClr val="FF0000"/>
                          </a:solidFill>
                          <a:latin typeface="HGP創英角ｺﾞｼｯｸUB" panose="020B0900000000000000" pitchFamily="50" charset="-128"/>
                          <a:ea typeface="HGP創英角ｺﾞｼｯｸUB" panose="020B0900000000000000" pitchFamily="50" charset="-128"/>
                        </a:rPr>
                        <a:t>他の方は避難の準備を始める</a:t>
                      </a:r>
                    </a:p>
                  </a:txBody>
                  <a:tcPr marL="72000" marR="36000" marT="0" marB="0" anchor="ctr">
                    <a:lnL w="19050" cap="flat" cmpd="sng" algn="ctr">
                      <a:noFill/>
                      <a:prstDash val="solid"/>
                      <a:round/>
                      <a:headEnd type="none" w="med" len="med"/>
                      <a:tailEnd type="none" w="med" len="med"/>
                    </a:lnL>
                    <a:lnR w="19050" cap="flat" cmpd="sng" algn="ctr">
                      <a:solidFill>
                        <a:sysClr val="windowText" lastClr="000000"/>
                      </a:solid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r>
                        <a:rPr kumimoji="1" lang="ja-JP" altLang="en-US" sz="1000" dirty="0"/>
                        <a:t>・円山川水位　</a:t>
                      </a:r>
                      <a:r>
                        <a:rPr kumimoji="1" lang="en-US" altLang="ja-JP" sz="1000" dirty="0"/>
                        <a:t>4.50m</a:t>
                      </a:r>
                      <a:r>
                        <a:rPr kumimoji="1" lang="en-US" altLang="ja-JP" sz="1000" baseline="30000" dirty="0"/>
                        <a:t>※2</a:t>
                      </a:r>
                      <a:endParaRPr kumimoji="1" lang="ja-JP" altLang="en-US" sz="1000" dirty="0"/>
                    </a:p>
                    <a:p>
                      <a:r>
                        <a:rPr kumimoji="1" lang="ja-JP" altLang="en-US" sz="1000" dirty="0"/>
                        <a:t>・土砂災害警戒情報発表</a:t>
                      </a:r>
                    </a:p>
                  </a:txBody>
                  <a:tcPr marT="0" marB="0" anchor="ctr">
                    <a:lnL w="19050" cap="flat" cmpd="sng" algn="ctr">
                      <a:solidFill>
                        <a:sysClr val="windowText" lastClr="000000"/>
                      </a:solidFill>
                      <a:prstDash val="dash"/>
                      <a:round/>
                      <a:headEnd type="none" w="med" len="med"/>
                      <a:tailEnd type="none" w="med" len="med"/>
                    </a:lnL>
                    <a:lnR w="19050" cap="flat" cmpd="sng" algn="ctr">
                      <a:no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951286"/>
                  </a:ext>
                </a:extLst>
              </a:tr>
              <a:tr h="310053">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spc="-100" baseline="0" dirty="0">
                          <a:solidFill>
                            <a:prstClr val="black"/>
                          </a:solidFill>
                          <a:latin typeface="HGP創英角ｺﾞｼｯｸUB" panose="020B0900000000000000" pitchFamily="50" charset="-128"/>
                          <a:ea typeface="HGP創英角ｺﾞｼｯｸUB" panose="020B0900000000000000" pitchFamily="50" charset="-128"/>
                        </a:rPr>
                        <a:t>(</a:t>
                      </a:r>
                      <a:r>
                        <a:rPr kumimoji="1" lang="ja-JP" altLang="en-US" sz="1200" spc="-100" baseline="0" dirty="0">
                          <a:solidFill>
                            <a:prstClr val="black"/>
                          </a:solidFill>
                          <a:latin typeface="HGP創英角ｺﾞｼｯｸUB" panose="020B0900000000000000" pitchFamily="50" charset="-128"/>
                          <a:ea typeface="HGP創英角ｺﾞｼｯｸUB" panose="020B0900000000000000" pitchFamily="50" charset="-128"/>
                        </a:rPr>
                        <a:t>気象庁</a:t>
                      </a:r>
                      <a:r>
                        <a:rPr kumimoji="1" lang="en-US" altLang="ja-JP" sz="1200" spc="-100" baseline="0" dirty="0">
                          <a:solidFill>
                            <a:prstClr val="black"/>
                          </a:solidFill>
                          <a:latin typeface="HGP創英角ｺﾞｼｯｸUB" panose="020B0900000000000000" pitchFamily="50" charset="-128"/>
                          <a:ea typeface="HGP創英角ｺﾞｼｯｸUB" panose="020B0900000000000000" pitchFamily="50" charset="-128"/>
                        </a:rPr>
                        <a:t>)</a:t>
                      </a:r>
                      <a:r>
                        <a:rPr kumimoji="1" lang="ja-JP" altLang="en-US" sz="1200" spc="-100" baseline="0" dirty="0">
                          <a:solidFill>
                            <a:prstClr val="black"/>
                          </a:solidFill>
                          <a:latin typeface="HGP創英角ｺﾞｼｯｸUB" panose="020B0900000000000000" pitchFamily="50" charset="-128"/>
                          <a:ea typeface="HGP創英角ｺﾞｼｯｸUB" panose="020B0900000000000000" pitchFamily="50" charset="-128"/>
                        </a:rPr>
                        <a:t>注意報</a:t>
                      </a:r>
                    </a:p>
                  </a:txBody>
                  <a:tcPr marL="0" marR="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E700"/>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a:r>
                        <a:rPr kumimoji="1" lang="ja-JP" altLang="en-US" sz="2000" b="1" dirty="0">
                          <a:ln>
                            <a:solidFill>
                              <a:schemeClr val="bg1"/>
                            </a:solidFill>
                          </a:ln>
                          <a:effectLst/>
                          <a:latin typeface="HGP創英角ｺﾞｼｯｸUB" panose="020B0900000000000000" pitchFamily="50" charset="-128"/>
                          <a:ea typeface="HGP創英角ｺﾞｼｯｸUB" panose="020B0900000000000000" pitchFamily="50" charset="-128"/>
                        </a:rPr>
                        <a:t>２</a:t>
                      </a:r>
                    </a:p>
                  </a:txBody>
                  <a:tcPr marL="0" marR="0" marT="0" marB="0" anchor="ctr">
                    <a:lnL w="19050" cap="flat" cmpd="sng" algn="ctr">
                      <a:solidFill>
                        <a:sysClr val="window" lastClr="FFFFFF"/>
                      </a:solidFill>
                      <a:prstDash val="dash"/>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E700"/>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1" lang="ja-JP" altLang="en-US" sz="1100" dirty="0">
                          <a:solidFill>
                            <a:prstClr val="black"/>
                          </a:solidFill>
                          <a:ea typeface="ＭＳ Ｐゴシック" panose="020B0600070205080204" pitchFamily="50" charset="-128"/>
                        </a:rPr>
                        <a:t>・防災マップ等でとるべき避難を確認</a:t>
                      </a:r>
                      <a:endParaRPr kumimoji="1" lang="ja-JP" altLang="en-US" sz="1100" dirty="0"/>
                    </a:p>
                  </a:txBody>
                  <a:tcPr marL="72000" marR="36000" marT="0" marB="0" anchor="ctr">
                    <a:lnL w="19050" cap="flat" cmpd="sng" algn="ctr">
                      <a:noFill/>
                      <a:prstDash val="solid"/>
                      <a:round/>
                      <a:headEnd type="none" w="med" len="med"/>
                      <a:tailEnd type="none" w="med" len="med"/>
                    </a:lnL>
                    <a:lnR w="19050" cap="flat" cmpd="sng" algn="ctr">
                      <a:solidFill>
                        <a:sysClr val="windowText" lastClr="000000"/>
                      </a:solid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endParaRPr kumimoji="1" lang="ja-JP" altLang="en-US" sz="1000" dirty="0"/>
                    </a:p>
                  </a:txBody>
                  <a:tcPr marT="0" marB="0">
                    <a:lnL w="19050" cap="flat" cmpd="sng" algn="ctr">
                      <a:solidFill>
                        <a:sysClr val="windowText" lastClr="000000"/>
                      </a:solidFill>
                      <a:prstDash val="dash"/>
                      <a:round/>
                      <a:headEnd type="none" w="med" len="med"/>
                      <a:tailEnd type="none" w="med" len="med"/>
                    </a:lnL>
                    <a:lnR w="19050" cap="flat" cmpd="sng" algn="ctr">
                      <a:no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8407793"/>
                  </a:ext>
                </a:extLst>
              </a:tr>
              <a:tr h="310053">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dirty="0">
                          <a:solidFill>
                            <a:prstClr val="black"/>
                          </a:solidFill>
                          <a:latin typeface="HGP創英角ｺﾞｼｯｸUB" panose="020B0900000000000000" pitchFamily="50" charset="-128"/>
                          <a:ea typeface="HGP創英角ｺﾞｼｯｸUB" panose="020B0900000000000000" pitchFamily="50" charset="-128"/>
                        </a:rPr>
                        <a:t>(</a:t>
                      </a:r>
                      <a:r>
                        <a:rPr kumimoji="1" lang="ja-JP" altLang="en-US" sz="1200" dirty="0">
                          <a:solidFill>
                            <a:prstClr val="black"/>
                          </a:solidFill>
                          <a:latin typeface="HGP創英角ｺﾞｼｯｸUB" panose="020B0900000000000000" pitchFamily="50" charset="-128"/>
                          <a:ea typeface="HGP創英角ｺﾞｼｯｸUB" panose="020B0900000000000000" pitchFamily="50" charset="-128"/>
                        </a:rPr>
                        <a:t>気象庁</a:t>
                      </a:r>
                      <a:r>
                        <a:rPr kumimoji="1" lang="en-US" altLang="ja-JP" sz="1200" dirty="0">
                          <a:solidFill>
                            <a:prstClr val="black"/>
                          </a:solidFill>
                          <a:latin typeface="HGP創英角ｺﾞｼｯｸUB" panose="020B0900000000000000" pitchFamily="50" charset="-128"/>
                          <a:ea typeface="HGP創英角ｺﾞｼｯｸUB" panose="020B0900000000000000" pitchFamily="50" charset="-128"/>
                        </a:rPr>
                        <a:t>)</a:t>
                      </a:r>
                      <a:r>
                        <a:rPr kumimoji="1" lang="ja-JP" altLang="en-US" sz="1200" dirty="0">
                          <a:solidFill>
                            <a:prstClr val="black"/>
                          </a:solidFill>
                          <a:latin typeface="HGP創英角ｺﾞｼｯｸUB" panose="020B0900000000000000" pitchFamily="50" charset="-128"/>
                          <a:ea typeface="HGP創英角ｺﾞｼｯｸUB" panose="020B0900000000000000" pitchFamily="50" charset="-128"/>
                        </a:rPr>
                        <a:t>早期注意情報</a:t>
                      </a:r>
                      <a:endParaRPr kumimoji="1" lang="ja-JP" altLang="en-US" sz="1100" dirty="0">
                        <a:latin typeface="HGP創英角ｺﾞｼｯｸUB" panose="020B0900000000000000" pitchFamily="50" charset="-128"/>
                        <a:ea typeface="HGP創英角ｺﾞｼｯｸUB" panose="020B0900000000000000" pitchFamily="50" charset="-128"/>
                      </a:endParaRPr>
                    </a:p>
                  </a:txBody>
                  <a:tcPr marL="0" marR="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dash"/>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8C8C8"/>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algn="ctr"/>
                      <a:r>
                        <a:rPr kumimoji="1" lang="ja-JP" altLang="en-US" sz="2000" dirty="0">
                          <a:ln>
                            <a:solidFill>
                              <a:schemeClr val="bg1"/>
                            </a:solidFill>
                          </a:ln>
                          <a:latin typeface="HGP創英角ｺﾞｼｯｸUB" panose="020B0900000000000000" pitchFamily="50" charset="-128"/>
                          <a:ea typeface="HGP創英角ｺﾞｼｯｸUB" panose="020B0900000000000000" pitchFamily="50" charset="-128"/>
                        </a:rPr>
                        <a:t>１</a:t>
                      </a:r>
                    </a:p>
                  </a:txBody>
                  <a:tcPr marL="0" marR="0" marT="0" marB="0" anchor="ctr">
                    <a:lnL w="19050" cap="flat" cmpd="sng" algn="ctr">
                      <a:solidFill>
                        <a:sysClr val="window" lastClr="FFFFFF"/>
                      </a:solidFill>
                      <a:prstDash val="dash"/>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8C8C8"/>
                    </a:solid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1" lang="ja-JP" altLang="en-US" sz="1100" dirty="0">
                          <a:solidFill>
                            <a:prstClr val="black"/>
                          </a:solidFill>
                          <a:ea typeface="ＭＳ Ｐゴシック" panose="020B0600070205080204" pitchFamily="50" charset="-128"/>
                        </a:rPr>
                        <a:t>・災害への心構えを高める</a:t>
                      </a:r>
                      <a:endParaRPr kumimoji="1" lang="ja-JP" altLang="en-US" sz="1100" dirty="0"/>
                    </a:p>
                  </a:txBody>
                  <a:tcPr marL="72000" marR="36000" marT="0" marB="0" anchor="ctr">
                    <a:lnL w="19050" cap="flat" cmpd="sng" algn="ctr">
                      <a:noFill/>
                      <a:prstDash val="solid"/>
                      <a:round/>
                      <a:headEnd type="none" w="med" len="med"/>
                      <a:tailEnd type="none" w="med" len="med"/>
                    </a:lnL>
                    <a:lnR w="19050" cap="flat" cmpd="sng" algn="ctr">
                      <a:solidFill>
                        <a:sysClr val="windowText" lastClr="000000"/>
                      </a:solidFill>
                      <a:prstDash val="dash"/>
                      <a:round/>
                      <a:headEnd type="none" w="med" len="med"/>
                      <a:tailEnd type="none" w="med" len="med"/>
                    </a:lnR>
                    <a:lnT w="19050" cap="flat" cmpd="sng" algn="ctr">
                      <a:solidFill>
                        <a:sysClr val="windowText" lastClr="000000"/>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39230" rtl="0" eaLnBrk="1" latinLnBrk="0" hangingPunct="1">
                        <a:defRPr kumimoji="1" sz="2636" kern="1200">
                          <a:solidFill>
                            <a:schemeClr val="tx1"/>
                          </a:solidFill>
                          <a:latin typeface="Arial"/>
                          <a:ea typeface="ＭＳ Ｐゴシック"/>
                        </a:defRPr>
                      </a:lvl1pPr>
                      <a:lvl2pPr marL="669615" algn="l" defTabSz="1339230" rtl="0" eaLnBrk="1" latinLnBrk="0" hangingPunct="1">
                        <a:defRPr kumimoji="1" sz="2636" kern="1200">
                          <a:solidFill>
                            <a:schemeClr val="tx1"/>
                          </a:solidFill>
                          <a:latin typeface="Arial"/>
                          <a:ea typeface="ＭＳ Ｐゴシック"/>
                        </a:defRPr>
                      </a:lvl2pPr>
                      <a:lvl3pPr marL="1339230" algn="l" defTabSz="1339230" rtl="0" eaLnBrk="1" latinLnBrk="0" hangingPunct="1">
                        <a:defRPr kumimoji="1" sz="2636" kern="1200">
                          <a:solidFill>
                            <a:schemeClr val="tx1"/>
                          </a:solidFill>
                          <a:latin typeface="Arial"/>
                          <a:ea typeface="ＭＳ Ｐゴシック"/>
                        </a:defRPr>
                      </a:lvl3pPr>
                      <a:lvl4pPr marL="2008845" algn="l" defTabSz="1339230" rtl="0" eaLnBrk="1" latinLnBrk="0" hangingPunct="1">
                        <a:defRPr kumimoji="1" sz="2636" kern="1200">
                          <a:solidFill>
                            <a:schemeClr val="tx1"/>
                          </a:solidFill>
                          <a:latin typeface="Arial"/>
                          <a:ea typeface="ＭＳ Ｐゴシック"/>
                        </a:defRPr>
                      </a:lvl4pPr>
                      <a:lvl5pPr marL="2678460" algn="l" defTabSz="1339230" rtl="0" eaLnBrk="1" latinLnBrk="0" hangingPunct="1">
                        <a:defRPr kumimoji="1" sz="2636" kern="1200">
                          <a:solidFill>
                            <a:schemeClr val="tx1"/>
                          </a:solidFill>
                          <a:latin typeface="Arial"/>
                          <a:ea typeface="ＭＳ Ｐゴシック"/>
                        </a:defRPr>
                      </a:lvl5pPr>
                      <a:lvl6pPr marL="3348076" algn="l" defTabSz="1339230" rtl="0" eaLnBrk="1" latinLnBrk="0" hangingPunct="1">
                        <a:defRPr kumimoji="1" sz="2636" kern="1200">
                          <a:solidFill>
                            <a:schemeClr val="tx1"/>
                          </a:solidFill>
                          <a:latin typeface="Arial"/>
                          <a:ea typeface="ＭＳ Ｐゴシック"/>
                        </a:defRPr>
                      </a:lvl6pPr>
                      <a:lvl7pPr marL="4017691" algn="l" defTabSz="1339230" rtl="0" eaLnBrk="1" latinLnBrk="0" hangingPunct="1">
                        <a:defRPr kumimoji="1" sz="2636" kern="1200">
                          <a:solidFill>
                            <a:schemeClr val="tx1"/>
                          </a:solidFill>
                          <a:latin typeface="Arial"/>
                          <a:ea typeface="ＭＳ Ｐゴシック"/>
                        </a:defRPr>
                      </a:lvl7pPr>
                      <a:lvl8pPr marL="4687306" algn="l" defTabSz="1339230" rtl="0" eaLnBrk="1" latinLnBrk="0" hangingPunct="1">
                        <a:defRPr kumimoji="1" sz="2636" kern="1200">
                          <a:solidFill>
                            <a:schemeClr val="tx1"/>
                          </a:solidFill>
                          <a:latin typeface="Arial"/>
                          <a:ea typeface="ＭＳ Ｐゴシック"/>
                        </a:defRPr>
                      </a:lvl8pPr>
                      <a:lvl9pPr marL="5356921" algn="l" defTabSz="1339230" rtl="0" eaLnBrk="1" latinLnBrk="0" hangingPunct="1">
                        <a:defRPr kumimoji="1" sz="2636" kern="1200">
                          <a:solidFill>
                            <a:schemeClr val="tx1"/>
                          </a:solidFill>
                          <a:latin typeface="Arial"/>
                          <a:ea typeface="ＭＳ Ｐゴシック"/>
                        </a:defRPr>
                      </a:lvl9pPr>
                    </a:lstStyle>
                    <a:p>
                      <a:endParaRPr kumimoji="1" lang="ja-JP" altLang="en-US" sz="1000" dirty="0"/>
                    </a:p>
                  </a:txBody>
                  <a:tcPr marT="0" marB="0">
                    <a:lnL w="19050" cap="flat" cmpd="sng" algn="ctr">
                      <a:solidFill>
                        <a:sysClr val="windowText" lastClr="000000"/>
                      </a:solidFill>
                      <a:prstDash val="dash"/>
                      <a:round/>
                      <a:headEnd type="none" w="med" len="med"/>
                      <a:tailEnd type="none" w="med" len="med"/>
                    </a:lnL>
                    <a:lnR w="19050" cap="flat" cmpd="sng" algn="ctr">
                      <a:noFill/>
                      <a:prstDash val="dash"/>
                      <a:round/>
                      <a:headEnd type="none" w="med" len="med"/>
                      <a:tailEnd type="none" w="med" len="med"/>
                    </a:lnR>
                    <a:lnT w="19050" cap="flat" cmpd="sng" algn="ctr">
                      <a:noFill/>
                      <a:prstDash val="dash"/>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8545884"/>
                  </a:ext>
                </a:extLst>
              </a:tr>
            </a:tbl>
          </a:graphicData>
        </a:graphic>
      </p:graphicFrame>
      <p:sp>
        <p:nvSpPr>
          <p:cNvPr id="40" name="テキスト ボックス 39">
            <a:extLst>
              <a:ext uri="{FF2B5EF4-FFF2-40B4-BE49-F238E27FC236}">
                <a16:creationId xmlns:a16="http://schemas.microsoft.com/office/drawing/2014/main" id="{1A733CBC-5063-465B-8987-19CF923C8B5C}"/>
              </a:ext>
            </a:extLst>
          </p:cNvPr>
          <p:cNvSpPr txBox="1"/>
          <p:nvPr/>
        </p:nvSpPr>
        <p:spPr>
          <a:xfrm>
            <a:off x="2184920" y="2243805"/>
            <a:ext cx="192361" cy="307777"/>
          </a:xfrm>
          <a:prstGeom prst="rect">
            <a:avLst/>
          </a:prstGeom>
          <a:noFill/>
        </p:spPr>
        <p:txBody>
          <a:bodyPr wrap="none" lIns="0" tIns="0" rIns="0" bIns="0" rtlCol="0">
            <a:spAutoFit/>
          </a:bodyPr>
          <a:lstStyle/>
          <a:p>
            <a:pPr algn="ctr" defTabSz="914400"/>
            <a:r>
              <a:rPr kumimoji="1" lang="ja-JP" altLang="en-US" sz="2000" b="1" dirty="0">
                <a:ln>
                  <a:solidFill>
                    <a:schemeClr val="tx1"/>
                  </a:solidFill>
                </a:ln>
                <a:solidFill>
                  <a:srgbClr val="FFFFFF"/>
                </a:solidFill>
                <a:effectLst/>
                <a:latin typeface="HGP創英角ｺﾞｼｯｸUB" panose="020B0900000000000000" pitchFamily="50" charset="-128"/>
                <a:ea typeface="HGP創英角ｺﾞｼｯｸUB" panose="020B0900000000000000" pitchFamily="50" charset="-128"/>
                <a:cs typeface="Arial" panose="020B0604020202020204" pitchFamily="34" charset="0"/>
              </a:rPr>
              <a:t>４</a:t>
            </a:r>
            <a:endParaRPr kumimoji="1" lang="en-US" altLang="ja-JP" sz="2000" b="1" dirty="0">
              <a:ln>
                <a:solidFill>
                  <a:schemeClr val="tx1"/>
                </a:solidFill>
              </a:ln>
              <a:solidFill>
                <a:srgbClr val="FFFFFF"/>
              </a:solidFill>
              <a:effectLst/>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44" name="テキスト ボックス 43">
            <a:extLst>
              <a:ext uri="{FF2B5EF4-FFF2-40B4-BE49-F238E27FC236}">
                <a16:creationId xmlns:a16="http://schemas.microsoft.com/office/drawing/2014/main" id="{8A1EC326-EE06-4888-9C44-D36D9532DDEE}"/>
              </a:ext>
            </a:extLst>
          </p:cNvPr>
          <p:cNvSpPr txBox="1"/>
          <p:nvPr/>
        </p:nvSpPr>
        <p:spPr>
          <a:xfrm>
            <a:off x="4968561" y="3501166"/>
            <a:ext cx="1530467" cy="576000"/>
          </a:xfrm>
          <a:prstGeom prst="rect">
            <a:avLst/>
          </a:prstGeom>
          <a:solidFill>
            <a:sysClr val="window" lastClr="FFFFFF">
              <a:lumMod val="85000"/>
            </a:sysClr>
          </a:solidFill>
        </p:spPr>
        <p:txBody>
          <a:bodyPr wrap="square" lIns="36000" tIns="36000" rIns="36000" bIns="36000" rtlCol="0" anchor="ctr" anchorCtr="0">
            <a:spAutoFit/>
          </a:bodyPr>
          <a:lstStyle/>
          <a:p>
            <a:pPr marL="0" marR="0" lvl="0" indent="0" algn="just" defTabSz="914400" eaLnBrk="1" fontAlgn="auto" latinLnBrk="0" hangingPunct="1">
              <a:lnSpc>
                <a:spcPts val="1000"/>
              </a:lnSpc>
              <a:spcBef>
                <a:spcPts val="30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※1</a:t>
            </a:r>
            <a:r>
              <a:rPr kumimoji="1" lang="ja-JP" altLang="en-US"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　災害時の状況により、</a:t>
            </a:r>
            <a:r>
              <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
            </a:r>
            <a:br>
              <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br>
            <a:r>
              <a:rPr kumimoji="1" lang="ja-JP" altLang="en-US"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　　必ずしも警戒レベルの順に</a:t>
            </a:r>
            <a:r>
              <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
            </a:r>
            <a:br>
              <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br>
            <a:r>
              <a:rPr kumimoji="1" lang="ja-JP" altLang="en-US"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　　発表されるとは限りません。</a:t>
            </a:r>
            <a:endPar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endParaRPr>
          </a:p>
          <a:p>
            <a:pPr marL="266700" marR="0" lvl="0" indent="-266700" algn="just" defTabSz="914400" eaLnBrk="1" fontAlgn="auto" latinLnBrk="0" hangingPunct="1">
              <a:lnSpc>
                <a:spcPts val="1000"/>
              </a:lnSpc>
              <a:spcBef>
                <a:spcPts val="300"/>
              </a:spcBef>
              <a:spcAft>
                <a:spcPts val="0"/>
              </a:spcAft>
              <a:buClrTx/>
              <a:buSzTx/>
              <a:buFontTx/>
              <a:buNone/>
              <a:tabLst/>
              <a:defRPr/>
            </a:pPr>
            <a:r>
              <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※2	</a:t>
            </a:r>
            <a:r>
              <a:rPr kumimoji="1" lang="ja-JP" altLang="en-US"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rPr>
              <a:t>立野地点の水位</a:t>
            </a:r>
            <a:endParaRPr kumimoji="1" lang="en-US" altLang="ja-JP" sz="900" b="0" i="0" u="none" strike="noStrike" kern="0" cap="none" spc="0" normalizeH="0" baseline="0" noProof="0" dirty="0">
              <a:ln>
                <a:noFill/>
              </a:ln>
              <a:solidFill>
                <a:prstClr val="black"/>
              </a:solidFill>
              <a:effectLst/>
              <a:uLnTx/>
              <a:uFillTx/>
              <a:latin typeface="Arial"/>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F4C8AA1B-0DAD-4EF8-AD4F-E8B272A5DA4D}"/>
              </a:ext>
            </a:extLst>
          </p:cNvPr>
          <p:cNvSpPr txBox="1"/>
          <p:nvPr/>
        </p:nvSpPr>
        <p:spPr>
          <a:xfrm>
            <a:off x="495856" y="1998680"/>
            <a:ext cx="1404000" cy="288000"/>
          </a:xfrm>
          <a:prstGeom prst="rect">
            <a:avLst/>
          </a:prstGeom>
          <a:solidFill>
            <a:srgbClr val="AA00AA"/>
          </a:solidFill>
          <a:ln w="9525" cap="sq">
            <a:solidFill>
              <a:schemeClr val="bg1"/>
            </a:solidFill>
            <a:miter lim="800000"/>
          </a:ln>
          <a:effectLst/>
        </p:spPr>
        <p:txBody>
          <a:bodyPr wrap="square" lIns="0" tIns="0" rIns="0" bIns="18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避難指示</a:t>
            </a:r>
            <a:r>
              <a:rPr kumimoji="1" lang="ja-JP" altLang="en-US" sz="1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（緊急）</a:t>
            </a:r>
            <a:endPar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8" name="テキスト ボックス 47">
            <a:extLst>
              <a:ext uri="{FF2B5EF4-FFF2-40B4-BE49-F238E27FC236}">
                <a16:creationId xmlns:a16="http://schemas.microsoft.com/office/drawing/2014/main" id="{59A76E46-27B8-4377-9516-F6EA60759EE3}"/>
              </a:ext>
            </a:extLst>
          </p:cNvPr>
          <p:cNvSpPr txBox="1"/>
          <p:nvPr/>
        </p:nvSpPr>
        <p:spPr>
          <a:xfrm>
            <a:off x="495856" y="2514178"/>
            <a:ext cx="1404000" cy="288000"/>
          </a:xfrm>
          <a:prstGeom prst="rect">
            <a:avLst/>
          </a:prstGeom>
          <a:solidFill>
            <a:schemeClr val="bg1"/>
          </a:solidFill>
          <a:ln w="9525" cap="sq">
            <a:solidFill>
              <a:schemeClr val="bg1"/>
            </a:solidFill>
            <a:miter lim="800000"/>
          </a:ln>
          <a:effectLst/>
        </p:spPr>
        <p:txBody>
          <a:bodyPr wrap="square" lIns="0" tIns="0" rIns="0" bIns="18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AA00AA"/>
                </a:solidFill>
                <a:effectLst/>
                <a:uLnTx/>
                <a:uFillTx/>
                <a:latin typeface="HGP創英角ｺﾞｼｯｸUB" panose="020B0900000000000000" pitchFamily="50" charset="-128"/>
                <a:ea typeface="HGP創英角ｺﾞｼｯｸUB" panose="020B0900000000000000" pitchFamily="50" charset="-128"/>
                <a:cs typeface="+mn-cs"/>
              </a:rPr>
              <a:t>避難勧告</a:t>
            </a:r>
          </a:p>
        </p:txBody>
      </p:sp>
      <p:sp>
        <p:nvSpPr>
          <p:cNvPr id="50" name="テキスト ボックス 49">
            <a:extLst>
              <a:ext uri="{FF2B5EF4-FFF2-40B4-BE49-F238E27FC236}">
                <a16:creationId xmlns:a16="http://schemas.microsoft.com/office/drawing/2014/main" id="{A366895B-C5E4-4B79-89F4-BC02B2D046D0}"/>
              </a:ext>
            </a:extLst>
          </p:cNvPr>
          <p:cNvSpPr txBox="1"/>
          <p:nvPr/>
        </p:nvSpPr>
        <p:spPr>
          <a:xfrm>
            <a:off x="517081" y="4174798"/>
            <a:ext cx="5823837" cy="153888"/>
          </a:xfrm>
          <a:prstGeom prst="rect">
            <a:avLst/>
          </a:prstGeom>
          <a:noFill/>
        </p:spPr>
        <p:txBody>
          <a:bodyPr wrap="square" lIns="0" tIns="0" rIns="0" bIns="0" rtlCol="0" anchor="ctr" anchorCtr="0">
            <a:spAutoFit/>
          </a:bodyPr>
          <a:lstStyle/>
          <a:p>
            <a:pPr algn="dist" defTabSz="914400"/>
            <a:r>
              <a:rPr kumimoji="1" lang="en-US" altLang="ja-JP" sz="1000" u="wavyDbl" spc="-100" dirty="0">
                <a:ea typeface="ＭＳ Ｐゴシック" panose="020B0600070205080204" pitchFamily="50" charset="-128"/>
              </a:rPr>
              <a:t>!!!</a:t>
            </a:r>
            <a:r>
              <a:rPr kumimoji="1" lang="ja-JP" altLang="en-US" sz="1000" u="wavyDbl" spc="-100" dirty="0">
                <a:ea typeface="ＭＳ Ｐゴシック" panose="020B0600070205080204" pitchFamily="50" charset="-128"/>
              </a:rPr>
              <a:t> 警戒レベルの運用は、内閣府での検討を踏まえて、令和３年の梅雨期を目途に変更となる見込みです </a:t>
            </a:r>
            <a:r>
              <a:rPr kumimoji="1" lang="en-US" altLang="ja-JP" sz="1000" u="wavyDbl" spc="-100" dirty="0">
                <a:ea typeface="ＭＳ Ｐゴシック" panose="020B0600070205080204" pitchFamily="50" charset="-128"/>
              </a:rPr>
              <a:t>!!!</a:t>
            </a:r>
          </a:p>
        </p:txBody>
      </p:sp>
    </p:spTree>
    <p:extLst>
      <p:ext uri="{BB962C8B-B14F-4D97-AF65-F5344CB8AC3E}">
        <p14:creationId xmlns:p14="http://schemas.microsoft.com/office/powerpoint/2010/main" val="698216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0D4AA94-F57D-40C2-A24F-0F3FC3D62BD4}"/>
              </a:ext>
            </a:extLst>
          </p:cNvPr>
          <p:cNvSpPr txBox="1"/>
          <p:nvPr/>
        </p:nvSpPr>
        <p:spPr>
          <a:xfrm>
            <a:off x="244822" y="3917998"/>
            <a:ext cx="3829055" cy="1691617"/>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台風情報の進路予測で、豊岡市に影響を及ぼすと予想される場合</a:t>
            </a:r>
            <a:r>
              <a:rPr kumimoji="1" lang="ja-JP" altLang="en-US" sz="1200" dirty="0">
                <a:latin typeface="游明朝" panose="02020400000000000000" pitchFamily="18" charset="-128"/>
                <a:ea typeface="游明朝" panose="02020400000000000000" pitchFamily="18" charset="-128"/>
              </a:rPr>
              <a:t>は要注意です。</a:t>
            </a:r>
            <a:endParaRPr kumimoji="1" lang="en-US" altLang="ja-JP" sz="1200" dirty="0">
              <a:latin typeface="游明朝" panose="02020400000000000000" pitchFamily="18" charset="-128"/>
              <a:ea typeface="游明朝" panose="02020400000000000000" pitchFamily="18" charset="-128"/>
            </a:endParaRPr>
          </a:p>
          <a:p>
            <a:pPr algn="just">
              <a:lnSpc>
                <a:spcPct val="120000"/>
              </a:lnSpc>
              <a:spcAft>
                <a:spcPts val="600"/>
              </a:spcAft>
            </a:pPr>
            <a:r>
              <a:rPr kumimoji="1" lang="ja-JP" altLang="en-US" sz="1200" dirty="0">
                <a:latin typeface="游明朝" panose="02020400000000000000" pitchFamily="18" charset="-128"/>
                <a:ea typeface="游明朝" panose="02020400000000000000" pitchFamily="18" charset="-128"/>
              </a:rPr>
              <a:t>　</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気象庁のホームページでは、</a:t>
            </a:r>
            <a:r>
              <a:rPr kumimoji="1" lang="en-US" altLang="ja-JP" sz="1200" dirty="0">
                <a:latin typeface="游明朝" panose="02020400000000000000" pitchFamily="18" charset="-128"/>
                <a:ea typeface="游明朝" panose="02020400000000000000" pitchFamily="18" charset="-128"/>
              </a:rPr>
              <a:t>5</a:t>
            </a:r>
            <a:r>
              <a:rPr kumimoji="1" lang="ja-JP" altLang="en-US" sz="1200" dirty="0">
                <a:latin typeface="游明朝" panose="02020400000000000000" pitchFamily="18" charset="-128"/>
                <a:ea typeface="游明朝" panose="02020400000000000000" pitchFamily="18" charset="-128"/>
              </a:rPr>
              <a:t>日先の進路予測等</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　　まで確認することができます。</a:t>
            </a:r>
            <a:endParaRPr kumimoji="1" lang="en-US" altLang="ja-JP" sz="1200" dirty="0">
              <a:latin typeface="游明朝" panose="02020400000000000000" pitchFamily="18" charset="-128"/>
              <a:ea typeface="游明朝" panose="02020400000000000000" pitchFamily="18" charset="-128"/>
            </a:endParaRPr>
          </a:p>
          <a:p>
            <a:pPr algn="just">
              <a:lnSpc>
                <a:spcPct val="120000"/>
              </a:lnSpc>
              <a:spcAft>
                <a:spcPts val="600"/>
              </a:spcAft>
            </a:pPr>
            <a:r>
              <a:rPr kumimoji="1" lang="ja-JP" altLang="en-US" sz="1200" dirty="0">
                <a:latin typeface="游明朝" panose="02020400000000000000" pitchFamily="18" charset="-128"/>
                <a:ea typeface="游明朝" panose="02020400000000000000" pitchFamily="18" charset="-128"/>
              </a:rPr>
              <a:t>　</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令和</a:t>
            </a:r>
            <a:r>
              <a:rPr kumimoji="1" lang="en-US" altLang="ja-JP" sz="1200" dirty="0">
                <a:latin typeface="游明朝" panose="02020400000000000000" pitchFamily="18" charset="-128"/>
                <a:ea typeface="游明朝" panose="02020400000000000000" pitchFamily="18" charset="-128"/>
              </a:rPr>
              <a:t>2</a:t>
            </a:r>
            <a:r>
              <a:rPr kumimoji="1" lang="ja-JP" altLang="en-US" sz="1200" dirty="0">
                <a:latin typeface="游明朝" panose="02020400000000000000" pitchFamily="18" charset="-128"/>
                <a:ea typeface="游明朝" panose="02020400000000000000" pitchFamily="18" charset="-128"/>
              </a:rPr>
              <a:t>年</a:t>
            </a:r>
            <a:r>
              <a:rPr kumimoji="1" lang="en-US" altLang="ja-JP" sz="1200" dirty="0">
                <a:latin typeface="游明朝" panose="02020400000000000000" pitchFamily="18" charset="-128"/>
                <a:ea typeface="游明朝" panose="02020400000000000000" pitchFamily="18" charset="-128"/>
              </a:rPr>
              <a:t>9</a:t>
            </a:r>
            <a:r>
              <a:rPr kumimoji="1" lang="ja-JP" altLang="en-US" sz="1200" dirty="0">
                <a:latin typeface="游明朝" panose="02020400000000000000" pitchFamily="18" charset="-128"/>
                <a:ea typeface="游明朝" panose="02020400000000000000" pitchFamily="18" charset="-128"/>
              </a:rPr>
              <a:t>月から熱帯低気圧</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“台風”に成長する前の</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　　段階のもの</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についても、</a:t>
            </a:r>
            <a:r>
              <a:rPr kumimoji="1" lang="en-US" altLang="ja-JP" sz="1200" dirty="0">
                <a:latin typeface="游明朝" panose="02020400000000000000" pitchFamily="18" charset="-128"/>
                <a:ea typeface="游明朝" panose="02020400000000000000" pitchFamily="18" charset="-128"/>
              </a:rPr>
              <a:t>5</a:t>
            </a:r>
            <a:r>
              <a:rPr kumimoji="1" lang="ja-JP" altLang="en-US" sz="1200" dirty="0">
                <a:latin typeface="游明朝" panose="02020400000000000000" pitchFamily="18" charset="-128"/>
                <a:ea typeface="游明朝" panose="02020400000000000000" pitchFamily="18" charset="-128"/>
              </a:rPr>
              <a:t>日先の進路予測等を確認</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　　できるようになりました。</a:t>
            </a:r>
          </a:p>
        </p:txBody>
      </p:sp>
      <p:pic>
        <p:nvPicPr>
          <p:cNvPr id="8" name="図 7" descr="テキスト, 地図 が含まれている画像&#10;&#10;自動的に生成された説明">
            <a:extLst>
              <a:ext uri="{FF2B5EF4-FFF2-40B4-BE49-F238E27FC236}">
                <a16:creationId xmlns:a16="http://schemas.microsoft.com/office/drawing/2014/main" id="{61406144-BDD2-4842-B1A9-CFAED632F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1" y="3909276"/>
            <a:ext cx="2223303" cy="1878690"/>
          </a:xfrm>
          <a:prstGeom prst="rect">
            <a:avLst/>
          </a:prstGeom>
          <a:effectLst/>
        </p:spPr>
      </p:pic>
      <p:sp>
        <p:nvSpPr>
          <p:cNvPr id="10" name="四角形: 角を丸くする 9">
            <a:extLst>
              <a:ext uri="{FF2B5EF4-FFF2-40B4-BE49-F238E27FC236}">
                <a16:creationId xmlns:a16="http://schemas.microsoft.com/office/drawing/2014/main" id="{F6E21482-0675-458D-AC2E-7FF172DCBD28}"/>
              </a:ext>
            </a:extLst>
          </p:cNvPr>
          <p:cNvSpPr/>
          <p:nvPr/>
        </p:nvSpPr>
        <p:spPr>
          <a:xfrm>
            <a:off x="135551" y="3844248"/>
            <a:ext cx="6548277" cy="2675070"/>
          </a:xfrm>
          <a:prstGeom prst="roundRect">
            <a:avLst>
              <a:gd name="adj" fmla="val 7283"/>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B9E4EA2-F63E-4DD3-85BB-1ACFEA8B0FA3}"/>
              </a:ext>
            </a:extLst>
          </p:cNvPr>
          <p:cNvSpPr txBox="1"/>
          <p:nvPr/>
        </p:nvSpPr>
        <p:spPr>
          <a:xfrm>
            <a:off x="244822" y="6662446"/>
            <a:ext cx="3727103" cy="949875"/>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豊岡市やその周辺で、線状降水帯等により</a:t>
            </a:r>
            <a:r>
              <a:rPr kumimoji="1" lang="ja-JP" altLang="en-US" sz="1200" dirty="0">
                <a:latin typeface="HGP創英角ｺﾞｼｯｸUB" panose="020B0900000000000000" pitchFamily="50" charset="-128"/>
                <a:ea typeface="HGP創英角ｺﾞｼｯｸUB" panose="020B0900000000000000" pitchFamily="50" charset="-128"/>
              </a:rPr>
              <a:t>強い雨が降り続くと予想される場合</a:t>
            </a:r>
            <a:r>
              <a:rPr kumimoji="1" lang="ja-JP" altLang="en-US" sz="1200" dirty="0">
                <a:latin typeface="游明朝" panose="02020400000000000000" pitchFamily="18" charset="-128"/>
                <a:ea typeface="游明朝" panose="02020400000000000000" pitchFamily="18" charset="-128"/>
              </a:rPr>
              <a:t>は要注意です。</a:t>
            </a:r>
          </a:p>
          <a:p>
            <a:pPr algn="just">
              <a:lnSpc>
                <a:spcPct val="120000"/>
              </a:lnSpc>
              <a:spcAft>
                <a:spcPts val="600"/>
              </a:spcAft>
            </a:pPr>
            <a:r>
              <a:rPr kumimoji="1" lang="ja-JP" altLang="en-US" sz="1200" dirty="0">
                <a:latin typeface="游明朝" panose="02020400000000000000" pitchFamily="18" charset="-128"/>
                <a:ea typeface="游明朝" panose="02020400000000000000" pitchFamily="18" charset="-128"/>
              </a:rPr>
              <a:t>　</a:t>
            </a:r>
            <a:r>
              <a:rPr kumimoji="1" lang="en-US" altLang="ja-JP" sz="1200" dirty="0">
                <a:latin typeface="游明朝" panose="02020400000000000000" pitchFamily="18" charset="-128"/>
                <a:ea typeface="游明朝" panose="02020400000000000000" pitchFamily="18" charset="-128"/>
              </a:rPr>
              <a:t>※</a:t>
            </a:r>
            <a:r>
              <a:rPr kumimoji="1" lang="ja-JP" altLang="en-US" sz="1200" dirty="0">
                <a:latin typeface="游明朝" panose="02020400000000000000" pitchFamily="18" charset="-128"/>
                <a:ea typeface="游明朝" panose="02020400000000000000" pitchFamily="18" charset="-128"/>
              </a:rPr>
              <a:t>気象庁のホームページでは、</a:t>
            </a:r>
            <a:r>
              <a:rPr kumimoji="1" lang="en-US" altLang="ja-JP" sz="1200" dirty="0">
                <a:latin typeface="游明朝" panose="02020400000000000000" pitchFamily="18" charset="-128"/>
                <a:ea typeface="游明朝" panose="02020400000000000000" pitchFamily="18" charset="-128"/>
              </a:rPr>
              <a:t>15</a:t>
            </a:r>
            <a:r>
              <a:rPr kumimoji="1" lang="ja-JP" altLang="en-US" sz="1200" dirty="0">
                <a:latin typeface="游明朝" panose="02020400000000000000" pitchFamily="18" charset="-128"/>
                <a:ea typeface="游明朝" panose="02020400000000000000" pitchFamily="18" charset="-128"/>
              </a:rPr>
              <a:t>時間先までの雨の</a:t>
            </a:r>
            <a:r>
              <a:rPr kumimoji="1" lang="en-US" altLang="ja-JP" sz="1200" dirty="0">
                <a:latin typeface="游明朝" panose="02020400000000000000" pitchFamily="18" charset="-128"/>
                <a:ea typeface="游明朝" panose="02020400000000000000" pitchFamily="18" charset="-128"/>
              </a:rPr>
              <a:t/>
            </a:r>
            <a:br>
              <a:rPr kumimoji="1" lang="en-US" altLang="ja-JP" sz="1200" dirty="0">
                <a:latin typeface="游明朝" panose="02020400000000000000" pitchFamily="18" charset="-128"/>
                <a:ea typeface="游明朝" panose="02020400000000000000" pitchFamily="18" charset="-128"/>
              </a:rPr>
            </a:br>
            <a:r>
              <a:rPr kumimoji="1" lang="ja-JP" altLang="en-US" sz="1200" dirty="0">
                <a:latin typeface="游明朝" panose="02020400000000000000" pitchFamily="18" charset="-128"/>
                <a:ea typeface="游明朝" panose="02020400000000000000" pitchFamily="18" charset="-128"/>
              </a:rPr>
              <a:t>　　予測を確認することができます。</a:t>
            </a:r>
          </a:p>
        </p:txBody>
      </p:sp>
      <p:grpSp>
        <p:nvGrpSpPr>
          <p:cNvPr id="12" name="グループ化 11">
            <a:extLst>
              <a:ext uri="{FF2B5EF4-FFF2-40B4-BE49-F238E27FC236}">
                <a16:creationId xmlns:a16="http://schemas.microsoft.com/office/drawing/2014/main" id="{C002E624-7C41-4530-8225-EC4FA70EB3C0}"/>
              </a:ext>
            </a:extLst>
          </p:cNvPr>
          <p:cNvGrpSpPr/>
          <p:nvPr/>
        </p:nvGrpSpPr>
        <p:grpSpPr>
          <a:xfrm>
            <a:off x="4191000" y="6681937"/>
            <a:ext cx="2483082" cy="2413224"/>
            <a:chOff x="1113156" y="2278380"/>
            <a:chExt cx="5213990" cy="5067300"/>
          </a:xfrm>
        </p:grpSpPr>
        <p:pic>
          <p:nvPicPr>
            <p:cNvPr id="13" name="図 12">
              <a:extLst>
                <a:ext uri="{FF2B5EF4-FFF2-40B4-BE49-F238E27FC236}">
                  <a16:creationId xmlns:a16="http://schemas.microsoft.com/office/drawing/2014/main" id="{078EB84E-6375-40E3-A3B0-095E0655FCC6}"/>
                </a:ext>
              </a:extLst>
            </p:cNvPr>
            <p:cNvPicPr>
              <a:picLocks noChangeAspect="1"/>
            </p:cNvPicPr>
            <p:nvPr/>
          </p:nvPicPr>
          <p:blipFill>
            <a:blip r:embed="rId3"/>
            <a:stretch>
              <a:fillRect/>
            </a:stretch>
          </p:blipFill>
          <p:spPr>
            <a:xfrm>
              <a:off x="1113251" y="2278380"/>
              <a:ext cx="4987395" cy="5067300"/>
            </a:xfrm>
            <a:prstGeom prst="rect">
              <a:avLst/>
            </a:prstGeom>
            <a:ln>
              <a:solidFill>
                <a:schemeClr val="bg1">
                  <a:lumMod val="50000"/>
                </a:schemeClr>
              </a:solidFill>
            </a:ln>
          </p:spPr>
        </p:pic>
        <p:sp>
          <p:nvSpPr>
            <p:cNvPr id="14" name="四角形: 角を丸くする 13">
              <a:extLst>
                <a:ext uri="{FF2B5EF4-FFF2-40B4-BE49-F238E27FC236}">
                  <a16:creationId xmlns:a16="http://schemas.microsoft.com/office/drawing/2014/main" id="{734FBFE5-7BB1-45D0-87E7-453E1B8E26E6}"/>
                </a:ext>
              </a:extLst>
            </p:cNvPr>
            <p:cNvSpPr/>
            <p:nvPr/>
          </p:nvSpPr>
          <p:spPr bwMode="auto">
            <a:xfrm>
              <a:off x="2301624" y="2308860"/>
              <a:ext cx="1249680" cy="335280"/>
            </a:xfrm>
            <a:prstGeom prst="roundRect">
              <a:avLst/>
            </a:prstGeom>
            <a:no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endParaRPr>
            </a:p>
          </p:txBody>
        </p:sp>
        <p:sp>
          <p:nvSpPr>
            <p:cNvPr id="15" name="矢印: 右 14">
              <a:extLst>
                <a:ext uri="{FF2B5EF4-FFF2-40B4-BE49-F238E27FC236}">
                  <a16:creationId xmlns:a16="http://schemas.microsoft.com/office/drawing/2014/main" id="{2806719E-EFAE-49FF-8123-968C933D182D}"/>
                </a:ext>
              </a:extLst>
            </p:cNvPr>
            <p:cNvSpPr/>
            <p:nvPr/>
          </p:nvSpPr>
          <p:spPr bwMode="auto">
            <a:xfrm>
              <a:off x="3154680" y="3246184"/>
              <a:ext cx="1889760" cy="213360"/>
            </a:xfrm>
            <a:prstGeom prst="rightArrow">
              <a:avLst>
                <a:gd name="adj1" fmla="val 50000"/>
                <a:gd name="adj2" fmla="val 78571"/>
              </a:avLst>
            </a:prstGeom>
            <a:solidFill>
              <a:srgbClr val="FF3300"/>
            </a:solidFill>
            <a:ln w="9525" cap="flat" cmpd="sng" algn="ctr">
              <a:solidFill>
                <a:srgbClr val="FF0000"/>
              </a:solidFill>
              <a:prstDash val="solid"/>
              <a:round/>
              <a:headEnd type="none" w="med" len="med"/>
              <a:tailEnd type="none" w="med" len="med"/>
            </a:ln>
            <a:effectLst>
              <a:glow rad="88900">
                <a:schemeClr val="bg1">
                  <a:alpha val="96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endParaRPr>
            </a:p>
          </p:txBody>
        </p:sp>
        <p:sp>
          <p:nvSpPr>
            <p:cNvPr id="16" name="テキスト ボックス 15">
              <a:extLst>
                <a:ext uri="{FF2B5EF4-FFF2-40B4-BE49-F238E27FC236}">
                  <a16:creationId xmlns:a16="http://schemas.microsoft.com/office/drawing/2014/main" id="{A8894A19-C763-4D82-B878-2912F46D25B6}"/>
                </a:ext>
              </a:extLst>
            </p:cNvPr>
            <p:cNvSpPr txBox="1"/>
            <p:nvPr/>
          </p:nvSpPr>
          <p:spPr>
            <a:xfrm>
              <a:off x="1113156" y="2723528"/>
              <a:ext cx="5213990" cy="49768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glow rad="101600">
                      <a:srgbClr val="FFFF00">
                        <a:alpha val="71000"/>
                      </a:srgbClr>
                    </a:glow>
                  </a:effectLst>
                  <a:uLnTx/>
                  <a:uFillTx/>
                  <a:latin typeface="ＭＳ Ｐゴシック" panose="020B0600070205080204" pitchFamily="50" charset="-128"/>
                  <a:ea typeface="ＭＳ Ｐゴシック" panose="020B0600070205080204" pitchFamily="50" charset="-128"/>
                </a:rPr>
                <a:t>15</a:t>
              </a:r>
              <a:r>
                <a:rPr kumimoji="1" lang="ja-JP" altLang="en-US" sz="1000" b="1" i="0" u="none" strike="noStrike" kern="1200" cap="none" spc="0" normalizeH="0" baseline="0" noProof="0" dirty="0">
                  <a:ln>
                    <a:noFill/>
                  </a:ln>
                  <a:solidFill>
                    <a:srgbClr val="FF0000"/>
                  </a:solidFill>
                  <a:effectLst>
                    <a:glow rad="101600">
                      <a:srgbClr val="FFFF00">
                        <a:alpha val="71000"/>
                      </a:srgbClr>
                    </a:glow>
                  </a:effectLst>
                  <a:uLnTx/>
                  <a:uFillTx/>
                  <a:latin typeface="ＭＳ Ｐゴシック" panose="020B0600070205080204" pitchFamily="50" charset="-128"/>
                  <a:ea typeface="ＭＳ Ｐゴシック" panose="020B0600070205080204" pitchFamily="50" charset="-128"/>
                </a:rPr>
                <a:t>時間先までの雨の予報を見ることができる</a:t>
              </a:r>
            </a:p>
          </p:txBody>
        </p:sp>
      </p:grpSp>
      <p:sp>
        <p:nvSpPr>
          <p:cNvPr id="17" name="四角形: 角を丸くする 16">
            <a:extLst>
              <a:ext uri="{FF2B5EF4-FFF2-40B4-BE49-F238E27FC236}">
                <a16:creationId xmlns:a16="http://schemas.microsoft.com/office/drawing/2014/main" id="{ADBDCC53-4E68-4CF4-A4E8-3A8843A7BB39}"/>
              </a:ext>
            </a:extLst>
          </p:cNvPr>
          <p:cNvSpPr/>
          <p:nvPr/>
        </p:nvSpPr>
        <p:spPr>
          <a:xfrm>
            <a:off x="135551" y="6597046"/>
            <a:ext cx="6548277" cy="3016854"/>
          </a:xfrm>
          <a:prstGeom prst="roundRect">
            <a:avLst>
              <a:gd name="adj" fmla="val 6446"/>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23A6BBD0-CDCE-490B-9D46-B62446FD89B3}"/>
              </a:ext>
            </a:extLst>
          </p:cNvPr>
          <p:cNvSpPr/>
          <p:nvPr/>
        </p:nvSpPr>
        <p:spPr>
          <a:xfrm>
            <a:off x="225945" y="5762562"/>
            <a:ext cx="6448137" cy="736351"/>
          </a:xfrm>
          <a:prstGeom prst="roundRect">
            <a:avLst>
              <a:gd name="adj" fmla="val 339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kumimoji="1" lang="ja-JP" altLang="en-US" sz="1200" b="1" u="sng" dirty="0">
                <a:solidFill>
                  <a:schemeClr val="tx1"/>
                </a:solidFill>
              </a:rPr>
              <a:t>市では、台風接近の数日前から様々な注意喚起の呼びかけを行います。</a:t>
            </a:r>
            <a:endParaRPr kumimoji="1" lang="en-US" altLang="ja-JP" sz="1200" b="1" u="sng" dirty="0">
              <a:solidFill>
                <a:schemeClr val="tx1"/>
              </a:solidFill>
            </a:endParaRPr>
          </a:p>
          <a:p>
            <a:pPr marL="171450" indent="-171450">
              <a:spcAft>
                <a:spcPts val="600"/>
              </a:spcAft>
              <a:buFont typeface="Arial" panose="020B0604020202020204" pitchFamily="34" charset="0"/>
              <a:buChar char="•"/>
            </a:pPr>
            <a:r>
              <a:rPr kumimoji="1" lang="ja-JP" altLang="en-US" sz="1200" dirty="0">
                <a:solidFill>
                  <a:schemeClr val="tx1"/>
                </a:solidFill>
              </a:rPr>
              <a:t>台風の接近が予想される場合は、接近の数日前から、防災行政無線など通じて様々な情報を放送しています。早めの避難の参考にしてください。</a:t>
            </a:r>
          </a:p>
          <a:p>
            <a:pPr>
              <a:spcAft>
                <a:spcPts val="600"/>
              </a:spcAft>
            </a:pPr>
            <a:endParaRPr kumimoji="1" lang="ja-JP" altLang="en-US" sz="1200" dirty="0">
              <a:solidFill>
                <a:schemeClr val="tx1"/>
              </a:solidFill>
            </a:endParaRPr>
          </a:p>
        </p:txBody>
      </p:sp>
      <p:sp>
        <p:nvSpPr>
          <p:cNvPr id="20" name="四角形: 角を丸くする 19">
            <a:extLst>
              <a:ext uri="{FF2B5EF4-FFF2-40B4-BE49-F238E27FC236}">
                <a16:creationId xmlns:a16="http://schemas.microsoft.com/office/drawing/2014/main" id="{6ECC6E5E-FBF4-40F0-B2BD-CDA42A543646}"/>
              </a:ext>
            </a:extLst>
          </p:cNvPr>
          <p:cNvSpPr/>
          <p:nvPr/>
        </p:nvSpPr>
        <p:spPr>
          <a:xfrm>
            <a:off x="174172" y="7687053"/>
            <a:ext cx="4041255" cy="736351"/>
          </a:xfrm>
          <a:prstGeom prst="roundRect">
            <a:avLst>
              <a:gd name="adj" fmla="val 270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kumimoji="1" lang="ja-JP" altLang="en-US" sz="1200" b="1" u="sng" dirty="0">
                <a:solidFill>
                  <a:schemeClr val="tx1"/>
                </a:solidFill>
              </a:rPr>
              <a:t>平成</a:t>
            </a:r>
            <a:r>
              <a:rPr kumimoji="1" lang="en-US" altLang="ja-JP" sz="1200" b="1" u="sng" dirty="0">
                <a:solidFill>
                  <a:schemeClr val="tx1"/>
                </a:solidFill>
              </a:rPr>
              <a:t>30</a:t>
            </a:r>
            <a:r>
              <a:rPr kumimoji="1" lang="ja-JP" altLang="en-US" sz="1200" b="1" u="sng" dirty="0">
                <a:solidFill>
                  <a:schemeClr val="tx1"/>
                </a:solidFill>
              </a:rPr>
              <a:t>年</a:t>
            </a:r>
            <a:r>
              <a:rPr kumimoji="1" lang="en-US" altLang="ja-JP" sz="1200" b="1" u="sng" dirty="0">
                <a:solidFill>
                  <a:schemeClr val="tx1"/>
                </a:solidFill>
              </a:rPr>
              <a:t>7</a:t>
            </a:r>
            <a:r>
              <a:rPr kumimoji="1" lang="ja-JP" altLang="en-US" sz="1200" b="1" u="sng" dirty="0">
                <a:solidFill>
                  <a:schemeClr val="tx1"/>
                </a:solidFill>
              </a:rPr>
              <a:t>月豪雨の事例</a:t>
            </a:r>
            <a:endParaRPr kumimoji="1" lang="en-US" altLang="ja-JP" sz="1200" b="1" u="sng" dirty="0">
              <a:solidFill>
                <a:schemeClr val="tx1"/>
              </a:solidFill>
            </a:endParaRPr>
          </a:p>
          <a:p>
            <a:pPr marL="171450" indent="-171450">
              <a:spcAft>
                <a:spcPts val="600"/>
              </a:spcAft>
              <a:buFont typeface="Arial" panose="020B0604020202020204" pitchFamily="34" charset="0"/>
              <a:buChar char="•"/>
            </a:pPr>
            <a:r>
              <a:rPr kumimoji="1" lang="ja-JP" altLang="en-US" sz="1200" dirty="0">
                <a:solidFill>
                  <a:schemeClr val="tx1"/>
                </a:solidFill>
              </a:rPr>
              <a:t>平成</a:t>
            </a:r>
            <a:r>
              <a:rPr kumimoji="1" lang="en-US" altLang="ja-JP" sz="1200" dirty="0">
                <a:solidFill>
                  <a:schemeClr val="tx1"/>
                </a:solidFill>
              </a:rPr>
              <a:t>30</a:t>
            </a:r>
            <a:r>
              <a:rPr kumimoji="1" lang="ja-JP" altLang="en-US" sz="1200" dirty="0">
                <a:solidFill>
                  <a:schemeClr val="tx1"/>
                </a:solidFill>
              </a:rPr>
              <a:t>年</a:t>
            </a:r>
            <a:r>
              <a:rPr kumimoji="1" lang="en-US" altLang="ja-JP" sz="1200" dirty="0">
                <a:solidFill>
                  <a:schemeClr val="tx1"/>
                </a:solidFill>
              </a:rPr>
              <a:t>7</a:t>
            </a:r>
            <a:r>
              <a:rPr kumimoji="1" lang="ja-JP" altLang="en-US" sz="1200" dirty="0">
                <a:solidFill>
                  <a:schemeClr val="tx1"/>
                </a:solidFill>
              </a:rPr>
              <a:t>月</a:t>
            </a:r>
            <a:r>
              <a:rPr kumimoji="1" lang="en-US" altLang="ja-JP" sz="1200" dirty="0">
                <a:solidFill>
                  <a:schemeClr val="tx1"/>
                </a:solidFill>
              </a:rPr>
              <a:t>6</a:t>
            </a:r>
            <a:r>
              <a:rPr kumimoji="1" lang="ja-JP" altLang="en-US" sz="1200" dirty="0">
                <a:solidFill>
                  <a:schemeClr val="tx1"/>
                </a:solidFill>
              </a:rPr>
              <a:t>日</a:t>
            </a:r>
            <a:r>
              <a:rPr kumimoji="1" lang="en-US" altLang="ja-JP" sz="1200" dirty="0">
                <a:solidFill>
                  <a:schemeClr val="tx1"/>
                </a:solidFill>
              </a:rPr>
              <a:t>(</a:t>
            </a:r>
            <a:r>
              <a:rPr kumimoji="1" lang="ja-JP" altLang="en-US" sz="1200" dirty="0">
                <a:solidFill>
                  <a:schemeClr val="tx1"/>
                </a:solidFill>
              </a:rPr>
              <a:t>金</a:t>
            </a:r>
            <a:r>
              <a:rPr kumimoji="1" lang="en-US" altLang="ja-JP" sz="1200" dirty="0">
                <a:solidFill>
                  <a:schemeClr val="tx1"/>
                </a:solidFill>
              </a:rPr>
              <a:t>)</a:t>
            </a:r>
            <a:r>
              <a:rPr kumimoji="1" lang="ja-JP" altLang="en-US" sz="1200" dirty="0">
                <a:solidFill>
                  <a:schemeClr val="tx1"/>
                </a:solidFill>
              </a:rPr>
              <a:t>、児童・生徒は、その日の朝は通常通り小中学校に通学した。</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しかし、市の災害対策本部において、「前線北上に伴い午後から雨量が増す」との神戸地方気象台の助言を受け、</a:t>
            </a:r>
            <a:r>
              <a:rPr kumimoji="1" lang="ja-JP" altLang="en-US" sz="1200" u="sng" dirty="0">
                <a:solidFill>
                  <a:schemeClr val="tx1"/>
                </a:solidFill>
              </a:rPr>
              <a:t>降雨予測から今後の強い雨雲域が本市に接近すると予想される時間帯を勘案し</a:t>
            </a:r>
            <a:r>
              <a:rPr kumimoji="1" lang="ja-JP" altLang="en-US" sz="1200" dirty="0">
                <a:solidFill>
                  <a:schemeClr val="tx1"/>
                </a:solidFill>
              </a:rPr>
              <a:t>、早期下校させることで児童・生徒の安全を確保する措置をとった。</a:t>
            </a:r>
            <a:endParaRPr kumimoji="1" lang="en-US" altLang="ja-JP" sz="1200" dirty="0">
              <a:solidFill>
                <a:schemeClr val="tx1"/>
              </a:solidFill>
            </a:endParaRPr>
          </a:p>
        </p:txBody>
      </p:sp>
      <p:sp>
        <p:nvSpPr>
          <p:cNvPr id="21" name="テキスト ボックス 20">
            <a:extLst>
              <a:ext uri="{FF2B5EF4-FFF2-40B4-BE49-F238E27FC236}">
                <a16:creationId xmlns:a16="http://schemas.microsoft.com/office/drawing/2014/main" id="{6E48BF49-C3D9-4952-BEDA-552E7952DBB6}"/>
              </a:ext>
            </a:extLst>
          </p:cNvPr>
          <p:cNvSpPr txBox="1"/>
          <p:nvPr/>
        </p:nvSpPr>
        <p:spPr>
          <a:xfrm>
            <a:off x="87926" y="111827"/>
            <a:ext cx="3645550" cy="307777"/>
          </a:xfrm>
          <a:prstGeom prst="rect">
            <a:avLst/>
          </a:prstGeom>
          <a:noFill/>
        </p:spPr>
        <p:txBody>
          <a:bodyPr wrap="non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■“早い段階”で避難を決断する際の参考情報</a:t>
            </a:r>
          </a:p>
        </p:txBody>
      </p:sp>
      <p:sp>
        <p:nvSpPr>
          <p:cNvPr id="22" name="テキスト ボックス 21">
            <a:extLst>
              <a:ext uri="{FF2B5EF4-FFF2-40B4-BE49-F238E27FC236}">
                <a16:creationId xmlns:a16="http://schemas.microsoft.com/office/drawing/2014/main" id="{9CE63854-EFCA-402E-A69F-4D3601D6D2A1}"/>
              </a:ext>
            </a:extLst>
          </p:cNvPr>
          <p:cNvSpPr txBox="1"/>
          <p:nvPr/>
        </p:nvSpPr>
        <p:spPr>
          <a:xfrm>
            <a:off x="292569" y="533530"/>
            <a:ext cx="6294909" cy="204800"/>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早い段階で気象庁が緊急記者会見を行う</a:t>
            </a:r>
            <a:r>
              <a:rPr kumimoji="1" lang="ja-JP" altLang="en-US" sz="1200" dirty="0">
                <a:latin typeface="游明朝" panose="02020400000000000000" pitchFamily="18" charset="-128"/>
                <a:ea typeface="游明朝" panose="02020400000000000000" pitchFamily="18" charset="-128"/>
              </a:rPr>
              <a:t>ほどの荒天が予想される場合は要注意です。</a:t>
            </a:r>
          </a:p>
        </p:txBody>
      </p:sp>
      <p:pic>
        <p:nvPicPr>
          <p:cNvPr id="23" name="図 22">
            <a:extLst>
              <a:ext uri="{FF2B5EF4-FFF2-40B4-BE49-F238E27FC236}">
                <a16:creationId xmlns:a16="http://schemas.microsoft.com/office/drawing/2014/main" id="{704E8E50-781A-47A5-88E1-372F7F4DB425}"/>
              </a:ext>
            </a:extLst>
          </p:cNvPr>
          <p:cNvPicPr>
            <a:picLocks noChangeAspect="1"/>
          </p:cNvPicPr>
          <p:nvPr/>
        </p:nvPicPr>
        <p:blipFill>
          <a:blip r:embed="rId4"/>
          <a:stretch>
            <a:fillRect/>
          </a:stretch>
        </p:blipFill>
        <p:spPr>
          <a:xfrm>
            <a:off x="3362325" y="994746"/>
            <a:ext cx="3121473" cy="1936269"/>
          </a:xfrm>
          <a:prstGeom prst="rect">
            <a:avLst/>
          </a:prstGeom>
        </p:spPr>
      </p:pic>
      <p:sp>
        <p:nvSpPr>
          <p:cNvPr id="24" name="四角形: 角を丸くする 23">
            <a:extLst>
              <a:ext uri="{FF2B5EF4-FFF2-40B4-BE49-F238E27FC236}">
                <a16:creationId xmlns:a16="http://schemas.microsoft.com/office/drawing/2014/main" id="{5DAE9D50-E2E9-4883-82EC-8666FF6401C2}"/>
              </a:ext>
            </a:extLst>
          </p:cNvPr>
          <p:cNvSpPr/>
          <p:nvPr/>
        </p:nvSpPr>
        <p:spPr>
          <a:xfrm>
            <a:off x="135551" y="431460"/>
            <a:ext cx="6548277" cy="3345299"/>
          </a:xfrm>
          <a:prstGeom prst="roundRect">
            <a:avLst>
              <a:gd name="adj" fmla="val 4605"/>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5CB37D62-28F8-4C8D-B7A1-940D54342E8C}"/>
              </a:ext>
            </a:extLst>
          </p:cNvPr>
          <p:cNvSpPr/>
          <p:nvPr/>
        </p:nvSpPr>
        <p:spPr>
          <a:xfrm>
            <a:off x="225945" y="719529"/>
            <a:ext cx="3244173" cy="19641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kumimoji="1" lang="ja-JP" altLang="en-US" sz="1200" b="1" u="sng" dirty="0">
                <a:solidFill>
                  <a:schemeClr val="tx1"/>
                </a:solidFill>
              </a:rPr>
              <a:t>平成</a:t>
            </a:r>
            <a:r>
              <a:rPr kumimoji="1" lang="en-US" altLang="ja-JP" sz="1200" b="1" u="sng" dirty="0">
                <a:solidFill>
                  <a:schemeClr val="tx1"/>
                </a:solidFill>
              </a:rPr>
              <a:t>30</a:t>
            </a:r>
            <a:r>
              <a:rPr kumimoji="1" lang="ja-JP" altLang="en-US" sz="1200" b="1" u="sng" dirty="0">
                <a:solidFill>
                  <a:schemeClr val="tx1"/>
                </a:solidFill>
              </a:rPr>
              <a:t>年</a:t>
            </a:r>
            <a:r>
              <a:rPr kumimoji="1" lang="en-US" altLang="ja-JP" sz="1200" b="1" u="sng" dirty="0">
                <a:solidFill>
                  <a:schemeClr val="tx1"/>
                </a:solidFill>
              </a:rPr>
              <a:t>7</a:t>
            </a:r>
            <a:r>
              <a:rPr kumimoji="1" lang="ja-JP" altLang="en-US" sz="1200" b="1" u="sng" dirty="0">
                <a:solidFill>
                  <a:schemeClr val="tx1"/>
                </a:solidFill>
              </a:rPr>
              <a:t>月豪雨の事例</a:t>
            </a:r>
            <a:endParaRPr kumimoji="1" lang="en-US" altLang="ja-JP" sz="1200" b="1" u="sng" dirty="0">
              <a:solidFill>
                <a:schemeClr val="tx1"/>
              </a:solidFill>
            </a:endParaRPr>
          </a:p>
          <a:p>
            <a:pPr marL="171450" indent="-171450">
              <a:spcAft>
                <a:spcPts val="600"/>
              </a:spcAft>
              <a:buFont typeface="Arial" panose="020B0604020202020204" pitchFamily="34" charset="0"/>
              <a:buChar char="•"/>
            </a:pPr>
            <a:r>
              <a:rPr kumimoji="1" lang="ja-JP" altLang="en-US" sz="1200" dirty="0">
                <a:solidFill>
                  <a:schemeClr val="tx1"/>
                </a:solidFill>
              </a:rPr>
              <a:t>大雨特別警報が発表されたのが</a:t>
            </a:r>
            <a:r>
              <a:rPr kumimoji="1" lang="en-US" altLang="ja-JP" sz="1200" dirty="0">
                <a:solidFill>
                  <a:schemeClr val="tx1"/>
                </a:solidFill>
              </a:rPr>
              <a:t>7</a:t>
            </a:r>
            <a:r>
              <a:rPr kumimoji="1" lang="ja-JP" altLang="en-US" sz="1200" dirty="0">
                <a:solidFill>
                  <a:schemeClr val="tx1"/>
                </a:solidFill>
              </a:rPr>
              <a:t>月</a:t>
            </a:r>
            <a:r>
              <a:rPr kumimoji="1" lang="en-US" altLang="ja-JP" sz="1200" dirty="0">
                <a:solidFill>
                  <a:schemeClr val="tx1"/>
                </a:solidFill>
              </a:rPr>
              <a:t>8</a:t>
            </a:r>
            <a:r>
              <a:rPr kumimoji="1" lang="ja-JP" altLang="en-US" sz="1200" dirty="0">
                <a:solidFill>
                  <a:schemeClr val="tx1"/>
                </a:solidFill>
              </a:rPr>
              <a:t>日朝であるが、その</a:t>
            </a:r>
            <a:r>
              <a:rPr kumimoji="1" lang="en-US" altLang="ja-JP" sz="1200" dirty="0">
                <a:solidFill>
                  <a:schemeClr val="tx1"/>
                </a:solidFill>
              </a:rPr>
              <a:t>2</a:t>
            </a:r>
            <a:r>
              <a:rPr kumimoji="1" lang="ja-JP" altLang="en-US" sz="1200" dirty="0">
                <a:solidFill>
                  <a:schemeClr val="tx1"/>
                </a:solidFill>
              </a:rPr>
              <a:t>～</a:t>
            </a:r>
            <a:r>
              <a:rPr kumimoji="1" lang="en-US" altLang="ja-JP" sz="1200" dirty="0">
                <a:solidFill>
                  <a:schemeClr val="tx1"/>
                </a:solidFill>
              </a:rPr>
              <a:t>3</a:t>
            </a:r>
            <a:r>
              <a:rPr kumimoji="1" lang="ja-JP" altLang="en-US" sz="1200" dirty="0">
                <a:solidFill>
                  <a:schemeClr val="tx1"/>
                </a:solidFill>
              </a:rPr>
              <a:t>日前から記者会見を行い、「西日本～東日本で非常に激しい雨が断続的に数日間降り続き、記録的な大雨となるおそれ、厳重な注意を」と呼びかけた。その後も、「特別警報発表の可能性」など、随時記者会見が行われた。</a:t>
            </a:r>
            <a:endParaRPr kumimoji="1" lang="en-US" altLang="ja-JP" sz="1200" dirty="0">
              <a:solidFill>
                <a:schemeClr val="tx1"/>
              </a:solidFill>
            </a:endParaRPr>
          </a:p>
          <a:p>
            <a:pPr marL="171450" indent="-171450">
              <a:spcAft>
                <a:spcPts val="600"/>
              </a:spcAft>
              <a:buFont typeface="Arial" panose="020B0604020202020204" pitchFamily="34" charset="0"/>
              <a:buChar char="•"/>
            </a:pPr>
            <a:r>
              <a:rPr kumimoji="1" lang="ja-JP" altLang="en-US" sz="1200" dirty="0">
                <a:solidFill>
                  <a:schemeClr val="tx1"/>
                </a:solidFill>
              </a:rPr>
              <a:t>気象庁が数日前から事前に厳重注も言われ、それほどの危険が予想されていた状況だったともいえる。</a:t>
            </a:r>
          </a:p>
          <a:p>
            <a:pPr>
              <a:spcAft>
                <a:spcPts val="600"/>
              </a:spcAft>
            </a:pPr>
            <a:endParaRPr kumimoji="1" lang="ja-JP" altLang="en-US" sz="1200" dirty="0">
              <a:solidFill>
                <a:schemeClr val="tx1"/>
              </a:solidFill>
            </a:endParaRPr>
          </a:p>
        </p:txBody>
      </p:sp>
      <p:sp>
        <p:nvSpPr>
          <p:cNvPr id="26" name="四角形: 角を丸くする 25">
            <a:extLst>
              <a:ext uri="{FF2B5EF4-FFF2-40B4-BE49-F238E27FC236}">
                <a16:creationId xmlns:a16="http://schemas.microsoft.com/office/drawing/2014/main" id="{358C2B38-A0DD-42E8-A56A-B91B1EFDF093}"/>
              </a:ext>
            </a:extLst>
          </p:cNvPr>
          <p:cNvSpPr/>
          <p:nvPr/>
        </p:nvSpPr>
        <p:spPr>
          <a:xfrm>
            <a:off x="280492" y="3095300"/>
            <a:ext cx="6218536" cy="6126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kumimoji="1" lang="en-US" altLang="ja-JP" sz="1200" dirty="0">
                <a:solidFill>
                  <a:schemeClr val="tx1"/>
                </a:solidFill>
              </a:rPr>
              <a:t>※</a:t>
            </a:r>
            <a:r>
              <a:rPr kumimoji="1" lang="ja-JP" altLang="en-US" sz="1200" dirty="0">
                <a:solidFill>
                  <a:schemeClr val="tx1"/>
                </a:solidFill>
              </a:rPr>
              <a:t> 各地で大きな被害が発生した令和元年東日本台風（台風第</a:t>
            </a:r>
            <a:r>
              <a:rPr kumimoji="1" lang="en-US" altLang="ja-JP" sz="1200" dirty="0">
                <a:solidFill>
                  <a:schemeClr val="tx1"/>
                </a:solidFill>
              </a:rPr>
              <a:t>19</a:t>
            </a:r>
            <a:r>
              <a:rPr kumimoji="1" lang="ja-JP" altLang="en-US" sz="1200" dirty="0">
                <a:solidFill>
                  <a:schemeClr val="tx1"/>
                </a:solidFill>
              </a:rPr>
              <a:t>号）や令和</a:t>
            </a:r>
            <a:r>
              <a:rPr kumimoji="1" lang="en-US" altLang="ja-JP" sz="1200" dirty="0">
                <a:solidFill>
                  <a:schemeClr val="tx1"/>
                </a:solidFill>
              </a:rPr>
              <a:t>2</a:t>
            </a:r>
            <a:r>
              <a:rPr kumimoji="1" lang="ja-JP" altLang="en-US" sz="1200" dirty="0">
                <a:solidFill>
                  <a:schemeClr val="tx1"/>
                </a:solidFill>
              </a:rPr>
              <a:t>年</a:t>
            </a:r>
            <a:r>
              <a:rPr kumimoji="1" lang="en-US" altLang="ja-JP" sz="1200" dirty="0">
                <a:solidFill>
                  <a:schemeClr val="tx1"/>
                </a:solidFill>
              </a:rPr>
              <a:t>7</a:t>
            </a:r>
            <a:r>
              <a:rPr kumimoji="1" lang="ja-JP" altLang="en-US" sz="1200" dirty="0">
                <a:solidFill>
                  <a:schemeClr val="tx1"/>
                </a:solidFill>
              </a:rPr>
              <a:t>月豪雨、</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令和</a:t>
            </a:r>
            <a:r>
              <a:rPr kumimoji="1" lang="en-US" altLang="ja-JP" sz="1200" dirty="0">
                <a:solidFill>
                  <a:schemeClr val="tx1"/>
                </a:solidFill>
              </a:rPr>
              <a:t>2</a:t>
            </a:r>
            <a:r>
              <a:rPr kumimoji="1" lang="ja-JP" altLang="en-US" sz="1200" dirty="0">
                <a:solidFill>
                  <a:schemeClr val="tx1"/>
                </a:solidFill>
              </a:rPr>
              <a:t>年台風第</a:t>
            </a:r>
            <a:r>
              <a:rPr kumimoji="1" lang="en-US" altLang="ja-JP" sz="1200" dirty="0">
                <a:solidFill>
                  <a:schemeClr val="tx1"/>
                </a:solidFill>
              </a:rPr>
              <a:t>10</a:t>
            </a:r>
            <a:r>
              <a:rPr kumimoji="1" lang="ja-JP" altLang="en-US" sz="1200" dirty="0">
                <a:solidFill>
                  <a:schemeClr val="tx1"/>
                </a:solidFill>
              </a:rPr>
              <a:t>号の際にも、気象庁が災害発生の</a:t>
            </a:r>
            <a:r>
              <a:rPr kumimoji="1" lang="en-US" altLang="ja-JP" sz="1200" dirty="0">
                <a:solidFill>
                  <a:schemeClr val="tx1"/>
                </a:solidFill>
              </a:rPr>
              <a:t>2</a:t>
            </a:r>
            <a:r>
              <a:rPr kumimoji="1" lang="ja-JP" altLang="en-US" sz="1200" dirty="0">
                <a:solidFill>
                  <a:schemeClr val="tx1"/>
                </a:solidFill>
              </a:rPr>
              <a:t>～</a:t>
            </a:r>
            <a:r>
              <a:rPr kumimoji="1" lang="en-US" altLang="ja-JP" sz="1200" dirty="0">
                <a:solidFill>
                  <a:schemeClr val="tx1"/>
                </a:solidFill>
              </a:rPr>
              <a:t>3</a:t>
            </a:r>
            <a:r>
              <a:rPr kumimoji="1" lang="ja-JP" altLang="en-US" sz="1200" dirty="0">
                <a:solidFill>
                  <a:schemeClr val="tx1"/>
                </a:solidFill>
              </a:rPr>
              <a:t>日前から厳重な注意を呼びかけ</a:t>
            </a:r>
            <a:r>
              <a:rPr kumimoji="1" lang="en-US" altLang="ja-JP" sz="1200" dirty="0">
                <a:solidFill>
                  <a:schemeClr val="tx1"/>
                </a:solidFill>
              </a:rPr>
              <a:t/>
            </a:r>
            <a:br>
              <a:rPr kumimoji="1" lang="en-US" altLang="ja-JP" sz="1200" dirty="0">
                <a:solidFill>
                  <a:schemeClr val="tx1"/>
                </a:solidFill>
              </a:rPr>
            </a:br>
            <a:r>
              <a:rPr kumimoji="1" lang="ja-JP" altLang="en-US" sz="1200" dirty="0">
                <a:solidFill>
                  <a:schemeClr val="tx1"/>
                </a:solidFill>
              </a:rPr>
              <a:t>　る緊急記者会見を行っている。</a:t>
            </a:r>
            <a:endParaRPr kumimoji="1" lang="en-US" altLang="ja-JP" sz="1200" dirty="0">
              <a:solidFill>
                <a:schemeClr val="tx1"/>
              </a:solidFill>
            </a:endParaRPr>
          </a:p>
        </p:txBody>
      </p:sp>
      <p:cxnSp>
        <p:nvCxnSpPr>
          <p:cNvPr id="27" name="直線コネクタ 26">
            <a:extLst>
              <a:ext uri="{FF2B5EF4-FFF2-40B4-BE49-F238E27FC236}">
                <a16:creationId xmlns:a16="http://schemas.microsoft.com/office/drawing/2014/main" id="{8233DDB9-90E3-4C72-85DF-AA958541474A}"/>
              </a:ext>
            </a:extLst>
          </p:cNvPr>
          <p:cNvCxnSpPr>
            <a:cxnSpLocks/>
          </p:cNvCxnSpPr>
          <p:nvPr/>
        </p:nvCxnSpPr>
        <p:spPr>
          <a:xfrm>
            <a:off x="241122" y="3045593"/>
            <a:ext cx="633670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E9899D1-41AB-40FF-8FB6-A5356ADEAEE0}"/>
              </a:ext>
            </a:extLst>
          </p:cNvPr>
          <p:cNvSpPr txBox="1"/>
          <p:nvPr/>
        </p:nvSpPr>
        <p:spPr>
          <a:xfrm>
            <a:off x="135552" y="9323246"/>
            <a:ext cx="6548276" cy="276999"/>
          </a:xfrm>
          <a:prstGeom prst="rect">
            <a:avLst/>
          </a:prstGeom>
          <a:noFill/>
        </p:spPr>
        <p:txBody>
          <a:bodyPr wrap="square">
            <a:spAutoFit/>
          </a:bodyPr>
          <a:lstStyle/>
          <a:p>
            <a:pPr marL="171450" indent="-171450">
              <a:spcAft>
                <a:spcPts val="600"/>
              </a:spcAft>
              <a:buFont typeface="Arial" panose="020B0604020202020204" pitchFamily="34" charset="0"/>
              <a:buChar char="•"/>
            </a:pPr>
            <a:r>
              <a:rPr kumimoji="1" lang="ja-JP" altLang="en-US" sz="1200" dirty="0">
                <a:solidFill>
                  <a:schemeClr val="tx1"/>
                </a:solidFill>
              </a:rPr>
              <a:t>上記のとおり、情報提供や災害対応において、雨の予測情報を活用しています。</a:t>
            </a:r>
          </a:p>
        </p:txBody>
      </p:sp>
      <p:sp>
        <p:nvSpPr>
          <p:cNvPr id="2" name="スライド番号プレースホルダー 1">
            <a:extLst>
              <a:ext uri="{FF2B5EF4-FFF2-40B4-BE49-F238E27FC236}">
                <a16:creationId xmlns:a16="http://schemas.microsoft.com/office/drawing/2014/main" id="{7B2211DE-FD8B-4F19-93CB-B9C1872BB80F}"/>
              </a:ext>
            </a:extLst>
          </p:cNvPr>
          <p:cNvSpPr>
            <a:spLocks noGrp="1"/>
          </p:cNvSpPr>
          <p:nvPr>
            <p:ph type="sldNum" sz="quarter" idx="10"/>
          </p:nvPr>
        </p:nvSpPr>
        <p:spPr/>
        <p:txBody>
          <a:bodyPr/>
          <a:lstStyle/>
          <a:p>
            <a:fld id="{3AA9EDAE-9077-4D61-94DE-B60AAEAE655E}" type="slidenum">
              <a:rPr kumimoji="1" lang="ja-JP" altLang="en-US" smtClean="0"/>
              <a:pPr/>
              <a:t>7</a:t>
            </a:fld>
            <a:endParaRPr kumimoji="1" lang="ja-JP" altLang="en-US"/>
          </a:p>
        </p:txBody>
      </p:sp>
    </p:spTree>
    <p:extLst>
      <p:ext uri="{BB962C8B-B14F-4D97-AF65-F5344CB8AC3E}">
        <p14:creationId xmlns:p14="http://schemas.microsoft.com/office/powerpoint/2010/main" val="116239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09F64443-E2BE-4280-87DA-E51AD91592DC}"/>
              </a:ext>
            </a:extLst>
          </p:cNvPr>
          <p:cNvSpPr txBox="1"/>
          <p:nvPr/>
        </p:nvSpPr>
        <p:spPr>
          <a:xfrm>
            <a:off x="97451" y="141081"/>
            <a:ext cx="5703274" cy="311513"/>
          </a:xfrm>
          <a:prstGeom prst="rect">
            <a:avLst/>
          </a:prstGeom>
          <a:noFill/>
        </p:spPr>
        <p:txBody>
          <a:bodyPr wrap="square" rtlCol="0">
            <a:spAutoFit/>
          </a:bodyPr>
          <a:lstStyle/>
          <a:p>
            <a:r>
              <a:rPr kumimoji="1" lang="ja-JP" altLang="en-US" sz="1400" dirty="0">
                <a:latin typeface="HGP創英角ｺﾞｼｯｸUB" panose="020B0900000000000000" pitchFamily="50" charset="-128"/>
                <a:ea typeface="HGP創英角ｺﾞｼｯｸUB" panose="020B0900000000000000" pitchFamily="50" charset="-128"/>
              </a:rPr>
              <a:t>■「緊急避難」を決断する「いつもと違う何か」</a:t>
            </a:r>
          </a:p>
        </p:txBody>
      </p:sp>
      <p:pic>
        <p:nvPicPr>
          <p:cNvPr id="16" name="図 15">
            <a:extLst>
              <a:ext uri="{FF2B5EF4-FFF2-40B4-BE49-F238E27FC236}">
                <a16:creationId xmlns:a16="http://schemas.microsoft.com/office/drawing/2014/main" id="{86F903C6-9A07-4F3E-A0D1-96C624768FCA}"/>
              </a:ext>
            </a:extLst>
          </p:cNvPr>
          <p:cNvPicPr>
            <a:picLocks noChangeAspect="1"/>
          </p:cNvPicPr>
          <p:nvPr/>
        </p:nvPicPr>
        <p:blipFill>
          <a:blip r:embed="rId2"/>
          <a:stretch>
            <a:fillRect/>
          </a:stretch>
        </p:blipFill>
        <p:spPr>
          <a:xfrm>
            <a:off x="315328" y="1218387"/>
            <a:ext cx="6052816" cy="2176132"/>
          </a:xfrm>
          <a:prstGeom prst="rect">
            <a:avLst/>
          </a:prstGeom>
        </p:spPr>
      </p:pic>
      <p:sp>
        <p:nvSpPr>
          <p:cNvPr id="18" name="テキスト ボックス 17">
            <a:extLst>
              <a:ext uri="{FF2B5EF4-FFF2-40B4-BE49-F238E27FC236}">
                <a16:creationId xmlns:a16="http://schemas.microsoft.com/office/drawing/2014/main" id="{8C4EA6DB-C60D-4896-BDE1-F440369C7754}"/>
              </a:ext>
            </a:extLst>
          </p:cNvPr>
          <p:cNvSpPr txBox="1"/>
          <p:nvPr/>
        </p:nvSpPr>
        <p:spPr>
          <a:xfrm>
            <a:off x="244822" y="471794"/>
            <a:ext cx="6404232" cy="724942"/>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土砂災害が発生する場合、その発生前に</a:t>
            </a:r>
            <a:r>
              <a:rPr kumimoji="1" lang="ja-JP" altLang="en-US" sz="1200" dirty="0">
                <a:latin typeface="HGP創英角ｺﾞｼｯｸUB" panose="020B0900000000000000" pitchFamily="50" charset="-128"/>
                <a:ea typeface="HGP創英角ｺﾞｼｯｸUB" panose="020B0900000000000000" pitchFamily="50" charset="-128"/>
              </a:rPr>
              <a:t>「前兆現象」</a:t>
            </a:r>
            <a:r>
              <a:rPr kumimoji="1" lang="ja-JP" altLang="en-US" sz="1200" dirty="0">
                <a:latin typeface="游明朝" panose="02020400000000000000" pitchFamily="18" charset="-128"/>
                <a:ea typeface="游明朝" panose="02020400000000000000" pitchFamily="18" charset="-128"/>
              </a:rPr>
              <a:t>が見られることがあります。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土砂災害警戒情報や豊岡市からの情報に加え、自分のいる場所やその周辺で起こっている</a:t>
            </a:r>
            <a:r>
              <a:rPr kumimoji="1" lang="ja-JP" altLang="en-US" sz="1200" dirty="0">
                <a:latin typeface="HGP創英角ｺﾞｼｯｸUB" panose="020B0900000000000000" pitchFamily="50" charset="-128"/>
                <a:ea typeface="HGP創英角ｺﾞｼｯｸUB" panose="020B0900000000000000" pitchFamily="50" charset="-128"/>
              </a:rPr>
              <a:t>「いつもと違う何か」に気づいたら、すぐに避難</a:t>
            </a:r>
            <a:r>
              <a:rPr kumimoji="1" lang="ja-JP" altLang="en-US" sz="1200" dirty="0">
                <a:latin typeface="游明朝" panose="02020400000000000000" pitchFamily="18" charset="-128"/>
                <a:ea typeface="游明朝" panose="02020400000000000000" pitchFamily="18" charset="-128"/>
              </a:rPr>
              <a:t>しましょう。</a:t>
            </a:r>
          </a:p>
        </p:txBody>
      </p:sp>
      <p:sp>
        <p:nvSpPr>
          <p:cNvPr id="21" name="スライド番号プレースホルダー 20">
            <a:extLst>
              <a:ext uri="{FF2B5EF4-FFF2-40B4-BE49-F238E27FC236}">
                <a16:creationId xmlns:a16="http://schemas.microsoft.com/office/drawing/2014/main" id="{322F02F4-1FB1-4DEF-9B74-177F5CD79D40}"/>
              </a:ext>
            </a:extLst>
          </p:cNvPr>
          <p:cNvSpPr>
            <a:spLocks noGrp="1"/>
          </p:cNvSpPr>
          <p:nvPr>
            <p:ph type="sldNum" sz="quarter" idx="10"/>
          </p:nvPr>
        </p:nvSpPr>
        <p:spPr/>
        <p:txBody>
          <a:bodyPr/>
          <a:lstStyle/>
          <a:p>
            <a:fld id="{3AA9EDAE-9077-4D61-94DE-B60AAEAE655E}" type="slidenum">
              <a:rPr kumimoji="1" lang="ja-JP" altLang="en-US" smtClean="0"/>
              <a:pPr/>
              <a:t>8</a:t>
            </a:fld>
            <a:endParaRPr kumimoji="1" lang="ja-JP" altLang="en-US"/>
          </a:p>
        </p:txBody>
      </p:sp>
      <p:sp>
        <p:nvSpPr>
          <p:cNvPr id="23" name="テキスト ボックス 22">
            <a:extLst>
              <a:ext uri="{FF2B5EF4-FFF2-40B4-BE49-F238E27FC236}">
                <a16:creationId xmlns:a16="http://schemas.microsoft.com/office/drawing/2014/main" id="{994964B6-291A-4F2C-A315-97C6B789C67B}"/>
              </a:ext>
            </a:extLst>
          </p:cNvPr>
          <p:cNvSpPr txBox="1"/>
          <p:nvPr/>
        </p:nvSpPr>
        <p:spPr>
          <a:xfrm>
            <a:off x="141901" y="4410397"/>
            <a:ext cx="5602816" cy="338554"/>
          </a:xfrm>
          <a:prstGeom prst="rect">
            <a:avLst/>
          </a:prstGeom>
          <a:noFill/>
          <a:ln>
            <a:noFill/>
          </a:ln>
        </p:spPr>
        <p:txBody>
          <a:bodyPr wrap="square" rtlCol="0">
            <a:spAutoFit/>
          </a:bodyPr>
          <a:lstStyle/>
          <a:p>
            <a:r>
              <a:rPr kumimoji="1" lang="ja-JP" altLang="en-US" sz="1600" u="sng" dirty="0">
                <a:solidFill>
                  <a:srgbClr val="0070C0"/>
                </a:solidFill>
                <a:latin typeface="HGP創英角ｺﾞｼｯｸUB" panose="020B0900000000000000" pitchFamily="50" charset="-128"/>
                <a:ea typeface="HGP創英角ｺﾞｼｯｸUB" panose="020B0900000000000000" pitchFamily="50" charset="-128"/>
              </a:rPr>
              <a:t>◎避難生活で困らないよう、非常持出品・備蓄品を準備しておく</a:t>
            </a:r>
          </a:p>
        </p:txBody>
      </p:sp>
      <p:pic>
        <p:nvPicPr>
          <p:cNvPr id="27" name="図 26">
            <a:extLst>
              <a:ext uri="{FF2B5EF4-FFF2-40B4-BE49-F238E27FC236}">
                <a16:creationId xmlns:a16="http://schemas.microsoft.com/office/drawing/2014/main" id="{09166F5A-9559-43A2-A1DA-195A9CF3F10E}"/>
              </a:ext>
            </a:extLst>
          </p:cNvPr>
          <p:cNvPicPr>
            <a:picLocks noChangeAspect="1"/>
          </p:cNvPicPr>
          <p:nvPr/>
        </p:nvPicPr>
        <p:blipFill>
          <a:blip r:embed="rId3"/>
          <a:stretch>
            <a:fillRect/>
          </a:stretch>
        </p:blipFill>
        <p:spPr>
          <a:xfrm>
            <a:off x="1706048" y="7213318"/>
            <a:ext cx="3445903" cy="1539360"/>
          </a:xfrm>
          <a:prstGeom prst="rect">
            <a:avLst/>
          </a:prstGeom>
        </p:spPr>
      </p:pic>
      <p:sp>
        <p:nvSpPr>
          <p:cNvPr id="29" name="テキスト ボックス 28">
            <a:extLst>
              <a:ext uri="{FF2B5EF4-FFF2-40B4-BE49-F238E27FC236}">
                <a16:creationId xmlns:a16="http://schemas.microsoft.com/office/drawing/2014/main" id="{2EBAC966-009D-480B-BD8A-E57A1D8C81C8}"/>
              </a:ext>
            </a:extLst>
          </p:cNvPr>
          <p:cNvSpPr txBox="1"/>
          <p:nvPr/>
        </p:nvSpPr>
        <p:spPr>
          <a:xfrm>
            <a:off x="230392" y="5629558"/>
            <a:ext cx="1758495" cy="184666"/>
          </a:xfrm>
          <a:prstGeom prst="rect">
            <a:avLst/>
          </a:prstGeom>
          <a:noFill/>
        </p:spPr>
        <p:txBody>
          <a:bodyPr wrap="none" lIns="0" tIns="0" rIns="0" bIns="0" rtlCol="0" anchor="ctr" anchorCtr="0">
            <a:spAutoFit/>
          </a:bodyPr>
          <a:lstStyle/>
          <a:p>
            <a:r>
              <a:rPr kumimoji="1" lang="en-US" altLang="ja-JP" sz="1200" dirty="0">
                <a:solidFill>
                  <a:prstClr val="black"/>
                </a:solidFill>
                <a:latin typeface="HGP創英角ｺﾞｼｯｸUB"/>
                <a:ea typeface="HGP創英角ｺﾞｼｯｸUB"/>
              </a:rPr>
              <a:t>【</a:t>
            </a:r>
            <a:r>
              <a:rPr kumimoji="1" lang="ja-JP" altLang="en-US" sz="1200" dirty="0">
                <a:solidFill>
                  <a:prstClr val="black"/>
                </a:solidFill>
                <a:latin typeface="HGP創英角ｺﾞｼｯｸUB"/>
                <a:ea typeface="HGP創英角ｺﾞｼｯｸUB"/>
              </a:rPr>
              <a:t>非常持出品・備蓄品の例</a:t>
            </a:r>
            <a:r>
              <a:rPr kumimoji="1" lang="en-US" altLang="ja-JP" sz="1200" dirty="0">
                <a:solidFill>
                  <a:prstClr val="black"/>
                </a:solidFill>
                <a:latin typeface="HGP創英角ｺﾞｼｯｸUB"/>
                <a:ea typeface="HGP創英角ｺﾞｼｯｸUB"/>
              </a:rPr>
              <a:t>】</a:t>
            </a:r>
            <a:endParaRPr kumimoji="1" lang="ja-JP" altLang="en-US" sz="1200" dirty="0">
              <a:solidFill>
                <a:prstClr val="black"/>
              </a:solidFill>
              <a:latin typeface="HGP創英角ｺﾞｼｯｸUB"/>
              <a:ea typeface="HGP創英角ｺﾞｼｯｸUB"/>
            </a:endParaRPr>
          </a:p>
        </p:txBody>
      </p:sp>
      <p:graphicFrame>
        <p:nvGraphicFramePr>
          <p:cNvPr id="31" name="表 56">
            <a:extLst>
              <a:ext uri="{FF2B5EF4-FFF2-40B4-BE49-F238E27FC236}">
                <a16:creationId xmlns:a16="http://schemas.microsoft.com/office/drawing/2014/main" id="{9BF07E99-8E0A-4705-8755-39BE1E8CECA7}"/>
              </a:ext>
            </a:extLst>
          </p:cNvPr>
          <p:cNvGraphicFramePr>
            <a:graphicFrameLocks noGrp="1"/>
          </p:cNvGraphicFramePr>
          <p:nvPr>
            <p:extLst>
              <p:ext uri="{D42A27DB-BD31-4B8C-83A1-F6EECF244321}">
                <p14:modId xmlns:p14="http://schemas.microsoft.com/office/powerpoint/2010/main" val="3439610701"/>
              </p:ext>
            </p:extLst>
          </p:nvPr>
        </p:nvGraphicFramePr>
        <p:xfrm>
          <a:off x="236766" y="5847881"/>
          <a:ext cx="6349093" cy="1148365"/>
        </p:xfrm>
        <a:graphic>
          <a:graphicData uri="http://schemas.openxmlformats.org/drawingml/2006/table">
            <a:tbl>
              <a:tblPr firstRow="1" bandRow="1"/>
              <a:tblGrid>
                <a:gridCol w="873125">
                  <a:extLst>
                    <a:ext uri="{9D8B030D-6E8A-4147-A177-3AD203B41FA5}">
                      <a16:colId xmlns:a16="http://schemas.microsoft.com/office/drawing/2014/main" val="1414806471"/>
                    </a:ext>
                  </a:extLst>
                </a:gridCol>
                <a:gridCol w="5475968">
                  <a:extLst>
                    <a:ext uri="{9D8B030D-6E8A-4147-A177-3AD203B41FA5}">
                      <a16:colId xmlns:a16="http://schemas.microsoft.com/office/drawing/2014/main" val="3132422504"/>
                    </a:ext>
                  </a:extLst>
                </a:gridCol>
              </a:tblGrid>
              <a:tr h="229673">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dist"/>
                      <a:r>
                        <a:rPr kumimoji="1" lang="ja-JP" altLang="en-US" sz="1100" dirty="0">
                          <a:solidFill>
                            <a:srgbClr val="FFFFFF"/>
                          </a:solidFill>
                          <a:latin typeface="HGP創英角ｺﾞｼｯｸUB" panose="020B0900000000000000" pitchFamily="50" charset="-128"/>
                          <a:ea typeface="HGP創英角ｺﾞｼｯｸUB" panose="020B0900000000000000" pitchFamily="50" charset="-128"/>
                        </a:rPr>
                        <a:t>食料品</a:t>
                      </a:r>
                    </a:p>
                  </a:txBody>
                  <a:tcPr marL="36000" marR="36000" marT="18000" marB="18000">
                    <a:lnL w="1270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12700" cap="flat" cmpd="sng" algn="ctr">
                      <a:solidFill>
                        <a:sysClr val="window" lastClr="FFFFFF">
                          <a:lumMod val="50000"/>
                        </a:sysClr>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r>
                        <a:rPr kumimoji="1" lang="ja-JP" altLang="en-US" sz="1100" dirty="0"/>
                        <a:t>非常食、缶詰、レトルト食品、流動食、菓子パン、おやつ　　</a:t>
                      </a:r>
                      <a:r>
                        <a:rPr kumimoji="1" lang="ja-JP" altLang="en-US" sz="900" dirty="0"/>
                        <a:t>など</a:t>
                      </a:r>
                    </a:p>
                  </a:txBody>
                  <a:tcPr marL="36000" marR="36000" marT="18000" marB="18000">
                    <a:lnL w="6350" cap="flat" cmpd="sng" algn="ctr">
                      <a:solidFill>
                        <a:sysClr val="window" lastClr="FFFFFF">
                          <a:lumMod val="50000"/>
                        </a:sysClr>
                      </a:solidFill>
                      <a:prstDash val="solid"/>
                      <a:round/>
                      <a:headEnd type="none" w="med" len="med"/>
                      <a:tailEnd type="none" w="med" len="med"/>
                    </a:lnL>
                    <a:lnR w="12700" cap="flat" cmpd="sng" algn="ctr">
                      <a:solidFill>
                        <a:sysClr val="window" lastClr="FFFFFF">
                          <a:lumMod val="50000"/>
                        </a:sysClr>
                      </a:solidFill>
                      <a:prstDash val="solid"/>
                      <a:round/>
                      <a:headEnd type="none" w="med" len="med"/>
                      <a:tailEnd type="none" w="med" len="med"/>
                    </a:lnR>
                    <a:lnT w="1270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1116597"/>
                  </a:ext>
                </a:extLst>
              </a:tr>
              <a:tr h="229673">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dist"/>
                      <a:r>
                        <a:rPr kumimoji="1" lang="ja-JP" altLang="en-US" sz="1100" dirty="0">
                          <a:solidFill>
                            <a:srgbClr val="FFFFFF"/>
                          </a:solidFill>
                          <a:latin typeface="HGP創英角ｺﾞｼｯｸUB" panose="020B0900000000000000" pitchFamily="50" charset="-128"/>
                          <a:ea typeface="HGP創英角ｺﾞｼｯｸUB" panose="020B0900000000000000" pitchFamily="50" charset="-128"/>
                        </a:rPr>
                        <a:t>飲み物</a:t>
                      </a:r>
                    </a:p>
                  </a:txBody>
                  <a:tcPr marL="36000" marR="36000" marT="18000" marB="18000">
                    <a:lnL w="1270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r>
                        <a:rPr kumimoji="1" lang="ja-JP" altLang="en-US" sz="1100" dirty="0"/>
                        <a:t>水、お茶、ジュース　　</a:t>
                      </a:r>
                      <a:r>
                        <a:rPr kumimoji="1" lang="ja-JP" altLang="en-US" sz="900" dirty="0"/>
                        <a:t>など</a:t>
                      </a:r>
                      <a:r>
                        <a:rPr kumimoji="1" lang="ja-JP" altLang="en-US" sz="1100" dirty="0"/>
                        <a:t>　　　　</a:t>
                      </a:r>
                      <a:r>
                        <a:rPr kumimoji="1" lang="en-US" altLang="ja-JP" sz="1100" dirty="0"/>
                        <a:t>※1</a:t>
                      </a:r>
                      <a:r>
                        <a:rPr kumimoji="1" lang="ja-JP" altLang="en-US" sz="1100" dirty="0"/>
                        <a:t>人</a:t>
                      </a:r>
                      <a:r>
                        <a:rPr kumimoji="1" lang="en-US" altLang="ja-JP" sz="1100" dirty="0"/>
                        <a:t>1</a:t>
                      </a:r>
                      <a:r>
                        <a:rPr kumimoji="1" lang="ja-JP" altLang="en-US" sz="1100" dirty="0"/>
                        <a:t>日</a:t>
                      </a:r>
                      <a:r>
                        <a:rPr kumimoji="1" lang="en-US" altLang="ja-JP" sz="1100" dirty="0"/>
                        <a:t>2</a:t>
                      </a:r>
                      <a:r>
                        <a:rPr kumimoji="1" lang="ja-JP" altLang="en-US" sz="1100" dirty="0"/>
                        <a:t>リットルが基本</a:t>
                      </a:r>
                    </a:p>
                  </a:txBody>
                  <a:tcPr marL="36000" marR="36000" marT="18000" marB="18000">
                    <a:lnL w="6350" cap="flat" cmpd="sng" algn="ctr">
                      <a:solidFill>
                        <a:sysClr val="window" lastClr="FFFFFF">
                          <a:lumMod val="50000"/>
                        </a:sysClr>
                      </a:solidFill>
                      <a:prstDash val="solid"/>
                      <a:round/>
                      <a:headEnd type="none" w="med" len="med"/>
                      <a:tailEnd type="none" w="med" len="med"/>
                    </a:lnL>
                    <a:lnR w="1270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4796592"/>
                  </a:ext>
                </a:extLst>
              </a:tr>
              <a:tr h="229673">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dist"/>
                      <a:r>
                        <a:rPr kumimoji="1" lang="ja-JP" altLang="en-US" sz="1100" dirty="0">
                          <a:solidFill>
                            <a:srgbClr val="FFFFFF"/>
                          </a:solidFill>
                          <a:latin typeface="HGP創英角ｺﾞｼｯｸUB" panose="020B0900000000000000" pitchFamily="50" charset="-128"/>
                          <a:ea typeface="HGP創英角ｺﾞｼｯｸUB" panose="020B0900000000000000" pitchFamily="50" charset="-128"/>
                        </a:rPr>
                        <a:t>生活用品</a:t>
                      </a:r>
                    </a:p>
                  </a:txBody>
                  <a:tcPr marL="36000" marR="36000" marT="18000" marB="18000">
                    <a:lnL w="1270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r>
                        <a:rPr kumimoji="1" lang="ja-JP" altLang="en-US" sz="1100" dirty="0"/>
                        <a:t>着替え、防寒具、電池、充電器、懐中電灯、携帯ラジオ　　</a:t>
                      </a:r>
                      <a:r>
                        <a:rPr kumimoji="1" lang="ja-JP" altLang="en-US" sz="900" dirty="0"/>
                        <a:t>など</a:t>
                      </a:r>
                      <a:endParaRPr kumimoji="1" lang="ja-JP" altLang="en-US" sz="1100" dirty="0"/>
                    </a:p>
                  </a:txBody>
                  <a:tcPr marL="36000" marR="36000" marT="18000" marB="18000">
                    <a:lnL w="6350" cap="flat" cmpd="sng" algn="ctr">
                      <a:solidFill>
                        <a:sysClr val="window" lastClr="FFFFFF">
                          <a:lumMod val="50000"/>
                        </a:sysClr>
                      </a:solidFill>
                      <a:prstDash val="solid"/>
                      <a:round/>
                      <a:headEnd type="none" w="med" len="med"/>
                      <a:tailEnd type="none" w="med" len="med"/>
                    </a:lnL>
                    <a:lnR w="1270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211805"/>
                  </a:ext>
                </a:extLst>
              </a:tr>
              <a:tr h="229673">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dist"/>
                      <a:r>
                        <a:rPr kumimoji="1" lang="ja-JP" altLang="en-US" sz="1100" dirty="0">
                          <a:solidFill>
                            <a:srgbClr val="FFFFFF"/>
                          </a:solidFill>
                          <a:latin typeface="HGP創英角ｺﾞｼｯｸUB" panose="020B0900000000000000" pitchFamily="50" charset="-128"/>
                          <a:ea typeface="HGP創英角ｺﾞｼｯｸUB" panose="020B0900000000000000" pitchFamily="50" charset="-128"/>
                        </a:rPr>
                        <a:t>感染症対策</a:t>
                      </a:r>
                    </a:p>
                  </a:txBody>
                  <a:tcPr marL="36000" marR="36000" marT="18000" marB="18000">
                    <a:lnL w="1270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63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r>
                        <a:rPr kumimoji="1" lang="ja-JP" altLang="en-US" sz="1100" dirty="0"/>
                        <a:t>マスク、消毒液、体温計　　</a:t>
                      </a:r>
                      <a:r>
                        <a:rPr kumimoji="1" lang="ja-JP" altLang="en-US" sz="900" dirty="0"/>
                        <a:t>など</a:t>
                      </a:r>
                      <a:endParaRPr kumimoji="1" lang="ja-JP" altLang="en-US" sz="1100" dirty="0"/>
                    </a:p>
                  </a:txBody>
                  <a:tcPr marL="36000" marR="36000" marT="18000" marB="18000">
                    <a:lnL w="6350" cap="flat" cmpd="sng" algn="ctr">
                      <a:solidFill>
                        <a:sysClr val="window" lastClr="FFFFFF">
                          <a:lumMod val="50000"/>
                        </a:sysClr>
                      </a:solidFill>
                      <a:prstDash val="solid"/>
                      <a:round/>
                      <a:headEnd type="none" w="med" len="med"/>
                      <a:tailEnd type="none" w="med" len="med"/>
                    </a:lnL>
                    <a:lnR w="1270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635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8338834"/>
                  </a:ext>
                </a:extLst>
              </a:tr>
              <a:tr h="229673">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pPr algn="dist"/>
                      <a:r>
                        <a:rPr kumimoji="1" lang="ja-JP" altLang="en-US" sz="1100" dirty="0">
                          <a:solidFill>
                            <a:srgbClr val="FFFFFF"/>
                          </a:solidFill>
                          <a:latin typeface="HGP創英角ｺﾞｼｯｸUB" panose="020B0900000000000000" pitchFamily="50" charset="-128"/>
                          <a:ea typeface="HGP創英角ｺﾞｼｯｸUB" panose="020B0900000000000000" pitchFamily="50" charset="-128"/>
                        </a:rPr>
                        <a:t>その他</a:t>
                      </a:r>
                    </a:p>
                  </a:txBody>
                  <a:tcPr marL="36000" marR="36000" marT="18000" marB="18000">
                    <a:lnL w="12700" cap="flat" cmpd="sng" algn="ctr">
                      <a:solidFill>
                        <a:sysClr val="window" lastClr="FFFFFF">
                          <a:lumMod val="50000"/>
                        </a:sysClr>
                      </a:solidFill>
                      <a:prstDash val="solid"/>
                      <a:round/>
                      <a:headEnd type="none" w="med" len="med"/>
                      <a:tailEnd type="none" w="med" len="med"/>
                    </a:lnL>
                    <a:lnR w="6350" cap="flat" cmpd="sng" algn="ctr">
                      <a:solidFill>
                        <a:sysClr val="window" lastClr="FFFFFF">
                          <a:lumMod val="50000"/>
                        </a:sysClr>
                      </a:solidFill>
                      <a:prstDash val="solid"/>
                      <a:round/>
                      <a:headEnd type="none" w="med" len="med"/>
                      <a:tailEnd type="none" w="med" len="med"/>
                    </a:lnR>
                    <a:lnT w="6350" cap="flat" cmpd="sng" algn="ctr">
                      <a:solidFill>
                        <a:sysClr val="window" lastClr="FFFFFF"/>
                      </a:solidFill>
                      <a:prstDash val="solid"/>
                      <a:round/>
                      <a:headEnd type="none" w="med" len="med"/>
                      <a:tailEnd type="none" w="med" len="med"/>
                    </a:lnT>
                    <a:lnB w="1270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685800" rtl="0" eaLnBrk="1" latinLnBrk="0" hangingPunct="1">
                        <a:defRPr kumimoji="1" sz="1350" kern="1200">
                          <a:solidFill>
                            <a:schemeClr val="tx1"/>
                          </a:solidFill>
                          <a:latin typeface="Arial"/>
                          <a:ea typeface="ＭＳ Ｐゴシック"/>
                        </a:defRPr>
                      </a:lvl1pPr>
                      <a:lvl2pPr marL="342900" algn="l" defTabSz="685800" rtl="0" eaLnBrk="1" latinLnBrk="0" hangingPunct="1">
                        <a:defRPr kumimoji="1" sz="1350" kern="1200">
                          <a:solidFill>
                            <a:schemeClr val="tx1"/>
                          </a:solidFill>
                          <a:latin typeface="Arial"/>
                          <a:ea typeface="ＭＳ Ｐゴシック"/>
                        </a:defRPr>
                      </a:lvl2pPr>
                      <a:lvl3pPr marL="685800" algn="l" defTabSz="685800" rtl="0" eaLnBrk="1" latinLnBrk="0" hangingPunct="1">
                        <a:defRPr kumimoji="1" sz="1350" kern="1200">
                          <a:solidFill>
                            <a:schemeClr val="tx1"/>
                          </a:solidFill>
                          <a:latin typeface="Arial"/>
                          <a:ea typeface="ＭＳ Ｐゴシック"/>
                        </a:defRPr>
                      </a:lvl3pPr>
                      <a:lvl4pPr marL="1028700" algn="l" defTabSz="685800" rtl="0" eaLnBrk="1" latinLnBrk="0" hangingPunct="1">
                        <a:defRPr kumimoji="1" sz="1350" kern="1200">
                          <a:solidFill>
                            <a:schemeClr val="tx1"/>
                          </a:solidFill>
                          <a:latin typeface="Arial"/>
                          <a:ea typeface="ＭＳ Ｐゴシック"/>
                        </a:defRPr>
                      </a:lvl4pPr>
                      <a:lvl5pPr marL="1371600" algn="l" defTabSz="685800" rtl="0" eaLnBrk="1" latinLnBrk="0" hangingPunct="1">
                        <a:defRPr kumimoji="1" sz="1350" kern="1200">
                          <a:solidFill>
                            <a:schemeClr val="tx1"/>
                          </a:solidFill>
                          <a:latin typeface="Arial"/>
                          <a:ea typeface="ＭＳ Ｐゴシック"/>
                        </a:defRPr>
                      </a:lvl5pPr>
                      <a:lvl6pPr marL="1714500" algn="l" defTabSz="685800" rtl="0" eaLnBrk="1" latinLnBrk="0" hangingPunct="1">
                        <a:defRPr kumimoji="1" sz="1350" kern="1200">
                          <a:solidFill>
                            <a:schemeClr val="tx1"/>
                          </a:solidFill>
                          <a:latin typeface="Arial"/>
                          <a:ea typeface="ＭＳ Ｐゴシック"/>
                        </a:defRPr>
                      </a:lvl6pPr>
                      <a:lvl7pPr marL="2057400" algn="l" defTabSz="685800" rtl="0" eaLnBrk="1" latinLnBrk="0" hangingPunct="1">
                        <a:defRPr kumimoji="1" sz="1350" kern="1200">
                          <a:solidFill>
                            <a:schemeClr val="tx1"/>
                          </a:solidFill>
                          <a:latin typeface="Arial"/>
                          <a:ea typeface="ＭＳ Ｐゴシック"/>
                        </a:defRPr>
                      </a:lvl7pPr>
                      <a:lvl8pPr marL="2400300" algn="l" defTabSz="685800" rtl="0" eaLnBrk="1" latinLnBrk="0" hangingPunct="1">
                        <a:defRPr kumimoji="1" sz="1350" kern="1200">
                          <a:solidFill>
                            <a:schemeClr val="tx1"/>
                          </a:solidFill>
                          <a:latin typeface="Arial"/>
                          <a:ea typeface="ＭＳ Ｐゴシック"/>
                        </a:defRPr>
                      </a:lvl8pPr>
                      <a:lvl9pPr marL="2743200" algn="l" defTabSz="685800" rtl="0" eaLnBrk="1" latinLnBrk="0" hangingPunct="1">
                        <a:defRPr kumimoji="1" sz="1350" kern="1200">
                          <a:solidFill>
                            <a:schemeClr val="tx1"/>
                          </a:solidFill>
                          <a:latin typeface="Arial"/>
                          <a:ea typeface="ＭＳ Ｐゴシック"/>
                        </a:defRPr>
                      </a:lvl9pPr>
                    </a:lstStyle>
                    <a:p>
                      <a:r>
                        <a:rPr kumimoji="1" lang="ja-JP" altLang="en-US" sz="1100" dirty="0"/>
                        <a:t>常備薬、お薬手帳、介護用品、障がい者手帳、母子手帳、粉ミルク、オムツ　　</a:t>
                      </a:r>
                      <a:r>
                        <a:rPr kumimoji="1" lang="ja-JP" altLang="en-US" sz="900" dirty="0"/>
                        <a:t>など</a:t>
                      </a:r>
                      <a:endParaRPr kumimoji="1" lang="ja-JP" altLang="en-US" sz="1100" dirty="0"/>
                    </a:p>
                  </a:txBody>
                  <a:tcPr marL="36000" marR="36000" marT="18000" marB="18000">
                    <a:lnL w="6350" cap="flat" cmpd="sng" algn="ctr">
                      <a:solidFill>
                        <a:sysClr val="window" lastClr="FFFFFF">
                          <a:lumMod val="50000"/>
                        </a:sysClr>
                      </a:solidFill>
                      <a:prstDash val="solid"/>
                      <a:round/>
                      <a:headEnd type="none" w="med" len="med"/>
                      <a:tailEnd type="none" w="med" len="med"/>
                    </a:lnL>
                    <a:lnR w="12700" cap="flat" cmpd="sng" algn="ctr">
                      <a:solidFill>
                        <a:sysClr val="window" lastClr="FFFFFF">
                          <a:lumMod val="50000"/>
                        </a:sysClr>
                      </a:solidFill>
                      <a:prstDash val="solid"/>
                      <a:round/>
                      <a:headEnd type="none" w="med" len="med"/>
                      <a:tailEnd type="none" w="med" len="med"/>
                    </a:lnR>
                    <a:lnT w="6350" cap="flat" cmpd="sng" algn="ctr">
                      <a:solidFill>
                        <a:sysClr val="window" lastClr="FFFFFF">
                          <a:lumMod val="50000"/>
                        </a:sysClr>
                      </a:solidFill>
                      <a:prstDash val="solid"/>
                      <a:round/>
                      <a:headEnd type="none" w="med" len="med"/>
                      <a:tailEnd type="none" w="med" len="med"/>
                    </a:lnT>
                    <a:lnB w="12700" cap="flat" cmpd="sng" algn="ctr">
                      <a:solidFill>
                        <a:sysClr val="window" lastClr="FFFFFF">
                          <a:lumMod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0114815"/>
                  </a:ext>
                </a:extLst>
              </a:tr>
            </a:tbl>
          </a:graphicData>
        </a:graphic>
      </p:graphicFrame>
      <p:sp>
        <p:nvSpPr>
          <p:cNvPr id="33" name="テキスト ボックス 32">
            <a:extLst>
              <a:ext uri="{FF2B5EF4-FFF2-40B4-BE49-F238E27FC236}">
                <a16:creationId xmlns:a16="http://schemas.microsoft.com/office/drawing/2014/main" id="{195EB554-2317-4A90-803F-BB32F47DA2A8}"/>
              </a:ext>
            </a:extLst>
          </p:cNvPr>
          <p:cNvSpPr txBox="1"/>
          <p:nvPr/>
        </p:nvSpPr>
        <p:spPr>
          <a:xfrm>
            <a:off x="244822" y="4937583"/>
            <a:ext cx="6404231" cy="503343"/>
          </a:xfrm>
          <a:prstGeom prst="rect">
            <a:avLst/>
          </a:prstGeom>
          <a:noFill/>
        </p:spPr>
        <p:txBody>
          <a:bodyPr wrap="square" lIns="0" tIns="0" rIns="0" bIns="0" rtlCol="0">
            <a:spAutoFit/>
          </a:bodyPr>
          <a:lstStyle/>
          <a:p>
            <a:pPr marL="171450" indent="-171450" algn="just">
              <a:lnSpc>
                <a:spcPct val="120000"/>
              </a:lnSpc>
              <a:spcAft>
                <a:spcPts val="600"/>
              </a:spcAft>
              <a:buFont typeface="Wingdings" panose="05000000000000000000" pitchFamily="2" charset="2"/>
              <a:buChar char="l"/>
            </a:pPr>
            <a:r>
              <a:rPr kumimoji="1" lang="ja-JP" altLang="en-US" sz="1200" dirty="0">
                <a:latin typeface="游明朝" panose="02020400000000000000" pitchFamily="18" charset="-128"/>
                <a:ea typeface="游明朝" panose="02020400000000000000" pitchFamily="18" charset="-128"/>
              </a:rPr>
              <a:t>準備すべきものは自分や家族の状態によって違います。</a:t>
            </a:r>
            <a:endParaRPr kumimoji="1" lang="en-US" altLang="ja-JP" sz="1200" dirty="0">
              <a:latin typeface="游明朝" panose="02020400000000000000" pitchFamily="18" charset="-128"/>
              <a:ea typeface="游明朝" panose="02020400000000000000" pitchFamily="18" charset="-128"/>
            </a:endParaRPr>
          </a:p>
          <a:p>
            <a:pPr marL="171450" indent="-171450" algn="just">
              <a:lnSpc>
                <a:spcPct val="120000"/>
              </a:lnSpc>
              <a:spcAft>
                <a:spcPts val="600"/>
              </a:spcAft>
              <a:buFont typeface="Wingdings" panose="05000000000000000000" pitchFamily="2" charset="2"/>
              <a:buChar char="l"/>
            </a:pPr>
            <a:r>
              <a:rPr kumimoji="1" lang="ja-JP" altLang="en-US" sz="1200" dirty="0">
                <a:latin typeface="HGP創英角ｺﾞｼｯｸUB" panose="020B0900000000000000" pitchFamily="50" charset="-128"/>
                <a:ea typeface="HGP創英角ｺﾞｼｯｸUB" panose="020B0900000000000000" pitchFamily="50" charset="-128"/>
              </a:rPr>
              <a:t>自分や家族にとって必要なものが何か</a:t>
            </a:r>
            <a:r>
              <a:rPr kumimoji="1" lang="ja-JP" altLang="en-US" sz="1200" dirty="0">
                <a:latin typeface="游明朝" panose="02020400000000000000" pitchFamily="18" charset="-128"/>
                <a:ea typeface="游明朝" panose="02020400000000000000" pitchFamily="18" charset="-128"/>
              </a:rPr>
              <a:t>を想定し、事前に準備しておきましょう。</a:t>
            </a:r>
          </a:p>
        </p:txBody>
      </p:sp>
      <p:sp>
        <p:nvSpPr>
          <p:cNvPr id="36" name="四角形: 角を丸くする 35">
            <a:extLst>
              <a:ext uri="{FF2B5EF4-FFF2-40B4-BE49-F238E27FC236}">
                <a16:creationId xmlns:a16="http://schemas.microsoft.com/office/drawing/2014/main" id="{CFBC0AD3-02E8-4711-92C0-9B2BB905D76A}"/>
              </a:ext>
            </a:extLst>
          </p:cNvPr>
          <p:cNvSpPr/>
          <p:nvPr/>
        </p:nvSpPr>
        <p:spPr>
          <a:xfrm>
            <a:off x="135551" y="457676"/>
            <a:ext cx="6548277" cy="3059658"/>
          </a:xfrm>
          <a:prstGeom prst="roundRect">
            <a:avLst>
              <a:gd name="adj" fmla="val 7283"/>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48665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3745</TotalTime>
  <Words>5674</Words>
  <Application>Microsoft Office PowerPoint</Application>
  <PresentationFormat>A4 210 x 297 mm</PresentationFormat>
  <Paragraphs>407</Paragraphs>
  <Slides>17</Slides>
  <Notes>0</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33" baseType="lpstr">
      <vt:lpstr>BIZ UDPゴシック</vt:lpstr>
      <vt:lpstr>HGP創英角ｺﾞｼｯｸUB</vt:lpstr>
      <vt:lpstr>HGS創英角ｺﾞｼｯｸUB</vt:lpstr>
      <vt:lpstr>HG丸ｺﾞｼｯｸM-PRO</vt:lpstr>
      <vt:lpstr>ＭＳ Ｐゴシック</vt:lpstr>
      <vt:lpstr>ＭＳ Ｐ明朝</vt:lpstr>
      <vt:lpstr>游ゴシック</vt:lpstr>
      <vt:lpstr>游ゴシック Light</vt:lpstr>
      <vt:lpstr>游明朝</vt:lpstr>
      <vt:lpstr>Arial</vt:lpstr>
      <vt:lpstr>Arial Narrow</vt:lpstr>
      <vt:lpstr>Calibri</vt:lpstr>
      <vt:lpstr>Calibri Light</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兒玉 真</dc:creator>
  <cp:lastModifiedBy>user</cp:lastModifiedBy>
  <cp:revision>276</cp:revision>
  <cp:lastPrinted>2020-11-06T02:23:17Z</cp:lastPrinted>
  <dcterms:created xsi:type="dcterms:W3CDTF">2020-07-08T09:08:49Z</dcterms:created>
  <dcterms:modified xsi:type="dcterms:W3CDTF">2020-11-30T02:12:57Z</dcterms:modified>
</cp:coreProperties>
</file>