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15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62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2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79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93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75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15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57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4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6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16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F442A-CBF1-4137-9864-645F58C79B91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82AF-257B-4479-B2B9-67049405F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13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88354" y="598517"/>
            <a:ext cx="9529223" cy="6139410"/>
          </a:xfrm>
          <a:prstGeom prst="roundRect">
            <a:avLst>
              <a:gd name="adj" fmla="val 195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65406" y="108067"/>
            <a:ext cx="2725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spc="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マイ避難カード</a:t>
            </a:r>
            <a:endParaRPr kumimoji="1" lang="ja-JP" altLang="en-US" sz="2400" b="1" spc="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182195" y="172337"/>
            <a:ext cx="2535382" cy="378537"/>
          </a:xfrm>
          <a:prstGeom prst="roundRect">
            <a:avLst>
              <a:gd name="adj" fmla="val 2764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55082" y="26151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11674"/>
              </p:ext>
            </p:extLst>
          </p:nvPr>
        </p:nvGraphicFramePr>
        <p:xfrm>
          <a:off x="380964" y="1077014"/>
          <a:ext cx="9144000" cy="40935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8121">
                  <a:extLst>
                    <a:ext uri="{9D8B030D-6E8A-4147-A177-3AD203B41FA5}">
                      <a16:colId xmlns:a16="http://schemas.microsoft.com/office/drawing/2014/main" val="3730970361"/>
                    </a:ext>
                  </a:extLst>
                </a:gridCol>
                <a:gridCol w="2665293">
                  <a:extLst>
                    <a:ext uri="{9D8B030D-6E8A-4147-A177-3AD203B41FA5}">
                      <a16:colId xmlns:a16="http://schemas.microsoft.com/office/drawing/2014/main" val="2284165340"/>
                    </a:ext>
                  </a:extLst>
                </a:gridCol>
                <a:gridCol w="2665293">
                  <a:extLst>
                    <a:ext uri="{9D8B030D-6E8A-4147-A177-3AD203B41FA5}">
                      <a16:colId xmlns:a16="http://schemas.microsoft.com/office/drawing/2014/main" val="629644136"/>
                    </a:ext>
                  </a:extLst>
                </a:gridCol>
                <a:gridCol w="2665293">
                  <a:extLst>
                    <a:ext uri="{9D8B030D-6E8A-4147-A177-3AD203B41FA5}">
                      <a16:colId xmlns:a16="http://schemas.microsoft.com/office/drawing/2014/main" val="1663041732"/>
                    </a:ext>
                  </a:extLst>
                </a:gridCol>
              </a:tblGrid>
              <a:tr h="44662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最善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ベスト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次善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セカンドベスト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三善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サードベスト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963908"/>
                  </a:ext>
                </a:extLst>
              </a:tr>
              <a:tr h="911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い　つ</a:t>
                      </a:r>
                      <a:endParaRPr kumimoji="1" lang="ja-JP" altLang="en-US" b="1" spc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1682668"/>
                  </a:ext>
                </a:extLst>
              </a:tr>
              <a:tr h="911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pc="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どこに</a:t>
                      </a:r>
                      <a:endParaRPr kumimoji="1" lang="ja-JP" altLang="en-US" b="1" spc="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4443742"/>
                  </a:ext>
                </a:extLst>
              </a:tr>
              <a:tr h="911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spc="-3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どのように</a:t>
                      </a:r>
                      <a:endParaRPr kumimoji="1" lang="ja-JP" altLang="en-US" sz="1800" b="1" spc="-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09845"/>
                  </a:ext>
                </a:extLst>
              </a:tr>
              <a:tr h="911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pc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誰　と</a:t>
                      </a:r>
                      <a:endParaRPr kumimoji="1" lang="ja-JP" altLang="en-US" b="1" spc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0246147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24197" y="586358"/>
            <a:ext cx="9252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spc="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防災マップで自宅の災害リスク</a:t>
            </a:r>
            <a:r>
              <a:rPr kumimoji="1" lang="en-US" altLang="ja-JP" sz="1200" b="1" spc="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200" b="1" spc="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災害の危険性</a:t>
            </a:r>
            <a:r>
              <a:rPr kumimoji="1" lang="en-US" altLang="ja-JP" sz="1200" b="1" spc="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200" b="1" spc="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を確認してください</a:t>
            </a:r>
            <a:endParaRPr kumimoji="1" lang="en-US" altLang="ja-JP" sz="1200" b="1" spc="3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61657"/>
              </p:ext>
            </p:extLst>
          </p:nvPr>
        </p:nvGraphicFramePr>
        <p:xfrm>
          <a:off x="380964" y="5218161"/>
          <a:ext cx="9144001" cy="1232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952">
                  <a:extLst>
                    <a:ext uri="{9D8B030D-6E8A-4147-A177-3AD203B41FA5}">
                      <a16:colId xmlns:a16="http://schemas.microsoft.com/office/drawing/2014/main" val="918311280"/>
                    </a:ext>
                  </a:extLst>
                </a:gridCol>
                <a:gridCol w="2670683">
                  <a:extLst>
                    <a:ext uri="{9D8B030D-6E8A-4147-A177-3AD203B41FA5}">
                      <a16:colId xmlns:a16="http://schemas.microsoft.com/office/drawing/2014/main" val="3872268576"/>
                    </a:ext>
                  </a:extLst>
                </a:gridCol>
                <a:gridCol w="2670683">
                  <a:extLst>
                    <a:ext uri="{9D8B030D-6E8A-4147-A177-3AD203B41FA5}">
                      <a16:colId xmlns:a16="http://schemas.microsoft.com/office/drawing/2014/main" val="188275886"/>
                    </a:ext>
                  </a:extLst>
                </a:gridCol>
                <a:gridCol w="2670683">
                  <a:extLst>
                    <a:ext uri="{9D8B030D-6E8A-4147-A177-3AD203B41FA5}">
                      <a16:colId xmlns:a16="http://schemas.microsoft.com/office/drawing/2014/main" val="3030768963"/>
                    </a:ext>
                  </a:extLst>
                </a:gridCol>
              </a:tblGrid>
              <a:tr h="12325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pc="-300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何を持って</a:t>
                      </a:r>
                      <a:r>
                        <a:rPr kumimoji="1" lang="en-US" altLang="ja-JP" sz="1600" spc="-300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600" spc="-300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１～２日分を持参する</a:t>
                      </a:r>
                      <a:r>
                        <a:rPr kumimoji="1" lang="en-US" altLang="ja-JP" sz="1600" spc="-300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600" spc="-3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sng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食料品</a:t>
                      </a:r>
                      <a:endParaRPr kumimoji="1" lang="en-US" altLang="ja-JP" sz="1200" u="sng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ja-JP" altLang="en-US" sz="1400" u="sng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sng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飲み物</a:t>
                      </a:r>
                      <a:endParaRPr kumimoji="1" lang="en-US" altLang="ja-JP" sz="1200" u="sng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u="sng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sng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生活用品</a:t>
                      </a:r>
                      <a:endParaRPr kumimoji="1" lang="en-US" altLang="ja-JP" sz="1200" u="sng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82842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89277" y="6509899"/>
            <a:ext cx="1107014" cy="18466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最後の手段</a:t>
            </a:r>
            <a:endParaRPr kumimoji="1" lang="ja-JP" altLang="en-US" sz="12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96291" y="6460928"/>
            <a:ext cx="7015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万が一逃げ遅れた場合は、建物の２階以上の、山とは反対側の部屋で安全確保を図ってください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697063"/>
              </p:ext>
            </p:extLst>
          </p:nvPr>
        </p:nvGraphicFramePr>
        <p:xfrm>
          <a:off x="7277797" y="203737"/>
          <a:ext cx="231509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092">
                  <a:extLst>
                    <a:ext uri="{9D8B030D-6E8A-4147-A177-3AD203B41FA5}">
                      <a16:colId xmlns:a16="http://schemas.microsoft.com/office/drawing/2014/main" val="917808861"/>
                    </a:ext>
                  </a:extLst>
                </a:gridCol>
              </a:tblGrid>
              <a:tr h="348336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322475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24196" y="824954"/>
            <a:ext cx="3882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spc="300" dirty="0">
                <a:latin typeface="+mn-ea"/>
              </a:rPr>
              <a:t>▶</a:t>
            </a:r>
            <a:r>
              <a:rPr kumimoji="1" lang="ja-JP" altLang="en-US" sz="1200" b="1" spc="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自宅の浸水</a:t>
            </a:r>
            <a:r>
              <a:rPr kumimoji="1" lang="ja-JP" altLang="en-US" sz="1200" b="1" spc="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想定　</a:t>
            </a:r>
            <a:r>
              <a:rPr kumimoji="1" lang="ja-JP" altLang="en-US" sz="1200" b="1" u="sng" spc="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</a:t>
            </a:r>
            <a:r>
              <a:rPr kumimoji="1" lang="ja-JP" altLang="en-US" sz="1200" b="1" spc="3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06239" y="834851"/>
            <a:ext cx="4815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spc="300" dirty="0">
                <a:latin typeface="+mn-ea"/>
              </a:rPr>
              <a:t>▶</a:t>
            </a:r>
            <a:r>
              <a:rPr kumimoji="1" lang="ja-JP" altLang="en-US" sz="1200" b="1" spc="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土砂災害警戒区域内かどうか　</a:t>
            </a:r>
            <a:r>
              <a:rPr kumimoji="1" lang="ja-JP" altLang="en-US" sz="1200" b="1" u="sng" spc="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ja-JP" altLang="en-US" sz="1200" b="1" u="sng" spc="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ja-JP" altLang="en-US" sz="1200" b="1" spc="3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</a:t>
            </a:r>
            <a:endParaRPr kumimoji="1" lang="en-US" altLang="ja-JP" sz="1200" b="1" spc="3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943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126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7</cp:revision>
  <cp:lastPrinted>2021-12-08T07:46:08Z</cp:lastPrinted>
  <dcterms:created xsi:type="dcterms:W3CDTF">2021-12-08T06:58:32Z</dcterms:created>
  <dcterms:modified xsi:type="dcterms:W3CDTF">2021-12-08T07:59:03Z</dcterms:modified>
</cp:coreProperties>
</file>