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F442A-CBF1-4137-9864-645F58C79B91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82AF-257B-4479-B2B9-67049405F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7157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F442A-CBF1-4137-9864-645F58C79B91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82AF-257B-4479-B2B9-67049405F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6625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F442A-CBF1-4137-9864-645F58C79B91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82AF-257B-4479-B2B9-67049405F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322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F442A-CBF1-4137-9864-645F58C79B91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82AF-257B-4479-B2B9-67049405F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4790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F442A-CBF1-4137-9864-645F58C79B91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82AF-257B-4479-B2B9-67049405F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931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F442A-CBF1-4137-9864-645F58C79B91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82AF-257B-4479-B2B9-67049405F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3751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F442A-CBF1-4137-9864-645F58C79B91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82AF-257B-4479-B2B9-67049405F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015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F442A-CBF1-4137-9864-645F58C79B91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82AF-257B-4479-B2B9-67049405F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757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F442A-CBF1-4137-9864-645F58C79B91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82AF-257B-4479-B2B9-67049405F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540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F442A-CBF1-4137-9864-645F58C79B91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82AF-257B-4479-B2B9-67049405F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4766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F442A-CBF1-4137-9864-645F58C79B91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82AF-257B-4479-B2B9-67049405F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4162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F442A-CBF1-4137-9864-645F58C79B91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82AF-257B-4479-B2B9-67049405F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1137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188354" y="598517"/>
            <a:ext cx="9529223" cy="6139410"/>
          </a:xfrm>
          <a:prstGeom prst="roundRect">
            <a:avLst>
              <a:gd name="adj" fmla="val 19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565406" y="108067"/>
            <a:ext cx="27254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spc="6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マイ避難カード</a:t>
            </a:r>
          </a:p>
        </p:txBody>
      </p:sp>
      <p:sp>
        <p:nvSpPr>
          <p:cNvPr id="6" name="角丸四角形 5"/>
          <p:cNvSpPr/>
          <p:nvPr/>
        </p:nvSpPr>
        <p:spPr>
          <a:xfrm>
            <a:off x="7182195" y="172337"/>
            <a:ext cx="2535382" cy="378537"/>
          </a:xfrm>
          <a:prstGeom prst="roundRect">
            <a:avLst>
              <a:gd name="adj" fmla="val 276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655082" y="261511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氏名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1493"/>
              </p:ext>
            </p:extLst>
          </p:nvPr>
        </p:nvGraphicFramePr>
        <p:xfrm>
          <a:off x="380964" y="1077014"/>
          <a:ext cx="9144000" cy="40935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8121">
                  <a:extLst>
                    <a:ext uri="{9D8B030D-6E8A-4147-A177-3AD203B41FA5}">
                      <a16:colId xmlns:a16="http://schemas.microsoft.com/office/drawing/2014/main" val="3730970361"/>
                    </a:ext>
                  </a:extLst>
                </a:gridCol>
                <a:gridCol w="2665293">
                  <a:extLst>
                    <a:ext uri="{9D8B030D-6E8A-4147-A177-3AD203B41FA5}">
                      <a16:colId xmlns:a16="http://schemas.microsoft.com/office/drawing/2014/main" val="2284165340"/>
                    </a:ext>
                  </a:extLst>
                </a:gridCol>
                <a:gridCol w="2665293">
                  <a:extLst>
                    <a:ext uri="{9D8B030D-6E8A-4147-A177-3AD203B41FA5}">
                      <a16:colId xmlns:a16="http://schemas.microsoft.com/office/drawing/2014/main" val="629644136"/>
                    </a:ext>
                  </a:extLst>
                </a:gridCol>
                <a:gridCol w="2665293">
                  <a:extLst>
                    <a:ext uri="{9D8B030D-6E8A-4147-A177-3AD203B41FA5}">
                      <a16:colId xmlns:a16="http://schemas.microsoft.com/office/drawing/2014/main" val="1663041732"/>
                    </a:ext>
                  </a:extLst>
                </a:gridCol>
              </a:tblGrid>
              <a:tr h="446623">
                <a:tc>
                  <a:txBody>
                    <a:bodyPr/>
                    <a:lstStyle/>
                    <a:p>
                      <a:endParaRPr kumimoji="1" lang="ja-JP" altLang="en-US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最善</a:t>
                      </a:r>
                      <a:r>
                        <a:rPr kumimoji="1" lang="en-US" altLang="ja-JP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kumimoji="1" lang="ja-JP" altLang="en-US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ベスト</a:t>
                      </a:r>
                      <a:r>
                        <a:rPr kumimoji="1" lang="en-US" altLang="ja-JP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</a:t>
                      </a:r>
                      <a:endParaRPr kumimoji="1" lang="ja-JP" altLang="en-US" b="1" dirty="0">
                        <a:solidFill>
                          <a:schemeClr val="bg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次善</a:t>
                      </a:r>
                      <a:r>
                        <a:rPr kumimoji="1" lang="en-US" altLang="ja-JP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kumimoji="1" lang="ja-JP" altLang="en-US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セカンドベスト</a:t>
                      </a:r>
                      <a:r>
                        <a:rPr kumimoji="1" lang="en-US" altLang="ja-JP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</a:t>
                      </a:r>
                      <a:endParaRPr kumimoji="1" lang="ja-JP" altLang="en-US" b="1" dirty="0">
                        <a:solidFill>
                          <a:schemeClr val="bg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三善</a:t>
                      </a:r>
                      <a:r>
                        <a:rPr kumimoji="1" lang="en-US" altLang="ja-JP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kumimoji="1" lang="ja-JP" altLang="en-US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サードベスト</a:t>
                      </a:r>
                      <a:r>
                        <a:rPr kumimoji="1" lang="en-US" altLang="ja-JP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</a:t>
                      </a:r>
                      <a:endParaRPr kumimoji="1" lang="ja-JP" altLang="en-US" b="1" dirty="0">
                        <a:solidFill>
                          <a:schemeClr val="bg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3963908"/>
                  </a:ext>
                </a:extLst>
              </a:tr>
              <a:tr h="9117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spc="6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どこに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1682668"/>
                  </a:ext>
                </a:extLst>
              </a:tr>
              <a:tr h="9117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spc="6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いつ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54443742"/>
                  </a:ext>
                </a:extLst>
              </a:tr>
              <a:tr h="9117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b="1" spc="-3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どのように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09845"/>
                  </a:ext>
                </a:extLst>
              </a:tr>
              <a:tr h="9117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spc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誰　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0246147"/>
                  </a:ext>
                </a:extLst>
              </a:tr>
            </a:tbl>
          </a:graphicData>
        </a:graphic>
      </p:graphicFrame>
      <p:sp>
        <p:nvSpPr>
          <p:cNvPr id="9" name="テキスト ボックス 8"/>
          <p:cNvSpPr txBox="1"/>
          <p:nvPr/>
        </p:nvSpPr>
        <p:spPr>
          <a:xfrm>
            <a:off x="324197" y="586358"/>
            <a:ext cx="9252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spc="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防災マップで自宅の災害リスク</a:t>
            </a:r>
            <a:r>
              <a:rPr kumimoji="1" lang="en-US" altLang="ja-JP" sz="1200" b="1" spc="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kumimoji="1" lang="ja-JP" altLang="en-US" sz="1200" b="1" spc="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災害の危険性</a:t>
            </a:r>
            <a:r>
              <a:rPr kumimoji="1" lang="en-US" altLang="ja-JP" sz="1200" b="1" spc="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r>
              <a:rPr kumimoji="1" lang="ja-JP" altLang="en-US" sz="1200" b="1" spc="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を確認してください</a:t>
            </a:r>
            <a:endParaRPr kumimoji="1" lang="en-US" altLang="ja-JP" sz="1200" b="1" spc="3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961657"/>
              </p:ext>
            </p:extLst>
          </p:nvPr>
        </p:nvGraphicFramePr>
        <p:xfrm>
          <a:off x="380964" y="5218161"/>
          <a:ext cx="9144001" cy="1232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1952">
                  <a:extLst>
                    <a:ext uri="{9D8B030D-6E8A-4147-A177-3AD203B41FA5}">
                      <a16:colId xmlns:a16="http://schemas.microsoft.com/office/drawing/2014/main" val="918311280"/>
                    </a:ext>
                  </a:extLst>
                </a:gridCol>
                <a:gridCol w="2670683">
                  <a:extLst>
                    <a:ext uri="{9D8B030D-6E8A-4147-A177-3AD203B41FA5}">
                      <a16:colId xmlns:a16="http://schemas.microsoft.com/office/drawing/2014/main" val="3872268576"/>
                    </a:ext>
                  </a:extLst>
                </a:gridCol>
                <a:gridCol w="2670683">
                  <a:extLst>
                    <a:ext uri="{9D8B030D-6E8A-4147-A177-3AD203B41FA5}">
                      <a16:colId xmlns:a16="http://schemas.microsoft.com/office/drawing/2014/main" val="188275886"/>
                    </a:ext>
                  </a:extLst>
                </a:gridCol>
                <a:gridCol w="2670683">
                  <a:extLst>
                    <a:ext uri="{9D8B030D-6E8A-4147-A177-3AD203B41FA5}">
                      <a16:colId xmlns:a16="http://schemas.microsoft.com/office/drawing/2014/main" val="3030768963"/>
                    </a:ext>
                  </a:extLst>
                </a:gridCol>
              </a:tblGrid>
              <a:tr h="123251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spc="-300" dirty="0">
                          <a:solidFill>
                            <a:sysClr val="windowText" lastClr="00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何を持って</a:t>
                      </a:r>
                      <a:r>
                        <a:rPr kumimoji="1" lang="en-US" altLang="ja-JP" sz="1600" spc="-300" dirty="0">
                          <a:solidFill>
                            <a:sysClr val="windowText" lastClr="00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1600" spc="-300" dirty="0">
                          <a:solidFill>
                            <a:sysClr val="windowText" lastClr="00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１～２日分を持参する</a:t>
                      </a:r>
                      <a:r>
                        <a:rPr kumimoji="1" lang="en-US" altLang="ja-JP" sz="1600" spc="-300" dirty="0">
                          <a:solidFill>
                            <a:sysClr val="windowText" lastClr="00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</a:t>
                      </a:r>
                      <a:endParaRPr kumimoji="1" lang="ja-JP" altLang="en-US" sz="1600" spc="-300" dirty="0">
                        <a:solidFill>
                          <a:sysClr val="windowText" lastClr="00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u="sng" dirty="0">
                          <a:solidFill>
                            <a:sysClr val="windowText" lastClr="00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食料品</a:t>
                      </a:r>
                      <a:endParaRPr kumimoji="1" lang="en-US" altLang="ja-JP" sz="1200" u="sng" dirty="0">
                        <a:solidFill>
                          <a:sysClr val="windowText" lastClr="00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endParaRPr kumimoji="1" lang="ja-JP" altLang="en-US" sz="1400" u="sng" dirty="0">
                        <a:solidFill>
                          <a:sysClr val="windowText" lastClr="00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u="sng" dirty="0">
                          <a:solidFill>
                            <a:sysClr val="windowText" lastClr="00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飲み物</a:t>
                      </a:r>
                      <a:endParaRPr kumimoji="1" lang="en-US" altLang="ja-JP" sz="1200" u="sng" dirty="0">
                        <a:solidFill>
                          <a:sysClr val="windowText" lastClr="00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u="sng" dirty="0">
                        <a:solidFill>
                          <a:sysClr val="windowText" lastClr="00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u="sng" dirty="0">
                          <a:solidFill>
                            <a:sysClr val="windowText" lastClr="00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生活用品</a:t>
                      </a:r>
                      <a:endParaRPr kumimoji="1" lang="en-US" altLang="ja-JP" sz="1200" u="sng" dirty="0">
                        <a:solidFill>
                          <a:sysClr val="windowText" lastClr="00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dirty="0">
                        <a:solidFill>
                          <a:sysClr val="windowText" lastClr="00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7682842"/>
                  </a:ext>
                </a:extLst>
              </a:tr>
            </a:tbl>
          </a:graphicData>
        </a:graphic>
      </p:graphicFrame>
      <p:sp>
        <p:nvSpPr>
          <p:cNvPr id="11" name="テキスト ボックス 10"/>
          <p:cNvSpPr txBox="1"/>
          <p:nvPr/>
        </p:nvSpPr>
        <p:spPr>
          <a:xfrm>
            <a:off x="389277" y="6509899"/>
            <a:ext cx="1107014" cy="18466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最後の手段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600839" y="6469816"/>
            <a:ext cx="8020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万が一逃げ遅れた場合は、建物の２階以上の、崖や斜面からもっとも離れた部屋で安全確保を図ってください</a:t>
            </a:r>
          </a:p>
        </p:txBody>
      </p:sp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697063"/>
              </p:ext>
            </p:extLst>
          </p:nvPr>
        </p:nvGraphicFramePr>
        <p:xfrm>
          <a:off x="7277797" y="203737"/>
          <a:ext cx="231509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092">
                  <a:extLst>
                    <a:ext uri="{9D8B030D-6E8A-4147-A177-3AD203B41FA5}">
                      <a16:colId xmlns:a16="http://schemas.microsoft.com/office/drawing/2014/main" val="917808861"/>
                    </a:ext>
                  </a:extLst>
                </a:gridCol>
              </a:tblGrid>
              <a:tr h="348336"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322475"/>
                  </a:ext>
                </a:extLst>
              </a:tr>
            </a:tbl>
          </a:graphicData>
        </a:graphic>
      </p:graphicFrame>
      <p:sp>
        <p:nvSpPr>
          <p:cNvPr id="14" name="テキスト ボックス 13"/>
          <p:cNvSpPr txBox="1"/>
          <p:nvPr/>
        </p:nvSpPr>
        <p:spPr>
          <a:xfrm>
            <a:off x="324196" y="824954"/>
            <a:ext cx="38820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spc="300" dirty="0">
                <a:latin typeface="+mn-ea"/>
              </a:rPr>
              <a:t>▶</a:t>
            </a:r>
            <a:r>
              <a:rPr kumimoji="1" lang="ja-JP" altLang="en-US" sz="1200" b="1" spc="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自宅の浸水想定　</a:t>
            </a:r>
            <a:r>
              <a:rPr kumimoji="1" lang="ja-JP" altLang="en-US" sz="1200" b="1" u="sng" spc="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</a:t>
            </a:r>
            <a:r>
              <a:rPr kumimoji="1" lang="ja-JP" altLang="en-US" sz="1200" b="1" spc="3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▶</a:t>
            </a:r>
            <a:endParaRPr kumimoji="1" lang="ja-JP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206240" y="834851"/>
            <a:ext cx="5370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spc="300" dirty="0">
                <a:latin typeface="+mn-ea"/>
              </a:rPr>
              <a:t>▶</a:t>
            </a:r>
            <a:r>
              <a:rPr kumimoji="1" lang="ja-JP" altLang="en-US" sz="1200" b="1" spc="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土砂災害（特別）警戒区域内かどうか　</a:t>
            </a:r>
            <a:r>
              <a:rPr kumimoji="1" lang="ja-JP" altLang="en-US" sz="1200" b="1" u="sng" spc="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</a:t>
            </a:r>
            <a:r>
              <a:rPr kumimoji="1" lang="ja-JP" altLang="en-US" sz="1200" b="1" spc="3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▶</a:t>
            </a:r>
            <a:endParaRPr kumimoji="1" lang="en-US" altLang="ja-JP" sz="1200" b="1" spc="3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5943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100</Words>
  <Application>Microsoft Office PowerPoint</Application>
  <PresentationFormat>A4 210 x 297 mm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Windows ユーザー</dc:creator>
  <cp:lastModifiedBy>坂本　裕介</cp:lastModifiedBy>
  <cp:revision>8</cp:revision>
  <cp:lastPrinted>2021-12-08T07:46:08Z</cp:lastPrinted>
  <dcterms:created xsi:type="dcterms:W3CDTF">2021-12-08T06:58:32Z</dcterms:created>
  <dcterms:modified xsi:type="dcterms:W3CDTF">2026-07-13T02:38:30Z</dcterms:modified>
</cp:coreProperties>
</file>